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2" r:id="rId4"/>
    <p:sldId id="270" r:id="rId5"/>
    <p:sldId id="271" r:id="rId6"/>
    <p:sldId id="307" r:id="rId7"/>
    <p:sldId id="308" r:id="rId8"/>
    <p:sldId id="309" r:id="rId9"/>
    <p:sldId id="287" r:id="rId10"/>
    <p:sldId id="285" r:id="rId11"/>
    <p:sldId id="286" r:id="rId12"/>
    <p:sldId id="288" r:id="rId13"/>
    <p:sldId id="289" r:id="rId14"/>
    <p:sldId id="290" r:id="rId15"/>
    <p:sldId id="299" r:id="rId16"/>
    <p:sldId id="310" r:id="rId17"/>
    <p:sldId id="365" r:id="rId18"/>
    <p:sldId id="366" r:id="rId19"/>
    <p:sldId id="303" r:id="rId20"/>
    <p:sldId id="261" r:id="rId21"/>
    <p:sldId id="262" r:id="rId22"/>
    <p:sldId id="297" r:id="rId23"/>
    <p:sldId id="317" r:id="rId24"/>
    <p:sldId id="259" r:id="rId25"/>
    <p:sldId id="329" r:id="rId26"/>
    <p:sldId id="330" r:id="rId27"/>
    <p:sldId id="331" r:id="rId28"/>
    <p:sldId id="333" r:id="rId29"/>
    <p:sldId id="263" r:id="rId30"/>
    <p:sldId id="275" r:id="rId31"/>
    <p:sldId id="283" r:id="rId32"/>
    <p:sldId id="334" r:id="rId33"/>
    <p:sldId id="338" r:id="rId34"/>
    <p:sldId id="339" r:id="rId35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8"/>
  </p:normalViewPr>
  <p:slideViewPr>
    <p:cSldViewPr showGuides="1">
      <p:cViewPr varScale="1">
        <p:scale>
          <a:sx n="78" d="100"/>
          <a:sy n="78" d="100"/>
        </p:scale>
        <p:origin x="1594" y="37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01E6039-40E9-4757-ACC2-7AFDEBC319B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en-US" dirty="0"/>
            </a:fld>
            <a:endParaRPr lang="ru-RU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01E6039-40E9-4757-ACC2-7AFDEBC319B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en-US" dirty="0"/>
            </a:fld>
            <a:endParaRPr lang="ru-RU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01E6039-40E9-4757-ACC2-7AFDEBC319B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en-US" dirty="0"/>
            </a:fld>
            <a:endParaRPr lang="ru-RU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01E6039-40E9-4757-ACC2-7AFDEBC319B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en-US" dirty="0"/>
            </a:fld>
            <a:endParaRPr lang="ru-RU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01E6039-40E9-4757-ACC2-7AFDEBC319B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en-US" dirty="0"/>
            </a:fld>
            <a:endParaRPr lang="ru-RU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01E6039-40E9-4757-ACC2-7AFDEBC319B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en-US" dirty="0"/>
            </a:fld>
            <a:endParaRPr lang="ru-RU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01E6039-40E9-4757-ACC2-7AFDEBC319B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en-US" dirty="0"/>
            </a:fld>
            <a:endParaRPr lang="ru-RU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01E6039-40E9-4757-ACC2-7AFDEBC319B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en-US" dirty="0"/>
            </a:fld>
            <a:endParaRPr lang="ru-RU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01E6039-40E9-4757-ACC2-7AFDEBC319B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en-US" dirty="0"/>
            </a:fld>
            <a:endParaRPr lang="ru-RU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01E6039-40E9-4757-ACC2-7AFDEBC319B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en-US" dirty="0"/>
            </a:fld>
            <a:endParaRPr lang="ru-RU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01E6039-40E9-4757-ACC2-7AFDEBC319B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en-US" dirty="0"/>
            </a:fld>
            <a:endParaRPr lang="ru-RU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01E6039-40E9-4757-ACC2-7AFDEBC319B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altLang="en-US" dirty="0"/>
            </a:fld>
            <a:endParaRPr lang="ru-RU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hyperlink" Target="http://style-vogue.ru/wp-content/uploads/2013/07/bar3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1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1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jpeg"/><Relationship Id="rId1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0"/>
          </a:xfrm>
          <a:blipFill rotWithShape="1">
            <a:blip r:embed="rId1"/>
          </a:blipFill>
        </p:spPr>
        <p:txBody>
          <a:bodyPr vert="horz" wrap="square" lIns="91440" tIns="45720" rIns="91440" bIns="45720" anchor="ctr" anchorCtr="0"/>
          <a:p>
            <a:br>
              <a:rPr lang="ru-RU" altLang="uk-UA" dirty="0"/>
            </a:br>
            <a:r>
              <a:rPr lang="ru-RU" altLang="uk-UA" dirty="0"/>
              <a:t>Лекція </a:t>
            </a:r>
            <a:r>
              <a:rPr lang="uk-UA" altLang="ru-RU" dirty="0"/>
              <a:t>4</a:t>
            </a:r>
            <a:r>
              <a:rPr lang="uk-UA" altLang="uk-UA" dirty="0"/>
              <a:t>.</a:t>
            </a:r>
            <a:r>
              <a:rPr lang="ru-RU" altLang="uk-UA" dirty="0"/>
              <a:t> </a:t>
            </a:r>
            <a:r>
              <a:rPr lang="ru-RU" altLang="uk-UA" b="1" dirty="0"/>
              <a:t>Еволюція художніх стилів і напрямів </a:t>
            </a:r>
            <a:r>
              <a:rPr lang="ru-RU" altLang="uk-UA" b="1" dirty="0"/>
              <a:t>у період нового та новітніх часів </a:t>
            </a:r>
            <a:r>
              <a:rPr lang="ru-RU" altLang="uk-UA" dirty="0"/>
              <a:t> </a:t>
            </a:r>
            <a:endParaRPr lang="ru-RU" altLang="uk-UA" dirty="0"/>
          </a:p>
        </p:txBody>
      </p:sp>
      <p:sp>
        <p:nvSpPr>
          <p:cNvPr id="2051" name="Объект 4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                       </a:t>
            </a: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 Бароко.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 Класицизм.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 Рококо.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 Романтизм.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 Реалізм.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 Імпресіонізм.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1600" b="1" dirty="0"/>
              <a:t>Караваджо</a:t>
            </a:r>
            <a:br>
              <a:rPr lang="ru-RU" altLang="ru-RU" sz="1600" dirty="0"/>
            </a:br>
            <a:r>
              <a:rPr lang="ru-RU" altLang="ru-RU" sz="1600" dirty="0"/>
              <a:t> Мікеланджело Мерізі да </a:t>
            </a:r>
            <a:r>
              <a:rPr lang="ru-RU" altLang="ru-RU" sz="1600" b="1" dirty="0"/>
              <a:t>Караваджо</a:t>
            </a:r>
            <a:r>
              <a:rPr lang="ru-RU" altLang="ru-RU" sz="1600" dirty="0"/>
              <a:t> (італ. </a:t>
            </a:r>
            <a:r>
              <a:rPr lang="en-US" altLang="ru-RU" sz="1600" dirty="0"/>
              <a:t>Michelangelo Merisi da Caravaggio; 29 </a:t>
            </a:r>
            <a:r>
              <a:rPr lang="ru-RU" altLang="ru-RU" sz="1600" dirty="0"/>
              <a:t>вересня 1571 [1], Мілан - 18 липня 1610, Тоскана) - італійський художник, реформатор європейського живопису </a:t>
            </a:r>
            <a:r>
              <a:rPr lang="en-US" altLang="ru-RU" sz="1600" dirty="0"/>
              <a:t>XVII </a:t>
            </a:r>
            <a:r>
              <a:rPr lang="ru-RU" altLang="ru-RU" sz="1600" dirty="0"/>
              <a:t>століття, один з найбільших майстрів бароко. Один з перших застосував манеру письма «кьяроскуро» - різке протиставлення світла і тіні.</a:t>
            </a:r>
            <a:endParaRPr lang="ru-RU" altLang="ru-RU" sz="1600" dirty="0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marL="0" indent="0" eaLnBrk="1" hangingPunct="1">
              <a:buNone/>
            </a:pPr>
            <a:r>
              <a:rPr lang="ru-RU" altLang="ru-RU" sz="1400" dirty="0"/>
              <a:t>Мучеництво </a:t>
            </a:r>
            <a:endParaRPr lang="ru-RU" altLang="ru-RU" sz="1400" dirty="0"/>
          </a:p>
          <a:p>
            <a:pPr marL="0" indent="0" eaLnBrk="1" hangingPunct="1">
              <a:buNone/>
            </a:pPr>
            <a:r>
              <a:rPr lang="ru-RU" altLang="ru-RU" sz="1400" dirty="0"/>
              <a:t>св. Петра</a:t>
            </a:r>
            <a:endParaRPr lang="ru-RU" altLang="ru-RU" sz="1400" dirty="0"/>
          </a:p>
        </p:txBody>
      </p:sp>
      <p:pic>
        <p:nvPicPr>
          <p:cNvPr id="1126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1447800"/>
            <a:ext cx="4343400" cy="5705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algn="l" eaLnBrk="1" hangingPunct="1"/>
            <a:r>
              <a:rPr lang="ru-RU" altLang="ru-RU" sz="1600" b="1" dirty="0"/>
              <a:t>Пітер Пауль </a:t>
            </a:r>
            <a:r>
              <a:rPr lang="ru-RU" altLang="ru-RU" sz="1800" b="1" u="sng" dirty="0"/>
              <a:t>Рубен</a:t>
            </a:r>
            <a:r>
              <a:rPr lang="ru-RU" altLang="ru-RU" sz="1600" b="1" dirty="0"/>
              <a:t>с  (нід. </a:t>
            </a:r>
            <a:r>
              <a:rPr lang="en-US" altLang="ru-RU" sz="1600" b="1" dirty="0"/>
              <a:t>Pieter Paul Rubens, 28 </a:t>
            </a:r>
            <a:r>
              <a:rPr lang="ru-RU" altLang="ru-RU" sz="1600" b="1" dirty="0"/>
              <a:t>червня 1577, Зіген - 30 травня 1640, Антверпен) - нідерландскій (фламандський) живописець, як ніхто інший втілив рухливість, нестримну життєвість і чуттєвість європейського живопису епохи </a:t>
            </a:r>
            <a:r>
              <a:rPr lang="ru-RU" altLang="ru-RU" sz="1800" b="1" i="1" dirty="0"/>
              <a:t>бароко</a:t>
            </a:r>
            <a:endParaRPr lang="ru-RU" altLang="ru-RU" sz="1800" b="1" i="1" dirty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marL="0" indent="0" eaLnBrk="1" hangingPunct="1">
              <a:buNone/>
            </a:pPr>
            <a:r>
              <a:rPr lang="ru-RU" altLang="ru-RU" dirty="0"/>
              <a:t>Самсон </a:t>
            </a:r>
            <a:r>
              <a:rPr lang="uk-UA" altLang="ru-RU" dirty="0"/>
              <a:t>і</a:t>
            </a:r>
            <a:endParaRPr lang="uk-UA" altLang="ru-RU" dirty="0"/>
          </a:p>
          <a:p>
            <a:pPr marL="0" indent="0" eaLnBrk="1" hangingPunct="1">
              <a:buNone/>
            </a:pPr>
            <a:r>
              <a:rPr lang="uk-UA" altLang="ru-RU" dirty="0"/>
              <a:t>Даліла</a:t>
            </a:r>
            <a:endParaRPr lang="ru-RU" altLang="ru-RU" dirty="0"/>
          </a:p>
        </p:txBody>
      </p:sp>
      <p:pic>
        <p:nvPicPr>
          <p:cNvPr id="1229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0" y="1295400"/>
            <a:ext cx="6219825" cy="571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417638"/>
          </a:xfrm>
        </p:spPr>
        <p:txBody>
          <a:bodyPr vert="horz" wrap="square" lIns="91440" tIns="45720" rIns="91440" bIns="45720" anchor="t" anchorCtr="0"/>
          <a:p>
            <a:pPr algn="l" eaLnBrk="1" hangingPunct="1"/>
            <a:r>
              <a:rPr lang="ru-RU" altLang="ru-RU" sz="2000" dirty="0"/>
              <a:t>Композиційні рішення </a:t>
            </a:r>
            <a:r>
              <a:rPr lang="ru-RU" altLang="ru-RU" sz="2000" b="1" dirty="0"/>
              <a:t>Рубенс</a:t>
            </a:r>
            <a:r>
              <a:rPr lang="ru-RU" altLang="ru-RU" sz="2000" dirty="0"/>
              <a:t>а відрізняються винятковою різноманітністю (діагональ, еліпс, спіраль), багатство його фарб і жестів ніколи не перестає дивувати. Цілком відповідають цій життєвості й важкі жіночі форми, так звані </a:t>
            </a:r>
            <a:r>
              <a:rPr lang="ru-RU" altLang="ru-RU" sz="2000" b="1" u="sng" dirty="0"/>
              <a:t>«рубенсівські</a:t>
            </a:r>
            <a:r>
              <a:rPr lang="ru-RU" altLang="ru-RU" sz="2000" dirty="0"/>
              <a:t>», які можуть відштовхнути сучасного глядача своєю декілька великовагової</a:t>
            </a:r>
            <a:br>
              <a:rPr lang="ru-RU" altLang="ru-RU" sz="2000" dirty="0"/>
            </a:br>
            <a:r>
              <a:rPr lang="ru-RU" altLang="ru-RU" sz="2000" dirty="0"/>
              <a:t> тілесністю.</a:t>
            </a:r>
            <a:endParaRPr lang="ru-RU" altLang="ru-RU" sz="2000" dirty="0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uk-UA" alt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Пітер</a:t>
            </a: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Пауль</a:t>
            </a:r>
            <a:endParaRPr kumimoji="0" lang="ru-RU" alt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40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Рубен</a:t>
            </a: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  <a:endParaRPr kumimoji="0" lang="ru-RU" alt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uk-UA" alt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Три грації»</a:t>
            </a:r>
            <a:endParaRPr kumimoji="0" lang="ru-RU" alt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8600" y="1295400"/>
            <a:ext cx="4724400" cy="571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305800" cy="1447800"/>
          </a:xfrm>
        </p:spPr>
        <p:txBody>
          <a:bodyPr vert="horz" wrap="square" lIns="91440" tIns="45720" rIns="91440" bIns="45720" anchor="ctr" anchorCtr="0"/>
          <a:p>
            <a:pPr algn="l" eaLnBrk="1" hangingPunct="1"/>
            <a:br>
              <a:rPr lang="uk-UA" altLang="ru-RU" sz="2800" dirty="0"/>
            </a:br>
            <a:r>
              <a:rPr lang="uk-UA" altLang="ru-RU" sz="2800" dirty="0"/>
              <a:t>Агостіно  Караччі (</a:t>
            </a:r>
            <a:r>
              <a:rPr lang="ru-RU" altLang="uk-UA" sz="2800" dirty="0"/>
              <a:t>1557—1602) — італійський живописець та гравёр</a:t>
            </a:r>
            <a:br>
              <a:rPr lang="ru-RU" altLang="uk-UA" dirty="0"/>
            </a:br>
            <a:endParaRPr lang="ru-RU" altLang="ru-RU" dirty="0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381000" y="1152525"/>
            <a:ext cx="8229600" cy="5795963"/>
          </a:xfrm>
        </p:spPr>
        <p:txBody>
          <a:bodyPr vert="horz" wrap="square" lIns="91440" tIns="45720" rIns="91440" bIns="45720" anchor="t" anchorCtr="0"/>
          <a:p>
            <a:pPr marL="0" indent="0" eaLnBrk="1" hangingPunct="1">
              <a:buNone/>
            </a:pPr>
            <a:r>
              <a:rPr lang="ru-RU" altLang="en-US" dirty="0"/>
              <a:t>Картина</a:t>
            </a:r>
            <a:endParaRPr lang="ru-RU" altLang="en-US" dirty="0"/>
          </a:p>
          <a:p>
            <a:pPr marL="0" indent="0" eaLnBrk="1" hangingPunct="1">
              <a:buNone/>
            </a:pPr>
            <a:r>
              <a:rPr lang="ru-RU" altLang="en-US" dirty="0"/>
              <a:t>«Причащання </a:t>
            </a:r>
            <a:endParaRPr lang="ru-RU" altLang="en-US" dirty="0"/>
          </a:p>
          <a:p>
            <a:pPr marL="0" indent="0" eaLnBrk="1" hangingPunct="1">
              <a:buNone/>
            </a:pPr>
            <a:r>
              <a:rPr lang="ru-RU" altLang="en-US" dirty="0"/>
              <a:t>св. Ієроніма»</a:t>
            </a:r>
            <a:endParaRPr lang="ru-RU" altLang="en-US" dirty="0"/>
          </a:p>
        </p:txBody>
      </p:sp>
      <p:pic>
        <p:nvPicPr>
          <p:cNvPr id="1434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0600" y="609600"/>
            <a:ext cx="3816350" cy="6402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ru-RU" altLang="uk-UA" sz="2400" dirty="0"/>
              <a:t>- Барокко - це максимальний комфорт із максимальною розкішшю. Цей стиль оточує великою кількістю ліпнини, дорогих тканин.</a:t>
            </a:r>
            <a:endParaRPr lang="ru-RU" altLang="uk-UA" sz="2400" dirty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endParaRPr lang="uk-UA" altLang="uk-UA" dirty="0"/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620838"/>
            <a:ext cx="6948488" cy="4530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 descr="http://fb.ru/misc/i/gallery/15608/22304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1371600"/>
            <a:ext cx="6096000" cy="3790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2" descr="http://fb.ru/misc/i/gallery/15608/22304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524000"/>
            <a:ext cx="6096000" cy="3790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lang="uk-UA" altLang="uk-UA" dirty="0"/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endParaRPr lang="uk-UA" altLang="uk-UA" dirty="0"/>
          </a:p>
        </p:txBody>
      </p:sp>
      <p:pic>
        <p:nvPicPr>
          <p:cNvPr id="23556" name="Picture 9" descr="bar3">
            <a:hlinkClick r:id="rId1" tooltip="Барокко в одежде 2014 года – дворцовый шик для современных модниц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-107950"/>
            <a:ext cx="4459288" cy="6430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algn="l"/>
            <a:r>
              <a:rPr lang="ru-RU" altLang="uk-UA" sz="2000" b="1" dirty="0"/>
              <a:t>В одязі стиль бароко характеризується насамперед надмірністю та театральністю. У вбраннях широко використовуються оксамит, шовк, тафта та атлас. Основні кольори – жовтий, коричневий, сірий, чорний, фіолетовий, червоний, бежевий.</a:t>
            </a:r>
            <a:endParaRPr lang="ru-RU" altLang="uk-UA" sz="2000" b="1" dirty="0"/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25963"/>
          </a:xfrm>
        </p:spPr>
        <p:txBody>
          <a:bodyPr vert="horz" wrap="square" lIns="91440" tIns="45720" rIns="91440" bIns="45720" anchor="t" anchorCtr="0"/>
          <a:p>
            <a:pPr marL="0" indent="0" algn="just">
              <a:buNone/>
            </a:pPr>
            <a:r>
              <a:rPr lang="ru-RU" altLang="uk-UA" sz="2400" dirty="0"/>
              <a:t>-Барокко півтисячоліття від народження. З'явився</a:t>
            </a:r>
            <a:r>
              <a:rPr lang="uk-UA" altLang="ru-RU" sz="2400" dirty="0"/>
              <a:t> в</a:t>
            </a:r>
            <a:r>
              <a:rPr lang="ru-RU" altLang="uk-UA" sz="2400" dirty="0"/>
              <a:t> Італії </a:t>
            </a:r>
            <a:r>
              <a:rPr lang="uk-UA" altLang="ru-RU" sz="2400" dirty="0"/>
              <a:t> в </a:t>
            </a:r>
            <a:r>
              <a:rPr lang="ru-RU" altLang="uk-UA" sz="2400" dirty="0"/>
              <a:t>16-</a:t>
            </a:r>
            <a:r>
              <a:rPr lang="uk-UA" altLang="ru-RU" sz="2400" dirty="0"/>
              <a:t>му</a:t>
            </a:r>
            <a:r>
              <a:rPr lang="ru-RU" altLang="uk-UA" sz="2400" dirty="0"/>
              <a:t> столітт</a:t>
            </a:r>
            <a:r>
              <a:rPr lang="uk-UA" altLang="ru-RU" sz="2400" dirty="0"/>
              <a:t>і</a:t>
            </a:r>
            <a:r>
              <a:rPr lang="ru-RU" altLang="uk-UA" sz="2400" dirty="0"/>
              <a:t>. У ті часи там царювала мода на суворі, прямолінійні лінії класицизму. Ось на противагу їм і зародився стиль бароко. У перекладі слово означає «дивний». У Португалії напрямок охарактеризували, як «неправильна форма».</a:t>
            </a:r>
            <a:endParaRPr lang="ru-RU" altLang="uk-UA" sz="2400" dirty="0"/>
          </a:p>
          <a:p>
            <a:pPr marL="0" indent="0" algn="just">
              <a:buNone/>
            </a:pPr>
            <a:r>
              <a:rPr lang="ru-RU" altLang="uk-UA" sz="2400" dirty="0"/>
              <a:t>Одяг, виконаний за законами бароко пишний, урочистий, химерний. Десятки шарів тканин, велика кількість прикрас, декоративних завитків, драпіровок, довгі шлейфи. Це відмінні риси старовинного стилю, який у наш час набув нового життя. Модельєри не відновлюють історичні костюми, лише використовують їх деталі для створення образів у стилі бароко.</a:t>
            </a:r>
            <a:endParaRPr lang="ru-RU" altLang="uk-UA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uk-UA" altLang="ru-RU" b="1" dirty="0"/>
              <a:t>Рококо</a:t>
            </a:r>
            <a:endParaRPr lang="ru-RU" alt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rtlCol="0" anchor="t" anchorCtr="0" compatLnSpc="1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Художній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стиль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Рококо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сформувавсь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Франції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першій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половині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XVIII ст.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Переважно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визнається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завершена й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остання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стадія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стилю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бароко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Назва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стилю походить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французького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слова,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означає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</a:t>
            </a:r>
            <a:r>
              <a:rPr kumimoji="0" lang="ru-RU" sz="32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візерунок</a:t>
            </a: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 </a:t>
            </a:r>
            <a:r>
              <a:rPr kumimoji="0" lang="ru-RU" sz="32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каміння</a:t>
            </a: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 </a:t>
            </a:r>
            <a:r>
              <a:rPr kumimoji="0" lang="ru-RU" sz="32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мушлями</a:t>
            </a: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».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Спершу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рококо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переймає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декоративно-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прикладне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мистецтво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пізніше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архітектура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живопис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Початковою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ідеєю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стилю рококо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була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потреба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сховатися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великих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ідей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глибоких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концепцій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сферу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бездумних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витівок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і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капризів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Мистецтво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проходило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повз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соціальні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суперечки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вирізнялося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безтурботністю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uk-UA" altLang="ru-RU" i="1" dirty="0"/>
              <a:t>Література</a:t>
            </a:r>
            <a:br>
              <a:rPr lang="ru-RU" altLang="ru-RU" dirty="0"/>
            </a:br>
            <a:endParaRPr lang="ru-RU" alt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uk-UA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1</a:t>
            </a:r>
            <a:r>
              <a:rPr kumimoji="0" lang="uk-UA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 Дубчак Л.М., Прибутько П.С.  Естетика: посібник для підготовки до іспитів. 2-ге вид. стереотип.  Київ: Вид. Паливода А.В., 2019.  124 с.</a:t>
            </a:r>
            <a:endParaRPr kumimoji="0" lang="uk-UA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uk-UA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2. Етика та естетика: підруч. для студ. ВНЗ, реком. МОНУ / [за ред. В.Л. Петрушенка]. Львів: Новий Світ,  2020.   240 с. </a:t>
            </a:r>
            <a:endParaRPr kumimoji="0" lang="uk-UA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uk-UA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3. Естетика: навчальний посібник / [за ред. В. О. Лозового].  Київ: Юрінком Інтер, 2018.  208 с. </a:t>
            </a:r>
            <a:endParaRPr kumimoji="0" lang="uk-UA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uk-UA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4. Левчук  Л. Т., Панченко В.І.,  Оніщенко О.І., Кучерюк Д.Ю.  Естетика: навчальний посібник, затверджено МОН України, 3-тє вид., допов. і переробл. Київ: Центр учбової літератури, 2021. 520 с. </a:t>
            </a:r>
            <a:endParaRPr kumimoji="0" lang="uk-UA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uk-UA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Сморж Л. О. Естетика : навч. посібник. Київ : Кондор, 2020. 334 с.</a:t>
            </a:r>
            <a:endParaRPr kumimoji="0" lang="uk-UA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Заголовок 5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382000" cy="1152525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b="1" dirty="0"/>
              <a:t>Стилістичні ознаки рококо</a:t>
            </a:r>
            <a:endParaRPr lang="ru-RU" alt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4983163"/>
          </a:xfrm>
        </p:spPr>
        <p:txBody>
          <a:bodyPr vert="horz" wrap="square" lIns="91440" tIns="45720" rIns="91440" bIns="45720" numCol="1" rtlCol="0" anchor="t" anchorCtr="0" compatLnSpc="1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світлі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тони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фарб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відсутність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прямих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ліній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мереживні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візерунки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Цим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досягається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підкреслена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витонченість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грайливість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барвистість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мистецтва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32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Архітектура</a:t>
            </a:r>
            <a:r>
              <a:rPr kumimoji="0" lang="ru-RU" sz="3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стилю рококо </a:t>
            </a:r>
            <a:r>
              <a:rPr kumimoji="0" lang="ru-RU" sz="32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вирізняється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затишком,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просторовою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свободою,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відсутній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елемент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монументальності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на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стінах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і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стелях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створюються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складні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ліпні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вирізьблені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візерунки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наповнені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мушлями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приміщення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облагороджено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живописними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скульптурними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панно,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дзеркалами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літературі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рококо –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немає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місця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героїзму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й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обов’язку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панує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галантна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грайливість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безтурботність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uk-UA" altLang="ru-RU" dirty="0"/>
              <a:t>ГОТІКА</a:t>
            </a:r>
            <a:endParaRPr lang="ru-RU" altLang="ru-RU" dirty="0"/>
          </a:p>
        </p:txBody>
      </p:sp>
      <p:sp>
        <p:nvSpPr>
          <p:cNvPr id="32771" name="Прямоугольник 2"/>
          <p:cNvSpPr/>
          <p:nvPr/>
        </p:nvSpPr>
        <p:spPr>
          <a:xfrm>
            <a:off x="0" y="1085850"/>
            <a:ext cx="9107488" cy="5262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Готик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 - період у розвитку середньовічного мистецтва.Термін «готика» найчастіше застосовується до відомого стилю архітектурних споруд, який можна коротко охарактеризувати як </a:t>
            </a:r>
            <a:r>
              <a:rPr lang="ru-RU" alt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«страхітливо величний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». Готика зародилася в середині 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XII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століття на півночі Франції, в 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XIII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столітті вона поширилася на територію сучасних Німеччини, Австрії, Чехії, Іспанії, Англії. 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Готика охоплює практично всі твори образотворчого мистецтва даного періоду: скульптуру, живопис, книжкову мініатюру, вітраж, фреску та багато інших. На початку XIX століття термін «готичний роман» став позначати  літературу таємниць і жахів (дія таких творів часто розгорталося в «готичних» замках або монастирях). У 1980-ті роки термін «готика» почав застосовуватися для позначення музичного жанру («готичний рок»).</a:t>
            </a:r>
            <a:endParaRPr lang="ru-RU" altLang="ru-RU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algn="l"/>
            <a:r>
              <a:rPr lang="ru-RU" altLang="ru-RU" sz="2800" dirty="0"/>
              <a:t>Замок Нойшванштайн («Лебединий камінь») - романтичний замок баварського короля Людвіга </a:t>
            </a:r>
            <a:r>
              <a:rPr lang="en-US" altLang="ru-RU" sz="2800" dirty="0"/>
              <a:t>II </a:t>
            </a:r>
            <a:r>
              <a:rPr lang="ru-RU" altLang="ru-RU" sz="2800" dirty="0"/>
              <a:t>біля містечка Фюссен.</a:t>
            </a:r>
            <a:endParaRPr lang="uk-UA" altLang="uk-UA" sz="2800" b="1" dirty="0"/>
          </a:p>
        </p:txBody>
      </p:sp>
      <p:pic>
        <p:nvPicPr>
          <p:cNvPr id="33795" name="Picture 2" descr="Замок Нойшванштайн в Баварии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113" y="1905000"/>
            <a:ext cx="6953250" cy="4629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290" y="1600200"/>
            <a:ext cx="6788785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Класицизм</a:t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rtlCol="0" anchor="t" anchorCtr="0" compatLnSpc="1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Термін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Класицизм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походить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латинського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слова «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classicus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означає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зразковий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».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зокрема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пошук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зразка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ідеалу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й стало основою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естетичної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концепції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художнього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стилю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Класицизм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Естетична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концепція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стилю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Класицизм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мала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глибоке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філософське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підґрунтя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ru-RU" sz="32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раціоналістична</a:t>
            </a: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філософія</a:t>
            </a: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Нового часу,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зокрема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Р. Декарта.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ru-RU" altLang="uk-UA" sz="3600" b="1" dirty="0"/>
              <a:t>Принципи Класицизму:</a:t>
            </a:r>
            <a:br>
              <a:rPr lang="ru-RU" altLang="uk-UA" sz="3600" b="1" dirty="0"/>
            </a:br>
            <a:endParaRPr lang="uk-UA" altLang="uk-UA" sz="3600" dirty="0"/>
          </a:p>
        </p:txBody>
      </p:sp>
      <p:sp>
        <p:nvSpPr>
          <p:cNvPr id="47107" name="Объект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059363"/>
          </a:xfrm>
        </p:spPr>
        <p:txBody>
          <a:bodyPr vert="horz" wrap="square" lIns="91440" tIns="45720" rIns="91440" bIns="45720" anchor="t" anchorCtr="0"/>
          <a:p>
            <a:pPr marL="0" indent="0" eaLnBrk="1" hangingPunct="1">
              <a:buNone/>
            </a:pPr>
            <a:r>
              <a:rPr lang="ru-RU" altLang="uk-UA" dirty="0"/>
              <a:t>-</a:t>
            </a:r>
            <a:r>
              <a:rPr lang="uk-UA" altLang="uk-UA" dirty="0"/>
              <a:t> </a:t>
            </a:r>
            <a:r>
              <a:rPr lang="ru-RU" altLang="uk-UA" dirty="0"/>
              <a:t>віра в розум (у пошуках ідеалу розуму художники зверталися до античного мистецтва);</a:t>
            </a:r>
            <a:endParaRPr lang="ru-RU" altLang="uk-UA" dirty="0"/>
          </a:p>
          <a:p>
            <a:pPr marL="0" indent="0" eaLnBrk="1" hangingPunct="1">
              <a:buNone/>
            </a:pPr>
            <a:r>
              <a:rPr lang="ru-RU" altLang="uk-UA" dirty="0"/>
              <a:t>-</a:t>
            </a:r>
            <a:r>
              <a:rPr lang="uk-UA" altLang="uk-UA" dirty="0"/>
              <a:t> </a:t>
            </a:r>
            <a:r>
              <a:rPr lang="ru-RU" altLang="uk-UA" dirty="0"/>
              <a:t>нормативність творчого процесу (митець повинен дотримуватися «законів трьох єдностей», відкритих ще Аристотелем);</a:t>
            </a:r>
            <a:endParaRPr lang="ru-RU" altLang="uk-UA" dirty="0"/>
          </a:p>
          <a:p>
            <a:pPr marL="0" indent="0" eaLnBrk="1" hangingPunct="1">
              <a:buNone/>
            </a:pPr>
            <a:r>
              <a:rPr lang="ru-RU" altLang="uk-UA" dirty="0"/>
              <a:t>- проголошення культу прекрасної (впорядкованої) природи;</a:t>
            </a:r>
            <a:endParaRPr lang="ru-RU" altLang="uk-UA" dirty="0"/>
          </a:p>
          <a:p>
            <a:pPr marL="0" indent="0" eaLnBrk="1" hangingPunct="1">
              <a:buNone/>
            </a:pPr>
            <a:r>
              <a:rPr lang="ru-RU" altLang="uk-UA" dirty="0"/>
              <a:t>- утвердження високих етичних цінностей, вищість державних інтересів над особистими.</a:t>
            </a:r>
            <a:endParaRPr lang="ru-RU" altLang="uk-U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lang="uk-UA" altLang="uk-UA" dirty="0"/>
          </a:p>
        </p:txBody>
      </p:sp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423920" y="2715260"/>
            <a:ext cx="2295525" cy="2295525"/>
          </a:xfrm>
          <a:prstGeom prst="rect">
            <a:avLst/>
          </a:prstGeom>
        </p:spPr>
      </p:pic>
      <p:pic>
        <p:nvPicPr>
          <p:cNvPr id="48132" name="Picture 2" descr="http://remontkvartiri.su/wp-content/uploads/2013/04/Stil_klassicizm_v_interere-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228600"/>
            <a:ext cx="7410450" cy="5848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lang="uk-UA" altLang="uk-UA" dirty="0"/>
          </a:p>
        </p:txBody>
      </p:sp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13940" y="2334260"/>
            <a:ext cx="4514850" cy="3057525"/>
          </a:xfrm>
          <a:prstGeom prst="rect">
            <a:avLst/>
          </a:prstGeom>
        </p:spPr>
      </p:pic>
      <p:pic>
        <p:nvPicPr>
          <p:cNvPr id="49156" name="Picture 2" descr="http://www.cottage.ru/upload/articles/a4265e5ae6689224fd78ebb84331f0c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4000"/>
            <a:ext cx="6983413" cy="4662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uk-UA" altLang="uk-UA" sz="3200" dirty="0"/>
              <a:t>Інтер</a:t>
            </a:r>
            <a:r>
              <a:rPr lang="en-US" altLang="uk-UA" sz="3200" dirty="0"/>
              <a:t>’</a:t>
            </a:r>
            <a:r>
              <a:rPr lang="uk-UA" altLang="uk-UA" sz="3200" dirty="0"/>
              <a:t>єр в стилі  </a:t>
            </a:r>
            <a:r>
              <a:rPr lang="uk-UA" altLang="uk-UA" sz="3200" b="1" dirty="0"/>
              <a:t>класицизм</a:t>
            </a:r>
            <a:endParaRPr lang="uk-UA" altLang="uk-UA" sz="3200" b="1" dirty="0"/>
          </a:p>
        </p:txBody>
      </p:sp>
      <p:pic>
        <p:nvPicPr>
          <p:cNvPr id="51203" name="Picture 3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57200" y="1600200"/>
            <a:ext cx="4038600" cy="4526280"/>
          </a:xfrm>
        </p:spPr>
      </p:pic>
      <p:pic>
        <p:nvPicPr>
          <p:cNvPr id="2" name="Content Placeholder 1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24000" y="1752600"/>
            <a:ext cx="4038600" cy="31877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Романтизм</a:t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381000" y="838200"/>
            <a:ext cx="8748713" cy="57245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Характерні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ознаки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: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заперечення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раціоналізму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відмова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суворої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нормативності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художній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творчості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культ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почуттів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людини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зображення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ідеальних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героїв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і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почуттів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відчуття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хиткості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світу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розчарування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революції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Представники -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Віктор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Гюго, Ж. Санд,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О.Дюма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Дж Байрон,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Г.Гейне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А.Міцкевич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Романтики не 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намагалися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зрозуміти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реальні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події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вони 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тікали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внутрішній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світ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переживань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шукаючи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ідеал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або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собі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або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минулому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alt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uk-UA" altLang="ru-RU" dirty="0"/>
              <a:t>РЕАЛІЗМ</a:t>
            </a:r>
            <a:endParaRPr lang="ru-RU" alt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rtlCol="0" anchor="t" anchorCtr="0" compatLnSpc="1"/>
          <a:p>
            <a:pPr marL="0" indent="0" algn="just" eaLnBrk="1" hangingPunct="1">
              <a:lnSpc>
                <a:spcPct val="80000"/>
              </a:lnSpc>
              <a:buNone/>
            </a:pPr>
            <a:r>
              <a:rPr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Сформувався він у 20-30-х </a:t>
            </a:r>
            <a:r>
              <a:rPr lang="en-US" altLang="x-none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 ст. в Англії та Франції.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Реалізм у мистецтві – правдиве, об’єктивне відображення дійсності специфічними засобами, що притаманні певному виду мистецтва</a:t>
            </a:r>
            <a:r>
              <a:rPr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ж реалістичного мистецтва – показати життя таким, яке воно є, з усіма соціальними негараздами, недосконалостями; розвінчати й оголити ідеологічні марива та ілюзії. Тож цьому мистецтву властивий пафос соціальної критики.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кожен історичний період реалізм отримує нове значення й міра реалістичності художнього твору визначається ступенем його проникнення в соціальну дійсність. </a:t>
            </a:r>
            <a:endParaRPr sz="2200" dirty="0"/>
          </a:p>
        </p:txBody>
      </p:sp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uk-UA" altLang="ru-RU" b="1" dirty="0"/>
              <a:t>МИСТЕЦТВО</a:t>
            </a:r>
            <a:endParaRPr lang="ru-RU" altLang="ru-RU" b="1" dirty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uk-UA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 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людської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діяльності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відображає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дійсність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у конкретно-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чуттєвих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образах, 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відповідно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певних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естетичних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ідеалів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alt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широкому 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сенсі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мистецтвом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називають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досконале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вміння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якійсь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справі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галузі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майстерність</a:t>
            </a:r>
            <a:r>
              <a:rPr kumimoji="0" lang="ru-RU" altLang="ru-RU" sz="32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alt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55650"/>
          </a:xfrm>
        </p:spPr>
        <p:txBody>
          <a:bodyPr vert="horz" wrap="square" lIns="91440" tIns="45720" rIns="91440" bIns="45720" anchor="ctr" anchorCtr="0"/>
          <a:p>
            <a:pPr eaLnBrk="1" hangingPunct="1"/>
            <a:br>
              <a:rPr lang="uk-UA" altLang="ru-RU" b="1" dirty="0"/>
            </a:br>
            <a:r>
              <a:rPr lang="uk-UA" altLang="ru-RU" b="1" dirty="0"/>
              <a:t>Імпресіонізм</a:t>
            </a:r>
            <a:br>
              <a:rPr lang="ru-RU" altLang="ru-RU" dirty="0"/>
            </a:br>
            <a:endParaRPr lang="ru-RU" altLang="ru-RU" dirty="0"/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xfrm>
            <a:off x="152400" y="990600"/>
            <a:ext cx="8640763" cy="5075238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5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Імпресіонізм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франц.</a:t>
            </a:r>
            <a:r>
              <a:rPr kumimoji="0" lang="en-US" altLang="ru-RU" sz="25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«impression» 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«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враження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») –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художній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напрям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який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зародивсь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Франції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70-х </a:t>
            </a:r>
            <a:r>
              <a:rPr kumimoji="0" lang="en-US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X1X ст.</a:t>
            </a:r>
            <a:endParaRPr kumimoji="0" lang="ru-RU" altLang="ru-RU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Почалося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все з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виставки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молодих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художників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altLang="ru-RU" sz="25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ru-RU" altLang="ru-RU" sz="25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Мане, К. Моне, К. </a:t>
            </a:r>
            <a:r>
              <a:rPr kumimoji="0" lang="ru-RU" altLang="ru-RU" sz="25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Піссарро</a:t>
            </a:r>
            <a:r>
              <a:rPr kumimoji="0" lang="ru-RU" altLang="ru-RU" sz="25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А. </a:t>
            </a:r>
            <a:r>
              <a:rPr kumimoji="0" lang="ru-RU" altLang="ru-RU" sz="25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Сіслея</a:t>
            </a:r>
            <a:r>
              <a:rPr kumimoji="0" lang="ru-RU" altLang="ru-RU" sz="25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О. Ренуара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була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проведена весною 1874 р. у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Парижі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Митці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запропонували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нову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концепцію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мистецтва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котра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відповідала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канонам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офіційного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Салонного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мистецтва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altLang="ru-RU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Мистецтво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імпресіоністів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пейзажі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жанрові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сцени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натури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в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яких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чистими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й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інтенсивними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фарбами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передавалися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прозорість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і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рух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повітря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зміна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освітлення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зачарованість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сонячним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блиском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шелест трави,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рух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міського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натовпу</a:t>
            </a:r>
            <a:r>
              <a:rPr kumimoji="0" lang="ru-RU" alt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тощо</a:t>
            </a:r>
            <a:endParaRPr kumimoji="0" lang="ru-RU" altLang="ru-RU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uk-UA" altLang="uk-UA" dirty="0"/>
              <a:t>Клод Моне</a:t>
            </a:r>
            <a:br>
              <a:rPr lang="uk-UA" altLang="uk-UA" dirty="0"/>
            </a:br>
            <a:r>
              <a:rPr lang="uk-UA" altLang="uk-UA" dirty="0"/>
              <a:t>На лугу</a:t>
            </a:r>
            <a:endParaRPr lang="uk-UA" altLang="uk-UA" dirty="0"/>
          </a:p>
        </p:txBody>
      </p:sp>
      <p:pic>
        <p:nvPicPr>
          <p:cNvPr id="59395" name="Picture 2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57200" y="1600200"/>
            <a:ext cx="4038600" cy="4526280"/>
          </a:xfrm>
        </p:spPr>
      </p:pic>
      <p:pic>
        <p:nvPicPr>
          <p:cNvPr id="2" name="Content Placeholder 1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62200" y="1524000"/>
            <a:ext cx="403860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uk-UA" altLang="uk-UA" dirty="0"/>
              <a:t>Альфред Сислей</a:t>
            </a:r>
            <a:endParaRPr lang="uk-UA" altLang="uk-UA" dirty="0"/>
          </a:p>
        </p:txBody>
      </p:sp>
      <p:pic>
        <p:nvPicPr>
          <p:cNvPr id="63491" name="Picture 2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57200" y="1600200"/>
            <a:ext cx="4038600" cy="4526280"/>
          </a:xfrm>
        </p:spPr>
      </p:pic>
      <p:pic>
        <p:nvPicPr>
          <p:cNvPr id="62468" name="Picture 2" descr="2-Альфред Сислей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38400" y="1905000"/>
            <a:ext cx="3810000" cy="26517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uk-UA" altLang="uk-UA" dirty="0"/>
              <a:t>Альфред Сислей</a:t>
            </a:r>
            <a:endParaRPr lang="uk-UA" altLang="uk-UA" dirty="0"/>
          </a:p>
        </p:txBody>
      </p:sp>
      <p:pic>
        <p:nvPicPr>
          <p:cNvPr id="64515" name="Picture 2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57200" y="1600200"/>
            <a:ext cx="4038600" cy="4526280"/>
          </a:xfrm>
        </p:spPr>
      </p:pic>
      <p:pic>
        <p:nvPicPr>
          <p:cNvPr id="63491" name="Picture 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19400" y="2209800"/>
            <a:ext cx="2390775" cy="1914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uk-UA" altLang="ru-RU" b="1" u="sng" dirty="0"/>
              <a:t>Види мистецтв</a:t>
            </a:r>
            <a:endParaRPr lang="ru-RU" altLang="ru-RU" b="1" u="sng" dirty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r>
              <a:rPr lang="ru-RU" altLang="ru-RU" b="1" dirty="0"/>
              <a:t>література, музика, живопис, скульптура,</a:t>
            </a:r>
            <a:endParaRPr lang="ru-RU" altLang="ru-RU" b="1" dirty="0"/>
          </a:p>
          <a:p>
            <a:pPr eaLnBrk="1" hangingPunct="1"/>
            <a:r>
              <a:rPr lang="ru-RU" altLang="ru-RU" b="1" dirty="0"/>
              <a:t> архітектура, театр, кіно,  графіка, художня фотографія,  декоративно-прикладне мистецтво, циркове мистецтво, танець, медіам</a:t>
            </a:r>
            <a:r>
              <a:rPr lang="uk-UA" altLang="ru-RU" b="1" dirty="0"/>
              <a:t>и</a:t>
            </a:r>
            <a:r>
              <a:rPr lang="ru-RU" altLang="ru-RU" b="1" dirty="0"/>
              <a:t>стецтво, дизайн тощо.</a:t>
            </a:r>
            <a:endParaRPr lang="ru-RU" altLang="ru-RU" b="1" dirty="0"/>
          </a:p>
        </p:txBody>
      </p:sp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6513"/>
            <a:ext cx="8229600" cy="684213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ХУДОЖНІ СТИЛІ І НАПРЯМКИ</a:t>
            </a:r>
            <a:b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Бароко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85800"/>
            <a:ext cx="9367838" cy="6343650"/>
          </a:xfrm>
        </p:spPr>
        <p:txBody>
          <a:bodyPr vert="horz" wrap="square" lIns="91440" tIns="45720" rIns="91440" bIns="45720" numCol="1" rtlCol="0" anchor="t" anchorCtr="0" compatLnSpc="1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4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Бароко</a:t>
            </a:r>
            <a:r>
              <a:rPr kumimoji="0" lang="ru-RU" sz="4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художній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стиль</a:t>
            </a:r>
            <a:r>
              <a:rPr kumimoji="0" lang="ru-RU" sz="4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сформувався</a:t>
            </a:r>
            <a:r>
              <a:rPr kumimoji="0" lang="ru-RU" sz="4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наприкінці</a:t>
            </a:r>
            <a:r>
              <a:rPr kumimoji="0" lang="ru-RU" sz="4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XVI – у </a:t>
            </a:r>
            <a:r>
              <a:rPr kumimoji="0" lang="ru-RU" sz="4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середині</a:t>
            </a:r>
            <a:r>
              <a:rPr kumimoji="0" lang="ru-RU" sz="4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XVII </a:t>
            </a:r>
            <a:r>
              <a:rPr kumimoji="0" lang="ru-RU" sz="4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століть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Італії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Був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характерним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романських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країн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Італії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Іспанії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Португалії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крім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Франції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  <a:endParaRPr kumimoji="0" lang="ru-RU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Слово «</a:t>
            </a:r>
            <a:r>
              <a:rPr kumimoji="0" lang="ru-RU" sz="49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бароко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означає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перлина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неправильної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». Стиль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бароко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поширився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музиці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образотворчому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мистецтві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літературі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декоративному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мистецтві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49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Висловлював</a:t>
            </a:r>
            <a:r>
              <a:rPr kumimoji="0" lang="ru-RU" sz="49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9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певну</a:t>
            </a:r>
            <a:r>
              <a:rPr kumimoji="0" lang="ru-RU" sz="49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9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тривогу</a:t>
            </a:r>
            <a:r>
              <a:rPr kumimoji="0" lang="ru-RU" sz="49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9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світовідчуття</a:t>
            </a:r>
            <a:r>
              <a:rPr kumimoji="0" lang="ru-RU" sz="49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49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особливий</a:t>
            </a:r>
            <a:r>
              <a:rPr kumimoji="0" lang="ru-RU" sz="49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драматизм.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4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4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Музиці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стилю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бароко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притаманна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складна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поліфонія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одночасне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звучання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декількох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голосів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гнучка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(часта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зміна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мажорних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і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мінорних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тонів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«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стривожена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мелодія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Така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музична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концепція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сприяла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народженню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нових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музичних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жанрів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ru-RU" sz="4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опери, </a:t>
            </a:r>
            <a:r>
              <a:rPr kumimoji="0" lang="ru-RU" sz="4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ораторії</a:t>
            </a:r>
            <a:r>
              <a:rPr kumimoji="0" lang="ru-RU" sz="4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4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кантати</a:t>
            </a:r>
            <a:r>
              <a:rPr kumimoji="0" lang="ru-RU" sz="4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4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сюїти</a:t>
            </a:r>
            <a:r>
              <a:rPr kumimoji="0" lang="ru-RU" sz="4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4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сольної</a:t>
            </a:r>
            <a:r>
              <a:rPr kumimoji="0" lang="ru-RU" sz="4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4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ансамблевої</a:t>
            </a:r>
            <a:r>
              <a:rPr kumimoji="0" lang="ru-RU" sz="4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сонати</a:t>
            </a:r>
            <a:r>
              <a:rPr kumimoji="0" lang="ru-RU" sz="4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концерту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Найбільш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яскраво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стиль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бароко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проявився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опері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Видатними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музикантами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стилю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бароко</a:t>
            </a: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були</a:t>
            </a:r>
            <a:r>
              <a:rPr kumimoji="0" lang="ru-RU" sz="49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А. </a:t>
            </a:r>
            <a:r>
              <a:rPr kumimoji="0" lang="ru-RU" sz="49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Вівальді</a:t>
            </a:r>
            <a:r>
              <a:rPr kumimoji="0" lang="ru-RU" sz="49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Г.</a:t>
            </a:r>
            <a:r>
              <a:rPr kumimoji="0" lang="uk-UA" sz="49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49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Гендель, І. Бах</a:t>
            </a:r>
            <a:r>
              <a:rPr kumimoji="0" lang="ru-RU" sz="4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49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uk-UA" altLang="uk-UA" sz="3200" b="1" dirty="0"/>
              <a:t>Образотворчим мистецтвам стилю бароко притаманні</a:t>
            </a:r>
            <a:endParaRPr lang="uk-UA" altLang="uk-UA" sz="3200" b="1" dirty="0"/>
          </a:p>
        </p:txBody>
      </p:sp>
      <p:sp>
        <p:nvSpPr>
          <p:cNvPr id="7171" name="Прямоугольник 4"/>
          <p:cNvSpPr/>
          <p:nvPr/>
        </p:nvSpPr>
        <p:spPr>
          <a:xfrm>
            <a:off x="0" y="1401763"/>
            <a:ext cx="9288463" cy="452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помпезність, патетична піднесеність, особлива напруга, поєднання реальності та фантазії.</a:t>
            </a:r>
            <a:r>
              <a:rPr lang="uk-UA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Тут переважали декоративні композиції релігійного, міфологічного чи алегоричного характеру, парадні портрети.</a:t>
            </a:r>
            <a:endParaRPr lang="uk-UA" alt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uk-UA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	Засновниками стилю бароко в живописі були Вічелліо </a:t>
            </a:r>
            <a:r>
              <a:rPr lang="uk-UA" alt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Тіціан </a:t>
            </a:r>
            <a:r>
              <a:rPr lang="uk-UA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і Мікеланджело </a:t>
            </a:r>
            <a:r>
              <a:rPr lang="uk-UA" alt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Караваджо.</a:t>
            </a:r>
            <a:r>
              <a:rPr lang="uk-UA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Їхніми послідовниками – брати  Агостіно  та Аннібале </a:t>
            </a:r>
            <a:r>
              <a:rPr lang="uk-UA" alt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Караччі</a:t>
            </a:r>
            <a:r>
              <a:rPr lang="uk-UA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, Пітер Пауль </a:t>
            </a:r>
            <a:r>
              <a:rPr lang="uk-UA" alt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Рубенс</a:t>
            </a:r>
            <a:r>
              <a:rPr lang="uk-UA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alt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uk-UA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	Архітектура стилю бароко вирізнялася великим просторовим розмахом, складністю неспокійних форм, криволінійністю планів. Представником стилю бароко в архітектурі був Джованні </a:t>
            </a:r>
            <a:r>
              <a:rPr lang="uk-UA" alt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Берніні</a:t>
            </a:r>
            <a:r>
              <a:rPr lang="uk-UA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alt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uk-UA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	.</a:t>
            </a:r>
            <a:endParaRPr lang="uk-UA" altLang="uk-UA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3"/>
            <a:ext cx="12192000" cy="6848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2400" b="1" dirty="0"/>
              <a:t>Тіціан (</a:t>
            </a:r>
            <a:r>
              <a:rPr lang="ru-RU" altLang="ru-RU" sz="1600" dirty="0"/>
              <a:t>Тіціано Вечелліо, Tiziano Vecellio) (1480 - 1576), </a:t>
            </a:r>
            <a:r>
              <a:rPr altLang="ru-RU" sz="1600" dirty="0"/>
              <a:t>італійський живописець епохи Високого та Пізнього Відродження) «Венера Урбанська» 1538 р. Галерея Уффіці. Флоренція</a:t>
            </a:r>
            <a:endParaRPr altLang="ru-RU" sz="1600" dirty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-76200" y="2133600"/>
            <a:ext cx="8229600" cy="4525963"/>
          </a:xfrm>
        </p:spPr>
        <p:txBody>
          <a:bodyPr vert="horz" wrap="square" lIns="91440" tIns="45720" rIns="91440" bIns="45720" anchor="t" anchorCtr="0"/>
          <a:p>
            <a:pPr eaLnBrk="1" hangingPunct="1"/>
            <a:endParaRPr lang="ru-RU" altLang="ru-RU" dirty="0"/>
          </a:p>
        </p:txBody>
      </p:sp>
      <p:pic>
        <p:nvPicPr>
          <p:cNvPr id="922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0" y="1524000"/>
            <a:ext cx="6516688" cy="4654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algn="l" eaLnBrk="1" hangingPunct="1"/>
            <a:r>
              <a:rPr lang="ru-RU" altLang="ru-RU" dirty="0"/>
              <a:t>Т</a:t>
            </a:r>
            <a:r>
              <a:rPr lang="uk-UA" altLang="ru-RU" dirty="0"/>
              <a:t>і</a:t>
            </a:r>
            <a:r>
              <a:rPr lang="ru-RU" altLang="ru-RU" dirty="0"/>
              <a:t>ц</a:t>
            </a:r>
            <a:r>
              <a:rPr lang="uk-UA" altLang="ru-RU" dirty="0"/>
              <a:t>і</a:t>
            </a:r>
            <a:r>
              <a:rPr lang="ru-RU" altLang="ru-RU" dirty="0"/>
              <a:t>ан</a:t>
            </a:r>
            <a:endParaRPr lang="ru-RU" altLang="ru-RU" dirty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marL="0" indent="0" eaLnBrk="1" hangingPunct="1">
              <a:buNone/>
            </a:pPr>
            <a:r>
              <a:rPr lang="ru-RU" altLang="ru-RU" dirty="0"/>
              <a:t>Каюча</a:t>
            </a:r>
            <a:endParaRPr lang="ru-RU" altLang="ru-RU" dirty="0"/>
          </a:p>
          <a:p>
            <a:pPr marL="0" indent="0" eaLnBrk="1" hangingPunct="1">
              <a:buNone/>
            </a:pPr>
            <a:r>
              <a:rPr lang="ru-RU" altLang="ru-RU" dirty="0"/>
              <a:t>Магдалина</a:t>
            </a:r>
            <a:endParaRPr lang="ru-RU" altLang="ru-RU" dirty="0"/>
          </a:p>
        </p:txBody>
      </p:sp>
      <p:pic>
        <p:nvPicPr>
          <p:cNvPr id="1024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0" y="200025"/>
            <a:ext cx="5162550" cy="6457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9279</Words>
  <Application>WPS Presentation</Application>
  <PresentationFormat>Экран (4:3)</PresentationFormat>
  <Paragraphs>147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Arial</vt:lpstr>
      <vt:lpstr>SimSun</vt:lpstr>
      <vt:lpstr>Wingdings</vt:lpstr>
      <vt:lpstr>Calibri</vt:lpstr>
      <vt:lpstr>Microsoft YaHei</vt:lpstr>
      <vt:lpstr>Arial Unicode MS</vt:lpstr>
      <vt:lpstr>Times New Roman</vt:lpstr>
      <vt:lpstr>Тема Office</vt:lpstr>
      <vt:lpstr> Лекція 6. Еволюція художніх стилів і напрямів у період нового та новітніх часів  </vt:lpstr>
      <vt:lpstr>Література </vt:lpstr>
      <vt:lpstr>МИСТЕЦТВО</vt:lpstr>
      <vt:lpstr>Види мистецтв</vt:lpstr>
      <vt:lpstr>ХУДОЖНІ СТИЛІ І НАПРЯМКИ Бароко</vt:lpstr>
      <vt:lpstr>Образотворчим мистецтвам стилю бароко притаманні</vt:lpstr>
      <vt:lpstr>PowerPoint 演示文稿</vt:lpstr>
      <vt:lpstr>Тіціан (Тіціано Вечелліо, Tiziano Vecellio) (1480 - 1576), итальянский живописец эпохи Высокого и Позднего Возрождения)  «Венера Урбанская» 1538 г. Галерея Уффици. Флоренция</vt:lpstr>
      <vt:lpstr>Тициан</vt:lpstr>
      <vt:lpstr>Караваджо  Мікеланджело Мерізі да Караваджо (італ. Michelangelo Merisi da Caravaggio; 29 вересня 1571 [1], Мілан - 18 липня 1610, Тоскана) - італійський художник, реформатор європейського живопису XVII століття, один з найбільших майстрів бароко. Один з перших застосував манеру письма «кьяроскуро» - різке протиставлення світла і тіні.</vt:lpstr>
      <vt:lpstr>Пітер Пауль Рубенс  (нід. Pieter Paul Rubens, 28 червня 1577, Зіген - 30 травня 1640, Антверпен) - нідерландскій (фламандський) живописець, як ніхто інший втілив рухливість, нестримну життєвість і чуттєвість європейського живопису епохи бароко</vt:lpstr>
      <vt:lpstr>Композиційні рішення Рубенса відрізняються винятковою різноманітністю (діагональ, еліпс, спіраль), багатство його фарб і жестів ніколи не перестає дивувати. Цілком відповідають цій життєвості й важкі жіночі форми, так звані «рубенсівські», які можуть відштовхнути сучасного глядача своєю декілька великовагової  тілесністю.</vt:lpstr>
      <vt:lpstr> Агостіно  Караччі (1557—1602) — італійський живописець та гравёр </vt:lpstr>
      <vt:lpstr>- Барокко - это максимальный комфорт с максимальной роскошью. Этот стиль окружает вас обилием лепнины, дорогих тканей и ...</vt:lpstr>
      <vt:lpstr>PowerPoint 演示文稿</vt:lpstr>
      <vt:lpstr>PowerPoint 演示文稿</vt:lpstr>
      <vt:lpstr>PowerPoint 演示文稿</vt:lpstr>
      <vt:lpstr>В одежде стиль барокко характеризуется в первую очередь излишеством и театральностью. В нарядах широко используются бархат, шелк, тафта и атлас. Основные цвета — желтый, коричневый, серый, черный, лиловый, красный, бежевый.  </vt:lpstr>
      <vt:lpstr>Рококо</vt:lpstr>
      <vt:lpstr>Стилістичні ознаки рококо</vt:lpstr>
      <vt:lpstr>ГОТІКА</vt:lpstr>
      <vt:lpstr>Замок Нойшванштайн («Лебединий камінь») - романтичний замок баварського короля Людвіга II біля містечка Фюссен.</vt:lpstr>
      <vt:lpstr>Класицизм </vt:lpstr>
      <vt:lpstr>Принципи Класицизму: </vt:lpstr>
      <vt:lpstr>PowerPoint 演示文稿</vt:lpstr>
      <vt:lpstr>PowerPoint 演示文稿</vt:lpstr>
      <vt:lpstr>Інтер’єр в стилі  класицизм</vt:lpstr>
      <vt:lpstr>Романтизм </vt:lpstr>
      <vt:lpstr>РЕАЛІЗМ</vt:lpstr>
      <vt:lpstr> Імпресіонізм </vt:lpstr>
      <vt:lpstr>Клод Моне На лугу</vt:lpstr>
      <vt:lpstr>Альфред Сислей</vt:lpstr>
      <vt:lpstr>Альфред Сислей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ЕСТЕТИКА  (від грецьк. aishetikos – почуттєвий)</dc:title>
  <dc:creator>DNA7 X86</dc:creator>
  <cp:lastModifiedBy>User</cp:lastModifiedBy>
  <cp:revision>122</cp:revision>
  <dcterms:created xsi:type="dcterms:W3CDTF">2012-10-11T11:20:00Z</dcterms:created>
  <dcterms:modified xsi:type="dcterms:W3CDTF">2024-10-24T17:25:44Z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FA528BCBCDCE4E4784979EE8F5A8D77D_13</vt:lpwstr>
  </property>
  <property fmtid="{D5CDD505-2E9C-101B-9397-08002B2CF9AE}" pid="3" name="KSOProductBuildVer">
    <vt:lpwstr>1033-12.2.0.18607</vt:lpwstr>
  </property>
</Properties>
</file>