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  <p:sldMasterId id="2147483660" r:id="rId2"/>
  </p:sldMasterIdLst>
  <p:notesMasterIdLst>
    <p:notesMasterId r:id="rId33"/>
  </p:notesMasterIdLst>
  <p:sldIdLst>
    <p:sldId id="256" r:id="rId3"/>
    <p:sldId id="418" r:id="rId4"/>
    <p:sldId id="438" r:id="rId5"/>
    <p:sldId id="422" r:id="rId6"/>
    <p:sldId id="425" r:id="rId7"/>
    <p:sldId id="423" r:id="rId8"/>
    <p:sldId id="426" r:id="rId9"/>
    <p:sldId id="424" r:id="rId10"/>
    <p:sldId id="427" r:id="rId11"/>
    <p:sldId id="428" r:id="rId12"/>
    <p:sldId id="429" r:id="rId13"/>
    <p:sldId id="431" r:id="rId14"/>
    <p:sldId id="432" r:id="rId15"/>
    <p:sldId id="433" r:id="rId16"/>
    <p:sldId id="421" r:id="rId17"/>
    <p:sldId id="353" r:id="rId18"/>
    <p:sldId id="434" r:id="rId19"/>
    <p:sldId id="435" r:id="rId20"/>
    <p:sldId id="436" r:id="rId21"/>
    <p:sldId id="439" r:id="rId22"/>
    <p:sldId id="440" r:id="rId23"/>
    <p:sldId id="441" r:id="rId24"/>
    <p:sldId id="442" r:id="rId25"/>
    <p:sldId id="443" r:id="rId26"/>
    <p:sldId id="444" r:id="rId27"/>
    <p:sldId id="445" r:id="rId28"/>
    <p:sldId id="447" r:id="rId29"/>
    <p:sldId id="446" r:id="rId30"/>
    <p:sldId id="449" r:id="rId31"/>
    <p:sldId id="44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88B"/>
    <a:srgbClr val="870038"/>
    <a:srgbClr val="678C94"/>
    <a:srgbClr val="3E3E40"/>
    <a:srgbClr val="70CBD0"/>
    <a:srgbClr val="455E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96" autoAdjust="0"/>
    <p:restoredTop sz="94660"/>
  </p:normalViewPr>
  <p:slideViewPr>
    <p:cSldViewPr>
      <p:cViewPr varScale="1">
        <p:scale>
          <a:sx n="65" d="100"/>
          <a:sy n="65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CF5A3B-86C7-4B31-BA0A-4483AB3F194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2B4C88-1D80-4492-B904-DD8EBBBE6FC3}">
      <dgm:prSet phldrT="[Текст]"/>
      <dgm:spPr/>
      <dgm:t>
        <a:bodyPr/>
        <a:lstStyle/>
        <a:p>
          <a:r>
            <a:rPr lang="uk-UA" dirty="0"/>
            <a:t>Нерегуляторний вплив</a:t>
          </a:r>
          <a:endParaRPr lang="ru-RU" dirty="0"/>
        </a:p>
      </dgm:t>
    </dgm:pt>
    <dgm:pt modelId="{FC792F14-9991-429E-AF8A-2B33B664F6B5}" type="parTrans" cxnId="{6F7B6BC3-339A-4A3A-8550-8CB97AF0C2B5}">
      <dgm:prSet/>
      <dgm:spPr/>
      <dgm:t>
        <a:bodyPr/>
        <a:lstStyle/>
        <a:p>
          <a:endParaRPr lang="ru-RU"/>
        </a:p>
      </dgm:t>
    </dgm:pt>
    <dgm:pt modelId="{BAC66498-CD55-47F6-9967-7376A8FA5E30}" type="sibTrans" cxnId="{6F7B6BC3-339A-4A3A-8550-8CB97AF0C2B5}">
      <dgm:prSet/>
      <dgm:spPr/>
      <dgm:t>
        <a:bodyPr/>
        <a:lstStyle/>
        <a:p>
          <a:endParaRPr lang="ru-RU"/>
        </a:p>
      </dgm:t>
    </dgm:pt>
    <dgm:pt modelId="{8E554737-464A-4038-885E-4279AB30A1C4}">
      <dgm:prSet phldrT="[Текст]"/>
      <dgm:spPr/>
      <dgm:t>
        <a:bodyPr/>
        <a:lstStyle/>
        <a:p>
          <a:pPr>
            <a:buFontTx/>
            <a:buNone/>
          </a:pPr>
          <a:r>
            <a:rPr lang="uk-UA" dirty="0">
              <a:solidFill>
                <a:schemeClr val="tx1"/>
              </a:solidFill>
            </a:rPr>
            <a:t>Негативні усталені практики</a:t>
          </a:r>
          <a:endParaRPr lang="ru-RU" dirty="0"/>
        </a:p>
      </dgm:t>
    </dgm:pt>
    <dgm:pt modelId="{6B4C2EFB-A212-497D-B801-B5AD4418BBAB}" type="parTrans" cxnId="{C959FA79-6E24-49DE-AB93-4BBD2E49E77D}">
      <dgm:prSet/>
      <dgm:spPr/>
      <dgm:t>
        <a:bodyPr/>
        <a:lstStyle/>
        <a:p>
          <a:endParaRPr lang="ru-RU"/>
        </a:p>
      </dgm:t>
    </dgm:pt>
    <dgm:pt modelId="{43658B4E-E73B-41F5-819B-AD3F3E17D469}" type="sibTrans" cxnId="{C959FA79-6E24-49DE-AB93-4BBD2E49E77D}">
      <dgm:prSet/>
      <dgm:spPr/>
      <dgm:t>
        <a:bodyPr/>
        <a:lstStyle/>
        <a:p>
          <a:endParaRPr lang="ru-RU"/>
        </a:p>
      </dgm:t>
    </dgm:pt>
    <dgm:pt modelId="{78724E74-0B52-49F7-A106-8AFAEF6F4B8D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dirty="0">
              <a:solidFill>
                <a:schemeClr val="tx1"/>
              </a:solidFill>
            </a:rPr>
            <a:t>Критичні послуги</a:t>
          </a:r>
          <a:endParaRPr lang="ru-RU" dirty="0"/>
        </a:p>
      </dgm:t>
    </dgm:pt>
    <dgm:pt modelId="{4175CED1-6C0C-43A4-A1E1-57F45F7E87F8}" type="parTrans" cxnId="{C41A1B18-3EC8-4EEF-95A2-52505B42B950}">
      <dgm:prSet/>
      <dgm:spPr/>
      <dgm:t>
        <a:bodyPr/>
        <a:lstStyle/>
        <a:p>
          <a:endParaRPr lang="ru-RU"/>
        </a:p>
      </dgm:t>
    </dgm:pt>
    <dgm:pt modelId="{3517F6B4-E101-43F7-BBEA-557021FD7D23}" type="sibTrans" cxnId="{C41A1B18-3EC8-4EEF-95A2-52505B42B950}">
      <dgm:prSet/>
      <dgm:spPr/>
      <dgm:t>
        <a:bodyPr/>
        <a:lstStyle/>
        <a:p>
          <a:endParaRPr lang="ru-RU"/>
        </a:p>
      </dgm:t>
    </dgm:pt>
    <dgm:pt modelId="{4F749D44-765C-4A4C-960B-E0698D653B31}">
      <dgm:prSet phldrT="[Текст]"/>
      <dgm:spPr/>
      <dgm:t>
        <a:bodyPr/>
        <a:lstStyle/>
        <a:p>
          <a:r>
            <a:rPr lang="uk-UA" dirty="0"/>
            <a:t>Регуляторний вплив</a:t>
          </a:r>
          <a:endParaRPr lang="ru-RU" dirty="0"/>
        </a:p>
      </dgm:t>
    </dgm:pt>
    <dgm:pt modelId="{5A808B98-21AC-47F0-9B55-F29E25FF7981}" type="parTrans" cxnId="{2EC8296C-B596-44FF-B14A-540FA32FF7D8}">
      <dgm:prSet/>
      <dgm:spPr/>
      <dgm:t>
        <a:bodyPr/>
        <a:lstStyle/>
        <a:p>
          <a:endParaRPr lang="ru-RU"/>
        </a:p>
      </dgm:t>
    </dgm:pt>
    <dgm:pt modelId="{D67E5DC0-7A1D-4D32-8C8A-03622D28AA92}" type="sibTrans" cxnId="{2EC8296C-B596-44FF-B14A-540FA32FF7D8}">
      <dgm:prSet/>
      <dgm:spPr/>
      <dgm:t>
        <a:bodyPr/>
        <a:lstStyle/>
        <a:p>
          <a:endParaRPr lang="ru-RU"/>
        </a:p>
      </dgm:t>
    </dgm:pt>
    <dgm:pt modelId="{7E811F08-FEA3-4A69-9A2B-548AA5ECAF6B}">
      <dgm:prSet phldrT="[Текст]"/>
      <dgm:spPr/>
      <dgm:t>
        <a:bodyPr/>
        <a:lstStyle/>
        <a:p>
          <a:r>
            <a:rPr lang="uk-UA" dirty="0"/>
            <a:t>Процедурний напрям</a:t>
          </a:r>
          <a:endParaRPr lang="ru-RU" dirty="0"/>
        </a:p>
      </dgm:t>
    </dgm:pt>
    <dgm:pt modelId="{747199F2-EF26-405B-913D-4DE4605B5B41}" type="parTrans" cxnId="{B8139281-51F9-4CA4-BF58-29928C5539A4}">
      <dgm:prSet/>
      <dgm:spPr/>
      <dgm:t>
        <a:bodyPr/>
        <a:lstStyle/>
        <a:p>
          <a:endParaRPr lang="ru-RU"/>
        </a:p>
      </dgm:t>
    </dgm:pt>
    <dgm:pt modelId="{9EA7DD92-FC5E-40C1-A4EC-D9354DDC989B}" type="sibTrans" cxnId="{B8139281-51F9-4CA4-BF58-29928C5539A4}">
      <dgm:prSet/>
      <dgm:spPr/>
      <dgm:t>
        <a:bodyPr/>
        <a:lstStyle/>
        <a:p>
          <a:endParaRPr lang="ru-RU"/>
        </a:p>
      </dgm:t>
    </dgm:pt>
    <dgm:pt modelId="{4F69F9C4-6E3A-4EDB-893D-2BB466552CC8}">
      <dgm:prSet phldrT="[Текст]"/>
      <dgm:spPr/>
      <dgm:t>
        <a:bodyPr/>
        <a:lstStyle/>
        <a:p>
          <a:r>
            <a:rPr lang="uk-UA" dirty="0"/>
            <a:t>Змістовний напрям</a:t>
          </a:r>
          <a:endParaRPr lang="ru-RU" dirty="0"/>
        </a:p>
      </dgm:t>
    </dgm:pt>
    <dgm:pt modelId="{12C14D88-4D25-4901-8721-57BDA8CB6DE3}" type="parTrans" cxnId="{25BC3EAF-DFD7-48DC-A029-834856FBE805}">
      <dgm:prSet/>
      <dgm:spPr/>
      <dgm:t>
        <a:bodyPr/>
        <a:lstStyle/>
        <a:p>
          <a:endParaRPr lang="ru-RU"/>
        </a:p>
      </dgm:t>
    </dgm:pt>
    <dgm:pt modelId="{5333B579-2E59-4D1F-91B9-FBB2D66FCE0C}" type="sibTrans" cxnId="{25BC3EAF-DFD7-48DC-A029-834856FBE805}">
      <dgm:prSet/>
      <dgm:spPr/>
      <dgm:t>
        <a:bodyPr/>
        <a:lstStyle/>
        <a:p>
          <a:endParaRPr lang="ru-RU"/>
        </a:p>
      </dgm:t>
    </dgm:pt>
    <dgm:pt modelId="{6A65077E-EFFB-432F-B2DE-946F5F7F3BD6}">
      <dgm:prSet/>
      <dgm:spPr/>
      <dgm:t>
        <a:bodyPr/>
        <a:lstStyle/>
        <a:p>
          <a:r>
            <a:rPr lang="uk-UA" dirty="0">
              <a:solidFill>
                <a:schemeClr val="tx1"/>
              </a:solidFill>
            </a:rPr>
            <a:t>Перешкоди</a:t>
          </a:r>
          <a:endParaRPr lang="ru-RU" dirty="0"/>
        </a:p>
      </dgm:t>
    </dgm:pt>
    <dgm:pt modelId="{47B15C41-2905-41B7-8E27-C11AEC924726}" type="parTrans" cxnId="{E9923652-0E7E-44CC-8F24-177F86B82E04}">
      <dgm:prSet/>
      <dgm:spPr/>
      <dgm:t>
        <a:bodyPr/>
        <a:lstStyle/>
        <a:p>
          <a:endParaRPr lang="ru-RU"/>
        </a:p>
      </dgm:t>
    </dgm:pt>
    <dgm:pt modelId="{0BB6D5F9-C4BC-407A-AE69-E37CA513BA0F}" type="sibTrans" cxnId="{E9923652-0E7E-44CC-8F24-177F86B82E04}">
      <dgm:prSet/>
      <dgm:spPr/>
      <dgm:t>
        <a:bodyPr/>
        <a:lstStyle/>
        <a:p>
          <a:endParaRPr lang="ru-RU"/>
        </a:p>
      </dgm:t>
    </dgm:pt>
    <dgm:pt modelId="{FA4EAA9D-6EB7-4A70-9948-CDA9C0EE8B88}" type="pres">
      <dgm:prSet presAssocID="{43CF5A3B-86C7-4B31-BA0A-4483AB3F194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B13BE32-49F1-481E-AADC-EA659761631C}" type="pres">
      <dgm:prSet presAssocID="{C22B4C88-1D80-4492-B904-DD8EBBBE6FC3}" presName="root" presStyleCnt="0"/>
      <dgm:spPr/>
    </dgm:pt>
    <dgm:pt modelId="{0B2ED1E8-3EEE-4488-B404-4D3156E983B6}" type="pres">
      <dgm:prSet presAssocID="{C22B4C88-1D80-4492-B904-DD8EBBBE6FC3}" presName="rootComposite" presStyleCnt="0"/>
      <dgm:spPr/>
    </dgm:pt>
    <dgm:pt modelId="{BA35C6BA-EAEB-476D-9D5D-2A42AB2B4668}" type="pres">
      <dgm:prSet presAssocID="{C22B4C88-1D80-4492-B904-DD8EBBBE6FC3}" presName="rootText" presStyleLbl="node1" presStyleIdx="0" presStyleCnt="2" custScaleX="148786"/>
      <dgm:spPr/>
      <dgm:t>
        <a:bodyPr/>
        <a:lstStyle/>
        <a:p>
          <a:endParaRPr lang="ru-RU"/>
        </a:p>
      </dgm:t>
    </dgm:pt>
    <dgm:pt modelId="{A3D71682-4310-4DF0-B1A3-FC845CA05A73}" type="pres">
      <dgm:prSet presAssocID="{C22B4C88-1D80-4492-B904-DD8EBBBE6FC3}" presName="rootConnector" presStyleLbl="node1" presStyleIdx="0" presStyleCnt="2"/>
      <dgm:spPr/>
      <dgm:t>
        <a:bodyPr/>
        <a:lstStyle/>
        <a:p>
          <a:endParaRPr lang="ru-RU"/>
        </a:p>
      </dgm:t>
    </dgm:pt>
    <dgm:pt modelId="{158DCE67-23D3-4B1D-AE00-328F732CC487}" type="pres">
      <dgm:prSet presAssocID="{C22B4C88-1D80-4492-B904-DD8EBBBE6FC3}" presName="childShape" presStyleCnt="0"/>
      <dgm:spPr/>
    </dgm:pt>
    <dgm:pt modelId="{33864312-5F0A-4F44-A224-D980E71421D1}" type="pres">
      <dgm:prSet presAssocID="{6B4C2EFB-A212-497D-B801-B5AD4418BBAB}" presName="Name13" presStyleLbl="parChTrans1D2" presStyleIdx="0" presStyleCnt="5"/>
      <dgm:spPr/>
      <dgm:t>
        <a:bodyPr/>
        <a:lstStyle/>
        <a:p>
          <a:endParaRPr lang="ru-RU"/>
        </a:p>
      </dgm:t>
    </dgm:pt>
    <dgm:pt modelId="{DBFC2408-753E-495A-993C-83822841B1E5}" type="pres">
      <dgm:prSet presAssocID="{8E554737-464A-4038-885E-4279AB30A1C4}" presName="childText" presStyleLbl="bgAcc1" presStyleIdx="0" presStyleCnt="5" custScaleX="135117" custScaleY="95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CE3371-CC11-44EE-85FF-A39B6D2BB83C}" type="pres">
      <dgm:prSet presAssocID="{4175CED1-6C0C-43A4-A1E1-57F45F7E87F8}" presName="Name13" presStyleLbl="parChTrans1D2" presStyleIdx="1" presStyleCnt="5"/>
      <dgm:spPr/>
      <dgm:t>
        <a:bodyPr/>
        <a:lstStyle/>
        <a:p>
          <a:endParaRPr lang="ru-RU"/>
        </a:p>
      </dgm:t>
    </dgm:pt>
    <dgm:pt modelId="{0A6F0AA1-B41E-4E10-B69A-78C382F1B9EE}" type="pres">
      <dgm:prSet presAssocID="{78724E74-0B52-49F7-A106-8AFAEF6F4B8D}" presName="childText" presStyleLbl="bgAcc1" presStyleIdx="1" presStyleCnt="5" custScaleX="130084" custScaleY="950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F3CA9-1C05-4C3D-8B41-0F004D22BAB2}" type="pres">
      <dgm:prSet presAssocID="{47B15C41-2905-41B7-8E27-C11AEC924726}" presName="Name13" presStyleLbl="parChTrans1D2" presStyleIdx="2" presStyleCnt="5"/>
      <dgm:spPr/>
      <dgm:t>
        <a:bodyPr/>
        <a:lstStyle/>
        <a:p>
          <a:endParaRPr lang="ru-RU"/>
        </a:p>
      </dgm:t>
    </dgm:pt>
    <dgm:pt modelId="{1DA2EA74-90B2-4691-9F34-6C1714607436}" type="pres">
      <dgm:prSet presAssocID="{6A65077E-EFFB-432F-B2DE-946F5F7F3BD6}" presName="childText" presStyleLbl="bgAcc1" presStyleIdx="2" presStyleCnt="5" custScaleX="130084" custScaleY="830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3AFE18-C9FB-4EBA-94BB-8C25EB383D73}" type="pres">
      <dgm:prSet presAssocID="{4F749D44-765C-4A4C-960B-E0698D653B31}" presName="root" presStyleCnt="0"/>
      <dgm:spPr/>
    </dgm:pt>
    <dgm:pt modelId="{5CE1BBCE-16C5-4734-A687-FE840E535C79}" type="pres">
      <dgm:prSet presAssocID="{4F749D44-765C-4A4C-960B-E0698D653B31}" presName="rootComposite" presStyleCnt="0"/>
      <dgm:spPr/>
    </dgm:pt>
    <dgm:pt modelId="{18689459-1CF9-43F2-87F5-B482A43F5E6E}" type="pres">
      <dgm:prSet presAssocID="{4F749D44-765C-4A4C-960B-E0698D653B31}" presName="rootText" presStyleLbl="node1" presStyleIdx="1" presStyleCnt="2" custScaleX="140263"/>
      <dgm:spPr/>
      <dgm:t>
        <a:bodyPr/>
        <a:lstStyle/>
        <a:p>
          <a:endParaRPr lang="ru-RU"/>
        </a:p>
      </dgm:t>
    </dgm:pt>
    <dgm:pt modelId="{609BEE06-BC38-4399-AE7A-49DAF5F20442}" type="pres">
      <dgm:prSet presAssocID="{4F749D44-765C-4A4C-960B-E0698D653B31}" presName="rootConnector" presStyleLbl="node1" presStyleIdx="1" presStyleCnt="2"/>
      <dgm:spPr/>
      <dgm:t>
        <a:bodyPr/>
        <a:lstStyle/>
        <a:p>
          <a:endParaRPr lang="ru-RU"/>
        </a:p>
      </dgm:t>
    </dgm:pt>
    <dgm:pt modelId="{20793732-FDE3-4ECE-A1AF-DDB392DF2129}" type="pres">
      <dgm:prSet presAssocID="{4F749D44-765C-4A4C-960B-E0698D653B31}" presName="childShape" presStyleCnt="0"/>
      <dgm:spPr/>
    </dgm:pt>
    <dgm:pt modelId="{E267F666-F4AA-44E5-A357-7A0C12BD27A9}" type="pres">
      <dgm:prSet presAssocID="{747199F2-EF26-405B-913D-4DE4605B5B41}" presName="Name13" presStyleLbl="parChTrans1D2" presStyleIdx="3" presStyleCnt="5"/>
      <dgm:spPr/>
      <dgm:t>
        <a:bodyPr/>
        <a:lstStyle/>
        <a:p>
          <a:endParaRPr lang="ru-RU"/>
        </a:p>
      </dgm:t>
    </dgm:pt>
    <dgm:pt modelId="{CD6A11C4-65EA-4B76-ADBA-17FE4A97CADC}" type="pres">
      <dgm:prSet presAssocID="{7E811F08-FEA3-4A69-9A2B-548AA5ECAF6B}" presName="childText" presStyleLbl="bgAcc1" presStyleIdx="3" presStyleCnt="5" custScaleX="1301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8CF2A3-2DF1-4D7C-9161-2021EFDC911C}" type="pres">
      <dgm:prSet presAssocID="{12C14D88-4D25-4901-8721-57BDA8CB6DE3}" presName="Name13" presStyleLbl="parChTrans1D2" presStyleIdx="4" presStyleCnt="5"/>
      <dgm:spPr/>
      <dgm:t>
        <a:bodyPr/>
        <a:lstStyle/>
        <a:p>
          <a:endParaRPr lang="ru-RU"/>
        </a:p>
      </dgm:t>
    </dgm:pt>
    <dgm:pt modelId="{62218EB2-5790-4969-8FC3-CD65ED50E214}" type="pres">
      <dgm:prSet presAssocID="{4F69F9C4-6E3A-4EDB-893D-2BB466552CC8}" presName="childText" presStyleLbl="bgAcc1" presStyleIdx="4" presStyleCnt="5" custScaleX="1300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8329B6-8184-42FB-80AE-80721D292EAD}" type="presOf" srcId="{4F749D44-765C-4A4C-960B-E0698D653B31}" destId="{18689459-1CF9-43F2-87F5-B482A43F5E6E}" srcOrd="0" destOrd="0" presId="urn:microsoft.com/office/officeart/2005/8/layout/hierarchy3"/>
    <dgm:cxn modelId="{C959FA79-6E24-49DE-AB93-4BBD2E49E77D}" srcId="{C22B4C88-1D80-4492-B904-DD8EBBBE6FC3}" destId="{8E554737-464A-4038-885E-4279AB30A1C4}" srcOrd="0" destOrd="0" parTransId="{6B4C2EFB-A212-497D-B801-B5AD4418BBAB}" sibTransId="{43658B4E-E73B-41F5-819B-AD3F3E17D469}"/>
    <dgm:cxn modelId="{347C90AB-3703-4C65-91E1-139E27939FD7}" type="presOf" srcId="{4F69F9C4-6E3A-4EDB-893D-2BB466552CC8}" destId="{62218EB2-5790-4969-8FC3-CD65ED50E214}" srcOrd="0" destOrd="0" presId="urn:microsoft.com/office/officeart/2005/8/layout/hierarchy3"/>
    <dgm:cxn modelId="{981545F5-4B19-4D24-AE26-1CDAA864BDDF}" type="presOf" srcId="{78724E74-0B52-49F7-A106-8AFAEF6F4B8D}" destId="{0A6F0AA1-B41E-4E10-B69A-78C382F1B9EE}" srcOrd="0" destOrd="0" presId="urn:microsoft.com/office/officeart/2005/8/layout/hierarchy3"/>
    <dgm:cxn modelId="{3004447D-0AA0-4283-B181-6B432074A736}" type="presOf" srcId="{747199F2-EF26-405B-913D-4DE4605B5B41}" destId="{E267F666-F4AA-44E5-A357-7A0C12BD27A9}" srcOrd="0" destOrd="0" presId="urn:microsoft.com/office/officeart/2005/8/layout/hierarchy3"/>
    <dgm:cxn modelId="{C41A1B18-3EC8-4EEF-95A2-52505B42B950}" srcId="{C22B4C88-1D80-4492-B904-DD8EBBBE6FC3}" destId="{78724E74-0B52-49F7-A106-8AFAEF6F4B8D}" srcOrd="1" destOrd="0" parTransId="{4175CED1-6C0C-43A4-A1E1-57F45F7E87F8}" sibTransId="{3517F6B4-E101-43F7-BBEA-557021FD7D23}"/>
    <dgm:cxn modelId="{BBEAA908-9AF1-4422-AB59-A14A24C83F51}" type="presOf" srcId="{7E811F08-FEA3-4A69-9A2B-548AA5ECAF6B}" destId="{CD6A11C4-65EA-4B76-ADBA-17FE4A97CADC}" srcOrd="0" destOrd="0" presId="urn:microsoft.com/office/officeart/2005/8/layout/hierarchy3"/>
    <dgm:cxn modelId="{5E2D3CE9-0806-40FF-BCC2-EBB459628949}" type="presOf" srcId="{4F749D44-765C-4A4C-960B-E0698D653B31}" destId="{609BEE06-BC38-4399-AE7A-49DAF5F20442}" srcOrd="1" destOrd="0" presId="urn:microsoft.com/office/officeart/2005/8/layout/hierarchy3"/>
    <dgm:cxn modelId="{6F7B6BC3-339A-4A3A-8550-8CB97AF0C2B5}" srcId="{43CF5A3B-86C7-4B31-BA0A-4483AB3F194B}" destId="{C22B4C88-1D80-4492-B904-DD8EBBBE6FC3}" srcOrd="0" destOrd="0" parTransId="{FC792F14-9991-429E-AF8A-2B33B664F6B5}" sibTransId="{BAC66498-CD55-47F6-9967-7376A8FA5E30}"/>
    <dgm:cxn modelId="{57149444-9CDD-4ED8-ACAA-E1384F5F3944}" type="presOf" srcId="{C22B4C88-1D80-4492-B904-DD8EBBBE6FC3}" destId="{A3D71682-4310-4DF0-B1A3-FC845CA05A73}" srcOrd="1" destOrd="0" presId="urn:microsoft.com/office/officeart/2005/8/layout/hierarchy3"/>
    <dgm:cxn modelId="{98F524EE-A60B-4846-84E3-41278C955702}" type="presOf" srcId="{47B15C41-2905-41B7-8E27-C11AEC924726}" destId="{96DF3CA9-1C05-4C3D-8B41-0F004D22BAB2}" srcOrd="0" destOrd="0" presId="urn:microsoft.com/office/officeart/2005/8/layout/hierarchy3"/>
    <dgm:cxn modelId="{18D29A96-5504-4C52-9AAD-1ED52687694F}" type="presOf" srcId="{43CF5A3B-86C7-4B31-BA0A-4483AB3F194B}" destId="{FA4EAA9D-6EB7-4A70-9948-CDA9C0EE8B88}" srcOrd="0" destOrd="0" presId="urn:microsoft.com/office/officeart/2005/8/layout/hierarchy3"/>
    <dgm:cxn modelId="{63220452-3756-4B95-B786-D860A7D77766}" type="presOf" srcId="{4175CED1-6C0C-43A4-A1E1-57F45F7E87F8}" destId="{D5CE3371-CC11-44EE-85FF-A39B6D2BB83C}" srcOrd="0" destOrd="0" presId="urn:microsoft.com/office/officeart/2005/8/layout/hierarchy3"/>
    <dgm:cxn modelId="{874B1013-5CE0-46EC-98B7-62DFABD4A955}" type="presOf" srcId="{C22B4C88-1D80-4492-B904-DD8EBBBE6FC3}" destId="{BA35C6BA-EAEB-476D-9D5D-2A42AB2B4668}" srcOrd="0" destOrd="0" presId="urn:microsoft.com/office/officeart/2005/8/layout/hierarchy3"/>
    <dgm:cxn modelId="{CD8EFF67-0A27-428C-BD7B-3EAD78895BCE}" type="presOf" srcId="{6B4C2EFB-A212-497D-B801-B5AD4418BBAB}" destId="{33864312-5F0A-4F44-A224-D980E71421D1}" srcOrd="0" destOrd="0" presId="urn:microsoft.com/office/officeart/2005/8/layout/hierarchy3"/>
    <dgm:cxn modelId="{E9923652-0E7E-44CC-8F24-177F86B82E04}" srcId="{C22B4C88-1D80-4492-B904-DD8EBBBE6FC3}" destId="{6A65077E-EFFB-432F-B2DE-946F5F7F3BD6}" srcOrd="2" destOrd="0" parTransId="{47B15C41-2905-41B7-8E27-C11AEC924726}" sibTransId="{0BB6D5F9-C4BC-407A-AE69-E37CA513BA0F}"/>
    <dgm:cxn modelId="{2EC8296C-B596-44FF-B14A-540FA32FF7D8}" srcId="{43CF5A3B-86C7-4B31-BA0A-4483AB3F194B}" destId="{4F749D44-765C-4A4C-960B-E0698D653B31}" srcOrd="1" destOrd="0" parTransId="{5A808B98-21AC-47F0-9B55-F29E25FF7981}" sibTransId="{D67E5DC0-7A1D-4D32-8C8A-03622D28AA92}"/>
    <dgm:cxn modelId="{B8139281-51F9-4CA4-BF58-29928C5539A4}" srcId="{4F749D44-765C-4A4C-960B-E0698D653B31}" destId="{7E811F08-FEA3-4A69-9A2B-548AA5ECAF6B}" srcOrd="0" destOrd="0" parTransId="{747199F2-EF26-405B-913D-4DE4605B5B41}" sibTransId="{9EA7DD92-FC5E-40C1-A4EC-D9354DDC989B}"/>
    <dgm:cxn modelId="{E6197D2E-FD4E-4357-B175-F55B964D6907}" type="presOf" srcId="{12C14D88-4D25-4901-8721-57BDA8CB6DE3}" destId="{2B8CF2A3-2DF1-4D7C-9161-2021EFDC911C}" srcOrd="0" destOrd="0" presId="urn:microsoft.com/office/officeart/2005/8/layout/hierarchy3"/>
    <dgm:cxn modelId="{25BC3EAF-DFD7-48DC-A029-834856FBE805}" srcId="{4F749D44-765C-4A4C-960B-E0698D653B31}" destId="{4F69F9C4-6E3A-4EDB-893D-2BB466552CC8}" srcOrd="1" destOrd="0" parTransId="{12C14D88-4D25-4901-8721-57BDA8CB6DE3}" sibTransId="{5333B579-2E59-4D1F-91B9-FBB2D66FCE0C}"/>
    <dgm:cxn modelId="{D2F92468-3DD4-4E94-BDDD-2771748BC2D3}" type="presOf" srcId="{8E554737-464A-4038-885E-4279AB30A1C4}" destId="{DBFC2408-753E-495A-993C-83822841B1E5}" srcOrd="0" destOrd="0" presId="urn:microsoft.com/office/officeart/2005/8/layout/hierarchy3"/>
    <dgm:cxn modelId="{C2CBDCE4-7825-40D5-953E-D8B4CB49912A}" type="presOf" srcId="{6A65077E-EFFB-432F-B2DE-946F5F7F3BD6}" destId="{1DA2EA74-90B2-4691-9F34-6C1714607436}" srcOrd="0" destOrd="0" presId="urn:microsoft.com/office/officeart/2005/8/layout/hierarchy3"/>
    <dgm:cxn modelId="{BFCAAEFA-C989-46E9-8E7A-C528F17D91DB}" type="presParOf" srcId="{FA4EAA9D-6EB7-4A70-9948-CDA9C0EE8B88}" destId="{BB13BE32-49F1-481E-AADC-EA659761631C}" srcOrd="0" destOrd="0" presId="urn:microsoft.com/office/officeart/2005/8/layout/hierarchy3"/>
    <dgm:cxn modelId="{95C40924-04FC-4073-81B9-F818B3B93225}" type="presParOf" srcId="{BB13BE32-49F1-481E-AADC-EA659761631C}" destId="{0B2ED1E8-3EEE-4488-B404-4D3156E983B6}" srcOrd="0" destOrd="0" presId="urn:microsoft.com/office/officeart/2005/8/layout/hierarchy3"/>
    <dgm:cxn modelId="{D1031BCF-DC7C-43C4-99D9-09892781BB63}" type="presParOf" srcId="{0B2ED1E8-3EEE-4488-B404-4D3156E983B6}" destId="{BA35C6BA-EAEB-476D-9D5D-2A42AB2B4668}" srcOrd="0" destOrd="0" presId="urn:microsoft.com/office/officeart/2005/8/layout/hierarchy3"/>
    <dgm:cxn modelId="{BF291E6F-472E-4B46-90E3-156303BA6A8D}" type="presParOf" srcId="{0B2ED1E8-3EEE-4488-B404-4D3156E983B6}" destId="{A3D71682-4310-4DF0-B1A3-FC845CA05A73}" srcOrd="1" destOrd="0" presId="urn:microsoft.com/office/officeart/2005/8/layout/hierarchy3"/>
    <dgm:cxn modelId="{64362F94-ACD3-4256-9C64-FCEAF30CBD29}" type="presParOf" srcId="{BB13BE32-49F1-481E-AADC-EA659761631C}" destId="{158DCE67-23D3-4B1D-AE00-328F732CC487}" srcOrd="1" destOrd="0" presId="urn:microsoft.com/office/officeart/2005/8/layout/hierarchy3"/>
    <dgm:cxn modelId="{C1EE8DBB-1653-458F-AF6D-EC45F3431BF3}" type="presParOf" srcId="{158DCE67-23D3-4B1D-AE00-328F732CC487}" destId="{33864312-5F0A-4F44-A224-D980E71421D1}" srcOrd="0" destOrd="0" presId="urn:microsoft.com/office/officeart/2005/8/layout/hierarchy3"/>
    <dgm:cxn modelId="{2AAE014C-C446-4FBD-82FE-14997475466F}" type="presParOf" srcId="{158DCE67-23D3-4B1D-AE00-328F732CC487}" destId="{DBFC2408-753E-495A-993C-83822841B1E5}" srcOrd="1" destOrd="0" presId="urn:microsoft.com/office/officeart/2005/8/layout/hierarchy3"/>
    <dgm:cxn modelId="{2149FDBD-2937-4040-8631-C9C707485997}" type="presParOf" srcId="{158DCE67-23D3-4B1D-AE00-328F732CC487}" destId="{D5CE3371-CC11-44EE-85FF-A39B6D2BB83C}" srcOrd="2" destOrd="0" presId="urn:microsoft.com/office/officeart/2005/8/layout/hierarchy3"/>
    <dgm:cxn modelId="{A6C718BF-3E32-4B6B-9EDA-5DF5D5331D85}" type="presParOf" srcId="{158DCE67-23D3-4B1D-AE00-328F732CC487}" destId="{0A6F0AA1-B41E-4E10-B69A-78C382F1B9EE}" srcOrd="3" destOrd="0" presId="urn:microsoft.com/office/officeart/2005/8/layout/hierarchy3"/>
    <dgm:cxn modelId="{E4F7AD36-4B59-4109-BCED-BD61B3FF247E}" type="presParOf" srcId="{158DCE67-23D3-4B1D-AE00-328F732CC487}" destId="{96DF3CA9-1C05-4C3D-8B41-0F004D22BAB2}" srcOrd="4" destOrd="0" presId="urn:microsoft.com/office/officeart/2005/8/layout/hierarchy3"/>
    <dgm:cxn modelId="{C5819E6F-5805-4DB0-BB8C-BD168402389A}" type="presParOf" srcId="{158DCE67-23D3-4B1D-AE00-328F732CC487}" destId="{1DA2EA74-90B2-4691-9F34-6C1714607436}" srcOrd="5" destOrd="0" presId="urn:microsoft.com/office/officeart/2005/8/layout/hierarchy3"/>
    <dgm:cxn modelId="{F9289F2C-A222-4166-BCEA-5EC84D774F86}" type="presParOf" srcId="{FA4EAA9D-6EB7-4A70-9948-CDA9C0EE8B88}" destId="{033AFE18-C9FB-4EBA-94BB-8C25EB383D73}" srcOrd="1" destOrd="0" presId="urn:microsoft.com/office/officeart/2005/8/layout/hierarchy3"/>
    <dgm:cxn modelId="{A644F76C-F0C3-4EA6-BEF6-FF134B176215}" type="presParOf" srcId="{033AFE18-C9FB-4EBA-94BB-8C25EB383D73}" destId="{5CE1BBCE-16C5-4734-A687-FE840E535C79}" srcOrd="0" destOrd="0" presId="urn:microsoft.com/office/officeart/2005/8/layout/hierarchy3"/>
    <dgm:cxn modelId="{DF76B4D9-EA92-409F-BE5F-C7DBCF1B3A33}" type="presParOf" srcId="{5CE1BBCE-16C5-4734-A687-FE840E535C79}" destId="{18689459-1CF9-43F2-87F5-B482A43F5E6E}" srcOrd="0" destOrd="0" presId="urn:microsoft.com/office/officeart/2005/8/layout/hierarchy3"/>
    <dgm:cxn modelId="{07A37F67-04D5-4047-88D7-82D8BD90588D}" type="presParOf" srcId="{5CE1BBCE-16C5-4734-A687-FE840E535C79}" destId="{609BEE06-BC38-4399-AE7A-49DAF5F20442}" srcOrd="1" destOrd="0" presId="urn:microsoft.com/office/officeart/2005/8/layout/hierarchy3"/>
    <dgm:cxn modelId="{9EB2EC5F-E465-4C47-861C-E198EC258161}" type="presParOf" srcId="{033AFE18-C9FB-4EBA-94BB-8C25EB383D73}" destId="{20793732-FDE3-4ECE-A1AF-DDB392DF2129}" srcOrd="1" destOrd="0" presId="urn:microsoft.com/office/officeart/2005/8/layout/hierarchy3"/>
    <dgm:cxn modelId="{F819769C-8831-4AE4-A0BD-72E68E1D5CA0}" type="presParOf" srcId="{20793732-FDE3-4ECE-A1AF-DDB392DF2129}" destId="{E267F666-F4AA-44E5-A357-7A0C12BD27A9}" srcOrd="0" destOrd="0" presId="urn:microsoft.com/office/officeart/2005/8/layout/hierarchy3"/>
    <dgm:cxn modelId="{14911F67-C719-4F99-A9EA-E71AC39FD6B6}" type="presParOf" srcId="{20793732-FDE3-4ECE-A1AF-DDB392DF2129}" destId="{CD6A11C4-65EA-4B76-ADBA-17FE4A97CADC}" srcOrd="1" destOrd="0" presId="urn:microsoft.com/office/officeart/2005/8/layout/hierarchy3"/>
    <dgm:cxn modelId="{B4551BC0-0E22-4F1E-808D-51D394BA57A7}" type="presParOf" srcId="{20793732-FDE3-4ECE-A1AF-DDB392DF2129}" destId="{2B8CF2A3-2DF1-4D7C-9161-2021EFDC911C}" srcOrd="2" destOrd="0" presId="urn:microsoft.com/office/officeart/2005/8/layout/hierarchy3"/>
    <dgm:cxn modelId="{C8FE8C31-F6FE-488A-B561-CB0716103C76}" type="presParOf" srcId="{20793732-FDE3-4ECE-A1AF-DDB392DF2129}" destId="{62218EB2-5790-4969-8FC3-CD65ED50E21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35C6BA-EAEB-476D-9D5D-2A42AB2B4668}">
      <dsp:nvSpPr>
        <dsp:cNvPr id="0" name=""/>
        <dsp:cNvSpPr/>
      </dsp:nvSpPr>
      <dsp:spPr>
        <a:xfrm>
          <a:off x="1105570" y="1234"/>
          <a:ext cx="2909775" cy="9778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/>
            <a:t>Нерегуляторний вплив</a:t>
          </a:r>
          <a:endParaRPr lang="ru-RU" sz="3000" kern="1200" dirty="0"/>
        </a:p>
      </dsp:txBody>
      <dsp:txXfrm>
        <a:off x="1134210" y="29874"/>
        <a:ext cx="2852495" cy="920559"/>
      </dsp:txXfrm>
    </dsp:sp>
    <dsp:sp modelId="{33864312-5F0A-4F44-A224-D980E71421D1}">
      <dsp:nvSpPr>
        <dsp:cNvPr id="0" name=""/>
        <dsp:cNvSpPr/>
      </dsp:nvSpPr>
      <dsp:spPr>
        <a:xfrm>
          <a:off x="1396547" y="979073"/>
          <a:ext cx="290977" cy="712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2913"/>
              </a:lnTo>
              <a:lnTo>
                <a:pt x="290977" y="7129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FC2408-753E-495A-993C-83822841B1E5}">
      <dsp:nvSpPr>
        <dsp:cNvPr id="0" name=""/>
        <dsp:cNvSpPr/>
      </dsp:nvSpPr>
      <dsp:spPr>
        <a:xfrm>
          <a:off x="1687525" y="1223533"/>
          <a:ext cx="2113962" cy="9369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uk-UA" sz="2000" kern="1200" dirty="0">
              <a:solidFill>
                <a:schemeClr val="tx1"/>
              </a:solidFill>
            </a:rPr>
            <a:t>Негативні усталені практики</a:t>
          </a:r>
          <a:endParaRPr lang="ru-RU" sz="2000" kern="1200" dirty="0"/>
        </a:p>
      </dsp:txBody>
      <dsp:txXfrm>
        <a:off x="1714966" y="1250974"/>
        <a:ext cx="2059080" cy="882024"/>
      </dsp:txXfrm>
    </dsp:sp>
    <dsp:sp modelId="{D5CE3371-CC11-44EE-85FF-A39B6D2BB83C}">
      <dsp:nvSpPr>
        <dsp:cNvPr id="0" name=""/>
        <dsp:cNvSpPr/>
      </dsp:nvSpPr>
      <dsp:spPr>
        <a:xfrm>
          <a:off x="1396547" y="979073"/>
          <a:ext cx="290977" cy="1890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0573"/>
              </a:lnTo>
              <a:lnTo>
                <a:pt x="290977" y="18905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F0AA1-B41E-4E10-B69A-78C382F1B9EE}">
      <dsp:nvSpPr>
        <dsp:cNvPr id="0" name=""/>
        <dsp:cNvSpPr/>
      </dsp:nvSpPr>
      <dsp:spPr>
        <a:xfrm>
          <a:off x="1687525" y="2404900"/>
          <a:ext cx="2035219" cy="9294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kern="1200" dirty="0">
              <a:solidFill>
                <a:schemeClr val="tx1"/>
              </a:solidFill>
            </a:rPr>
            <a:t>Критичні послуги</a:t>
          </a:r>
          <a:endParaRPr lang="ru-RU" sz="2000" kern="1200" dirty="0"/>
        </a:p>
      </dsp:txBody>
      <dsp:txXfrm>
        <a:off x="1714749" y="2432124"/>
        <a:ext cx="1980771" cy="875046"/>
      </dsp:txXfrm>
    </dsp:sp>
    <dsp:sp modelId="{96DF3CA9-1C05-4C3D-8B41-0F004D22BAB2}">
      <dsp:nvSpPr>
        <dsp:cNvPr id="0" name=""/>
        <dsp:cNvSpPr/>
      </dsp:nvSpPr>
      <dsp:spPr>
        <a:xfrm>
          <a:off x="1396547" y="979073"/>
          <a:ext cx="290977" cy="3005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5980"/>
              </a:lnTo>
              <a:lnTo>
                <a:pt x="290977" y="3005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A2EA74-90B2-4691-9F34-6C1714607436}">
      <dsp:nvSpPr>
        <dsp:cNvPr id="0" name=""/>
        <dsp:cNvSpPr/>
      </dsp:nvSpPr>
      <dsp:spPr>
        <a:xfrm>
          <a:off x="1687525" y="3578854"/>
          <a:ext cx="2035219" cy="8123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solidFill>
                <a:schemeClr val="tx1"/>
              </a:solidFill>
            </a:rPr>
            <a:t>Перешкоди</a:t>
          </a:r>
          <a:endParaRPr lang="ru-RU" sz="2000" kern="1200" dirty="0"/>
        </a:p>
      </dsp:txBody>
      <dsp:txXfrm>
        <a:off x="1711319" y="3602648"/>
        <a:ext cx="1987631" cy="764810"/>
      </dsp:txXfrm>
    </dsp:sp>
    <dsp:sp modelId="{18689459-1CF9-43F2-87F5-B482A43F5E6E}">
      <dsp:nvSpPr>
        <dsp:cNvPr id="0" name=""/>
        <dsp:cNvSpPr/>
      </dsp:nvSpPr>
      <dsp:spPr>
        <a:xfrm>
          <a:off x="4504265" y="1234"/>
          <a:ext cx="2743092" cy="9778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/>
            <a:t>Регуляторний вплив</a:t>
          </a:r>
          <a:endParaRPr lang="ru-RU" sz="3000" kern="1200" dirty="0"/>
        </a:p>
      </dsp:txBody>
      <dsp:txXfrm>
        <a:off x="4532905" y="29874"/>
        <a:ext cx="2685812" cy="920559"/>
      </dsp:txXfrm>
    </dsp:sp>
    <dsp:sp modelId="{E267F666-F4AA-44E5-A357-7A0C12BD27A9}">
      <dsp:nvSpPr>
        <dsp:cNvPr id="0" name=""/>
        <dsp:cNvSpPr/>
      </dsp:nvSpPr>
      <dsp:spPr>
        <a:xfrm>
          <a:off x="4778574" y="979073"/>
          <a:ext cx="274309" cy="733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3379"/>
              </a:lnTo>
              <a:lnTo>
                <a:pt x="274309" y="7333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A11C4-65EA-4B76-ADBA-17FE4A97CADC}">
      <dsp:nvSpPr>
        <dsp:cNvPr id="0" name=""/>
        <dsp:cNvSpPr/>
      </dsp:nvSpPr>
      <dsp:spPr>
        <a:xfrm>
          <a:off x="5052883" y="1223533"/>
          <a:ext cx="2036987" cy="9778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Процедурний напрям</a:t>
          </a:r>
          <a:endParaRPr lang="ru-RU" sz="2000" kern="1200" dirty="0"/>
        </a:p>
      </dsp:txBody>
      <dsp:txXfrm>
        <a:off x="5081523" y="1252173"/>
        <a:ext cx="1979707" cy="920559"/>
      </dsp:txXfrm>
    </dsp:sp>
    <dsp:sp modelId="{2B8CF2A3-2DF1-4D7C-9161-2021EFDC911C}">
      <dsp:nvSpPr>
        <dsp:cNvPr id="0" name=""/>
        <dsp:cNvSpPr/>
      </dsp:nvSpPr>
      <dsp:spPr>
        <a:xfrm>
          <a:off x="4778574" y="979073"/>
          <a:ext cx="274309" cy="195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5678"/>
              </a:lnTo>
              <a:lnTo>
                <a:pt x="274309" y="19556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18EB2-5790-4969-8FC3-CD65ED50E214}">
      <dsp:nvSpPr>
        <dsp:cNvPr id="0" name=""/>
        <dsp:cNvSpPr/>
      </dsp:nvSpPr>
      <dsp:spPr>
        <a:xfrm>
          <a:off x="5052883" y="2445832"/>
          <a:ext cx="2035219" cy="9778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Змістовний напрям</a:t>
          </a:r>
          <a:endParaRPr lang="ru-RU" sz="2000" kern="1200" dirty="0"/>
        </a:p>
      </dsp:txBody>
      <dsp:txXfrm>
        <a:off x="5081523" y="2474472"/>
        <a:ext cx="1977939" cy="920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336F-86CE-41D7-B2C4-94CD9A2C0404}" type="datetimeFigureOut">
              <a:rPr lang="uk-UA" smtClean="0"/>
              <a:pPr/>
              <a:t>26.01.2022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D7F2B-B79E-4F68-9837-9A4E1C835B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473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54" r="220" b="2949"/>
          <a:stretch/>
        </p:blipFill>
        <p:spPr bwMode="auto">
          <a:xfrm flipH="1" flipV="1">
            <a:off x="0" y="5689156"/>
            <a:ext cx="9143999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Рисунок 21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36472" r="9813" b="40846"/>
          <a:stretch/>
        </p:blipFill>
        <p:spPr bwMode="auto">
          <a:xfrm>
            <a:off x="467544" y="291987"/>
            <a:ext cx="4281616" cy="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6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" r="-1" b="2949"/>
          <a:stretch/>
        </p:blipFill>
        <p:spPr bwMode="auto">
          <a:xfrm flipH="1" flipV="1">
            <a:off x="376389" y="5689156"/>
            <a:ext cx="1298575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8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2202" b="16710"/>
          <a:stretch/>
        </p:blipFill>
        <p:spPr bwMode="auto">
          <a:xfrm>
            <a:off x="633304" y="5373216"/>
            <a:ext cx="1274400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Рисунок 2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040" y="664121"/>
            <a:ext cx="20764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Рисунок 2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372" y="692696"/>
            <a:ext cx="15621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 userDrawn="1"/>
        </p:nvSpPr>
        <p:spPr>
          <a:xfrm>
            <a:off x="107504" y="5118633"/>
            <a:ext cx="1907703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/>
            <a:r>
              <a:rPr lang="en-US" sz="1150" kern="1800" spc="0" baseline="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</p:spTree>
    <p:extLst>
      <p:ext uri="{BB962C8B-B14F-4D97-AF65-F5344CB8AC3E}">
        <p14:creationId xmlns:p14="http://schemas.microsoft.com/office/powerpoint/2010/main" val="5911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5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47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87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89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67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28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31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99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03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0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46594"/>
          </a:xfrm>
        </p:spPr>
        <p:txBody>
          <a:bodyPr/>
          <a:lstStyle>
            <a:lvl1pPr marL="342900" indent="-342900">
              <a:buClr>
                <a:srgbClr val="678C94"/>
              </a:buClr>
              <a:buFont typeface="Wingdings" panose="05000000000000000000" pitchFamily="2" charset="2"/>
              <a:buChar char="§"/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165304"/>
            <a:ext cx="2133600" cy="365125"/>
          </a:xfrm>
        </p:spPr>
        <p:txBody>
          <a:bodyPr/>
          <a:lstStyle>
            <a:lvl1pPr>
              <a:defRPr sz="1050">
                <a:solidFill>
                  <a:srgbClr val="678C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FF3B619-E758-4A27-ACBF-A5AD662677B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2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/>
        </p:blipFill>
        <p:spPr bwMode="auto">
          <a:xfrm>
            <a:off x="482600" y="5846794"/>
            <a:ext cx="2505224" cy="49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 сполучна лінія 9"/>
          <p:cNvCxnSpPr/>
          <p:nvPr userDrawn="1"/>
        </p:nvCxnSpPr>
        <p:spPr>
          <a:xfrm>
            <a:off x="482600" y="1412776"/>
            <a:ext cx="8193856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41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118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86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9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ідзаголовок 2"/>
          <p:cNvSpPr txBox="1">
            <a:spLocks/>
          </p:cNvSpPr>
          <p:nvPr userDrawn="1"/>
        </p:nvSpPr>
        <p:spPr>
          <a:xfrm>
            <a:off x="0" y="3212976"/>
            <a:ext cx="9144000" cy="3314849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0700" indent="0" algn="l"/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 «ПАРТНЕРСТВО ДЛЯ РОЗВИТКУ МІСТ» </a:t>
            </a:r>
            <a:b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впроваджує</a:t>
            </a:r>
            <a:r>
              <a:rPr lang="uk-UA" sz="1400" b="0" baseline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Федерація канадських муніципалітетів </a:t>
            </a:r>
            <a:br>
              <a:rPr lang="uk-UA" sz="1400" b="0" baseline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1400" b="0" baseline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фінансової підтримки Уряду Канади</a:t>
            </a: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790700" indent="0" algn="l"/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вул. </a:t>
            </a:r>
            <a:r>
              <a:rPr lang="uk-UA" sz="1400" b="0" noProof="0" dirty="0" err="1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Щекавицька</a:t>
            </a: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30/39, офіс 27, Київ, 04071</a:t>
            </a:r>
          </a:p>
          <a:p>
            <a:pPr marL="1790700" indent="0" algn="l"/>
            <a:r>
              <a:rPr lang="uk-UA" sz="1400" b="0" noProof="0" dirty="0" err="1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тел</a:t>
            </a: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+38 044 2071282, факс +38 044 2071283</a:t>
            </a:r>
          </a:p>
          <a:p>
            <a:pPr marL="1790700" indent="0" algn="l"/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office@pleddg.org.ua</a:t>
            </a:r>
            <a:endParaRPr lang="en-US" sz="1400" b="0" noProof="0" dirty="0">
              <a:solidFill>
                <a:srgbClr val="3E3E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907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400" kern="130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  <a:p>
            <a:pPr marL="1701800" indent="0" algn="l"/>
            <a:endParaRPr lang="uk-UA" sz="1400" b="0" noProof="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b="0" noProof="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0" y="2060848"/>
            <a:ext cx="9144000" cy="108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90700" indent="0" algn="l"/>
            <a:r>
              <a:rPr lang="uk-UA" sz="3200" b="1" cap="all" noProof="0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Дякуємо</a:t>
            </a:r>
            <a:r>
              <a:rPr lang="uk-UA" sz="3200" b="1" cap="all" baseline="0" noProof="0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увагу!</a:t>
            </a:r>
            <a:endParaRPr lang="uk-UA" sz="3200" b="1" cap="all" noProof="0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1" name="Рисунок 2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36472" r="9813" b="40846"/>
          <a:stretch/>
        </p:blipFill>
        <p:spPr bwMode="auto">
          <a:xfrm>
            <a:off x="467544" y="291987"/>
            <a:ext cx="4281616" cy="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Рисунок 2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040" y="664121"/>
            <a:ext cx="20764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Рисунок 2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372" y="692696"/>
            <a:ext cx="15621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" r="-1" b="2949"/>
          <a:stretch/>
        </p:blipFill>
        <p:spPr bwMode="auto">
          <a:xfrm flipH="1" flipV="1">
            <a:off x="376389" y="5689156"/>
            <a:ext cx="1298575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8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2202" b="16710"/>
          <a:stretch/>
        </p:blipFill>
        <p:spPr bwMode="auto">
          <a:xfrm>
            <a:off x="633304" y="5373216"/>
            <a:ext cx="1274400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636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10" name="Місце для номера слайда 5"/>
          <p:cNvSpPr txBox="1">
            <a:spLocks/>
          </p:cNvSpPr>
          <p:nvPr userDrawn="1"/>
        </p:nvSpPr>
        <p:spPr>
          <a:xfrm>
            <a:off x="6553200" y="62233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rgbClr val="678C9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FF3B619-E758-4A27-ACBF-A5AD662677B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Рисунок 2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/>
        </p:blipFill>
        <p:spPr bwMode="auto">
          <a:xfrm>
            <a:off x="482600" y="5904812"/>
            <a:ext cx="2505224" cy="49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 сполучна лінія 11"/>
          <p:cNvCxnSpPr/>
          <p:nvPr userDrawn="1"/>
        </p:nvCxnSpPr>
        <p:spPr>
          <a:xfrm>
            <a:off x="482600" y="6520901"/>
            <a:ext cx="8193856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 сполучна лінія 12"/>
          <p:cNvCxnSpPr/>
          <p:nvPr userDrawn="1"/>
        </p:nvCxnSpPr>
        <p:spPr>
          <a:xfrm>
            <a:off x="482600" y="6583362"/>
            <a:ext cx="8193856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 сполучна лінія 13"/>
          <p:cNvCxnSpPr/>
          <p:nvPr userDrawn="1"/>
        </p:nvCxnSpPr>
        <p:spPr>
          <a:xfrm>
            <a:off x="482600" y="1470794"/>
            <a:ext cx="8193856" cy="0"/>
          </a:xfrm>
          <a:prstGeom prst="line">
            <a:avLst/>
          </a:prstGeom>
          <a:ln w="28575">
            <a:solidFill>
              <a:srgbClr val="678C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Заголовок 1"/>
          <p:cNvSpPr txBox="1">
            <a:spLocks/>
          </p:cNvSpPr>
          <p:nvPr userDrawn="1"/>
        </p:nvSpPr>
        <p:spPr>
          <a:xfrm>
            <a:off x="457200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678C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16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28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8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8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1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7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07504" y="1422105"/>
            <a:ext cx="9036495" cy="2942997"/>
          </a:xfrm>
        </p:spPr>
        <p:txBody>
          <a:bodyPr>
            <a:normAutofit/>
          </a:bodyPr>
          <a:lstStyle>
            <a:lvl1pPr marL="361950" indent="0">
              <a:defRPr lang="uk-UA" sz="2800" b="1" kern="1200" cap="all" baseline="0" dirty="0" smtClean="0">
                <a:solidFill>
                  <a:srgbClr val="870038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sz="4000" dirty="0"/>
              <a:t>ЕКСПРЕС-АНАЛІЗ </a:t>
            </a:r>
            <a:br>
              <a:rPr lang="uk-UA" sz="4000" dirty="0"/>
            </a:br>
            <a:r>
              <a:rPr lang="uk-UA" sz="4000" dirty="0"/>
              <a:t>МІСЦЕВОГО БІЗНЕС-КЛІМАТУ</a:t>
            </a:r>
            <a:endParaRPr lang="uk-UA" sz="4000" b="0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4221088"/>
            <a:ext cx="842493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1950" indent="0" algn="ctr" defTabSz="914400" rtl="0" eaLnBrk="1" latinLnBrk="0" hangingPunct="1">
              <a:spcBef>
                <a:spcPct val="0"/>
              </a:spcBef>
              <a:buNone/>
              <a:defRPr lang="uk-UA" sz="2800" b="1" kern="1200" cap="all" baseline="0" dirty="0" smtClean="0">
                <a:solidFill>
                  <a:srgbClr val="870038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sz="1800" b="0" kern="1200" cap="none" baseline="0" dirty="0">
              <a:solidFill>
                <a:srgbClr val="455E63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707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/>
              <a:t> </a:t>
            </a:r>
            <a:r>
              <a:rPr lang="uk-UA" sz="2800" dirty="0"/>
              <a:t>Критичні послуги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484784"/>
            <a:ext cx="8229600" cy="43924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uk-UA" i="1" u="sng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uk-UA" dirty="0">
                <a:solidFill>
                  <a:schemeClr val="tx1"/>
                </a:solidFill>
              </a:rPr>
              <a:t>послуги місцевої влади, які на думку суб’єктів МСП, є потрібними для бізнесу, проте не запроваджені на місцевому рівні,</a:t>
            </a:r>
          </a:p>
          <a:p>
            <a:pPr>
              <a:buFontTx/>
              <a:buChar char="-"/>
            </a:pPr>
            <a:r>
              <a:rPr lang="uk-UA" dirty="0">
                <a:solidFill>
                  <a:schemeClr val="tx1"/>
                </a:solidFill>
              </a:rPr>
              <a:t>нереалізовані можливості для розвитку бізнесу.</a:t>
            </a:r>
          </a:p>
          <a:p>
            <a:pPr marL="0" lvl="0" indent="0">
              <a:buNone/>
            </a:pPr>
            <a:endParaRPr lang="uk-UA" sz="20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141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/>
              <a:t> </a:t>
            </a:r>
            <a:r>
              <a:rPr lang="uk-UA" sz="2800" dirty="0"/>
              <a:t>Критичні послуги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484784"/>
            <a:ext cx="8229600" cy="43924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uk-UA" i="1" u="sng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i="1" u="sng" dirty="0">
                <a:solidFill>
                  <a:schemeClr val="tx1"/>
                </a:solidFill>
              </a:rPr>
              <a:t>Наприклад:</a:t>
            </a:r>
          </a:p>
          <a:p>
            <a:pPr marL="0" lvl="0" indent="0">
              <a:buNone/>
            </a:pPr>
            <a:endParaRPr lang="uk-UA" sz="20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i="1" dirty="0">
                <a:solidFill>
                  <a:schemeClr val="tx1"/>
                </a:solidFill>
              </a:rPr>
              <a:t>комплексні інформаційно-консультаційні послуги щодо започаткування бізнесу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415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/>
              <a:t> </a:t>
            </a:r>
            <a:r>
              <a:rPr lang="uk-UA" sz="2800" dirty="0"/>
              <a:t>Критичні послуги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484784"/>
            <a:ext cx="8229600" cy="43924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uk-UA" i="1" u="sng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i="1" u="sng" dirty="0">
                <a:solidFill>
                  <a:schemeClr val="tx1"/>
                </a:solidFill>
              </a:rPr>
              <a:t>Наприклад:</a:t>
            </a:r>
          </a:p>
          <a:p>
            <a:pPr marL="0" lvl="0" indent="0">
              <a:buNone/>
            </a:pPr>
            <a:endParaRPr lang="uk-UA" sz="20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i="1" dirty="0">
                <a:solidFill>
                  <a:schemeClr val="tx1"/>
                </a:solidFill>
              </a:rPr>
              <a:t>місцева влада може долучитися до створення молодіжного бізнес-інкубатора та надати в безоплатне користування приміщення комунальної власності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9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/>
              <a:t> </a:t>
            </a:r>
            <a:r>
              <a:rPr lang="uk-UA" sz="2800" dirty="0"/>
              <a:t>перешкоди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484784"/>
            <a:ext cx="8229600" cy="43924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uk-UA" i="1" u="sng" dirty="0">
              <a:solidFill>
                <a:schemeClr val="tx1"/>
              </a:solidFill>
            </a:endParaRPr>
          </a:p>
          <a:p>
            <a:pPr lvl="0"/>
            <a:r>
              <a:rPr lang="uk-UA" dirty="0">
                <a:solidFill>
                  <a:schemeClr val="tx1"/>
                </a:solidFill>
              </a:rPr>
              <a:t> Перепони, які впливають на бізнес опосередковано та не пов’язані з безпосередньою діяльністю місцевої влади у сфері розвитку МСП</a:t>
            </a:r>
            <a:endParaRPr lang="x-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748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/>
              <a:t> </a:t>
            </a:r>
            <a:r>
              <a:rPr lang="uk-UA" sz="2800" dirty="0"/>
              <a:t>перешкоди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484784"/>
            <a:ext cx="8229600" cy="43924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uk-UA" i="1" u="sng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i="1" u="sng" dirty="0">
                <a:solidFill>
                  <a:schemeClr val="tx1"/>
                </a:solidFill>
              </a:rPr>
              <a:t>Наприклад:</a:t>
            </a:r>
          </a:p>
          <a:p>
            <a:pPr marL="0" lvl="0" indent="0">
              <a:buNone/>
            </a:pPr>
            <a:endParaRPr lang="uk-UA" sz="2000" i="1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i="1" dirty="0">
                <a:solidFill>
                  <a:schemeClr val="tx1"/>
                </a:solidFill>
              </a:rPr>
              <a:t>відсутність доріг належної якості перешкоджає розвитку туризму</a:t>
            </a:r>
            <a:endParaRPr lang="x-none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064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dirty="0"/>
              <a:t>інструменти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388843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uk-UA" dirty="0">
                <a:solidFill>
                  <a:schemeClr val="tx1"/>
                </a:solidFill>
              </a:rPr>
              <a:t>фокус-групові дослідження,</a:t>
            </a:r>
          </a:p>
          <a:p>
            <a:pPr>
              <a:buFontTx/>
              <a:buChar char="-"/>
            </a:pPr>
            <a:r>
              <a:rPr lang="uk-UA" dirty="0">
                <a:solidFill>
                  <a:schemeClr val="tx1"/>
                </a:solidFill>
              </a:rPr>
              <a:t>інтерв’ю підприємців,</a:t>
            </a:r>
          </a:p>
          <a:p>
            <a:pPr>
              <a:buFontTx/>
              <a:buChar char="-"/>
            </a:pPr>
            <a:r>
              <a:rPr lang="uk-UA" dirty="0">
                <a:solidFill>
                  <a:schemeClr val="tx1"/>
                </a:solidFill>
              </a:rPr>
              <a:t>опитування підприємців,</a:t>
            </a:r>
          </a:p>
          <a:p>
            <a:pPr>
              <a:buFontTx/>
              <a:buChar char="-"/>
            </a:pPr>
            <a:r>
              <a:rPr lang="uk-UA" dirty="0">
                <a:solidFill>
                  <a:schemeClr val="tx1"/>
                </a:solidFill>
              </a:rPr>
              <a:t>ділові зустрічі керівників місцевої влади і підприємств.</a:t>
            </a:r>
            <a:endParaRPr lang="uk-UA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0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>Фокус-</a:t>
            </a:r>
            <a:r>
              <a:rPr lang="ru-RU" sz="3100" dirty="0" err="1"/>
              <a:t>групові</a:t>
            </a:r>
            <a:r>
              <a:rPr lang="ru-RU" sz="3100" dirty="0"/>
              <a:t> </a:t>
            </a:r>
            <a:r>
              <a:rPr lang="ru-RU" sz="3100" dirty="0" err="1"/>
              <a:t>дослідження</a:t>
            </a:r>
            <a:r>
              <a:rPr lang="ru-RU" sz="2800" u="sng" dirty="0">
                <a:solidFill>
                  <a:schemeClr val="tx1"/>
                </a:solidFill>
              </a:rPr>
              <a:t/>
            </a:r>
            <a:br>
              <a:rPr lang="ru-RU" sz="2800" u="sng" dirty="0">
                <a:solidFill>
                  <a:schemeClr val="tx1"/>
                </a:solidFill>
              </a:rPr>
            </a:b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392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u="sng" dirty="0" err="1">
                <a:solidFill>
                  <a:schemeClr val="tx1"/>
                </a:solidFill>
              </a:rPr>
              <a:t>Ключові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моменти</a:t>
            </a:r>
            <a:r>
              <a:rPr lang="ru-RU" u="sng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ru-RU" sz="2800" dirty="0" err="1">
                <a:solidFill>
                  <a:schemeClr val="tx1"/>
                </a:solidFill>
              </a:rPr>
              <a:t>Відтворення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галузевої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структури</a:t>
            </a:r>
            <a:r>
              <a:rPr lang="ru-RU" sz="2800" dirty="0">
                <a:solidFill>
                  <a:schemeClr val="tx1"/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ru-RU" sz="2800" dirty="0" err="1">
                <a:solidFill>
                  <a:schemeClr val="tx1"/>
                </a:solidFill>
              </a:rPr>
              <a:t>Гендерний</a:t>
            </a:r>
            <a:r>
              <a:rPr lang="ru-RU" sz="2800" dirty="0">
                <a:solidFill>
                  <a:schemeClr val="tx1"/>
                </a:solidFill>
              </a:rPr>
              <a:t> баланс,</a:t>
            </a:r>
          </a:p>
          <a:p>
            <a:pPr>
              <a:buFontTx/>
              <a:buChar char="-"/>
            </a:pPr>
            <a:r>
              <a:rPr lang="ru-RU" sz="2800" dirty="0" err="1">
                <a:solidFill>
                  <a:schemeClr val="tx1"/>
                </a:solidFill>
              </a:rPr>
              <a:t>Вікова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врівноваженість</a:t>
            </a:r>
            <a:r>
              <a:rPr lang="ru-RU" sz="2800" dirty="0">
                <a:solidFill>
                  <a:schemeClr val="tx1"/>
                </a:solidFill>
              </a:rPr>
              <a:t> (</a:t>
            </a:r>
            <a:r>
              <a:rPr lang="ru-RU" sz="2800" dirty="0" err="1">
                <a:solidFill>
                  <a:schemeClr val="tx1"/>
                </a:solidFill>
              </a:rPr>
              <a:t>фізіологічна</a:t>
            </a:r>
            <a:r>
              <a:rPr lang="ru-RU" sz="2800" dirty="0">
                <a:solidFill>
                  <a:schemeClr val="tx1"/>
                </a:solidFill>
              </a:rPr>
              <a:t> і ЖЦ </a:t>
            </a:r>
            <a:r>
              <a:rPr lang="ru-RU" sz="2800" dirty="0" err="1">
                <a:solidFill>
                  <a:schemeClr val="tx1"/>
                </a:solidFill>
              </a:rPr>
              <a:t>бізнесу</a:t>
            </a:r>
            <a:r>
              <a:rPr lang="ru-RU" sz="2800" dirty="0">
                <a:solidFill>
                  <a:schemeClr val="tx1"/>
                </a:solidFill>
              </a:rPr>
              <a:t>),</a:t>
            </a:r>
          </a:p>
          <a:p>
            <a:pPr>
              <a:buFontTx/>
              <a:buChar char="-"/>
            </a:pPr>
            <a:r>
              <a:rPr lang="ru-RU" sz="2800" dirty="0" err="1">
                <a:solidFill>
                  <a:schemeClr val="tx1"/>
                </a:solidFill>
              </a:rPr>
              <a:t>Проведення</a:t>
            </a:r>
            <a:r>
              <a:rPr lang="ru-RU" sz="2800" dirty="0">
                <a:solidFill>
                  <a:schemeClr val="tx1"/>
                </a:solidFill>
              </a:rPr>
              <a:t> на «</a:t>
            </a:r>
            <a:r>
              <a:rPr lang="ru-RU" sz="2800" dirty="0" err="1">
                <a:solidFill>
                  <a:schemeClr val="tx1"/>
                </a:solidFill>
              </a:rPr>
              <a:t>території</a:t>
            </a:r>
            <a:r>
              <a:rPr lang="ru-RU" sz="2800" dirty="0">
                <a:solidFill>
                  <a:schemeClr val="tx1"/>
                </a:solidFill>
              </a:rPr>
              <a:t>» </a:t>
            </a:r>
            <a:r>
              <a:rPr lang="ru-RU" sz="2800" dirty="0" err="1">
                <a:solidFill>
                  <a:schemeClr val="tx1"/>
                </a:solidFill>
              </a:rPr>
              <a:t>підприємців</a:t>
            </a:r>
            <a:r>
              <a:rPr lang="ru-RU" sz="2800" dirty="0">
                <a:solidFill>
                  <a:schemeClr val="tx1"/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ru-RU" sz="2800" dirty="0" err="1">
                <a:solidFill>
                  <a:schemeClr val="tx1"/>
                </a:solidFill>
              </a:rPr>
              <a:t>Кількість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учасників</a:t>
            </a:r>
            <a:r>
              <a:rPr lang="ru-RU" sz="2800" dirty="0">
                <a:solidFill>
                  <a:schemeClr val="tx1"/>
                </a:solidFill>
              </a:rPr>
              <a:t> 8-15 </a:t>
            </a:r>
            <a:r>
              <a:rPr lang="ru-RU" sz="2800" dirty="0" err="1">
                <a:solidFill>
                  <a:schemeClr val="tx1"/>
                </a:solidFill>
              </a:rPr>
              <a:t>осіб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  <a:p>
            <a:pPr>
              <a:buFontTx/>
              <a:buChar char="-"/>
            </a:pPr>
            <a:endParaRPr lang="ru-RU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576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>  </a:t>
            </a:r>
            <a:r>
              <a:rPr lang="uk-UA" sz="3100" dirty="0"/>
              <a:t>інтерв’ю підприємців</a:t>
            </a:r>
            <a:r>
              <a:rPr lang="ru-RU" sz="3100" u="sng" dirty="0">
                <a:solidFill>
                  <a:schemeClr val="tx1"/>
                </a:solidFill>
              </a:rPr>
              <a:t/>
            </a:r>
            <a:br>
              <a:rPr lang="ru-RU" sz="3100" u="sng" dirty="0">
                <a:solidFill>
                  <a:schemeClr val="tx1"/>
                </a:solidFill>
              </a:rPr>
            </a:br>
            <a:endParaRPr lang="uk-UA" sz="31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39248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ru-RU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9152A030-51BD-48CB-AB3D-05F89F343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400" y="1259175"/>
            <a:ext cx="7787208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lang="uk-UA" altLang="x-none" sz="2800" u="sng" dirty="0"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lang="uk-UA" altLang="x-none" sz="3200" u="sng" dirty="0">
                <a:cs typeface="Arial" panose="020B0604020202020204" pitchFamily="34" charset="0"/>
              </a:rPr>
              <a:t>Ключові моменти: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lang="uk-UA" altLang="x-none" sz="3200" u="sng" dirty="0">
              <a:cs typeface="Arial" panose="020B0604020202020204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r>
              <a:rPr kumimoji="0" lang="uk-UA" altLang="x-non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Чітко сформульовані питання (відкриті і закриті),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r>
              <a:rPr lang="uk-UA" altLang="x-none" sz="3200" dirty="0">
                <a:cs typeface="Arial" panose="020B0604020202020204" pitchFamily="34" charset="0"/>
              </a:rPr>
              <a:t>Коротка тривалість,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r>
              <a:rPr kumimoji="0" lang="uk-UA" altLang="x-non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Довіра до інтерв’юера.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endParaRPr kumimoji="0" lang="uk-UA" altLang="x-non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endParaRPr kumimoji="0" lang="uk-UA" altLang="x-non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82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>  </a:t>
            </a:r>
            <a:r>
              <a:rPr lang="uk-UA" sz="3100" dirty="0"/>
              <a:t>опитування підприємців</a:t>
            </a:r>
            <a:r>
              <a:rPr lang="ru-RU" sz="3100" u="sng" dirty="0">
                <a:solidFill>
                  <a:schemeClr val="tx1"/>
                </a:solidFill>
              </a:rPr>
              <a:t/>
            </a:r>
            <a:br>
              <a:rPr lang="ru-RU" sz="3100" u="sng" dirty="0">
                <a:solidFill>
                  <a:schemeClr val="tx1"/>
                </a:solidFill>
              </a:rPr>
            </a:br>
            <a:endParaRPr lang="uk-UA" sz="31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39248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ru-RU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9152A030-51BD-48CB-AB3D-05F89F343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400" y="1012955"/>
            <a:ext cx="7787208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lang="uk-UA" altLang="x-none" sz="2800" u="sng" dirty="0"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lang="uk-UA" altLang="x-none" sz="3200" u="sng" dirty="0">
                <a:cs typeface="Arial" panose="020B0604020202020204" pitchFamily="34" charset="0"/>
              </a:rPr>
              <a:t>Ключові моменти: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lang="uk-UA" altLang="x-none" sz="3200" u="sng" dirty="0">
              <a:cs typeface="Arial" panose="020B0604020202020204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r>
              <a:rPr kumimoji="0" lang="uk-UA" altLang="x-non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Онлайн або </a:t>
            </a:r>
            <a:r>
              <a:rPr kumimoji="0" lang="uk-UA" altLang="x-none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офлайн</a:t>
            </a:r>
            <a:r>
              <a:rPr kumimoji="0" lang="uk-UA" altLang="x-non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форма,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r>
              <a:rPr lang="uk-UA" altLang="x-none" sz="3200" dirty="0">
                <a:cs typeface="Arial" panose="020B0604020202020204" pitchFamily="34" charset="0"/>
              </a:rPr>
              <a:t>Невелика кількість запитань (до 20),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r>
              <a:rPr kumimoji="0" lang="uk-UA" altLang="x-non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Більшість запитань (90%) - закриті,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r>
              <a:rPr lang="uk-UA" altLang="x-none" sz="3200" dirty="0">
                <a:cs typeface="Arial" panose="020B0604020202020204" pitchFamily="34" charset="0"/>
              </a:rPr>
              <a:t>Відвертість респондентів,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r>
              <a:rPr kumimoji="0" lang="uk-UA" altLang="x-non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«Зайнятість» респондентів.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endParaRPr kumimoji="0" lang="uk-UA" altLang="x-non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endParaRPr kumimoji="0" lang="uk-UA" altLang="x-non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211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dirty="0"/>
              <a:t> </a:t>
            </a:r>
            <a:r>
              <a:rPr lang="uk-UA" sz="3100" dirty="0"/>
              <a:t>ділові зустрічі керівників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39248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ru-RU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9152A030-51BD-48CB-AB3D-05F89F343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690062"/>
            <a:ext cx="8712968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lang="uk-UA" altLang="x-none" sz="2800" u="sng" dirty="0"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lang="uk-UA" altLang="x-none" sz="3200" u="sng" dirty="0">
                <a:cs typeface="Arial" panose="020B0604020202020204" pitchFamily="34" charset="0"/>
              </a:rPr>
              <a:t>Ключові моменти: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lang="uk-UA" altLang="x-none" sz="3200" u="sng" dirty="0">
              <a:cs typeface="Arial" panose="020B0604020202020204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r>
              <a:rPr kumimoji="0" lang="uk-UA" altLang="x-non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Груповий або індивідуальний формат (бізнес-сніданок, візити на підприємства),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971800" algn="ctr"/>
                <a:tab pos="5943600" algn="r"/>
              </a:tabLst>
            </a:pPr>
            <a:endParaRPr lang="uk-UA" altLang="x-none" sz="3200" dirty="0">
              <a:cs typeface="Arial" panose="020B0604020202020204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971800" algn="ctr"/>
                <a:tab pos="5943600" algn="r"/>
              </a:tabLst>
            </a:pPr>
            <a:r>
              <a:rPr kumimoji="0" lang="uk-UA" altLang="x-non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Час і місце проведення</a:t>
            </a:r>
          </a:p>
        </p:txBody>
      </p:sp>
    </p:spTree>
    <p:extLst>
      <p:ext uri="{BB962C8B-B14F-4D97-AF65-F5344CB8AC3E}">
        <p14:creationId xmlns:p14="http://schemas.microsoft.com/office/powerpoint/2010/main" val="1917817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dirty="0"/>
              <a:t>Засади дослідження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484784"/>
            <a:ext cx="8229600" cy="439248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uk-UA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uk-UA" dirty="0">
                <a:solidFill>
                  <a:schemeClr val="tx1"/>
                </a:solidFill>
              </a:rPr>
              <a:t>Експрес-формат,</a:t>
            </a:r>
          </a:p>
          <a:p>
            <a:pPr>
              <a:buFontTx/>
              <a:buChar char="-"/>
            </a:pPr>
            <a:endParaRPr lang="uk-UA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uk-UA" dirty="0">
                <a:solidFill>
                  <a:schemeClr val="tx1"/>
                </a:solidFill>
              </a:rPr>
              <a:t>Місцевий рівень компетенції,</a:t>
            </a:r>
          </a:p>
          <a:p>
            <a:pPr>
              <a:buFontTx/>
              <a:buChar char="-"/>
            </a:pPr>
            <a:endParaRPr lang="uk-UA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uk-UA" dirty="0">
                <a:solidFill>
                  <a:schemeClr val="tx1"/>
                </a:solidFill>
              </a:rPr>
              <a:t>Об’єктивність дослідника.</a:t>
            </a:r>
          </a:p>
          <a:p>
            <a:pPr marL="0" indent="0">
              <a:buNone/>
            </a:pPr>
            <a:endParaRPr lang="uk-UA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4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ПРАКТИКУМ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Розробити порядок дій з організації:</a:t>
            </a:r>
          </a:p>
          <a:p>
            <a:pPr marL="0" indent="0">
              <a:buNone/>
            </a:pPr>
            <a:endParaRPr lang="uk-UA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Фокус-групи, 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Анкетування підприємців,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Зустрічі «Кава з мером»,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Візиту мера на підприємство.</a:t>
            </a:r>
            <a:endParaRPr lang="uk-UA" sz="2400" dirty="0">
              <a:solidFill>
                <a:schemeClr val="tx1"/>
              </a:solidFill>
            </a:endParaRPr>
          </a:p>
          <a:p>
            <a:endParaRPr lang="uk-UA" dirty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292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Регуляторний вплив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Пошук РА (сайт, місцеві ЗМІ, відділ регуляторної політики).</a:t>
            </a:r>
          </a:p>
          <a:p>
            <a:pPr marL="514350" indent="-514350">
              <a:buAutoNum type="arabicPeriod"/>
            </a:pPr>
            <a:endParaRPr lang="uk-UA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Ранжування РА (ступінь впливу, коло осіб)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335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Процедурний напрям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17698"/>
              </p:ext>
            </p:extLst>
          </p:nvPr>
        </p:nvGraphicFramePr>
        <p:xfrm>
          <a:off x="338356" y="1124744"/>
          <a:ext cx="8784976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Етап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Особливість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Затвердження плану діяльності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до 15 грудня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Оприлюднення плану діяльності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до 25 грудня у ЗМІ та/або</a:t>
                      </a:r>
                      <a:r>
                        <a:rPr lang="uk-UA" baseline="0" dirty="0"/>
                        <a:t> сайт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Внесення змін до плану діяльності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</a:t>
                      </a:r>
                      <a:r>
                        <a:rPr lang="ru-RU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пізніше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дня </a:t>
                      </a:r>
                      <a:r>
                        <a:rPr lang="ru-RU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оприлюднення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проекту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Розробка проекту РА і АРВ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Оприлюднення </a:t>
                      </a:r>
                      <a:r>
                        <a:rPr lang="ru-RU" dirty="0" err="1"/>
                        <a:t>повідомлення</a:t>
                      </a:r>
                      <a:r>
                        <a:rPr lang="ru-RU" dirty="0"/>
                        <a:t> про </a:t>
                      </a:r>
                      <a:r>
                        <a:rPr lang="ru-RU" dirty="0" err="1"/>
                        <a:t>оприлюднення</a:t>
                      </a:r>
                      <a:r>
                        <a:rPr lang="ru-RU" dirty="0"/>
                        <a:t> проекту 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Оприлюднення</a:t>
                      </a:r>
                      <a:r>
                        <a:rPr lang="ru-RU" dirty="0"/>
                        <a:t> проекту РА і АРВ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</a:t>
                      </a:r>
                      <a:r>
                        <a:rPr lang="ru-RU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пізніше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роб. </a:t>
                      </a:r>
                      <a:r>
                        <a:rPr lang="ru-RU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днів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 дня </a:t>
                      </a:r>
                      <a:r>
                        <a:rPr lang="ru-RU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оприлюднення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повідомлення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Обговорення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Не менше 1 міс., не більше 3 міс.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Надання висновку відповідальної постійної комісії, пропозицій ДРС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Врахування (або ні), прийняття 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Оприлюднення 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у ЗМІ у 10-денний строк з дня підписання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Відстеження результативності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Через 1 рік, не пізніше 2 років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668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Процедурний напрям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Висновки про: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dirty="0"/>
              <a:t>доступність інформації про РА,</a:t>
            </a:r>
          </a:p>
          <a:p>
            <a:r>
              <a:rPr lang="uk-UA" dirty="0"/>
              <a:t>дотримання етапів,</a:t>
            </a:r>
          </a:p>
          <a:p>
            <a:r>
              <a:rPr lang="uk-UA" dirty="0"/>
              <a:t>залучення громадськості.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7004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Змістовний напрям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spcAft>
                <a:spcPts val="0"/>
              </a:spcAft>
            </a:pPr>
            <a:r>
              <a:rPr lang="uk-UA" altLang="ru-RU" dirty="0">
                <a:solidFill>
                  <a:schemeClr val="tx1"/>
                </a:solidFill>
                <a:ea typeface="Times New Roman" panose="02020603050405020304" pitchFamily="18" charset="0"/>
              </a:rPr>
              <a:t>Прийняття РА поза межами компетенції уповноваженого органу/особи</a:t>
            </a:r>
          </a:p>
          <a:p>
            <a:pPr algn="just">
              <a:spcAft>
                <a:spcPts val="0"/>
              </a:spcAft>
            </a:pPr>
            <a:endParaRPr lang="uk-UA" altLang="ru-RU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i="1" dirty="0">
                <a:ea typeface="Times New Roman" panose="02020603050405020304" pitchFamily="18" charset="0"/>
              </a:rPr>
              <a:t>Наприклад: 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i="1" dirty="0">
                <a:ea typeface="Times New Roman" panose="02020603050405020304" pitchFamily="18" charset="0"/>
              </a:rPr>
              <a:t>Рішення Про порядок встановлення режиму роботи об’єктів торгівлі, закладів</a:t>
            </a:r>
            <a:r>
              <a:rPr lang="uk-UA" i="1" dirty="0">
                <a:highlight>
                  <a:srgbClr val="FFFF00"/>
                </a:highlight>
                <a:ea typeface="Times New Roman" panose="02020603050405020304" pitchFamily="18" charset="0"/>
              </a:rPr>
              <a:t> </a:t>
            </a:r>
            <a:r>
              <a:rPr lang="uk-UA" i="1" dirty="0">
                <a:ea typeface="Times New Roman" panose="02020603050405020304" pitchFamily="18" charset="0"/>
              </a:rPr>
              <a:t>ресторанного господарства та сфери послуг у місті.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: скругленные углы 39"/>
          <p:cNvSpPr/>
          <p:nvPr/>
        </p:nvSpPr>
        <p:spPr>
          <a:xfrm>
            <a:off x="1266825" y="9477375"/>
            <a:ext cx="5876925" cy="106680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Наприклад: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 початку проведення земляних та ремонтних робіт суб’єкт господарювання </a:t>
            </a:r>
            <a:r>
              <a:rPr lang="uk-UA" sz="1100" b="1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зобов’язаний сповістити</a:t>
            </a: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представників організацій, підприємств, установ, комунікації яких знаходяться на місці проведення таких робіт та викликати їх на місце проведення зазначених робіт.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38"/>
          <p:cNvSpPr/>
          <p:nvPr/>
        </p:nvSpPr>
        <p:spPr>
          <a:xfrm>
            <a:off x="1304925" y="8353425"/>
            <a:ext cx="5876925" cy="66675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Наприклад: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СТРОК дії паспорта прив’язки ВИЗНАЧАЄТЬСЯ УПРАВЛІННЯМ архітектури та містобудування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6096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1524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44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Змістовний напрям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uk-UA" dirty="0"/>
              <a:t>Необґрунтований перелік документів, які слід надати.</a:t>
            </a:r>
          </a:p>
          <a:p>
            <a:pPr marL="0" indent="0" algn="just">
              <a:spcAft>
                <a:spcPts val="0"/>
              </a:spcAft>
              <a:buNone/>
            </a:pPr>
            <a:endParaRPr lang="uk-UA" altLang="ru-RU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i="1" dirty="0">
                <a:ea typeface="Times New Roman" panose="02020603050405020304" pitchFamily="18" charset="0"/>
              </a:rPr>
              <a:t>Наприклад: 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i="1" dirty="0">
                <a:ea typeface="Times New Roman" panose="02020603050405020304" pitchFamily="18" charset="0"/>
              </a:rPr>
              <a:t>Для </a:t>
            </a:r>
            <a:r>
              <a:rPr lang="ru-RU" i="1" dirty="0" err="1">
                <a:ea typeface="Times New Roman" panose="02020603050405020304" pitchFamily="18" charset="0"/>
              </a:rPr>
              <a:t>отримання</a:t>
            </a:r>
            <a:r>
              <a:rPr lang="ru-RU" i="1" dirty="0">
                <a:ea typeface="Times New Roman" panose="02020603050405020304" pitchFamily="18" charset="0"/>
              </a:rPr>
              <a:t> </a:t>
            </a:r>
            <a:r>
              <a:rPr lang="ru-RU" i="1" dirty="0" err="1">
                <a:ea typeface="Times New Roman" panose="02020603050405020304" pitchFamily="18" charset="0"/>
              </a:rPr>
              <a:t>дозволу</a:t>
            </a:r>
            <a:r>
              <a:rPr lang="ru-RU" i="1" dirty="0">
                <a:ea typeface="Times New Roman" panose="02020603050405020304" pitchFamily="18" charset="0"/>
              </a:rPr>
              <a:t> на рекламу </a:t>
            </a:r>
            <a:r>
              <a:rPr lang="ru-RU" i="1" dirty="0" err="1">
                <a:ea typeface="Times New Roman" panose="02020603050405020304" pitchFamily="18" charset="0"/>
              </a:rPr>
              <a:t>слід</a:t>
            </a:r>
            <a:r>
              <a:rPr lang="ru-RU" i="1" dirty="0">
                <a:ea typeface="Times New Roman" panose="02020603050405020304" pitchFamily="18" charset="0"/>
              </a:rPr>
              <a:t> подати: </a:t>
            </a:r>
            <a:r>
              <a:rPr lang="ru-RU" i="1" dirty="0" err="1">
                <a:ea typeface="Times New Roman" panose="02020603050405020304" pitchFamily="18" charset="0"/>
              </a:rPr>
              <a:t>заяву</a:t>
            </a:r>
            <a:r>
              <a:rPr lang="ru-RU" i="1" dirty="0">
                <a:ea typeface="Times New Roman" panose="02020603050405020304" pitchFamily="18" charset="0"/>
              </a:rPr>
              <a:t>, ….., </a:t>
            </a:r>
            <a:r>
              <a:rPr lang="ru-RU" b="1" i="1" dirty="0" err="1">
                <a:solidFill>
                  <a:srgbClr val="C00000"/>
                </a:solidFill>
                <a:ea typeface="Times New Roman" panose="02020603050405020304" pitchFamily="18" charset="0"/>
              </a:rPr>
              <a:t>виписку</a:t>
            </a:r>
            <a:r>
              <a:rPr lang="ru-RU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 з ЄДР</a:t>
            </a:r>
            <a:r>
              <a:rPr lang="uk-UA" i="1" dirty="0">
                <a:ea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: скругленные углы 39"/>
          <p:cNvSpPr/>
          <p:nvPr/>
        </p:nvSpPr>
        <p:spPr>
          <a:xfrm>
            <a:off x="1266825" y="9477375"/>
            <a:ext cx="5876925" cy="106680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Наприклад: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 початку проведення земляних та ремонтних робіт суб’єкт господарювання </a:t>
            </a:r>
            <a:r>
              <a:rPr lang="uk-UA" sz="1100" b="1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зобов’язаний сповістити</a:t>
            </a: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представників організацій, підприємств, установ, комунікації яких знаходяться на місці проведення таких робіт та викликати їх на місце проведення зазначених робіт.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38"/>
          <p:cNvSpPr/>
          <p:nvPr/>
        </p:nvSpPr>
        <p:spPr>
          <a:xfrm>
            <a:off x="1304925" y="8353425"/>
            <a:ext cx="5876925" cy="66675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Наприклад: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СТРОК дії паспорта прив’язки ВИЗНАЧАЄТЬСЯ УПРАВЛІННЯМ архітектури та містобудування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6096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1524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65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Змістовний напрям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uk-UA" dirty="0"/>
              <a:t>Невизначеність, зацикленість адміністративної процедури.</a:t>
            </a:r>
          </a:p>
          <a:p>
            <a:pPr marL="0" indent="0" algn="just">
              <a:spcAft>
                <a:spcPts val="0"/>
              </a:spcAft>
              <a:buNone/>
            </a:pPr>
            <a:endParaRPr lang="uk-UA" altLang="ru-RU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i="1" dirty="0">
                <a:ea typeface="Times New Roman" panose="02020603050405020304" pitchFamily="18" charset="0"/>
              </a:rPr>
              <a:t>Наприклад: 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i="1" dirty="0">
                <a:ea typeface="Times New Roman" panose="02020603050405020304" pitchFamily="18" charset="0"/>
              </a:rPr>
              <a:t>Примірники дозволу </a:t>
            </a:r>
            <a:r>
              <a:rPr lang="uk-UA" b="1" i="1" dirty="0">
                <a:solidFill>
                  <a:srgbClr val="FF0000"/>
                </a:solidFill>
                <a:ea typeface="Times New Roman" panose="02020603050405020304" pitchFamily="18" charset="0"/>
              </a:rPr>
              <a:t>погоджуються</a:t>
            </a:r>
            <a:r>
              <a:rPr lang="uk-UA" i="1" dirty="0">
                <a:ea typeface="Times New Roman" panose="02020603050405020304" pitchFamily="18" charset="0"/>
              </a:rPr>
              <a:t> з </a:t>
            </a:r>
            <a:r>
              <a:rPr lang="uk-UA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відповідними</a:t>
            </a:r>
            <a:r>
              <a:rPr lang="uk-UA" i="1" dirty="0">
                <a:ea typeface="Times New Roman" panose="02020603050405020304" pitchFamily="18" charset="0"/>
              </a:rPr>
              <a:t> службами.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: скругленные углы 39"/>
          <p:cNvSpPr/>
          <p:nvPr/>
        </p:nvSpPr>
        <p:spPr>
          <a:xfrm>
            <a:off x="1266825" y="9477375"/>
            <a:ext cx="5876925" cy="106680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Наприклад: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 початку проведення земляних та ремонтних робіт суб’єкт господарювання </a:t>
            </a:r>
            <a:r>
              <a:rPr lang="uk-UA" sz="1100" b="1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зобов’язаний сповістити</a:t>
            </a: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представників організацій, підприємств, установ, комунікації яких знаходяться на місці проведення таких робіт та викликати їх на місце проведення зазначених робіт.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38"/>
          <p:cNvSpPr/>
          <p:nvPr/>
        </p:nvSpPr>
        <p:spPr>
          <a:xfrm>
            <a:off x="1304925" y="8353425"/>
            <a:ext cx="5876925" cy="66675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Наприклад: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СТРОК дії паспорта прив’язки ВИЗНАЧАЄТЬСЯ УПРАВЛІННЯМ архітектури та містобудування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6096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1524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142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Змістовний напрям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uk-UA" dirty="0"/>
              <a:t>Вживання неоднозначних термінів і категорій оціночного характеру.</a:t>
            </a:r>
          </a:p>
          <a:p>
            <a:pPr marL="0" indent="0" algn="just">
              <a:spcAft>
                <a:spcPts val="0"/>
              </a:spcAft>
              <a:buNone/>
            </a:pPr>
            <a:endParaRPr lang="uk-UA" altLang="ru-RU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i="1" dirty="0">
                <a:ea typeface="Times New Roman" panose="02020603050405020304" pitchFamily="18" charset="0"/>
              </a:rPr>
              <a:t>Наприклад: 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/>
              <a:t>У </a:t>
            </a:r>
            <a:r>
              <a:rPr lang="ru-RU" i="1" dirty="0" err="1"/>
              <a:t>разі</a:t>
            </a:r>
            <a:r>
              <a:rPr lang="ru-RU" i="1" dirty="0"/>
              <a:t> </a:t>
            </a:r>
            <a:r>
              <a:rPr lang="ru-RU" i="1" dirty="0" err="1"/>
              <a:t>встановлення</a:t>
            </a:r>
            <a:r>
              <a:rPr lang="ru-RU" i="1" dirty="0"/>
              <a:t> </a:t>
            </a:r>
            <a:r>
              <a:rPr lang="ru-RU" i="1" dirty="0" err="1"/>
              <a:t>фактів</a:t>
            </a:r>
            <a:r>
              <a:rPr lang="ru-RU" i="1" dirty="0"/>
              <a:t> </a:t>
            </a:r>
            <a:r>
              <a:rPr lang="ru-RU" b="1" i="1" dirty="0" err="1">
                <a:solidFill>
                  <a:srgbClr val="C00000"/>
                </a:solidFill>
              </a:rPr>
              <a:t>систематичних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i="1" dirty="0" err="1"/>
              <a:t>порушень</a:t>
            </a:r>
            <a:r>
              <a:rPr lang="ru-RU" i="1" dirty="0"/>
              <a:t> </a:t>
            </a:r>
            <a:r>
              <a:rPr lang="ru-RU" i="1" dirty="0" err="1"/>
              <a:t>акустичного</a:t>
            </a:r>
            <a:r>
              <a:rPr lang="ru-RU" i="1" dirty="0"/>
              <a:t> режиму</a:t>
            </a:r>
            <a:r>
              <a:rPr lang="uk-UA" i="1" dirty="0">
                <a:ea typeface="Times New Roman" panose="02020603050405020304" pitchFamily="18" charset="0"/>
              </a:rPr>
              <a:t>…</a:t>
            </a:r>
            <a:endParaRPr lang="ru-RU" sz="36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: скругленные углы 39"/>
          <p:cNvSpPr/>
          <p:nvPr/>
        </p:nvSpPr>
        <p:spPr>
          <a:xfrm>
            <a:off x="1266825" y="9477375"/>
            <a:ext cx="5876925" cy="106680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Наприклад: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 початку проведення земляних та ремонтних робіт суб’єкт господарювання </a:t>
            </a:r>
            <a:r>
              <a:rPr lang="uk-UA" sz="1100" b="1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зобов’язаний сповістити</a:t>
            </a: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представників організацій, підприємств, установ, комунікації яких знаходяться на місці проведення таких робіт та викликати їх на місце проведення зазначених робіт.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38"/>
          <p:cNvSpPr/>
          <p:nvPr/>
        </p:nvSpPr>
        <p:spPr>
          <a:xfrm>
            <a:off x="1304925" y="8353425"/>
            <a:ext cx="5876925" cy="66675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Наприклад: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СТРОК дії паспорта прив’язки ВИЗНАЧАЄТЬСЯ УПРАВЛІННЯМ архітектури та містобудування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6096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1524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887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Змістовний напрям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uk-UA" dirty="0"/>
              <a:t>Необґрунтоване розширення дискреційних повноважень.</a:t>
            </a:r>
          </a:p>
          <a:p>
            <a:pPr marL="0" indent="0" algn="just">
              <a:spcAft>
                <a:spcPts val="0"/>
              </a:spcAft>
              <a:buNone/>
            </a:pPr>
            <a:endParaRPr lang="uk-UA" altLang="ru-RU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i="1" dirty="0">
                <a:ea typeface="Times New Roman" panose="02020603050405020304" pitchFamily="18" charset="0"/>
              </a:rPr>
              <a:t>Наприклад: 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i="1" dirty="0" err="1">
                <a:ea typeface="Times New Roman" panose="02020603050405020304" pitchFamily="18" charset="0"/>
              </a:rPr>
              <a:t>Термін</a:t>
            </a:r>
            <a:r>
              <a:rPr lang="ru-RU" i="1" dirty="0">
                <a:ea typeface="Times New Roman" panose="02020603050405020304" pitchFamily="18" charset="0"/>
              </a:rPr>
              <a:t> </a:t>
            </a:r>
            <a:r>
              <a:rPr lang="ru-RU" i="1" dirty="0" err="1">
                <a:ea typeface="Times New Roman" panose="02020603050405020304" pitchFamily="18" charset="0"/>
              </a:rPr>
              <a:t>встановлення</a:t>
            </a:r>
            <a:r>
              <a:rPr lang="ru-RU" i="1" dirty="0">
                <a:ea typeface="Times New Roman" panose="02020603050405020304" pitchFamily="18" charset="0"/>
              </a:rPr>
              <a:t> </a:t>
            </a:r>
            <a:r>
              <a:rPr lang="ru-RU" i="1" dirty="0" err="1">
                <a:ea typeface="Times New Roman" panose="02020603050405020304" pitchFamily="18" charset="0"/>
              </a:rPr>
              <a:t>пріоритету</a:t>
            </a:r>
            <a:r>
              <a:rPr lang="ru-RU" i="1" dirty="0">
                <a:ea typeface="Times New Roman" panose="02020603050405020304" pitchFamily="18" charset="0"/>
              </a:rPr>
              <a:t>… </a:t>
            </a:r>
            <a:r>
              <a:rPr lang="ru-RU" b="1" i="1" dirty="0" err="1">
                <a:solidFill>
                  <a:srgbClr val="C00000"/>
                </a:solidFill>
                <a:ea typeface="Times New Roman" panose="02020603050405020304" pitchFamily="18" charset="0"/>
              </a:rPr>
              <a:t>може</a:t>
            </a:r>
            <a:r>
              <a:rPr lang="ru-RU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 бути </a:t>
            </a:r>
            <a:r>
              <a:rPr lang="ru-RU" i="1" dirty="0" err="1">
                <a:ea typeface="Times New Roman" panose="02020603050405020304" pitchFamily="18" charset="0"/>
              </a:rPr>
              <a:t>продовжений</a:t>
            </a:r>
            <a:r>
              <a:rPr lang="ru-RU" i="1" dirty="0">
                <a:ea typeface="Times New Roman" panose="02020603050405020304" pitchFamily="18" charset="0"/>
              </a:rPr>
              <a:t> </a:t>
            </a:r>
            <a:r>
              <a:rPr lang="ru-RU" i="1" dirty="0" err="1">
                <a:ea typeface="Times New Roman" panose="02020603050405020304" pitchFamily="18" charset="0"/>
              </a:rPr>
              <a:t>робочим</a:t>
            </a:r>
            <a:r>
              <a:rPr lang="ru-RU" i="1" dirty="0">
                <a:ea typeface="Times New Roman" panose="02020603050405020304" pitchFamily="18" charset="0"/>
              </a:rPr>
              <a:t> органом у </a:t>
            </a:r>
            <a:r>
              <a:rPr lang="ru-RU" i="1" dirty="0" err="1">
                <a:ea typeface="Times New Roman" panose="02020603050405020304" pitchFamily="18" charset="0"/>
              </a:rPr>
              <a:t>разі</a:t>
            </a:r>
            <a:r>
              <a:rPr lang="ru-RU" i="1" dirty="0">
                <a:ea typeface="Times New Roman" panose="02020603050405020304" pitchFamily="18" charset="0"/>
              </a:rPr>
              <a:t>…</a:t>
            </a:r>
            <a:r>
              <a:rPr lang="uk-UA" i="1" dirty="0">
                <a:ea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6096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1524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7361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практикум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uk-UA" dirty="0">
                <a:solidFill>
                  <a:schemeClr val="tx1"/>
                </a:solidFill>
              </a:rPr>
              <a:t>Виявити недоліки РА за змістовним напрямом:</a:t>
            </a: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uk-UA" altLang="ru-RU" dirty="0">
                <a:solidFill>
                  <a:schemeClr val="tx1"/>
                </a:solidFill>
                <a:ea typeface="Times New Roman" panose="02020603050405020304" pitchFamily="18" charset="0"/>
              </a:rPr>
              <a:t>Рішення 1,</a:t>
            </a: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uk-UA" altLang="ru-RU" dirty="0">
                <a:solidFill>
                  <a:schemeClr val="tx1"/>
                </a:solidFill>
                <a:ea typeface="Times New Roman" panose="02020603050405020304" pitchFamily="18" charset="0"/>
              </a:rPr>
              <a:t>Рішення 2,</a:t>
            </a: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uk-UA" altLang="ru-RU" dirty="0">
                <a:solidFill>
                  <a:schemeClr val="tx1"/>
                </a:solidFill>
                <a:ea typeface="Times New Roman" panose="02020603050405020304" pitchFamily="18" charset="0"/>
              </a:rPr>
              <a:t>Рішення 3,</a:t>
            </a: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uk-UA" altLang="ru-RU" dirty="0">
                <a:solidFill>
                  <a:schemeClr val="tx1"/>
                </a:solidFill>
                <a:ea typeface="Times New Roman" panose="02020603050405020304" pitchFamily="18" charset="0"/>
              </a:rPr>
              <a:t>Рішення 4.</a:t>
            </a:r>
          </a:p>
        </p:txBody>
      </p:sp>
      <p:sp>
        <p:nvSpPr>
          <p:cNvPr id="4" name="Прямоугольник: скругленные углы 39"/>
          <p:cNvSpPr/>
          <p:nvPr/>
        </p:nvSpPr>
        <p:spPr>
          <a:xfrm>
            <a:off x="1266825" y="9477375"/>
            <a:ext cx="5876925" cy="106680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Наприклад: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 початку проведення земляних та ремонтних робіт суб’єкт господарювання </a:t>
            </a:r>
            <a:r>
              <a:rPr lang="uk-UA" sz="1100" b="1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зобов’язаний сповістити</a:t>
            </a: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представників організацій, підприємств, установ, комунікації яких знаходяться на місці проведення таких робіт та викликати їх на місце проведення зазначених робіт.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38"/>
          <p:cNvSpPr/>
          <p:nvPr/>
        </p:nvSpPr>
        <p:spPr>
          <a:xfrm>
            <a:off x="1304925" y="8353425"/>
            <a:ext cx="5876925" cy="66675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Наприклад: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СТРОК дії паспорта прив’язки ВИЗНАЧАЄТЬСЯ УПРАВЛІННЯМ архітектури та містобудування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6096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1524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20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dirty="0"/>
              <a:t>Суть дослідження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39552" y="1484784"/>
            <a:ext cx="8424936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uk-UA" sz="2400" dirty="0">
              <a:solidFill>
                <a:schemeClr val="tx1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12517520"/>
              </p:ext>
            </p:extLst>
          </p:nvPr>
        </p:nvGraphicFramePr>
        <p:xfrm>
          <a:off x="539552" y="1484784"/>
          <a:ext cx="835292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6604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результати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017995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uk-UA" dirty="0">
                <a:solidFill>
                  <a:schemeClr val="tx1"/>
                </a:solidFill>
              </a:rPr>
              <a:t>Підсумковий звіт (недоліки і пропозиції у розрізі сфер регулювання).</a:t>
            </a:r>
          </a:p>
          <a:p>
            <a:r>
              <a:rPr lang="uk-UA" dirty="0">
                <a:solidFill>
                  <a:schemeClr val="tx1"/>
                </a:solidFill>
              </a:rPr>
              <a:t>Донесення результатів до зацікавлених осіб.</a:t>
            </a:r>
          </a:p>
          <a:p>
            <a:r>
              <a:rPr lang="uk-UA" dirty="0">
                <a:solidFill>
                  <a:schemeClr val="tx1"/>
                </a:solidFill>
              </a:rPr>
              <a:t>Прийняття рішень за результатами експрес-аналізу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: скругленные углы 39"/>
          <p:cNvSpPr/>
          <p:nvPr/>
        </p:nvSpPr>
        <p:spPr>
          <a:xfrm>
            <a:off x="1266825" y="9477375"/>
            <a:ext cx="5876925" cy="106680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Наприклад: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 початку проведення земляних та ремонтних робіт суб’єкт господарювання </a:t>
            </a:r>
            <a:r>
              <a:rPr lang="uk-UA" sz="1100" b="1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зобов’язаний сповістити</a:t>
            </a: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представників організацій, підприємств, установ, комунікації яких знаходяться на місці проведення таких робіт та викликати їх на місце проведення зазначених робіт.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38"/>
          <p:cNvSpPr/>
          <p:nvPr/>
        </p:nvSpPr>
        <p:spPr>
          <a:xfrm>
            <a:off x="1304925" y="8353425"/>
            <a:ext cx="5876925" cy="666750"/>
          </a:xfrm>
          <a:prstGeom prst="roundRect">
            <a:avLst/>
          </a:prstGeom>
          <a:solidFill>
            <a:sysClr val="window" lastClr="FFFFFF"/>
          </a:solidFill>
          <a:ln w="28575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Наприклад: 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uk-UA" sz="11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СТРОК дії паспорта прив’язки ВИЗНАЧАЄТЬСЯ УПРАВЛІННЯМ архітектури та містобудування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6096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15240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308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Негативні</a:t>
            </a:r>
            <a:r>
              <a:rPr lang="ru-RU" sz="2800" dirty="0"/>
              <a:t> </a:t>
            </a:r>
            <a:r>
              <a:rPr lang="ru-RU" sz="2800" dirty="0" err="1"/>
              <a:t>усталені</a:t>
            </a:r>
            <a:r>
              <a:rPr lang="ru-RU" sz="2800" dirty="0"/>
              <a:t> практики 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988840"/>
            <a:ext cx="8229600" cy="3888432"/>
          </a:xfrm>
        </p:spPr>
        <p:txBody>
          <a:bodyPr>
            <a:normAutofit/>
          </a:bodyPr>
          <a:lstStyle/>
          <a:p>
            <a:pPr lvl="0"/>
            <a:r>
              <a:rPr lang="uk-UA" dirty="0">
                <a:solidFill>
                  <a:schemeClr val="tx1"/>
                </a:solidFill>
              </a:rPr>
              <a:t>несанкціоновані вимоги місцевої влади до бізнесу, що узвичаєні на місцевому рівні як обов’язкові без відповідного закріплення офіційними документами та негативно позначаються на діяльності суб’єктів МСП. </a:t>
            </a:r>
            <a:endParaRPr lang="x-none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477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Негативні</a:t>
            </a:r>
            <a:r>
              <a:rPr lang="ru-RU" sz="2800" dirty="0"/>
              <a:t> </a:t>
            </a:r>
            <a:r>
              <a:rPr lang="ru-RU" sz="2800" dirty="0" err="1"/>
              <a:t>усталені</a:t>
            </a:r>
            <a:r>
              <a:rPr lang="ru-RU" sz="2800" dirty="0"/>
              <a:t> практики 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484784"/>
            <a:ext cx="8229600" cy="43924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uk-UA" i="1" u="sng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i="1" u="sng" dirty="0">
                <a:solidFill>
                  <a:schemeClr val="tx1"/>
                </a:solidFill>
              </a:rPr>
              <a:t>Наприклад: </a:t>
            </a:r>
          </a:p>
          <a:p>
            <a:pPr lvl="0"/>
            <a:endParaRPr lang="uk-UA" sz="2000" i="1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i="1" dirty="0">
                <a:solidFill>
                  <a:schemeClr val="tx1"/>
                </a:solidFill>
              </a:rPr>
              <a:t>для отримання дозвільної документації посадовці вимагають подати документи, подача яких не передбачена законодавством</a:t>
            </a:r>
            <a:endParaRPr lang="x-none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494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Негативні</a:t>
            </a:r>
            <a:r>
              <a:rPr lang="ru-RU" sz="2800" dirty="0"/>
              <a:t> </a:t>
            </a:r>
            <a:r>
              <a:rPr lang="ru-RU" sz="2800" dirty="0" err="1"/>
              <a:t>усталені</a:t>
            </a:r>
            <a:r>
              <a:rPr lang="ru-RU" sz="2800" dirty="0"/>
              <a:t> практики 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2276872"/>
            <a:ext cx="8229600" cy="3600400"/>
          </a:xfrm>
        </p:spPr>
        <p:txBody>
          <a:bodyPr>
            <a:normAutofit/>
          </a:bodyPr>
          <a:lstStyle/>
          <a:p>
            <a:pPr lvl="0"/>
            <a:r>
              <a:rPr lang="uk-UA" dirty="0">
                <a:solidFill>
                  <a:schemeClr val="tx1"/>
                </a:solidFill>
              </a:rPr>
              <a:t>недотримання місцевою владою зафіксованих в офіційних документах, в т. ч. національного рівня, правил, внаслідок чого відбувається негативний вплив на бізнес-середовище</a:t>
            </a:r>
            <a:endParaRPr lang="x-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241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Негативні</a:t>
            </a:r>
            <a:r>
              <a:rPr lang="ru-RU" sz="2800" dirty="0"/>
              <a:t> </a:t>
            </a:r>
            <a:r>
              <a:rPr lang="ru-RU" sz="2800" dirty="0" err="1"/>
              <a:t>усталені</a:t>
            </a:r>
            <a:r>
              <a:rPr lang="ru-RU" sz="2800" dirty="0"/>
              <a:t> практики 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484784"/>
            <a:ext cx="8229600" cy="43924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uk-UA" i="1" u="sng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i="1" u="sng" dirty="0">
                <a:solidFill>
                  <a:schemeClr val="tx1"/>
                </a:solidFill>
              </a:rPr>
              <a:t>Наприклад:</a:t>
            </a:r>
          </a:p>
          <a:p>
            <a:pPr marL="0" lvl="0" indent="0">
              <a:buNone/>
            </a:pPr>
            <a:endParaRPr lang="uk-UA" sz="2000" i="1" u="sng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i="1" dirty="0">
                <a:solidFill>
                  <a:schemeClr val="tx1"/>
                </a:solidFill>
              </a:rPr>
              <a:t>колегіальний орган порушує строки надання документа дозвільного характеру або надає немотивовану відмову</a:t>
            </a:r>
            <a:endParaRPr lang="x-none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907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Негативні</a:t>
            </a:r>
            <a:r>
              <a:rPr lang="ru-RU" sz="2800" dirty="0"/>
              <a:t> </a:t>
            </a:r>
            <a:r>
              <a:rPr lang="ru-RU" sz="2800" dirty="0" err="1"/>
              <a:t>усталені</a:t>
            </a:r>
            <a:r>
              <a:rPr lang="ru-RU" sz="2800" dirty="0"/>
              <a:t> практики 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2420888"/>
            <a:ext cx="8229600" cy="3456384"/>
          </a:xfrm>
        </p:spPr>
        <p:txBody>
          <a:bodyPr>
            <a:normAutofit/>
          </a:bodyPr>
          <a:lstStyle/>
          <a:p>
            <a:pPr lvl="0"/>
            <a:r>
              <a:rPr lang="uk-UA" dirty="0">
                <a:solidFill>
                  <a:schemeClr val="tx1"/>
                </a:solidFill>
              </a:rPr>
              <a:t>вибір органом влади у межах компетенції несприятливих для бізнесу варіантів дій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85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Негативні</a:t>
            </a:r>
            <a:r>
              <a:rPr lang="ru-RU" sz="2800" dirty="0"/>
              <a:t> </a:t>
            </a:r>
            <a:r>
              <a:rPr lang="ru-RU" sz="2800" dirty="0" err="1"/>
              <a:t>усталені</a:t>
            </a:r>
            <a:r>
              <a:rPr lang="ru-RU" sz="2800" dirty="0"/>
              <a:t> практики 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484784"/>
            <a:ext cx="8229600" cy="43924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uk-UA" i="1" u="sng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i="1" u="sng" dirty="0">
                <a:solidFill>
                  <a:schemeClr val="tx1"/>
                </a:solidFill>
              </a:rPr>
              <a:t>Наприклад:</a:t>
            </a:r>
          </a:p>
          <a:p>
            <a:pPr marL="0" lvl="0" indent="0">
              <a:buNone/>
            </a:pPr>
            <a:endParaRPr lang="uk-UA" sz="2000" i="1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i="1" dirty="0">
                <a:solidFill>
                  <a:schemeClr val="tx1"/>
                </a:solidFill>
              </a:rPr>
              <a:t>місцева влада встановлює максимально можливий розмір пайової участі у розвитку інфраструктури населеного пункту.</a:t>
            </a:r>
            <a:endParaRPr lang="x-none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7658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іальне оформлення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5444</TotalTime>
  <Words>961</Words>
  <Application>Microsoft Office PowerPoint</Application>
  <PresentationFormat>Экран (4:3)</PresentationFormat>
  <Paragraphs>207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Тема Office</vt:lpstr>
      <vt:lpstr>Спеціальне оформлення</vt:lpstr>
      <vt:lpstr>ЕКСПРЕС-АНАЛІЗ  МІСЦЕВОГО БІЗНЕС-КЛІМАТУ</vt:lpstr>
      <vt:lpstr>Засади дослідження</vt:lpstr>
      <vt:lpstr>Суть дослідження</vt:lpstr>
      <vt:lpstr>Негативні усталені практики </vt:lpstr>
      <vt:lpstr>Негативні усталені практики </vt:lpstr>
      <vt:lpstr>Негативні усталені практики </vt:lpstr>
      <vt:lpstr>Негативні усталені практики </vt:lpstr>
      <vt:lpstr>Негативні усталені практики </vt:lpstr>
      <vt:lpstr>Негативні усталені практики </vt:lpstr>
      <vt:lpstr> Критичні послуги</vt:lpstr>
      <vt:lpstr> Критичні послуги</vt:lpstr>
      <vt:lpstr> Критичні послуги</vt:lpstr>
      <vt:lpstr> перешкоди</vt:lpstr>
      <vt:lpstr> перешкоди</vt:lpstr>
      <vt:lpstr>інструменти</vt:lpstr>
      <vt:lpstr> Фокус-групові дослідження </vt:lpstr>
      <vt:lpstr>   інтерв’ю підприємців </vt:lpstr>
      <vt:lpstr>   опитування підприємців </vt:lpstr>
      <vt:lpstr> ділові зустрічі керівників</vt:lpstr>
      <vt:lpstr>ПРАКТИКУМ</vt:lpstr>
      <vt:lpstr>Регуляторний вплив</vt:lpstr>
      <vt:lpstr>Процедурний напрям</vt:lpstr>
      <vt:lpstr>Процедурний напрям</vt:lpstr>
      <vt:lpstr>Змістовний напрям</vt:lpstr>
      <vt:lpstr>Змістовний напрям</vt:lpstr>
      <vt:lpstr>Змістовний напрям</vt:lpstr>
      <vt:lpstr>Змістовний напрям</vt:lpstr>
      <vt:lpstr>Змістовний напрям</vt:lpstr>
      <vt:lpstr>практикум</vt:lpstr>
      <vt:lpstr>результати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Владелец</dc:creator>
  <cp:lastModifiedBy>Владелец</cp:lastModifiedBy>
  <cp:revision>613</cp:revision>
  <dcterms:created xsi:type="dcterms:W3CDTF">2015-09-24T10:53:48Z</dcterms:created>
  <dcterms:modified xsi:type="dcterms:W3CDTF">2022-01-26T10:17:59Z</dcterms:modified>
</cp:coreProperties>
</file>