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9" r:id="rId6"/>
    <p:sldId id="281" r:id="rId7"/>
    <p:sldId id="282" r:id="rId8"/>
    <p:sldId id="280" r:id="rId9"/>
    <p:sldId id="263" r:id="rId10"/>
    <p:sldId id="264" r:id="rId11"/>
    <p:sldId id="265" r:id="rId12"/>
    <p:sldId id="267" r:id="rId13"/>
    <p:sldId id="288" r:id="rId14"/>
    <p:sldId id="289" r:id="rId15"/>
    <p:sldId id="268" r:id="rId16"/>
    <p:sldId id="269" r:id="rId17"/>
    <p:sldId id="270" r:id="rId18"/>
    <p:sldId id="283" r:id="rId19"/>
    <p:sldId id="285" r:id="rId20"/>
    <p:sldId id="286" r:id="rId21"/>
    <p:sldId id="287" r:id="rId22"/>
    <p:sldId id="294" r:id="rId23"/>
    <p:sldId id="290" r:id="rId24"/>
    <p:sldId id="291" r:id="rId25"/>
    <p:sldId id="292" r:id="rId26"/>
    <p:sldId id="271" r:id="rId27"/>
    <p:sldId id="284" r:id="rId28"/>
    <p:sldId id="272" r:id="rId29"/>
    <p:sldId id="273" r:id="rId30"/>
    <p:sldId id="274" r:id="rId31"/>
    <p:sldId id="275" r:id="rId32"/>
    <p:sldId id="295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1" autoAdjust="0"/>
    <p:restoredTop sz="83656" autoAdjust="0"/>
  </p:normalViewPr>
  <p:slideViewPr>
    <p:cSldViewPr>
      <p:cViewPr varScale="1">
        <p:scale>
          <a:sx n="63" d="100"/>
          <a:sy n="63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52C583-7453-4235-ADA1-0047832C501B}" type="datetimeFigureOut">
              <a:rPr lang="ru-RU" smtClean="0"/>
              <a:t>16.09.2018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066757" cy="4464496"/>
          </a:xfrm>
        </p:spPr>
        <p:txBody>
          <a:bodyPr>
            <a:noAutofit/>
          </a:bodyPr>
          <a:lstStyle/>
          <a:p>
            <a:r>
              <a:rPr lang="ru-RU" sz="2400" b="1" dirty="0"/>
              <a:t>План</a:t>
            </a:r>
            <a:endParaRPr lang="ru-RU" sz="2400" dirty="0"/>
          </a:p>
          <a:p>
            <a:pPr lvl="0"/>
            <a:r>
              <a:rPr lang="uk-UA" sz="2400" dirty="0" smtClean="0"/>
              <a:t>1.Визначення соціально-демографічної структури суспільства та її складові елементи</a:t>
            </a:r>
            <a:endParaRPr lang="ru-RU" sz="2400" dirty="0"/>
          </a:p>
          <a:p>
            <a:pPr lvl="0"/>
            <a:r>
              <a:rPr lang="uk-UA" sz="2400" dirty="0" smtClean="0"/>
              <a:t>2. Вікові соціальні групи та їх характеристики. Вплив вікової структури на функціонування суспільства</a:t>
            </a:r>
            <a:endParaRPr lang="ru-RU" sz="2400" dirty="0"/>
          </a:p>
          <a:p>
            <a:pPr lvl="0"/>
            <a:r>
              <a:rPr lang="uk-UA" sz="2400" dirty="0" smtClean="0"/>
              <a:t>3. Елементи соціальної структури за статевими ознаками. Статеві нерівності і дискримінація</a:t>
            </a:r>
            <a:endParaRPr lang="ru-RU" sz="2400" dirty="0"/>
          </a:p>
          <a:p>
            <a:pPr lvl="0"/>
            <a:r>
              <a:rPr lang="uk-UA" sz="2400" dirty="0" smtClean="0"/>
              <a:t>4. Сім'я як соціальна група, як елемент соціальної структури</a:t>
            </a:r>
          </a:p>
          <a:p>
            <a:pPr lvl="0"/>
            <a:r>
              <a:rPr lang="uk-UA" sz="2400" dirty="0" smtClean="0"/>
              <a:t>5. Вплив соціально-демографічної структури на функціонування суспільства в цілому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2160241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Соціально-демографічна структура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8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36903" cy="5760640"/>
          </a:xfrm>
        </p:spPr>
        <p:txBody>
          <a:bodyPr/>
          <a:lstStyle/>
          <a:p>
            <a:pPr marL="0" indent="0" algn="l">
              <a:buNone/>
            </a:pPr>
            <a:r>
              <a:rPr lang="uk-UA" sz="4800" dirty="0">
                <a:solidFill>
                  <a:schemeClr val="accent1">
                    <a:lumMod val="75000"/>
                  </a:schemeClr>
                </a:solidFill>
                <a:effectLst/>
              </a:rPr>
              <a:t>Відповідно до соціально-демографічної підструктури су­спільство поділяється на певні соціальні групи, спільноти за такими критеріями: </a:t>
            </a:r>
            <a:r>
              <a:rPr lang="uk-UA" sz="4800" i="1" dirty="0">
                <a:solidFill>
                  <a:srgbClr val="C00000"/>
                </a:solidFill>
                <a:effectLst/>
              </a:rPr>
              <a:t>стать</a:t>
            </a:r>
            <a:r>
              <a:rPr lang="uk-UA" sz="4800" i="1" dirty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  <a:r>
              <a:rPr lang="uk-UA" sz="4800" i="1" dirty="0">
                <a:solidFill>
                  <a:srgbClr val="C00000"/>
                </a:solidFill>
                <a:effectLst/>
              </a:rPr>
              <a:t>вік</a:t>
            </a:r>
            <a:r>
              <a:rPr lang="uk-UA" sz="4800" i="1" dirty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  <a:r>
              <a:rPr lang="uk-UA" sz="4800" i="1" dirty="0">
                <a:solidFill>
                  <a:srgbClr val="C00000"/>
                </a:solidFill>
                <a:effectLst/>
              </a:rPr>
              <a:t>сімейний стан</a:t>
            </a:r>
            <a:r>
              <a:rPr lang="uk-UA" sz="4800" dirty="0">
                <a:solidFill>
                  <a:schemeClr val="accent1">
                    <a:lumMod val="75000"/>
                  </a:schemeClr>
                </a:solidFill>
                <a:effectLst/>
              </a:rPr>
              <a:t>.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5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27" y="260648"/>
            <a:ext cx="8485653" cy="2016224"/>
          </a:xfrm>
        </p:spPr>
        <p:txBody>
          <a:bodyPr/>
          <a:lstStyle/>
          <a:p>
            <a:pPr marL="0" indent="0" algn="l">
              <a:buNone/>
            </a:pPr>
            <a:r>
              <a:rPr lang="uk-UA" sz="4800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uk-UA" sz="4800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4800" u="sng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uk-UA" sz="4800" u="sng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48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4400" u="sng" dirty="0">
                <a:solidFill>
                  <a:schemeClr val="accent1">
                    <a:lumMod val="75000"/>
                  </a:schemeClr>
                </a:solidFill>
                <a:effectLst/>
              </a:rPr>
              <a:t>Об’єктом аналізу</a:t>
            </a:r>
            <a:r>
              <a:rPr lang="uk-UA" sz="4400" dirty="0">
                <a:solidFill>
                  <a:schemeClr val="accent1">
                    <a:lumMod val="75000"/>
                  </a:schemeClr>
                </a:solidFill>
                <a:effectLst/>
              </a:rPr>
              <a:t> соціально-демографічної підструктури є: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8568952" cy="4392488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/>
              <a:t>- кількість і якість населення, що виражається через чисель­ність і темпи зростання, </a:t>
            </a:r>
            <a:endParaRPr lang="ru-RU" sz="3200" b="1" dirty="0"/>
          </a:p>
          <a:p>
            <a:pPr algn="just"/>
            <a:r>
              <a:rPr lang="uk-UA" sz="3200" b="1" dirty="0"/>
              <a:t>- чисельність і склад сімей, </a:t>
            </a:r>
            <a:endParaRPr lang="ru-RU" sz="3200" b="1" dirty="0"/>
          </a:p>
          <a:p>
            <a:pPr algn="just"/>
            <a:r>
              <a:rPr lang="uk-UA" sz="3200" b="1" dirty="0"/>
              <a:t>- структура населення за статтю, </a:t>
            </a:r>
            <a:endParaRPr lang="ru-RU" sz="3200" b="1" dirty="0"/>
          </a:p>
          <a:p>
            <a:pPr algn="just"/>
            <a:r>
              <a:rPr lang="uk-UA" sz="3200" b="1" dirty="0"/>
              <a:t>- структура населення за віком, </a:t>
            </a:r>
            <a:endParaRPr lang="ru-RU" sz="3200" b="1" dirty="0"/>
          </a:p>
          <a:p>
            <a:pPr algn="just"/>
            <a:r>
              <a:rPr lang="uk-UA" sz="3200" b="1" dirty="0"/>
              <a:t>- за станом </a:t>
            </a:r>
            <a:r>
              <a:rPr lang="uk-UA" sz="3200" b="1" dirty="0" smtClean="0"/>
              <a:t>здоров’я тощо.</a:t>
            </a:r>
            <a:endParaRPr lang="ru-RU" sz="3200" b="1" dirty="0"/>
          </a:p>
          <a:p>
            <a:pPr algn="just"/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94108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3" cy="5976664"/>
          </a:xfrm>
        </p:spPr>
        <p:txBody>
          <a:bodyPr/>
          <a:lstStyle/>
          <a:p>
            <a:pPr marL="0" indent="0" algn="l">
              <a:buNone/>
            </a:pPr>
            <a:r>
              <a:rPr lang="uk-UA" sz="3800" u="sng" dirty="0">
                <a:solidFill>
                  <a:srgbClr val="C00000"/>
                </a:solidFill>
                <a:effectLst/>
              </a:rPr>
              <a:t>Статевовікова структура суспільства</a:t>
            </a:r>
            <a:r>
              <a:rPr lang="uk-UA" sz="3800" dirty="0">
                <a:solidFill>
                  <a:schemeClr val="accent1">
                    <a:lumMod val="50000"/>
                  </a:schemeClr>
                </a:solidFill>
                <a:effectLst/>
              </a:rPr>
              <a:t> являє собою поєднання ос­новних груп  людей за ознакою </a:t>
            </a:r>
            <a:r>
              <a:rPr lang="uk-UA" sz="3800" dirty="0">
                <a:solidFill>
                  <a:srgbClr val="C00000"/>
                </a:solidFill>
                <a:effectLst/>
              </a:rPr>
              <a:t>статі</a:t>
            </a:r>
            <a:r>
              <a:rPr lang="uk-UA" sz="3800" dirty="0">
                <a:solidFill>
                  <a:schemeClr val="accent1">
                    <a:lumMod val="50000"/>
                  </a:schemeClr>
                </a:solidFill>
                <a:effectLst/>
              </a:rPr>
              <a:t> та </a:t>
            </a:r>
            <a:r>
              <a:rPr lang="uk-UA" sz="3800" dirty="0">
                <a:solidFill>
                  <a:srgbClr val="C00000"/>
                </a:solidFill>
                <a:effectLst/>
              </a:rPr>
              <a:t>віку</a:t>
            </a:r>
            <a:r>
              <a:rPr lang="uk-UA" sz="3800" dirty="0" smtClean="0">
                <a:solidFill>
                  <a:srgbClr val="C00000"/>
                </a:solidFill>
                <a:effectLst/>
              </a:rPr>
              <a:t>.</a:t>
            </a:r>
            <a:br>
              <a:rPr lang="uk-UA" sz="3800" dirty="0" smtClean="0">
                <a:solidFill>
                  <a:srgbClr val="C00000"/>
                </a:solidFill>
                <a:effectLst/>
              </a:rPr>
            </a:br>
            <a:r>
              <a:rPr lang="uk-UA" sz="3800" dirty="0">
                <a:solidFill>
                  <a:srgbClr val="C00000"/>
                </a:solidFill>
                <a:effectLst/>
              </a:rPr>
              <a:t/>
            </a:r>
            <a:br>
              <a:rPr lang="uk-UA" sz="3800" dirty="0">
                <a:solidFill>
                  <a:srgbClr val="C00000"/>
                </a:solidFill>
                <a:effectLst/>
              </a:rPr>
            </a:br>
            <a:r>
              <a:rPr lang="uk-UA" sz="4000" dirty="0">
                <a:solidFill>
                  <a:srgbClr val="C00000"/>
                </a:solidFill>
                <a:effectLst/>
              </a:rPr>
              <a:t>Стать</a:t>
            </a:r>
            <a:r>
              <a:rPr lang="uk-UA" sz="4000" i="1" dirty="0">
                <a:solidFill>
                  <a:schemeClr val="accent1">
                    <a:lumMod val="75000"/>
                  </a:schemeClr>
                </a:solidFill>
                <a:effectLst/>
              </a:rPr>
              <a:t> - </a:t>
            </a:r>
            <a:r>
              <a:rPr lang="uk-UA" sz="4000" dirty="0">
                <a:solidFill>
                  <a:schemeClr val="accent1">
                    <a:lumMod val="75000"/>
                  </a:schemeClr>
                </a:solidFill>
                <a:effectLst/>
              </a:rPr>
              <a:t>одна з найважливіших ознак людини, що визначає її роль у відтворенні населення, сімейний та соціальний статус. </a:t>
            </a:r>
            <a:r>
              <a:rPr lang="uk-UA" sz="3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3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8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38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3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. </a:t>
            </a:r>
            <a:endParaRPr lang="ru-RU" sz="3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5857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80919" cy="5688632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dirty="0">
                <a:solidFill>
                  <a:srgbClr val="C00000"/>
                </a:solidFill>
                <a:effectLst/>
              </a:rPr>
              <a:t>Стать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 – це сукупність генетичних, морфологічних і фізіологічних ознак організму, що забезпечують </a:t>
            </a:r>
            <a:r>
              <a:rPr lang="uk-UA" sz="3600" dirty="0">
                <a:solidFill>
                  <a:srgbClr val="C00000"/>
                </a:solidFill>
                <a:effectLst/>
              </a:rPr>
              <a:t>статеву </a:t>
            </a:r>
            <a:r>
              <a:rPr lang="uk-UA" sz="3600" dirty="0" smtClean="0">
                <a:solidFill>
                  <a:srgbClr val="C00000"/>
                </a:solidFill>
                <a:effectLst/>
              </a:rPr>
              <a:t>репродукцію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, тобто відтворення роду людського.</a:t>
            </a:r>
            <a:b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36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uk-UA" sz="36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3600" dirty="0" smtClean="0">
                <a:solidFill>
                  <a:srgbClr val="C00000"/>
                </a:solidFill>
                <a:effectLst/>
              </a:rPr>
              <a:t>Вік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 – це період від народження людини до того чи іншого моменту його життя.</a:t>
            </a: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3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3" cy="5976664"/>
          </a:xfrm>
        </p:spPr>
        <p:txBody>
          <a:bodyPr/>
          <a:lstStyle/>
          <a:p>
            <a:pPr marL="0" indent="0" algn="l">
              <a:buNone/>
            </a:pPr>
            <a:r>
              <a:rPr lang="uk-UA" sz="4800" dirty="0">
                <a:solidFill>
                  <a:schemeClr val="accent1">
                    <a:lumMod val="50000"/>
                  </a:schemeClr>
                </a:solidFill>
                <a:effectLst/>
              </a:rPr>
              <a:t>На перший погляд, ця структура сприймається як </a:t>
            </a:r>
            <a:r>
              <a:rPr lang="uk-UA" sz="4800" dirty="0">
                <a:solidFill>
                  <a:srgbClr val="C00000"/>
                </a:solidFill>
                <a:effectLst/>
              </a:rPr>
              <a:t>чисто біологічна</a:t>
            </a:r>
            <a:r>
              <a:rPr lang="uk-UA" sz="4800" dirty="0">
                <a:solidFill>
                  <a:schemeClr val="accent1">
                    <a:lumMod val="50000"/>
                  </a:schemeClr>
                </a:solidFill>
                <a:effectLst/>
              </a:rPr>
              <a:t>: і стать людини, і її вік дійсно безпосереднім чином пов’язані з її біологічними особли­востями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167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3" cy="6048672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/>
              </a:rPr>
              <a:t>Але співвідношення </a:t>
            </a:r>
            <a:r>
              <a:rPr lang="uk-UA" sz="4000" dirty="0">
                <a:solidFill>
                  <a:srgbClr val="C00000"/>
                </a:solidFill>
                <a:effectLst/>
              </a:rPr>
              <a:t>чоловіків</a:t>
            </a:r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/>
              </a:rPr>
              <a:t> і </a:t>
            </a:r>
            <a:r>
              <a:rPr lang="uk-UA" sz="4000" dirty="0">
                <a:solidFill>
                  <a:srgbClr val="C00000"/>
                </a:solidFill>
                <a:effectLst/>
              </a:rPr>
              <a:t>жінок</a:t>
            </a:r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/>
              </a:rPr>
              <a:t>, представників </a:t>
            </a:r>
            <a:r>
              <a:rPr lang="uk-UA" sz="4000" dirty="0">
                <a:solidFill>
                  <a:srgbClr val="C00000"/>
                </a:solidFill>
                <a:effectLst/>
              </a:rPr>
              <a:t>різних вікових груп</a:t>
            </a:r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/>
              </a:rPr>
              <a:t> зумовлені зовсім не біологічними, а </a:t>
            </a:r>
            <a:r>
              <a:rPr lang="uk-UA" sz="4000" u="sng" dirty="0">
                <a:solidFill>
                  <a:srgbClr val="C00000"/>
                </a:solidFill>
                <a:effectLst/>
              </a:rPr>
              <a:t>соціальними </a:t>
            </a:r>
            <a:r>
              <a:rPr lang="uk-UA" sz="4000" u="sng" dirty="0" smtClean="0">
                <a:solidFill>
                  <a:srgbClr val="C00000"/>
                </a:solidFill>
                <a:effectLst/>
              </a:rPr>
              <a:t>факто­рами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.</a:t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Для </a:t>
            </a:r>
            <a:r>
              <a:rPr lang="uk-UA" sz="4000" dirty="0" smtClean="0">
                <a:solidFill>
                  <a:srgbClr val="C00000"/>
                </a:solidFill>
                <a:effectLst/>
              </a:rPr>
              <a:t>характеристики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статевої структури використовують два показники: частка чоловіків (жінок) у всьому населенні, або число чоловіків на 100 жінок.</a:t>
            </a:r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/>
              </a:rPr>
              <a:t> 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7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20879" cy="5472608"/>
          </a:xfrm>
        </p:spPr>
        <p:txBody>
          <a:bodyPr/>
          <a:lstStyle/>
          <a:p>
            <a:pPr marL="0" indent="0" algn="l">
              <a:buNone/>
            </a:pPr>
            <a:r>
              <a:rPr lang="uk-UA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Зараз на Землі </a:t>
            </a:r>
            <a:r>
              <a:rPr lang="uk-UA" b="0" dirty="0" smtClean="0">
                <a:solidFill>
                  <a:srgbClr val="C00000"/>
                </a:solidFill>
                <a:effectLst/>
              </a:rPr>
              <a:t>чоловіків</a:t>
            </a:r>
            <a:r>
              <a:rPr lang="uk-UA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на </a:t>
            </a:r>
            <a:r>
              <a:rPr lang="uk-UA" b="0" dirty="0" smtClean="0">
                <a:solidFill>
                  <a:srgbClr val="C00000"/>
                </a:solidFill>
                <a:effectLst/>
              </a:rPr>
              <a:t>34 млн більше</a:t>
            </a:r>
            <a:r>
              <a:rPr lang="uk-UA" b="0" dirty="0">
                <a:solidFill>
                  <a:schemeClr val="accent1">
                    <a:lumMod val="75000"/>
                  </a:schemeClr>
                </a:solidFill>
                <a:effectLst/>
              </a:rPr>
              <a:t>.</a:t>
            </a:r>
            <a:r>
              <a:rPr lang="uk-UA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br>
              <a:rPr lang="uk-UA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Країни, в яких чоловіче населення значно переважає жіноче – це азійські країни:  </a:t>
            </a:r>
            <a:r>
              <a:rPr lang="uk-UA" b="0" dirty="0" smtClean="0">
                <a:solidFill>
                  <a:srgbClr val="C00000"/>
                </a:solidFill>
                <a:effectLst/>
              </a:rPr>
              <a:t>К</a:t>
            </a:r>
            <a:r>
              <a:rPr lang="uk-UA" sz="4400" b="0" dirty="0" smtClean="0">
                <a:solidFill>
                  <a:srgbClr val="C00000"/>
                </a:solidFill>
                <a:effectLst/>
              </a:rPr>
              <a:t>итай, Індія, Пакистан, </a:t>
            </a:r>
            <a:r>
              <a:rPr lang="uk-UA" b="0" dirty="0" smtClean="0">
                <a:solidFill>
                  <a:srgbClr val="C00000"/>
                </a:solidFill>
                <a:effectLst/>
              </a:rPr>
              <a:t>Бангладеш, Афганістан, Єгипет</a:t>
            </a:r>
            <a:r>
              <a:rPr lang="uk-UA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. </a:t>
            </a: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56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5" cy="5832648"/>
          </a:xfrm>
        </p:spPr>
        <p:txBody>
          <a:bodyPr/>
          <a:lstStyle/>
          <a:p>
            <a:pPr marL="0" indent="0" algn="l">
              <a:buNone/>
            </a:pPr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Однак у </a:t>
            </a:r>
            <a:r>
              <a:rPr lang="uk-UA" sz="4800" dirty="0" smtClean="0">
                <a:solidFill>
                  <a:srgbClr val="C00000"/>
                </a:solidFill>
                <a:effectLst/>
              </a:rPr>
              <a:t>більшості країн світу </a:t>
            </a:r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домінують жінки. Переважання жінок особливо велике в </a:t>
            </a:r>
            <a:r>
              <a:rPr lang="uk-UA" sz="4800" dirty="0" smtClean="0">
                <a:solidFill>
                  <a:srgbClr val="C00000"/>
                </a:solidFill>
                <a:effectLst/>
              </a:rPr>
              <a:t>європейських країнах</a:t>
            </a:r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  <a:r>
              <a:rPr lang="uk-UA" sz="4800" dirty="0" smtClean="0">
                <a:solidFill>
                  <a:srgbClr val="C00000"/>
                </a:solidFill>
                <a:effectLst/>
              </a:rPr>
              <a:t>Сполучених Штатах</a:t>
            </a:r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  <a:r>
              <a:rPr lang="uk-UA" sz="4800" dirty="0" smtClean="0">
                <a:solidFill>
                  <a:srgbClr val="C00000"/>
                </a:solidFill>
                <a:effectLst/>
              </a:rPr>
              <a:t>Канаді</a:t>
            </a:r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  <a:r>
              <a:rPr lang="uk-UA" sz="4800" dirty="0" smtClean="0">
                <a:solidFill>
                  <a:srgbClr val="C00000"/>
                </a:solidFill>
                <a:effectLst/>
              </a:rPr>
              <a:t>Росії</a:t>
            </a:r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  <a:r>
              <a:rPr lang="uk-UA" sz="4800" dirty="0" smtClean="0">
                <a:solidFill>
                  <a:srgbClr val="C00000"/>
                </a:solidFill>
                <a:effectLst/>
              </a:rPr>
              <a:t>Україні</a:t>
            </a:r>
            <a:r>
              <a:rPr lang="uk-UA" sz="4800" dirty="0">
                <a:solidFill>
                  <a:schemeClr val="accent1">
                    <a:lumMod val="75000"/>
                  </a:schemeClr>
                </a:solidFill>
                <a:effectLst/>
              </a:rPr>
              <a:t>.</a:t>
            </a:r>
            <a:endParaRPr lang="uk-UA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5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19" cy="6048672"/>
          </a:xfrm>
        </p:spPr>
        <p:txBody>
          <a:bodyPr/>
          <a:lstStyle/>
          <a:p>
            <a:pPr marL="0" indent="0" algn="l">
              <a:buNone/>
            </a:pPr>
            <a:r>
              <a:rPr lang="uk-UA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На </a:t>
            </a:r>
            <a:r>
              <a:rPr lang="uk-UA" b="0" dirty="0" smtClean="0">
                <a:solidFill>
                  <a:srgbClr val="C00000"/>
                </a:solidFill>
                <a:effectLst/>
              </a:rPr>
              <a:t>співвідношення </a:t>
            </a:r>
            <a:r>
              <a:rPr lang="uk-UA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чоловічого і жіночого населення впливають </a:t>
            </a:r>
            <a:r>
              <a:rPr lang="uk-UA" b="0" dirty="0" smtClean="0">
                <a:solidFill>
                  <a:srgbClr val="C00000"/>
                </a:solidFill>
                <a:effectLst/>
              </a:rPr>
              <a:t>біологічні</a:t>
            </a:r>
            <a:r>
              <a:rPr lang="uk-UA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  <a:r>
              <a:rPr lang="uk-UA" b="0" dirty="0" smtClean="0">
                <a:solidFill>
                  <a:srgbClr val="C00000"/>
                </a:solidFill>
                <a:effectLst/>
              </a:rPr>
              <a:t>історичні</a:t>
            </a:r>
            <a:r>
              <a:rPr lang="uk-UA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та </a:t>
            </a:r>
            <a:r>
              <a:rPr lang="uk-UA" b="0" dirty="0" smtClean="0">
                <a:solidFill>
                  <a:srgbClr val="C00000"/>
                </a:solidFill>
                <a:effectLst/>
              </a:rPr>
              <a:t>соціальні</a:t>
            </a:r>
            <a:r>
              <a:rPr lang="uk-UA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причини.</a:t>
            </a:r>
            <a:br>
              <a:rPr lang="uk-UA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b="0" u="sng" dirty="0" smtClean="0">
                <a:solidFill>
                  <a:srgbClr val="C00000"/>
                </a:solidFill>
                <a:effectLst/>
              </a:rPr>
              <a:t>Біологічні</a:t>
            </a:r>
            <a:r>
              <a:rPr lang="uk-UA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достеменно не вивчені.</a:t>
            </a:r>
            <a:br>
              <a:rPr lang="uk-UA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b="0" u="sng" dirty="0" smtClean="0">
                <a:solidFill>
                  <a:srgbClr val="C00000"/>
                </a:solidFill>
                <a:effectLst/>
              </a:rPr>
              <a:t>Історичні</a:t>
            </a:r>
            <a:r>
              <a:rPr lang="uk-UA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– пов'язані в основному з війнами.</a:t>
            </a:r>
            <a:r>
              <a:rPr lang="uk-UA" b="0" dirty="0">
                <a:effectLst/>
              </a:rPr>
              <a:t/>
            </a:r>
            <a:br>
              <a:rPr lang="uk-UA" b="0" dirty="0">
                <a:effectLst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4256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5976664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u="sng" dirty="0" smtClean="0">
                <a:solidFill>
                  <a:srgbClr val="C00000"/>
                </a:solidFill>
                <a:effectLst/>
              </a:rPr>
              <a:t>Соціальні</a:t>
            </a: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– із способом життя.</a:t>
            </a:r>
            <a:br>
              <a:rPr lang="uk-UA" sz="40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37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Так, наприклад, в азійських країнах переважає чоловіче населення, тому що </a:t>
            </a:r>
            <a:r>
              <a:rPr lang="uk-UA" sz="3700" dirty="0">
                <a:solidFill>
                  <a:schemeClr val="accent1">
                    <a:lumMod val="75000"/>
                  </a:schemeClr>
                </a:solidFill>
                <a:effectLst/>
              </a:rPr>
              <a:t>смертність серед жінок </a:t>
            </a:r>
            <a:r>
              <a:rPr lang="uk-UA" sz="37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значно вища. Це зумовлено: </a:t>
            </a:r>
            <a:br>
              <a:rPr lang="uk-UA" sz="37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3700" dirty="0" smtClean="0">
                <a:solidFill>
                  <a:srgbClr val="C00000"/>
                </a:solidFill>
                <a:effectLst/>
              </a:rPr>
              <a:t>1)</a:t>
            </a:r>
            <a:r>
              <a:rPr lang="uk-UA" sz="37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принизливим ставленням до них, </a:t>
            </a:r>
            <a:br>
              <a:rPr lang="uk-UA" sz="37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3700" dirty="0" smtClean="0">
                <a:solidFill>
                  <a:srgbClr val="C00000"/>
                </a:solidFill>
                <a:effectLst/>
              </a:rPr>
              <a:t>2) </a:t>
            </a:r>
            <a:r>
              <a:rPr lang="uk-UA" sz="37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ранніми шлюбами (13-14 років),</a:t>
            </a:r>
            <a:br>
              <a:rPr lang="uk-UA" sz="37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3700" dirty="0" smtClean="0">
                <a:solidFill>
                  <a:srgbClr val="C00000"/>
                </a:solidFill>
                <a:effectLst/>
              </a:rPr>
              <a:t>3) </a:t>
            </a:r>
            <a:r>
              <a:rPr lang="uk-UA" sz="37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численним дітонародженням,</a:t>
            </a:r>
            <a:br>
              <a:rPr lang="uk-UA" sz="37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3700" dirty="0" smtClean="0">
                <a:solidFill>
                  <a:srgbClr val="C00000"/>
                </a:solidFill>
                <a:effectLst/>
              </a:rPr>
              <a:t>4)</a:t>
            </a:r>
            <a:r>
              <a:rPr lang="uk-UA" sz="37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недостатнім харчуванням, </a:t>
            </a:r>
            <a:br>
              <a:rPr lang="uk-UA" sz="37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3700" dirty="0" smtClean="0">
                <a:solidFill>
                  <a:srgbClr val="C00000"/>
                </a:solidFill>
                <a:effectLst/>
              </a:rPr>
              <a:t>5) </a:t>
            </a:r>
            <a:r>
              <a:rPr lang="uk-UA" sz="37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постійною важкою працею.</a:t>
            </a:r>
            <a:endParaRPr lang="uk-UA" sz="37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5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Розглядаючи питання соціальної структури суспільства, ми встановили, що: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1) 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Існують </a:t>
            </a:r>
            <a:r>
              <a:rPr lang="uk-UA" sz="2800" dirty="0">
                <a:solidFill>
                  <a:srgbClr val="C00000"/>
                </a:solidFill>
                <a:effectLst/>
              </a:rPr>
              <a:t>різні підходи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до розуміння соціальної структури суспільства;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2) </a:t>
            </a:r>
            <a:r>
              <a:rPr lang="uk-UA" sz="2800" dirty="0" smtClean="0">
                <a:solidFill>
                  <a:srgbClr val="C00000"/>
                </a:solidFill>
                <a:effectLst/>
              </a:rPr>
              <a:t>Різні </a:t>
            </a:r>
            <a:r>
              <a:rPr lang="uk-UA" sz="2800" dirty="0">
                <a:solidFill>
                  <a:srgbClr val="C00000"/>
                </a:solidFill>
                <a:effectLst/>
              </a:rPr>
              <a:t>теорії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соціальної структури.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Відповідно до них визначаються й </a:t>
            </a:r>
            <a:r>
              <a:rPr lang="uk-UA" sz="2800" dirty="0">
                <a:solidFill>
                  <a:srgbClr val="C00000"/>
                </a:solidFill>
                <a:effectLst/>
              </a:rPr>
              <a:t>різні елементи соціальної структури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  <a:r>
              <a:rPr lang="uk-UA" sz="2800" dirty="0">
                <a:solidFill>
                  <a:srgbClr val="C00000"/>
                </a:solidFill>
                <a:effectLst/>
              </a:rPr>
              <a:t>соціальні групи і спільноти за різними ознаками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. При цьому більшість авторів погоджується з тим, що при всіх різних поглядах, в соціальній структурі суспільства можна виділити </a:t>
            </a:r>
            <a:r>
              <a:rPr lang="uk-UA" sz="2800" dirty="0">
                <a:solidFill>
                  <a:srgbClr val="C00000"/>
                </a:solidFill>
                <a:effectLst/>
              </a:rPr>
              <a:t>такі елементи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, які об’єднуються  у </a:t>
            </a:r>
            <a:r>
              <a:rPr lang="uk-UA" sz="2800" dirty="0">
                <a:solidFill>
                  <a:srgbClr val="C00000"/>
                </a:solidFill>
                <a:effectLst/>
              </a:rPr>
              <a:t>самостійні підструктури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4019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19" cy="6120680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/>
              <a:t>Розподіл населення світу за статевою ознакою</a:t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84775"/>
              </p:ext>
            </p:extLst>
          </p:nvPr>
        </p:nvGraphicFramePr>
        <p:xfrm>
          <a:off x="1331640" y="1700808"/>
          <a:ext cx="6648399" cy="460630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216133"/>
                <a:gridCol w="2216133"/>
                <a:gridCol w="2216133"/>
              </a:tblGrid>
              <a:tr h="10445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Континенти країни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Чоловіки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%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Жінки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%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39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Весь світ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50,4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49,6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9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Європа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48,3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51,7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9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Азія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51,6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48,4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59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Африка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49,9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50,1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75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Північна Америка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48,7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51,3</a:t>
                      </a:r>
                      <a:endParaRPr lang="uk-UA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845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84976" cy="4752527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188641"/>
            <a:ext cx="8352928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800" dirty="0" smtClean="0">
                <a:solidFill>
                  <a:srgbClr val="C00000"/>
                </a:solidFill>
              </a:rPr>
              <a:t>Вікова структура суспільства</a:t>
            </a:r>
            <a:endParaRPr lang="uk-UA" sz="48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18225"/>
              </p:ext>
            </p:extLst>
          </p:nvPr>
        </p:nvGraphicFramePr>
        <p:xfrm>
          <a:off x="179512" y="1916832"/>
          <a:ext cx="8784976" cy="468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Вікові групи</a:t>
                      </a:r>
                      <a:endParaRPr lang="uk-UA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Роки </a:t>
                      </a:r>
                      <a:endParaRPr lang="uk-UA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Діти </a:t>
                      </a:r>
                      <a:endParaRPr lang="uk-UA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0-14 років</a:t>
                      </a:r>
                      <a:endParaRPr lang="uk-UA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Молодь</a:t>
                      </a:r>
                      <a:r>
                        <a:rPr lang="uk-UA" sz="3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uk-UA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15-35 років</a:t>
                      </a:r>
                      <a:endParaRPr lang="uk-UA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1702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Покоління середнього віку</a:t>
                      </a:r>
                      <a:endParaRPr lang="uk-UA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36-60 років</a:t>
                      </a:r>
                      <a:endParaRPr lang="uk-UA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1702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Покоління похилого віку</a:t>
                      </a:r>
                      <a:endParaRPr lang="uk-UA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Понад 60</a:t>
                      </a:r>
                      <a:r>
                        <a:rPr lang="uk-UA" sz="3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років</a:t>
                      </a:r>
                      <a:endParaRPr lang="uk-UA" sz="3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34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1" cy="5832648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dirty="0" smtClean="0">
                <a:solidFill>
                  <a:srgbClr val="C00000"/>
                </a:solidFill>
                <a:effectLst/>
              </a:rPr>
              <a:t>Тип відтворення 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є головним чинником, що </a:t>
            </a:r>
            <a:r>
              <a:rPr lang="uk-UA" sz="3600" dirty="0" smtClean="0">
                <a:solidFill>
                  <a:srgbClr val="C00000"/>
                </a:solidFill>
                <a:effectLst/>
              </a:rPr>
              <a:t>впливає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на вікову структуру населення. А від вікової структури залежить </a:t>
            </a:r>
            <a:r>
              <a:rPr lang="uk-UA" sz="3600" dirty="0" smtClean="0">
                <a:solidFill>
                  <a:srgbClr val="C00000"/>
                </a:solidFill>
                <a:effectLst/>
              </a:rPr>
              <a:t>забезпеченість країни трудовими ресурсами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. До трудових ресурсів належать люди, що здатні до праці. Частка людей працездатного віку є визначальним показником для оцінки забезпеченості країни трудовими ресурсами.</a:t>
            </a: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47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6943" cy="5902592"/>
          </a:xfrm>
        </p:spPr>
        <p:txBody>
          <a:bodyPr/>
          <a:lstStyle/>
          <a:p>
            <a:pPr marL="0" indent="0" algn="l">
              <a:buNone/>
            </a:pPr>
            <a:r>
              <a:rPr lang="uk-UA" sz="3700" dirty="0" smtClean="0">
                <a:solidFill>
                  <a:srgbClr val="C00000"/>
                </a:solidFill>
                <a:effectLst/>
              </a:rPr>
              <a:t>Прогресивний тип</a:t>
            </a:r>
            <a:br>
              <a:rPr lang="uk-UA" sz="3700" dirty="0" smtClean="0">
                <a:solidFill>
                  <a:srgbClr val="C00000"/>
                </a:solidFill>
                <a:effectLst/>
              </a:rPr>
            </a:br>
            <a:r>
              <a:rPr lang="uk-UA" sz="3700" dirty="0" smtClean="0">
                <a:solidFill>
                  <a:schemeClr val="accent1"/>
                </a:solidFill>
                <a:effectLst/>
              </a:rPr>
              <a:t>характеризується динамічністю, швидким оновленням поколінь через високу народжуваність і високу смертність, великою часткою дітей і невеликою часткою літніх людей. </a:t>
            </a:r>
            <a:r>
              <a:rPr lang="uk-UA" sz="3700" dirty="0" smtClean="0">
                <a:solidFill>
                  <a:srgbClr val="C00000"/>
                </a:solidFill>
                <a:effectLst/>
              </a:rPr>
              <a:t>Стаціонарний тип</a:t>
            </a:r>
            <a:br>
              <a:rPr lang="uk-UA" sz="3700" dirty="0" smtClean="0">
                <a:solidFill>
                  <a:srgbClr val="C00000"/>
                </a:solidFill>
                <a:effectLst/>
              </a:rPr>
            </a:br>
            <a:r>
              <a:rPr lang="uk-UA" sz="3700" dirty="0" smtClean="0">
                <a:solidFill>
                  <a:schemeClr val="accent1"/>
                </a:solidFill>
                <a:effectLst/>
              </a:rPr>
              <a:t>означає, що у віковій структурі урівноважуються частки дітей і прабатьків (бабусь, дідусів). </a:t>
            </a:r>
            <a:endParaRPr lang="uk-UA" sz="3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34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7" cy="6048672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dirty="0" smtClean="0">
                <a:solidFill>
                  <a:schemeClr val="accent1"/>
                </a:solidFill>
                <a:effectLst/>
              </a:rPr>
              <a:t>  </a:t>
            </a:r>
            <a:r>
              <a:rPr lang="uk-UA" sz="4000" dirty="0" smtClean="0">
                <a:solidFill>
                  <a:srgbClr val="C00000"/>
                </a:solidFill>
                <a:effectLst/>
              </a:rPr>
              <a:t>Стаціонарний </a:t>
            </a:r>
            <a:r>
              <a:rPr lang="uk-UA" sz="4000" dirty="0">
                <a:solidFill>
                  <a:srgbClr val="C00000"/>
                </a:solidFill>
                <a:effectLst/>
              </a:rPr>
              <a:t>тип </a:t>
            </a:r>
            <a:r>
              <a:rPr lang="uk-UA" sz="4000" dirty="0">
                <a:solidFill>
                  <a:schemeClr val="accent1"/>
                </a:solidFill>
                <a:effectLst/>
              </a:rPr>
              <a:t>є проміжним між першим і третім у процесі еволюції вікової структури населення. </a:t>
            </a:r>
            <a:r>
              <a:rPr lang="uk-UA" sz="4000" dirty="0" smtClean="0">
                <a:solidFill>
                  <a:schemeClr val="accent1"/>
                </a:solidFill>
                <a:effectLst/>
              </a:rPr>
              <a:t/>
            </a:r>
            <a:br>
              <a:rPr lang="uk-UA" sz="4000" dirty="0" smtClean="0">
                <a:solidFill>
                  <a:schemeClr val="accent1"/>
                </a:solidFill>
                <a:effectLst/>
              </a:rPr>
            </a:br>
            <a:r>
              <a:rPr lang="uk-UA" sz="4000" dirty="0" smtClean="0">
                <a:solidFill>
                  <a:schemeClr val="accent1"/>
                </a:solidFill>
                <a:effectLst/>
              </a:rPr>
              <a:t>  </a:t>
            </a:r>
            <a:r>
              <a:rPr lang="uk-UA" sz="4000" dirty="0" smtClean="0">
                <a:solidFill>
                  <a:srgbClr val="C00000"/>
                </a:solidFill>
                <a:effectLst/>
              </a:rPr>
              <a:t>Регресивний </a:t>
            </a:r>
            <a:r>
              <a:rPr lang="uk-UA" sz="4000" dirty="0">
                <a:solidFill>
                  <a:srgbClr val="C00000"/>
                </a:solidFill>
                <a:effectLst/>
              </a:rPr>
              <a:t>тип</a:t>
            </a:r>
            <a:r>
              <a:rPr lang="uk-UA" sz="4000" dirty="0">
                <a:solidFill>
                  <a:schemeClr val="accent1"/>
                </a:solidFill>
                <a:effectLst/>
              </a:rPr>
              <a:t> при незначній частці дітей та високій частці осіб похилого віку не в змозі забезпечувати навіть простого відтворення.</a:t>
            </a:r>
            <a:endParaRPr lang="uk-UA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82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56895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28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3" cy="5976664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>Наведені данні є певною </a:t>
            </a:r>
            <a:r>
              <a:rPr lang="uk-UA" sz="4000" dirty="0" smtClean="0">
                <a:solidFill>
                  <a:srgbClr val="C00000"/>
                </a:solidFill>
              </a:rPr>
              <a:t>статистикою</a:t>
            </a: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>, яка скоріше належить до </a:t>
            </a:r>
            <a:r>
              <a:rPr lang="uk-UA" sz="4000" dirty="0" smtClean="0">
                <a:solidFill>
                  <a:srgbClr val="C00000"/>
                </a:solidFill>
              </a:rPr>
              <a:t>демографії</a:t>
            </a: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5400" dirty="0" smtClean="0">
                <a:solidFill>
                  <a:schemeClr val="accent1">
                    <a:lumMod val="75000"/>
                  </a:schemeClr>
                </a:solidFill>
              </a:rPr>
              <a:t>Як застосувати ці дані до </a:t>
            </a:r>
            <a:r>
              <a:rPr lang="uk-UA" sz="5400" dirty="0" smtClean="0">
                <a:solidFill>
                  <a:srgbClr val="C00000"/>
                </a:solidFill>
              </a:rPr>
              <a:t>соціологічного аналізу</a:t>
            </a:r>
            <a:r>
              <a:rPr lang="uk-UA" sz="54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5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76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5976664"/>
          </a:xfrm>
        </p:spPr>
        <p:txBody>
          <a:bodyPr/>
          <a:lstStyle/>
          <a:p>
            <a:pPr marL="0" indent="0" algn="l">
              <a:buNone/>
            </a:pPr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  <a:t>1) Як статева структура вплине на суспільний поділ праці? Як це відобразиться на економічній сфері суспільства?</a:t>
            </a:r>
            <a:b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  <a:t>2) Як вікова структура вплине на стан суспільства?</a:t>
            </a:r>
            <a:b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uk-UA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50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467545" y="1196752"/>
            <a:ext cx="8352927" cy="5184575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Шлюб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— це добровільний, рівноправний союз між жінкою і чоловіком, спрямований на створення сім'ї. </a:t>
            </a:r>
            <a:r>
              <a:rPr lang="uk-UA" sz="2400" dirty="0" smtClean="0">
                <a:solidFill>
                  <a:srgbClr val="C00000"/>
                </a:solidFill>
              </a:rPr>
              <a:t>Шлюб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 — суспільно визнаний і санкціонований юридично, чи звичаєвим правом союз, який має на меті створення сім'ї, її легалізацію в суспільстві. </a:t>
            </a:r>
            <a:r>
              <a:rPr lang="uk-UA" sz="2400" dirty="0" smtClean="0">
                <a:solidFill>
                  <a:srgbClr val="C00000"/>
                </a:solidFill>
              </a:rPr>
              <a:t>Шлюб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 — це соціальна форма відносин між чоловіком і жінкою, яка історично змінюється. </a:t>
            </a:r>
          </a:p>
          <a:p>
            <a:endParaRPr lang="uk-U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467545" y="188641"/>
            <a:ext cx="8352928" cy="864095"/>
          </a:xfrm>
        </p:spPr>
        <p:txBody>
          <a:bodyPr/>
          <a:lstStyle/>
          <a:p>
            <a:pPr marL="182880" indent="0" algn="l">
              <a:buNone/>
            </a:pPr>
            <a:r>
              <a:rPr lang="uk-UA" sz="4000" dirty="0" smtClean="0">
                <a:solidFill>
                  <a:srgbClr val="C00000"/>
                </a:solidFill>
              </a:rPr>
              <a:t>Сім'я, шлюб і сімейні відносини</a:t>
            </a:r>
            <a:endParaRPr lang="uk-UA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3885023"/>
            <a:ext cx="3456384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638075"/>
            <a:ext cx="2736304" cy="1921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293095"/>
            <a:ext cx="3275856" cy="24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91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36903" cy="5760640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dirty="0" smtClean="0">
                <a:solidFill>
                  <a:srgbClr val="C00000"/>
                </a:solidFill>
                <a:effectLst/>
              </a:rPr>
              <a:t>Сім'я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є більш складною системою відносин, ніж шлюб, оскільки вона, як правило, об'єднує </a:t>
            </a:r>
            <a:r>
              <a:rPr lang="uk-UA" sz="3600" dirty="0" smtClean="0">
                <a:solidFill>
                  <a:srgbClr val="C00000"/>
                </a:solidFill>
                <a:effectLst/>
              </a:rPr>
              <a:t>не тільки подружжя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, але й </a:t>
            </a:r>
            <a:r>
              <a:rPr lang="uk-UA" sz="3600" dirty="0" smtClean="0">
                <a:solidFill>
                  <a:srgbClr val="C00000"/>
                </a:solidFill>
                <a:effectLst/>
              </a:rPr>
              <a:t>їх дітей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, а також </a:t>
            </a:r>
            <a:r>
              <a:rPr lang="uk-UA" sz="3600" dirty="0" smtClean="0">
                <a:solidFill>
                  <a:srgbClr val="C00000"/>
                </a:solidFill>
                <a:effectLst/>
              </a:rPr>
              <a:t>інших родичів та близьких 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(розширена сім'я).  Крім того, </a:t>
            </a:r>
            <a:r>
              <a:rPr lang="uk-UA" sz="3600" dirty="0" smtClean="0">
                <a:solidFill>
                  <a:srgbClr val="C00000"/>
                </a:solidFill>
                <a:effectLst/>
              </a:rPr>
              <a:t>сім'я 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виступає як </a:t>
            </a:r>
            <a:r>
              <a:rPr lang="uk-UA" sz="3600" dirty="0" smtClean="0">
                <a:solidFill>
                  <a:srgbClr val="C00000"/>
                </a:solidFill>
                <a:effectLst/>
              </a:rPr>
              <a:t>соціальна клітина суспільства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, є дуже близькою до моделі всього суспільства, в якому вона функціонує.</a:t>
            </a: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6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772817"/>
            <a:ext cx="6859285" cy="416184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Демографія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</a:rPr>
              <a:t> – це наука про народонаселення. Вона вивчає його чисельність, склад, структуру, поширення на території, а також </a:t>
            </a:r>
            <a:endParaRPr lang="uk-UA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його 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</a:rPr>
              <a:t>зміни в часі.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7" y="332657"/>
            <a:ext cx="8352928" cy="1152128"/>
          </a:xfrm>
        </p:spPr>
        <p:txBody>
          <a:bodyPr/>
          <a:lstStyle/>
          <a:p>
            <a:pPr indent="0" algn="ctr">
              <a:buNone/>
            </a:pP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>Соціально-демографічна підструктура</a:t>
            </a:r>
            <a:endParaRPr lang="uk-U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861048"/>
            <a:ext cx="5148064" cy="29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24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979622"/>
            <a:ext cx="428625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981894"/>
            <a:ext cx="4286250" cy="2934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" y="0"/>
            <a:ext cx="3276600" cy="4286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188640"/>
            <a:ext cx="453650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28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280919" cy="4104456"/>
          </a:xfrm>
        </p:spPr>
        <p:txBody>
          <a:bodyPr>
            <a:normAutofit fontScale="92500" lnSpcReduction="20000"/>
          </a:bodyPr>
          <a:lstStyle/>
          <a:p>
            <a:r>
              <a:rPr lang="uk-UA" sz="4300" b="1" dirty="0">
                <a:solidFill>
                  <a:srgbClr val="C00000"/>
                </a:solidFill>
              </a:rPr>
              <a:t>Генетична структура суспільства</a:t>
            </a:r>
            <a:r>
              <a:rPr lang="uk-UA" sz="4300" dirty="0">
                <a:solidFill>
                  <a:srgbClr val="0070C0"/>
                </a:solidFill>
              </a:rPr>
              <a:t> – це сукупність людей, що відрізняються за характером їх зв’язку з місцем проживання. Вона містить у собі три основні соціальні спільності: </a:t>
            </a:r>
            <a:endParaRPr lang="ru-RU" sz="4300" dirty="0">
              <a:solidFill>
                <a:srgbClr val="0070C0"/>
              </a:solidFill>
            </a:endParaRPr>
          </a:p>
          <a:p>
            <a:pPr marL="514350" indent="-514350" algn="just">
              <a:buAutoNum type="arabicPeriod"/>
            </a:pPr>
            <a:endParaRPr lang="uk-UA" sz="3200" dirty="0" smtClean="0"/>
          </a:p>
          <a:p>
            <a:r>
              <a:rPr lang="uk-UA" sz="3200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404665"/>
            <a:ext cx="8280920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000" dirty="0" smtClean="0">
                <a:solidFill>
                  <a:srgbClr val="C00000"/>
                </a:solidFill>
              </a:rPr>
              <a:t>Генетична структура суспільства</a:t>
            </a:r>
            <a:endParaRPr lang="uk-UA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80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80919" cy="5038496"/>
          </a:xfrm>
        </p:spPr>
        <p:txBody>
          <a:bodyPr/>
          <a:lstStyle/>
          <a:p>
            <a:pPr marL="0" lvl="0" indent="0" algn="l">
              <a:buNone/>
            </a:pPr>
            <a:r>
              <a:rPr lang="uk-UA" sz="39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- особи</a:t>
            </a:r>
            <a:r>
              <a:rPr lang="uk-UA" sz="3900" dirty="0">
                <a:solidFill>
                  <a:schemeClr val="accent1">
                    <a:lumMod val="75000"/>
                  </a:schemeClr>
                </a:solidFill>
                <a:effectLst/>
              </a:rPr>
              <a:t>, що народилися в даній місцевості (їх звичайно називають уродженцями певної місцевості); </a:t>
            </a:r>
            <a:r>
              <a:rPr lang="ru-RU" sz="39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9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9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- </a:t>
            </a:r>
            <a:r>
              <a:rPr lang="uk-UA" sz="39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особи</a:t>
            </a:r>
            <a:r>
              <a:rPr lang="uk-UA" sz="3900" dirty="0">
                <a:solidFill>
                  <a:schemeClr val="accent1">
                    <a:lumMod val="75000"/>
                  </a:schemeClr>
                </a:solidFill>
                <a:effectLst/>
              </a:rPr>
              <a:t>, які довгий час проживають у даній місцевості (старожили); </a:t>
            </a:r>
            <a:r>
              <a:rPr lang="ru-RU" sz="39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9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9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- </a:t>
            </a:r>
            <a:r>
              <a:rPr lang="uk-UA" sz="39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люди</a:t>
            </a:r>
            <a:r>
              <a:rPr lang="uk-UA" sz="3900" dirty="0">
                <a:solidFill>
                  <a:schemeClr val="accent1">
                    <a:lumMod val="75000"/>
                  </a:schemeClr>
                </a:solidFill>
                <a:effectLst/>
              </a:rPr>
              <a:t>, що недавно переселилися в дану місцевість (новосели).</a:t>
            </a:r>
            <a:r>
              <a:rPr lang="ru-RU" sz="39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9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uk-UA" sz="3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51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3" cy="5976664"/>
          </a:xfrm>
        </p:spPr>
        <p:txBody>
          <a:bodyPr/>
          <a:lstStyle/>
          <a:p>
            <a:pPr marL="0" indent="0" algn="l">
              <a:buNone/>
            </a:pPr>
            <a:r>
              <a:rPr lang="uk-UA" sz="3200" dirty="0">
                <a:solidFill>
                  <a:srgbClr val="C00000"/>
                </a:solidFill>
                <a:effectLst/>
              </a:rPr>
              <a:t>Проблемні питання, вправи та завдання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uk-UA" sz="3200" dirty="0">
                <a:effectLst/>
              </a:rPr>
              <a:t> 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1) </a:t>
            </a:r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Соціально-демографічну </a:t>
            </a:r>
            <a:r>
              <a:rPr lang="uk-UA" sz="3000" dirty="0">
                <a:solidFill>
                  <a:schemeClr val="accent1">
                    <a:lumMod val="75000"/>
                  </a:schemeClr>
                </a:solidFill>
                <a:effectLst/>
              </a:rPr>
              <a:t>структуру суспільства вивчають різні науки. Чим, наприклад, відрізняється за своїми підходами до цієї проблеми демографія та соціологія, статистика та соціологія?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0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2) </a:t>
            </a:r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На </a:t>
            </a:r>
            <a:r>
              <a:rPr lang="uk-UA" sz="3000" dirty="0">
                <a:solidFill>
                  <a:schemeClr val="accent1">
                    <a:lumMod val="75000"/>
                  </a:schemeClr>
                </a:solidFill>
                <a:effectLst/>
              </a:rPr>
              <a:t>перший погляд, статевовікова структура суспільства обумов­лена біологічними факторами. Чому </a:t>
            </a:r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uk-UA" sz="3000" dirty="0">
                <a:solidFill>
                  <a:schemeClr val="accent1">
                    <a:lumMod val="75000"/>
                  </a:schemeClr>
                </a:solidFill>
                <a:effectLst/>
              </a:rPr>
              <a:t>ми розглядаємо її в соціології? Які </a:t>
            </a:r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соціологічні </a:t>
            </a:r>
            <a:r>
              <a:rPr lang="uk-UA" sz="3000" dirty="0">
                <a:solidFill>
                  <a:schemeClr val="accent1">
                    <a:lumMod val="75000"/>
                  </a:schemeClr>
                </a:solidFill>
                <a:effectLst/>
              </a:rPr>
              <a:t>фактори впливають на співвідношення різних статевовікових груп у суспільстві?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082526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3" cy="6048672"/>
          </a:xfrm>
        </p:spPr>
        <p:txBody>
          <a:bodyPr/>
          <a:lstStyle/>
          <a:p>
            <a:pPr marL="0" indent="0" algn="l">
              <a:buNone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3) </a:t>
            </a:r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Чому </a:t>
            </a:r>
            <a:r>
              <a:rPr lang="uk-UA" sz="3000" dirty="0">
                <a:solidFill>
                  <a:schemeClr val="accent1">
                    <a:lumMod val="75000"/>
                  </a:schemeClr>
                </a:solidFill>
                <a:effectLst/>
              </a:rPr>
              <a:t>тривалість життя чоловіків у більшості країн світу ниж­ча, ніж жінок? З чим пов’язаний той факт, що чоловіків у старших ві­кових групах менше, ніж жінок?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0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30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uk-UA" sz="30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4) Від </a:t>
            </a:r>
            <a:r>
              <a:rPr lang="uk-UA" sz="3000" dirty="0">
                <a:solidFill>
                  <a:schemeClr val="accent1">
                    <a:lumMod val="75000"/>
                  </a:schemeClr>
                </a:solidFill>
                <a:effectLst/>
              </a:rPr>
              <a:t>чого залежить прогресивність або </a:t>
            </a:r>
            <a:r>
              <a:rPr lang="uk-UA" sz="30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непрогресивність</a:t>
            </a:r>
            <a:r>
              <a:rPr lang="uk-UA" sz="3000" dirty="0">
                <a:solidFill>
                  <a:schemeClr val="accent1">
                    <a:lumMod val="75000"/>
                  </a:schemeClr>
                </a:solidFill>
                <a:effectLst/>
              </a:rPr>
              <a:t> віко­вої структури суспільства?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0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5) </a:t>
            </a:r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З </a:t>
            </a:r>
            <a:r>
              <a:rPr lang="uk-UA" sz="3000" dirty="0">
                <a:solidFill>
                  <a:schemeClr val="accent1">
                    <a:lumMod val="75000"/>
                  </a:schemeClr>
                </a:solidFill>
                <a:effectLst/>
              </a:rPr>
              <a:t>якими факторами пов’язане формування генетичної структури суспільства?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0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30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uk-UA" sz="30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3000" dirty="0">
                <a:solidFill>
                  <a:schemeClr val="accent1">
                    <a:lumMod val="75000"/>
                  </a:schemeClr>
                </a:solidFill>
                <a:effectLst/>
              </a:rPr>
              <a:t> 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0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uk-UA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89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1" cy="6192688"/>
          </a:xfrm>
        </p:spPr>
        <p:txBody>
          <a:bodyPr/>
          <a:lstStyle/>
          <a:p>
            <a:pPr marL="0" indent="0" algn="l">
              <a:buNone/>
            </a:pPr>
            <a:r>
              <a:rPr lang="uk-UA" sz="3200" i="1" dirty="0">
                <a:solidFill>
                  <a:srgbClr val="C00000"/>
                </a:solidFill>
                <a:effectLst/>
              </a:rPr>
              <a:t>Історичні аспекти дослідження соціальної структури суспільства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uk-UA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Заповніть таблицю</a:t>
            </a:r>
            <a:endParaRPr lang="uk-U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242600"/>
              </p:ext>
            </p:extLst>
          </p:nvPr>
        </p:nvGraphicFramePr>
        <p:xfrm>
          <a:off x="395538" y="2276871"/>
          <a:ext cx="8352927" cy="352839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66039"/>
                <a:gridCol w="1855430"/>
                <a:gridCol w="2350270"/>
                <a:gridCol w="2009904"/>
                <a:gridCol w="1671284"/>
              </a:tblGrid>
              <a:tr h="1996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Науковець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Підхід </a:t>
                      </a:r>
                      <a:r>
                        <a:rPr lang="uk-UA" sz="2000" dirty="0">
                          <a:effectLst/>
                        </a:rPr>
                        <a:t>до розуміння суспільства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 smtClean="0">
                          <a:effectLst/>
                        </a:rPr>
                        <a:t>Підхід </a:t>
                      </a:r>
                      <a:r>
                        <a:rPr lang="uk-UA" sz="2000" dirty="0">
                          <a:effectLst/>
                        </a:rPr>
                        <a:t>до розуміння соціальної структури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>
                          <a:effectLst/>
                        </a:rPr>
                        <a:t>Критерії поділу та елементи соціальної структури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>
                          <a:effectLst/>
                        </a:rPr>
                        <a:t>1.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>
                          <a:effectLst/>
                        </a:rPr>
                        <a:t>Г. Спенсер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>
                          <a:effectLst/>
                        </a:rPr>
                        <a:t>2.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>
                          <a:effectLst/>
                        </a:rPr>
                        <a:t>К. Маркс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>
                          <a:effectLst/>
                        </a:rPr>
                        <a:t>3.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>
                          <a:effectLst/>
                        </a:rPr>
                        <a:t>Е. Дюркгейм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>
                          <a:effectLst/>
                        </a:rPr>
                        <a:t>4.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>
                          <a:effectLst/>
                        </a:rPr>
                        <a:t>М. Вебер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58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C00000"/>
                </a:solidFill>
              </a:rPr>
              <a:t> </a:t>
            </a:r>
            <a:endParaRPr lang="uk-UA" sz="44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5" cy="1368152"/>
          </a:xfrm>
        </p:spPr>
        <p:txBody>
          <a:bodyPr/>
          <a:lstStyle/>
          <a:p>
            <a:pPr marL="182880" indent="0" algn="just">
              <a:buNone/>
            </a:pP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Термін «</a:t>
            </a:r>
            <a:r>
              <a:rPr lang="uk-UA" sz="3600" dirty="0" smtClean="0">
                <a:solidFill>
                  <a:srgbClr val="C00000"/>
                </a:solidFill>
              </a:rPr>
              <a:t>демографія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» вперше з'явився  в роботі французького вченого </a:t>
            </a:r>
            <a:r>
              <a:rPr lang="uk-UA" sz="3600" dirty="0" err="1" smtClean="0">
                <a:solidFill>
                  <a:srgbClr val="C00000"/>
                </a:solidFill>
              </a:rPr>
              <a:t>Ашилля</a:t>
            </a:r>
            <a:r>
              <a:rPr lang="uk-UA" sz="3600" dirty="0" smtClean="0">
                <a:solidFill>
                  <a:srgbClr val="C00000"/>
                </a:solidFill>
              </a:rPr>
              <a:t> </a:t>
            </a:r>
            <a:r>
              <a:rPr lang="uk-UA" sz="3600" dirty="0" err="1" smtClean="0">
                <a:solidFill>
                  <a:srgbClr val="C00000"/>
                </a:solidFill>
              </a:rPr>
              <a:t>Гійяра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7" y="2276872"/>
            <a:ext cx="8496943" cy="4220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600" b="1" dirty="0" smtClean="0">
                <a:solidFill>
                  <a:schemeClr val="bg2">
                    <a:lumMod val="25000"/>
                  </a:schemeClr>
                </a:solidFill>
              </a:rPr>
              <a:t>Як </a:t>
            </a:r>
            <a:r>
              <a:rPr lang="uk-UA" sz="2600" b="1" dirty="0">
                <a:solidFill>
                  <a:schemeClr val="bg2">
                    <a:lumMod val="25000"/>
                  </a:schemeClr>
                </a:solidFill>
              </a:rPr>
              <a:t>самостійна наука </a:t>
            </a:r>
            <a:r>
              <a:rPr lang="uk-UA" sz="2600" b="1" dirty="0">
                <a:solidFill>
                  <a:srgbClr val="C00000"/>
                </a:solidFill>
              </a:rPr>
              <a:t>демографія</a:t>
            </a:r>
            <a:r>
              <a:rPr lang="uk-UA" sz="2600" b="1" dirty="0">
                <a:solidFill>
                  <a:schemeClr val="bg2">
                    <a:lumMod val="25000"/>
                  </a:schemeClr>
                </a:solidFill>
              </a:rPr>
              <a:t> розвивається з </a:t>
            </a:r>
            <a:r>
              <a:rPr lang="uk-UA" sz="2600" b="1" dirty="0">
                <a:solidFill>
                  <a:srgbClr val="C00000"/>
                </a:solidFill>
              </a:rPr>
              <a:t>20-30-х років XX ст</a:t>
            </a:r>
            <a:r>
              <a:rPr lang="uk-UA" sz="2600" b="1" dirty="0">
                <a:solidFill>
                  <a:schemeClr val="bg2">
                    <a:lumMod val="25000"/>
                  </a:schemeClr>
                </a:solidFill>
              </a:rPr>
              <a:t>., з кінця </a:t>
            </a:r>
            <a:r>
              <a:rPr lang="uk-UA" sz="2600" b="1" dirty="0">
                <a:solidFill>
                  <a:srgbClr val="C00000"/>
                </a:solidFill>
              </a:rPr>
              <a:t>50-х</a:t>
            </a:r>
            <a:r>
              <a:rPr lang="uk-UA" sz="2600" b="1" dirty="0">
                <a:solidFill>
                  <a:schemeClr val="bg2">
                    <a:lumMod val="25000"/>
                  </a:schemeClr>
                </a:solidFill>
              </a:rPr>
              <a:t> років на Заході широкий розвиток отримала так звана «</a:t>
            </a:r>
            <a:r>
              <a:rPr lang="uk-UA" sz="2600" b="1" dirty="0">
                <a:solidFill>
                  <a:srgbClr val="C00000"/>
                </a:solidFill>
              </a:rPr>
              <a:t>соціальна демографія</a:t>
            </a:r>
            <a:r>
              <a:rPr lang="uk-UA" sz="2600" b="1" dirty="0">
                <a:solidFill>
                  <a:schemeClr val="bg2">
                    <a:lumMod val="25000"/>
                  </a:schemeClr>
                </a:solidFill>
              </a:rPr>
              <a:t>», яка впритул примикала до </a:t>
            </a:r>
            <a:r>
              <a:rPr lang="uk-UA" sz="2600" b="1" dirty="0">
                <a:solidFill>
                  <a:srgbClr val="C00000"/>
                </a:solidFill>
              </a:rPr>
              <a:t>розділу со­ціології</a:t>
            </a:r>
            <a:r>
              <a:rPr lang="uk-UA" sz="2600" b="1" dirty="0">
                <a:solidFill>
                  <a:schemeClr val="bg2">
                    <a:lumMod val="25000"/>
                  </a:schemeClr>
                </a:solidFill>
              </a:rPr>
              <a:t>, що вивчає </a:t>
            </a:r>
            <a:r>
              <a:rPr lang="uk-UA" sz="2600" b="1" dirty="0">
                <a:solidFill>
                  <a:srgbClr val="C00000"/>
                </a:solidFill>
              </a:rPr>
              <a:t>соціальну структуру суспільства</a:t>
            </a:r>
            <a:r>
              <a:rPr lang="uk-UA" sz="26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uk-UA" sz="2600" b="1" dirty="0" smtClean="0">
                <a:solidFill>
                  <a:schemeClr val="bg2">
                    <a:lumMod val="25000"/>
                  </a:schemeClr>
                </a:solidFill>
              </a:rPr>
              <a:t>Тоді ж починає застосовуватися поняття «</a:t>
            </a:r>
            <a:r>
              <a:rPr lang="uk-UA" sz="2600" b="1" dirty="0" smtClean="0">
                <a:solidFill>
                  <a:srgbClr val="C00000"/>
                </a:solidFill>
              </a:rPr>
              <a:t>соціально-демографічна структура</a:t>
            </a:r>
            <a:r>
              <a:rPr lang="uk-UA" sz="26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sz="2600" b="1" dirty="0">
              <a:solidFill>
                <a:schemeClr val="bg2">
                  <a:lumMod val="2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8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09" y="476672"/>
            <a:ext cx="8383963" cy="6048672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u="sng" dirty="0">
                <a:solidFill>
                  <a:srgbClr val="C00000"/>
                </a:solidFill>
                <a:effectLst/>
              </a:rPr>
              <a:t>Соціально-демографічна структура</a:t>
            </a:r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/>
              </a:rPr>
              <a:t> – це сукупність спільностей людей, що виділяються за такими ознаками: стать, вік, сімейний стан, місце народження та проживання. Вона включає в себе: </a:t>
            </a:r>
            <a:r>
              <a:rPr lang="uk-UA" sz="4000" i="1" dirty="0" smtClean="0">
                <a:solidFill>
                  <a:srgbClr val="C00000"/>
                </a:solidFill>
                <a:effectLst/>
              </a:rPr>
              <a:t>статеву </a:t>
            </a:r>
            <a:r>
              <a:rPr lang="uk-UA" sz="4000" i="1" dirty="0">
                <a:solidFill>
                  <a:srgbClr val="C00000"/>
                </a:solidFill>
                <a:effectLst/>
              </a:rPr>
              <a:t>структуру</a:t>
            </a:r>
            <a:r>
              <a:rPr lang="uk-UA" sz="4000" dirty="0">
                <a:solidFill>
                  <a:srgbClr val="C00000"/>
                </a:solidFill>
                <a:effectLst/>
              </a:rPr>
              <a:t> </a:t>
            </a:r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/>
              </a:rPr>
              <a:t>(чоловіки та 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жінки) 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739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49694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9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1" cy="1008112"/>
          </a:xfrm>
        </p:spPr>
        <p:txBody>
          <a:bodyPr/>
          <a:lstStyle/>
          <a:p>
            <a:pPr marL="0" indent="0" algn="just">
              <a:buNone/>
            </a:pPr>
            <a:r>
              <a:rPr lang="uk-UA" sz="4000" i="1" dirty="0">
                <a:solidFill>
                  <a:srgbClr val="C00000"/>
                </a:solidFill>
              </a:rPr>
              <a:t>в</a:t>
            </a:r>
            <a:r>
              <a:rPr lang="uk-UA" sz="4000" i="1" dirty="0" smtClean="0">
                <a:solidFill>
                  <a:srgbClr val="C00000"/>
                </a:solidFill>
              </a:rPr>
              <a:t>ікову структуру </a:t>
            </a:r>
            <a:r>
              <a:rPr lang="uk-UA" sz="4000" i="1" dirty="0" smtClean="0">
                <a:solidFill>
                  <a:schemeClr val="accent1">
                    <a:lumMod val="75000"/>
                  </a:schemeClr>
                </a:solidFill>
              </a:rPr>
              <a:t>(діти, молодь, середнього віку, похилого віку)</a:t>
            </a:r>
            <a:endParaRPr lang="uk-UA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92896"/>
            <a:ext cx="3024336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4437112"/>
            <a:ext cx="4304997" cy="2508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556" y="1918886"/>
            <a:ext cx="3810000" cy="2543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918886"/>
            <a:ext cx="4320479" cy="264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557" y="4462061"/>
            <a:ext cx="4623996" cy="333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8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3" cy="6120680"/>
          </a:xfrm>
        </p:spPr>
        <p:txBody>
          <a:bodyPr/>
          <a:lstStyle/>
          <a:p>
            <a:pPr marL="0" indent="0" algn="l">
              <a:buNone/>
            </a:pPr>
            <a:r>
              <a:rPr lang="uk-UA" sz="3200" i="1" dirty="0">
                <a:solidFill>
                  <a:srgbClr val="C00000"/>
                </a:solidFill>
                <a:effectLst/>
              </a:rPr>
              <a:t>сімейну структуру</a:t>
            </a:r>
            <a:r>
              <a:rPr lang="uk-UA" sz="3200" dirty="0">
                <a:solidFill>
                  <a:srgbClr val="C00000"/>
                </a:solidFill>
                <a:effectLst/>
              </a:rPr>
              <a:t>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</a:rPr>
              <a:t>(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сім’ї: з дітьми, бездітні, багатодітні); крім того,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</a:rPr>
              <a:t>сюди ж включаються особи, об’єднані за принципом «</a:t>
            </a:r>
            <a:r>
              <a:rPr lang="uk-UA" sz="3200" dirty="0">
                <a:solidFill>
                  <a:srgbClr val="C00000"/>
                </a:solidFill>
                <a:effectLst/>
              </a:rPr>
              <a:t>шлюбного стану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» (одружені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</a:rPr>
              <a:t>, неодружені, розлучені,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вдови); </a:t>
            </a:r>
            <a:r>
              <a:rPr lang="uk-UA" sz="3200" i="1" dirty="0">
                <a:solidFill>
                  <a:srgbClr val="C00000"/>
                </a:solidFill>
                <a:effectLst/>
              </a:rPr>
              <a:t>генетичну структуру</a:t>
            </a:r>
            <a:r>
              <a:rPr lang="uk-UA" sz="3200" dirty="0">
                <a:solidFill>
                  <a:srgbClr val="C00000"/>
                </a:solidFill>
                <a:effectLst/>
              </a:rPr>
              <a:t>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/>
              </a:rPr>
              <a:t>(місцеві уродженці, старожили, новосели).</a:t>
            </a:r>
            <a:endParaRPr lang="uk-UA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5714"/>
            <a:ext cx="3491880" cy="2790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365104"/>
            <a:ext cx="2664296" cy="249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736" y="3910744"/>
            <a:ext cx="3128392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9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56984" cy="5688632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dirty="0">
                <a:solidFill>
                  <a:srgbClr val="C00000"/>
                </a:solidFill>
                <a:effectLst/>
              </a:rPr>
              <a:t>Соціально-демографічна підструктура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 є невід’ємним еле­ментом і важливою складовою соціальної структури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суспіль­ства як цілого.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Вона </a:t>
            </a:r>
            <a:r>
              <a:rPr lang="uk-UA" sz="3600" dirty="0">
                <a:solidFill>
                  <a:srgbClr val="C00000"/>
                </a:solidFill>
                <a:effectLst/>
              </a:rPr>
              <a:t>тісно пов’язана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з іншими підструктурами: </a:t>
            </a:r>
            <a:r>
              <a:rPr lang="uk-UA" sz="3600" i="1" dirty="0">
                <a:solidFill>
                  <a:srgbClr val="7030A0"/>
                </a:solidFill>
                <a:effectLst/>
              </a:rPr>
              <a:t>соціально-поселенською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effectLst/>
              </a:rPr>
              <a:t>, </a:t>
            </a:r>
            <a:r>
              <a:rPr lang="uk-UA" sz="3600" i="1" dirty="0">
                <a:solidFill>
                  <a:srgbClr val="7030A0"/>
                </a:solidFill>
                <a:effectLst/>
              </a:rPr>
              <a:t>класо­вою, національно-етнічною, професійною підструктурами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, результатом чого є їх </a:t>
            </a:r>
            <a:r>
              <a:rPr lang="uk-UA" sz="3600" dirty="0">
                <a:solidFill>
                  <a:srgbClr val="C00000"/>
                </a:solidFill>
                <a:effectLst/>
              </a:rPr>
              <a:t>взаємовплив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 і </a:t>
            </a:r>
            <a:r>
              <a:rPr lang="uk-UA" sz="3600" dirty="0">
                <a:solidFill>
                  <a:srgbClr val="C00000"/>
                </a:solidFill>
                <a:effectLst/>
              </a:rPr>
              <a:t>взаємофункціонування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.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008957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632</TotalTime>
  <Words>793</Words>
  <Application>Microsoft Office PowerPoint</Application>
  <PresentationFormat>Экран (4:3)</PresentationFormat>
  <Paragraphs>112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Calibri</vt:lpstr>
      <vt:lpstr>Georgia</vt:lpstr>
      <vt:lpstr>Times New Roman</vt:lpstr>
      <vt:lpstr>Trebuchet MS</vt:lpstr>
      <vt:lpstr>Воздушный поток</vt:lpstr>
      <vt:lpstr>Соціально-демографічна структура</vt:lpstr>
      <vt:lpstr>Розглядаючи питання соціальної структури суспільства, ми встановили, що: 1) Існують різні підходи до розуміння соціальної структури суспільства; 2) Різні теорії соціальної структури. Відповідно до них визначаються й різні елементи соціальної структури, соціальні групи і спільноти за різними ознаками. При цьому більшість авторів погоджується з тим, що при всіх різних поглядах, в соціальній структурі суспільства можна виділити такі елементи, які об’єднуються  у самостійні підструктури.</vt:lpstr>
      <vt:lpstr>Соціально-демографічна підструктура</vt:lpstr>
      <vt:lpstr>Термін «демографія» вперше з'явився  в роботі французького вченого Ашилля Гійяра.</vt:lpstr>
      <vt:lpstr>Соціально-демографічна структура – це сукупність спільностей людей, що виділяються за такими ознаками: стать, вік, сімейний стан, місце народження та проживання. Вона включає в себе: статеву структуру (чоловіки та жінки) </vt:lpstr>
      <vt:lpstr>Презентация PowerPoint</vt:lpstr>
      <vt:lpstr>вікову структуру (діти, молодь, середнього віку, похилого віку)</vt:lpstr>
      <vt:lpstr>сімейну структуру (сім’ї: з дітьми, бездітні, багатодітні); крім того, сюди ж включаються особи, об’єднані за принципом «шлюбного стану» (одружені, неодружені, розлучені, вдови); генетичну структуру (місцеві уродженці, старожили, новосели).</vt:lpstr>
      <vt:lpstr>Соціально-демографічна підструктура є невід’ємним еле­ментом і важливою складовою соціальної структури суспіль­ства як цілого. Вона тісно пов’язана з іншими підструктурами: соціально-поселенською, класо­вою, національно-етнічною, професійною підструктурами, результатом чого є їх взаємовплив і взаємофункціонування.</vt:lpstr>
      <vt:lpstr>Відповідно до соціально-демографічної підструктури су­спільство поділяється на певні соціальні групи, спільноти за такими критеріями: стать, вік, сімейний стан.  </vt:lpstr>
      <vt:lpstr>   Об’єктом аналізу соціально-демографічної підструктури є:</vt:lpstr>
      <vt:lpstr>Статевовікова структура суспільства являє собою поєднання ос­новних груп  людей за ознакою статі та віку.  Стать - одна з найважливіших ознак людини, що визначає її роль у відтворенні населення, сімейний та соціальний статус.   . </vt:lpstr>
      <vt:lpstr>Стать – це сукупність генетичних, морфологічних і фізіологічних ознак організму, що забезпечують статеву репродукцію, тобто відтворення роду людського.  Вік – це період від народження людини до того чи іншого моменту його життя.</vt:lpstr>
      <vt:lpstr>На перший погляд, ця структура сприймається як чисто біологічна: і стать людини, і її вік дійсно безпосереднім чином пов’язані з її біологічними особли­востями</vt:lpstr>
      <vt:lpstr>Але співвідношення чоловіків і жінок, представників різних вікових груп зумовлені зовсім не біологічними, а соціальними факто­рами. Для характеристики статевої структури використовують два показники: частка чоловіків (жінок) у всьому населенні, або число чоловіків на 100 жінок.  </vt:lpstr>
      <vt:lpstr>Зараз на Землі чоловіків на 34 млн більше.  Країни, в яких чоловіче населення значно переважає жіноче – це азійські країни:  Китай, Індія, Пакистан, Бангладеш, Афганістан, Єгипет.     </vt:lpstr>
      <vt:lpstr>Однак у більшості країн світу домінують жінки. Переважання жінок особливо велике в європейських країнах, Сполучених Штатах, Канаді, Росії, Україні.</vt:lpstr>
      <vt:lpstr>На співвідношення чоловічого і жіночого населення впливають біологічні, історичні та соціальні причини. Біологічні достеменно не вивчені. Історичні – пов'язані в основному з війнами. </vt:lpstr>
      <vt:lpstr>Соціальні – із способом життя. Так, наприклад, в азійських країнах переважає чоловіче населення, тому що смертність серед жінок значно вища. Це зумовлено:  1) принизливим ставленням до них,  2) ранніми шлюбами (13-14 років), 3) численним дітонародженням, 4) недостатнім харчуванням,  5) постійною важкою працею.</vt:lpstr>
      <vt:lpstr>Розподіл населення світу за статевою ознакою    </vt:lpstr>
      <vt:lpstr>Вікова структура суспільства</vt:lpstr>
      <vt:lpstr>Тип відтворення є головним чинником, що впливає на вікову структуру населення. А від вікової структури залежить забезпеченість країни трудовими ресурсами. До трудових ресурсів належать люди, що здатні до праці. Частка людей працездатного віку є визначальним показником для оцінки забезпеченості країни трудовими ресурсами.</vt:lpstr>
      <vt:lpstr>Прогресивний тип характеризується динамічністю, швидким оновленням поколінь через високу народжуваність і високу смертність, великою часткою дітей і невеликою часткою літніх людей. Стаціонарний тип означає, що у віковій структурі урівноважуються частки дітей і прабатьків (бабусь, дідусів). </vt:lpstr>
      <vt:lpstr>  Стаціонарний тип є проміжним між першим і третім у процесі еволюції вікової структури населення.    Регресивний тип при незначній частці дітей та високій частці осіб похилого віку не в змозі забезпечувати навіть простого відтворення.</vt:lpstr>
      <vt:lpstr>Презентация PowerPoint</vt:lpstr>
      <vt:lpstr>Наведені данні є певною статистикою, яка скоріше належить до демографії.  Як застосувати ці дані до соціологічного аналізу?</vt:lpstr>
      <vt:lpstr>1) Як статева структура вплине на суспільний поділ праці? Як це відобразиться на економічній сфері суспільства?  2) Як вікова структура вплине на стан суспільства? </vt:lpstr>
      <vt:lpstr>Сім'я, шлюб і сімейні відносини</vt:lpstr>
      <vt:lpstr>Сім'я є більш складною системою відносин, ніж шлюб, оскільки вона, як правило, об'єднує не тільки подружжя, але й їх дітей, а також інших родичів та близьких (розширена сім'я).  Крім того, сім'я виступає як соціальна клітина суспільства, є дуже близькою до моделі всього суспільства, в якому вона функціонує.</vt:lpstr>
      <vt:lpstr>Презентация PowerPoint</vt:lpstr>
      <vt:lpstr>Генетична структура суспільства</vt:lpstr>
      <vt:lpstr>- особи, що народилися в даній місцевості (їх звичайно називають уродженцями певної місцевості);  - особи, які довгий час проживають у даній місцевості (старожили);  - люди, що недавно переселилися в дану місцевість (новосели). </vt:lpstr>
      <vt:lpstr>Проблемні питання, вправи та завдання   1) Соціально-демографічну структуру суспільства вивчають різні науки. Чим, наприклад, відрізняється за своїми підходами до цієї проблеми демографія та соціологія, статистика та соціологія? 2) На перший погляд, статевовікова структура суспільства обумов­лена біологічними факторами. Чому  ми розглядаємо її в соціології? Які соціологічні фактори впливають на співвідношення різних статевовікових груп у суспільстві? </vt:lpstr>
      <vt:lpstr>3) Чому тривалість життя чоловіків у більшості країн світу ниж­ча, ніж жінок? З чим пов’язаний той факт, що чоловіків у старших ві­кових групах менше, ніж жінок?  4) Від чого залежить прогресивність або непрогресивність віко­вої структури суспільства?  5) З якими факторами пов’язане формування генетичної структури суспільства?    </vt:lpstr>
      <vt:lpstr>Історичні аспекти дослідження соціальної структури суспільства  Заповніть таблицю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особистісних обмежень</dc:title>
  <dc:creator>userznu</dc:creator>
  <cp:lastModifiedBy>1</cp:lastModifiedBy>
  <cp:revision>56</cp:revision>
  <dcterms:created xsi:type="dcterms:W3CDTF">2017-11-16T13:00:29Z</dcterms:created>
  <dcterms:modified xsi:type="dcterms:W3CDTF">2018-09-16T16:30:01Z</dcterms:modified>
</cp:coreProperties>
</file>