
<file path=[Content_Types].xml><?xml version="1.0" encoding="utf-8"?>
<Types xmlns="http://schemas.openxmlformats.org/package/2006/content-types">
  <Default Extension="jpeg" ContentType="image/jpeg"/>
  <Default Extension="JPG" ContentType="image/.jpg"/>
  <Default Extension="gif" ContentType="image/gi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5" r:id="rId4"/>
    <p:sldId id="260" r:id="rId5"/>
    <p:sldId id="258" r:id="rId6"/>
    <p:sldId id="259" r:id="rId7"/>
    <p:sldId id="271" r:id="rId8"/>
    <p:sldId id="264" r:id="rId9"/>
    <p:sldId id="263" r:id="rId10"/>
    <p:sldId id="257" r:id="rId11"/>
    <p:sldId id="262" r:id="rId12"/>
    <p:sldId id="265" r:id="rId13"/>
    <p:sldId id="266" r:id="rId14"/>
    <p:sldId id="267" r:id="rId15"/>
    <p:sldId id="268" r:id="rId16"/>
    <p:sldId id="269" r:id="rId17"/>
    <p:sldId id="270" r:id="rId18"/>
    <p:sldId id="272" r:id="rId19"/>
    <p:sldId id="273" r:id="rId20"/>
    <p:sldId id="274" r:id="rId21"/>
    <p:sldId id="276"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C21E1AA-4257-4FBA-9A8F-A63BF170A6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uk-UA"/>
        </a:p>
      </dgm:t>
    </dgm:pt>
    <dgm:pt modelId="{A5C7F12D-FFC4-4ED5-B6EA-75B022AC7A4A}">
      <dgm:prSet phldrT="[Текст]" custT="1"/>
      <dgm:spPr>
        <a:solidFill>
          <a:schemeClr val="accent1">
            <a:lumMod val="40000"/>
            <a:lumOff val="60000"/>
            <a:alpha val="90000"/>
          </a:schemeClr>
        </a:solidFill>
      </dgm:spPr>
      <dgm:t>
        <a:bodyPr/>
        <a:lstStyle/>
        <a:p>
          <a:r>
            <a:rPr lang="uk-UA" sz="2800" dirty="0" smtClean="0">
              <a:solidFill>
                <a:srgbClr val="C00000"/>
              </a:solidFill>
            </a:rPr>
            <a:t>Фінансові ресурси підприємства</a:t>
          </a:r>
          <a:endParaRPr lang="uk-UA" sz="2800" dirty="0">
            <a:solidFill>
              <a:srgbClr val="C00000"/>
            </a:solidFill>
          </a:endParaRPr>
        </a:p>
      </dgm:t>
    </dgm:pt>
    <dgm:pt modelId="{33FF9C14-7E98-457B-AA58-BA996790A74B}" cxnId="{5A4A9742-BD5B-4C27-BAFB-E6F5A57FF537}" type="parTrans">
      <dgm:prSet/>
      <dgm:spPr/>
      <dgm:t>
        <a:bodyPr/>
        <a:lstStyle/>
        <a:p>
          <a:endParaRPr lang="uk-UA"/>
        </a:p>
      </dgm:t>
    </dgm:pt>
    <dgm:pt modelId="{1ECCBE27-6644-4436-AE03-487BC973FA2F}" cxnId="{5A4A9742-BD5B-4C27-BAFB-E6F5A57FF537}" type="sibTrans">
      <dgm:prSet/>
      <dgm:spPr/>
      <dgm:t>
        <a:bodyPr/>
        <a:lstStyle/>
        <a:p>
          <a:endParaRPr lang="uk-UA"/>
        </a:p>
      </dgm:t>
    </dgm:pt>
    <dgm:pt modelId="{CDE43990-AA99-4165-9EB9-B2F3FF150B8E}">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uk-UA" sz="2400" dirty="0" smtClean="0">
              <a:solidFill>
                <a:srgbClr val="FF0000"/>
              </a:solidFill>
            </a:rPr>
            <a:t>Внутрішні</a:t>
          </a:r>
        </a:p>
        <a:p>
          <a:r>
            <a:rPr lang="uk-UA" sz="2400" dirty="0" smtClean="0">
              <a:solidFill>
                <a:srgbClr val="FF0000"/>
              </a:solidFill>
            </a:rPr>
            <a:t>ресурси</a:t>
          </a:r>
          <a:endParaRPr lang="uk-UA" sz="2400" dirty="0">
            <a:solidFill>
              <a:srgbClr val="FF0000"/>
            </a:solidFill>
          </a:endParaRPr>
        </a:p>
      </dgm:t>
    </dgm:pt>
    <dgm:pt modelId="{72477175-B34F-4357-BFAE-8F1643A49C7F}" cxnId="{06F91472-5543-44F0-8836-FF0F61626999}" type="parTrans">
      <dgm:prSet/>
      <dgm:spPr/>
      <dgm:t>
        <a:bodyPr/>
        <a:lstStyle/>
        <a:p>
          <a:endParaRPr lang="uk-UA"/>
        </a:p>
      </dgm:t>
    </dgm:pt>
    <dgm:pt modelId="{23E88233-017C-4B59-88DA-71236FB5B1E6}" cxnId="{06F91472-5543-44F0-8836-FF0F61626999}" type="sibTrans">
      <dgm:prSet/>
      <dgm:spPr/>
      <dgm:t>
        <a:bodyPr/>
        <a:lstStyle/>
        <a:p>
          <a:endParaRPr lang="uk-UA"/>
        </a:p>
      </dgm:t>
    </dgm:pt>
    <dgm:pt modelId="{316BAB3D-285F-48F7-A042-95F602E7B238}">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uk-UA" sz="1600" dirty="0" smtClean="0"/>
            <a:t>прибуток</a:t>
          </a:r>
          <a:endParaRPr lang="uk-UA" sz="1600" dirty="0"/>
        </a:p>
      </dgm:t>
    </dgm:pt>
    <dgm:pt modelId="{C0AC64CE-C947-4337-B1EE-285D32AB3D28}" cxnId="{0A66A8A9-3AA3-465B-A79E-6B33B1A54192}" type="parTrans">
      <dgm:prSet/>
      <dgm:spPr/>
      <dgm:t>
        <a:bodyPr/>
        <a:lstStyle/>
        <a:p>
          <a:endParaRPr lang="uk-UA"/>
        </a:p>
      </dgm:t>
    </dgm:pt>
    <dgm:pt modelId="{772AC62F-A51D-4440-8D32-45530F03D841}" cxnId="{0A66A8A9-3AA3-465B-A79E-6B33B1A54192}" type="sibTrans">
      <dgm:prSet/>
      <dgm:spPr/>
      <dgm:t>
        <a:bodyPr/>
        <a:lstStyle/>
        <a:p>
          <a:endParaRPr lang="uk-UA"/>
        </a:p>
      </dgm:t>
    </dgm:pt>
    <dgm:pt modelId="{0DB262D1-17A0-4B4F-93BD-A8F54251D7E8}">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uk-UA" sz="1600" dirty="0" smtClean="0"/>
            <a:t>Амортизаційні відрахування</a:t>
          </a:r>
          <a:endParaRPr lang="uk-UA" sz="1600" dirty="0"/>
        </a:p>
      </dgm:t>
    </dgm:pt>
    <dgm:pt modelId="{1D0D6324-1A00-4D91-B822-CB156D4A1189}" cxnId="{B82F7353-0A57-4719-A11C-1F60526863DA}" type="parTrans">
      <dgm:prSet/>
      <dgm:spPr/>
      <dgm:t>
        <a:bodyPr/>
        <a:lstStyle/>
        <a:p>
          <a:endParaRPr lang="uk-UA"/>
        </a:p>
      </dgm:t>
    </dgm:pt>
    <dgm:pt modelId="{730C9C54-0080-4179-BEA6-DA9A9F25BAD9}" cxnId="{B82F7353-0A57-4719-A11C-1F60526863DA}" type="sibTrans">
      <dgm:prSet/>
      <dgm:spPr/>
      <dgm:t>
        <a:bodyPr/>
        <a:lstStyle/>
        <a:p>
          <a:endParaRPr lang="uk-UA"/>
        </a:p>
      </dgm:t>
    </dgm:pt>
    <dgm:pt modelId="{5C1671D0-9898-4A70-96EB-DD28B98E5E27}">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uk-UA" sz="2400" dirty="0" smtClean="0">
              <a:solidFill>
                <a:srgbClr val="FF0000"/>
              </a:solidFill>
            </a:rPr>
            <a:t>Зовнішні</a:t>
          </a:r>
        </a:p>
        <a:p>
          <a:r>
            <a:rPr lang="uk-UA" sz="2400" dirty="0" smtClean="0">
              <a:solidFill>
                <a:srgbClr val="FF0000"/>
              </a:solidFill>
            </a:rPr>
            <a:t>ресурси</a:t>
          </a:r>
          <a:endParaRPr lang="uk-UA" sz="2400" dirty="0">
            <a:solidFill>
              <a:srgbClr val="FF0000"/>
            </a:solidFill>
          </a:endParaRPr>
        </a:p>
      </dgm:t>
    </dgm:pt>
    <dgm:pt modelId="{C6ECE0EE-CAF5-4C8B-87A6-6E55D08E7825}" cxnId="{E47341AB-09A2-4873-A5B8-F4239F739DB0}" type="parTrans">
      <dgm:prSet/>
      <dgm:spPr/>
      <dgm:t>
        <a:bodyPr/>
        <a:lstStyle/>
        <a:p>
          <a:endParaRPr lang="uk-UA"/>
        </a:p>
      </dgm:t>
    </dgm:pt>
    <dgm:pt modelId="{8511F3A0-5072-4042-8A21-3190D8752F5E}" cxnId="{E47341AB-09A2-4873-A5B8-F4239F739DB0}" type="sibTrans">
      <dgm:prSet/>
      <dgm:spPr/>
      <dgm:t>
        <a:bodyPr/>
        <a:lstStyle/>
        <a:p>
          <a:endParaRPr lang="uk-UA"/>
        </a:p>
      </dgm:t>
    </dgm:pt>
    <dgm:pt modelId="{5B674FA4-8E0B-4AAD-9352-1D14B7F523D2}">
      <dgm:prSet phldrT="[Текст]"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uk-UA" sz="1600" dirty="0" smtClean="0"/>
            <a:t>Банківські кредити</a:t>
          </a:r>
          <a:endParaRPr lang="uk-UA" sz="1600" dirty="0"/>
        </a:p>
      </dgm:t>
    </dgm:pt>
    <dgm:pt modelId="{85386DF9-C71A-406F-8983-DDB97DF036EF}" cxnId="{CB772564-3202-45F0-B238-11A8C025C1F1}" type="parTrans">
      <dgm:prSet/>
      <dgm:spPr/>
      <dgm:t>
        <a:bodyPr/>
        <a:lstStyle/>
        <a:p>
          <a:endParaRPr lang="uk-UA"/>
        </a:p>
      </dgm:t>
    </dgm:pt>
    <dgm:pt modelId="{EA407087-A22C-4B6F-9A19-30D01A973E17}" cxnId="{CB772564-3202-45F0-B238-11A8C025C1F1}" type="sibTrans">
      <dgm:prSet/>
      <dgm:spPr/>
      <dgm:t>
        <a:bodyPr/>
        <a:lstStyle/>
        <a:p>
          <a:endParaRPr lang="uk-UA"/>
        </a:p>
      </dgm:t>
    </dgm:pt>
    <dgm:pt modelId="{C362AC71-A373-4E0F-881D-F209A895A007}">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uk-UA" sz="1600" dirty="0" smtClean="0"/>
            <a:t>Продаж цінних паперів</a:t>
          </a:r>
          <a:endParaRPr lang="uk-UA" sz="1600" dirty="0"/>
        </a:p>
      </dgm:t>
    </dgm:pt>
    <dgm:pt modelId="{45325676-6AF1-4938-9FCC-B48D1F538E3B}" cxnId="{3C586D64-A5FF-45E5-ACC4-8A47A13C2FFC}" type="parTrans">
      <dgm:prSet/>
      <dgm:spPr/>
      <dgm:t>
        <a:bodyPr/>
        <a:lstStyle/>
        <a:p>
          <a:endParaRPr lang="uk-UA"/>
        </a:p>
      </dgm:t>
    </dgm:pt>
    <dgm:pt modelId="{F43B8812-ADDF-4EEC-94D6-FB27AD916E3C}" cxnId="{3C586D64-A5FF-45E5-ACC4-8A47A13C2FFC}" type="sibTrans">
      <dgm:prSet/>
      <dgm:spPr/>
      <dgm:t>
        <a:bodyPr/>
        <a:lstStyle/>
        <a:p>
          <a:endParaRPr lang="uk-UA"/>
        </a:p>
      </dgm:t>
    </dgm:pt>
    <dgm:pt modelId="{2B6B0703-5BE3-44D7-B636-B63650EE2F16}">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uk-UA" sz="1600" dirty="0" smtClean="0"/>
            <a:t>Державні субсидії</a:t>
          </a:r>
          <a:endParaRPr lang="uk-UA" sz="1600" dirty="0"/>
        </a:p>
      </dgm:t>
    </dgm:pt>
    <dgm:pt modelId="{063E4773-22E7-4BD8-9029-F27E28DBA55D}" cxnId="{40CBC3A0-3C3F-4A62-8EE2-B1C6BDC8B10A}" type="parTrans">
      <dgm:prSet/>
      <dgm:spPr/>
      <dgm:t>
        <a:bodyPr/>
        <a:lstStyle/>
        <a:p>
          <a:endParaRPr lang="uk-UA"/>
        </a:p>
      </dgm:t>
    </dgm:pt>
    <dgm:pt modelId="{8F8714FB-6088-4D1B-85F0-CC93B74A9551}" cxnId="{40CBC3A0-3C3F-4A62-8EE2-B1C6BDC8B10A}" type="sibTrans">
      <dgm:prSet/>
      <dgm:spPr/>
      <dgm:t>
        <a:bodyPr/>
        <a:lstStyle/>
        <a:p>
          <a:endParaRPr lang="uk-UA"/>
        </a:p>
      </dgm:t>
    </dgm:pt>
    <dgm:pt modelId="{2ED72BCD-3D02-425C-9CC7-E225976352CB}" type="pres">
      <dgm:prSet presAssocID="{FC21E1AA-4257-4FBA-9A8F-A63BF170A6BA}" presName="hierChild1" presStyleCnt="0">
        <dgm:presLayoutVars>
          <dgm:chPref val="1"/>
          <dgm:dir/>
          <dgm:animOne val="branch"/>
          <dgm:animLvl val="lvl"/>
          <dgm:resizeHandles/>
        </dgm:presLayoutVars>
      </dgm:prSet>
      <dgm:spPr/>
      <dgm:t>
        <a:bodyPr/>
        <a:lstStyle/>
        <a:p>
          <a:endParaRPr lang="uk-UA"/>
        </a:p>
      </dgm:t>
    </dgm:pt>
    <dgm:pt modelId="{57315076-0C38-4E05-9094-BBB82EC533A8}" type="pres">
      <dgm:prSet presAssocID="{A5C7F12D-FFC4-4ED5-B6EA-75B022AC7A4A}" presName="hierRoot1" presStyleCnt="0"/>
      <dgm:spPr/>
    </dgm:pt>
    <dgm:pt modelId="{436B0141-3313-4D4C-A1AA-10D0914716DB}" type="pres">
      <dgm:prSet presAssocID="{A5C7F12D-FFC4-4ED5-B6EA-75B022AC7A4A}" presName="composite" presStyleCnt="0"/>
      <dgm:spPr/>
    </dgm:pt>
    <dgm:pt modelId="{1F352D95-5EFF-402E-98CA-7DF501E82772}" type="pres">
      <dgm:prSet presAssocID="{A5C7F12D-FFC4-4ED5-B6EA-75B022AC7A4A}" presName="background" presStyleLbl="node0" presStyleIdx="0" presStyleCnt="1"/>
      <dgm:spPr/>
    </dgm:pt>
    <dgm:pt modelId="{0FFB3247-9C73-4271-A744-1C6AEC81A4C2}" type="pres">
      <dgm:prSet presAssocID="{A5C7F12D-FFC4-4ED5-B6EA-75B022AC7A4A}" presName="text" presStyleLbl="fgAcc0" presStyleIdx="0" presStyleCnt="1" custScaleX="206248" custScaleY="193161" custLinFactNeighborX="-489" custLinFactNeighborY="596">
        <dgm:presLayoutVars>
          <dgm:chPref val="3"/>
        </dgm:presLayoutVars>
      </dgm:prSet>
      <dgm:spPr/>
      <dgm:t>
        <a:bodyPr/>
        <a:lstStyle/>
        <a:p>
          <a:endParaRPr lang="uk-UA"/>
        </a:p>
      </dgm:t>
    </dgm:pt>
    <dgm:pt modelId="{38AE44C0-3FF3-49F3-82D8-7AE6DD323670}" type="pres">
      <dgm:prSet presAssocID="{A5C7F12D-FFC4-4ED5-B6EA-75B022AC7A4A}" presName="hierChild2" presStyleCnt="0"/>
      <dgm:spPr/>
    </dgm:pt>
    <dgm:pt modelId="{958A255A-2162-44C8-9926-64B8F4CBC0B1}" type="pres">
      <dgm:prSet presAssocID="{72477175-B34F-4357-BFAE-8F1643A49C7F}" presName="Name10" presStyleLbl="parChTrans1D2" presStyleIdx="0" presStyleCnt="2"/>
      <dgm:spPr/>
      <dgm:t>
        <a:bodyPr/>
        <a:lstStyle/>
        <a:p>
          <a:endParaRPr lang="uk-UA"/>
        </a:p>
      </dgm:t>
    </dgm:pt>
    <dgm:pt modelId="{F1553501-CD53-416B-9030-4A66A3A0ABBC}" type="pres">
      <dgm:prSet presAssocID="{CDE43990-AA99-4165-9EB9-B2F3FF150B8E}" presName="hierRoot2" presStyleCnt="0"/>
      <dgm:spPr/>
    </dgm:pt>
    <dgm:pt modelId="{EDF1547D-1E55-4732-8958-850509AC6E35}" type="pres">
      <dgm:prSet presAssocID="{CDE43990-AA99-4165-9EB9-B2F3FF150B8E}" presName="composite2" presStyleCnt="0"/>
      <dgm:spPr/>
    </dgm:pt>
    <dgm:pt modelId="{8B4CB610-E8DD-4531-B819-F2C02C80A001}" type="pres">
      <dgm:prSet presAssocID="{CDE43990-AA99-4165-9EB9-B2F3FF150B8E}" presName="background2" presStyleLbl="node2" presStyleIdx="0" presStyleCnt="2"/>
      <dgm:spPr/>
    </dgm:pt>
    <dgm:pt modelId="{E1F5F358-ACBC-465F-ABA1-B75C15DA946A}" type="pres">
      <dgm:prSet presAssocID="{CDE43990-AA99-4165-9EB9-B2F3FF150B8E}" presName="text2" presStyleLbl="fgAcc2" presStyleIdx="0" presStyleCnt="2" custScaleX="168522" custScaleY="154709" custLinFactNeighborX="533" custLinFactNeighborY="-921">
        <dgm:presLayoutVars>
          <dgm:chPref val="3"/>
        </dgm:presLayoutVars>
      </dgm:prSet>
      <dgm:spPr/>
      <dgm:t>
        <a:bodyPr/>
        <a:lstStyle/>
        <a:p>
          <a:endParaRPr lang="uk-UA"/>
        </a:p>
      </dgm:t>
    </dgm:pt>
    <dgm:pt modelId="{8F2B1C4A-3F05-49B4-B126-119879CFCC4A}" type="pres">
      <dgm:prSet presAssocID="{CDE43990-AA99-4165-9EB9-B2F3FF150B8E}" presName="hierChild3" presStyleCnt="0"/>
      <dgm:spPr/>
    </dgm:pt>
    <dgm:pt modelId="{F9EABD08-4023-48EB-AD88-22D2F0FBC424}" type="pres">
      <dgm:prSet presAssocID="{C0AC64CE-C947-4337-B1EE-285D32AB3D28}" presName="Name17" presStyleLbl="parChTrans1D3" presStyleIdx="0" presStyleCnt="5"/>
      <dgm:spPr/>
      <dgm:t>
        <a:bodyPr/>
        <a:lstStyle/>
        <a:p>
          <a:endParaRPr lang="uk-UA"/>
        </a:p>
      </dgm:t>
    </dgm:pt>
    <dgm:pt modelId="{7F0D5D86-2DC4-45B6-B191-D4439088D977}" type="pres">
      <dgm:prSet presAssocID="{316BAB3D-285F-48F7-A042-95F602E7B238}" presName="hierRoot3" presStyleCnt="0"/>
      <dgm:spPr/>
    </dgm:pt>
    <dgm:pt modelId="{2BD57A5E-4F74-45AB-B2C5-A534381EB5AB}" type="pres">
      <dgm:prSet presAssocID="{316BAB3D-285F-48F7-A042-95F602E7B238}" presName="composite3" presStyleCnt="0"/>
      <dgm:spPr/>
    </dgm:pt>
    <dgm:pt modelId="{00FDD2B6-0A88-4D15-B112-F981E9DC6BC0}" type="pres">
      <dgm:prSet presAssocID="{316BAB3D-285F-48F7-A042-95F602E7B238}" presName="background3" presStyleLbl="node3" presStyleIdx="0" presStyleCnt="5"/>
      <dgm:spPr/>
    </dgm:pt>
    <dgm:pt modelId="{7C74ED96-7084-4680-B2B7-54AEBBB44239}" type="pres">
      <dgm:prSet presAssocID="{316BAB3D-285F-48F7-A042-95F602E7B238}" presName="text3" presStyleLbl="fgAcc3" presStyleIdx="0" presStyleCnt="5" custAng="16200000" custLinFactNeighborX="2314" custLinFactNeighborY="41823">
        <dgm:presLayoutVars>
          <dgm:chPref val="3"/>
        </dgm:presLayoutVars>
      </dgm:prSet>
      <dgm:spPr/>
      <dgm:t>
        <a:bodyPr/>
        <a:lstStyle/>
        <a:p>
          <a:endParaRPr lang="uk-UA"/>
        </a:p>
      </dgm:t>
    </dgm:pt>
    <dgm:pt modelId="{0EABAAF2-43E0-48B4-984C-6E45F2A46892}" type="pres">
      <dgm:prSet presAssocID="{316BAB3D-285F-48F7-A042-95F602E7B238}" presName="hierChild4" presStyleCnt="0"/>
      <dgm:spPr/>
    </dgm:pt>
    <dgm:pt modelId="{72E3561A-8AC9-40CB-A1FC-64D89AB17457}" type="pres">
      <dgm:prSet presAssocID="{1D0D6324-1A00-4D91-B822-CB156D4A1189}" presName="Name17" presStyleLbl="parChTrans1D3" presStyleIdx="1" presStyleCnt="5"/>
      <dgm:spPr/>
      <dgm:t>
        <a:bodyPr/>
        <a:lstStyle/>
        <a:p>
          <a:endParaRPr lang="uk-UA"/>
        </a:p>
      </dgm:t>
    </dgm:pt>
    <dgm:pt modelId="{8F58AA90-F675-4CDE-B0BB-B210E399203E}" type="pres">
      <dgm:prSet presAssocID="{0DB262D1-17A0-4B4F-93BD-A8F54251D7E8}" presName="hierRoot3" presStyleCnt="0"/>
      <dgm:spPr/>
    </dgm:pt>
    <dgm:pt modelId="{0699E6D5-8527-4A08-89CB-4815E496A70C}" type="pres">
      <dgm:prSet presAssocID="{0DB262D1-17A0-4B4F-93BD-A8F54251D7E8}" presName="composite3" presStyleCnt="0"/>
      <dgm:spPr/>
    </dgm:pt>
    <dgm:pt modelId="{72FA3CB3-447D-4D24-9F1F-5E1A49A8D225}" type="pres">
      <dgm:prSet presAssocID="{0DB262D1-17A0-4B4F-93BD-A8F54251D7E8}" presName="background3" presStyleLbl="node3" presStyleIdx="1" presStyleCnt="5"/>
      <dgm:spPr/>
    </dgm:pt>
    <dgm:pt modelId="{05134E27-74F1-48A6-A5CC-F5F175E9EE76}" type="pres">
      <dgm:prSet presAssocID="{0DB262D1-17A0-4B4F-93BD-A8F54251D7E8}" presName="text3" presStyleLbl="fgAcc3" presStyleIdx="1" presStyleCnt="5" custAng="16200000" custLinFactNeighborX="2299" custLinFactNeighborY="41823">
        <dgm:presLayoutVars>
          <dgm:chPref val="3"/>
        </dgm:presLayoutVars>
      </dgm:prSet>
      <dgm:spPr/>
      <dgm:t>
        <a:bodyPr/>
        <a:lstStyle/>
        <a:p>
          <a:endParaRPr lang="uk-UA"/>
        </a:p>
      </dgm:t>
    </dgm:pt>
    <dgm:pt modelId="{2EB4C2B9-4BAC-4B4A-9CD1-FD7CBAF72D5D}" type="pres">
      <dgm:prSet presAssocID="{0DB262D1-17A0-4B4F-93BD-A8F54251D7E8}" presName="hierChild4" presStyleCnt="0"/>
      <dgm:spPr/>
    </dgm:pt>
    <dgm:pt modelId="{78D64E95-ADFB-4790-9815-338FEDE9D694}" type="pres">
      <dgm:prSet presAssocID="{C6ECE0EE-CAF5-4C8B-87A6-6E55D08E7825}" presName="Name10" presStyleLbl="parChTrans1D2" presStyleIdx="1" presStyleCnt="2"/>
      <dgm:spPr/>
      <dgm:t>
        <a:bodyPr/>
        <a:lstStyle/>
        <a:p>
          <a:endParaRPr lang="uk-UA"/>
        </a:p>
      </dgm:t>
    </dgm:pt>
    <dgm:pt modelId="{CADD7286-C937-44C2-91C3-B7E434C7FAAB}" type="pres">
      <dgm:prSet presAssocID="{5C1671D0-9898-4A70-96EB-DD28B98E5E27}" presName="hierRoot2" presStyleCnt="0"/>
      <dgm:spPr/>
    </dgm:pt>
    <dgm:pt modelId="{A381B0BF-7F5C-4A60-AAF3-6C577D01A321}" type="pres">
      <dgm:prSet presAssocID="{5C1671D0-9898-4A70-96EB-DD28B98E5E27}" presName="composite2" presStyleCnt="0"/>
      <dgm:spPr/>
    </dgm:pt>
    <dgm:pt modelId="{50B5E503-6C6D-4C7D-BAFF-596719607153}" type="pres">
      <dgm:prSet presAssocID="{5C1671D0-9898-4A70-96EB-DD28B98E5E27}" presName="background2" presStyleLbl="node2" presStyleIdx="1" presStyleCnt="2"/>
      <dgm:spPr/>
    </dgm:pt>
    <dgm:pt modelId="{BBAC8BF8-88C6-4E9B-BB0A-15C7CF504AE4}" type="pres">
      <dgm:prSet presAssocID="{5C1671D0-9898-4A70-96EB-DD28B98E5E27}" presName="text2" presStyleLbl="fgAcc2" presStyleIdx="1" presStyleCnt="2" custScaleX="164201" custScaleY="160430" custLinFactNeighborX="-514" custLinFactNeighborY="0">
        <dgm:presLayoutVars>
          <dgm:chPref val="3"/>
        </dgm:presLayoutVars>
      </dgm:prSet>
      <dgm:spPr/>
      <dgm:t>
        <a:bodyPr/>
        <a:lstStyle/>
        <a:p>
          <a:endParaRPr lang="uk-UA"/>
        </a:p>
      </dgm:t>
    </dgm:pt>
    <dgm:pt modelId="{C67C2B92-97B7-47D1-8C5B-E5DC2ACF351D}" type="pres">
      <dgm:prSet presAssocID="{5C1671D0-9898-4A70-96EB-DD28B98E5E27}" presName="hierChild3" presStyleCnt="0"/>
      <dgm:spPr/>
    </dgm:pt>
    <dgm:pt modelId="{D4551695-7E6E-4AB3-AC30-31E7B64AF495}" type="pres">
      <dgm:prSet presAssocID="{85386DF9-C71A-406F-8983-DDB97DF036EF}" presName="Name17" presStyleLbl="parChTrans1D3" presStyleIdx="2" presStyleCnt="5"/>
      <dgm:spPr/>
      <dgm:t>
        <a:bodyPr/>
        <a:lstStyle/>
        <a:p>
          <a:endParaRPr lang="uk-UA"/>
        </a:p>
      </dgm:t>
    </dgm:pt>
    <dgm:pt modelId="{B7C1BAFA-102C-4FE2-9979-F1FD4CB6D18A}" type="pres">
      <dgm:prSet presAssocID="{5B674FA4-8E0B-4AAD-9352-1D14B7F523D2}" presName="hierRoot3" presStyleCnt="0"/>
      <dgm:spPr/>
    </dgm:pt>
    <dgm:pt modelId="{BE310CEA-A991-4873-826A-995F6DAA6586}" type="pres">
      <dgm:prSet presAssocID="{5B674FA4-8E0B-4AAD-9352-1D14B7F523D2}" presName="composite3" presStyleCnt="0"/>
      <dgm:spPr/>
    </dgm:pt>
    <dgm:pt modelId="{AD8662B2-20D5-4701-83E7-3639CD342DA6}" type="pres">
      <dgm:prSet presAssocID="{5B674FA4-8E0B-4AAD-9352-1D14B7F523D2}" presName="background3" presStyleLbl="node3" presStyleIdx="2" presStyleCnt="5"/>
      <dgm:spPr/>
    </dgm:pt>
    <dgm:pt modelId="{4BB1CAE1-072A-4942-BD12-E589B299E8A4}" type="pres">
      <dgm:prSet presAssocID="{5B674FA4-8E0B-4AAD-9352-1D14B7F523D2}" presName="text3" presStyleLbl="fgAcc3" presStyleIdx="2" presStyleCnt="5" custAng="16200000" custLinFactNeighborX="2284" custLinFactNeighborY="36102">
        <dgm:presLayoutVars>
          <dgm:chPref val="3"/>
        </dgm:presLayoutVars>
      </dgm:prSet>
      <dgm:spPr/>
      <dgm:t>
        <a:bodyPr/>
        <a:lstStyle/>
        <a:p>
          <a:endParaRPr lang="uk-UA"/>
        </a:p>
      </dgm:t>
    </dgm:pt>
    <dgm:pt modelId="{461C0CA3-CC47-411D-8D49-A475B7DF83E4}" type="pres">
      <dgm:prSet presAssocID="{5B674FA4-8E0B-4AAD-9352-1D14B7F523D2}" presName="hierChild4" presStyleCnt="0"/>
      <dgm:spPr/>
    </dgm:pt>
    <dgm:pt modelId="{54D3A9A8-5619-4DE9-93B1-AEBCA7A3BC39}" type="pres">
      <dgm:prSet presAssocID="{45325676-6AF1-4938-9FCC-B48D1F538E3B}" presName="Name17" presStyleLbl="parChTrans1D3" presStyleIdx="3" presStyleCnt="5"/>
      <dgm:spPr/>
      <dgm:t>
        <a:bodyPr/>
        <a:lstStyle/>
        <a:p>
          <a:endParaRPr lang="uk-UA"/>
        </a:p>
      </dgm:t>
    </dgm:pt>
    <dgm:pt modelId="{54A39A0C-A2F8-41D4-A23E-920A9F51F5D3}" type="pres">
      <dgm:prSet presAssocID="{C362AC71-A373-4E0F-881D-F209A895A007}" presName="hierRoot3" presStyleCnt="0"/>
      <dgm:spPr/>
    </dgm:pt>
    <dgm:pt modelId="{025A12E7-9EB2-4EBF-B1C7-C8C64D7DFB3D}" type="pres">
      <dgm:prSet presAssocID="{C362AC71-A373-4E0F-881D-F209A895A007}" presName="composite3" presStyleCnt="0"/>
      <dgm:spPr/>
    </dgm:pt>
    <dgm:pt modelId="{931983E0-24F9-48AB-A00A-6F31AB6AAB60}" type="pres">
      <dgm:prSet presAssocID="{C362AC71-A373-4E0F-881D-F209A895A007}" presName="background3" presStyleLbl="node3" presStyleIdx="3" presStyleCnt="5"/>
      <dgm:spPr/>
    </dgm:pt>
    <dgm:pt modelId="{DC4724DC-97DF-418E-90E3-0BA5A945DD26}" type="pres">
      <dgm:prSet presAssocID="{C362AC71-A373-4E0F-881D-F209A895A007}" presName="text3" presStyleLbl="fgAcc3" presStyleIdx="3" presStyleCnt="5" custAng="16200000" custLinFactNeighborX="2270" custLinFactNeighborY="36102">
        <dgm:presLayoutVars>
          <dgm:chPref val="3"/>
        </dgm:presLayoutVars>
      </dgm:prSet>
      <dgm:spPr/>
      <dgm:t>
        <a:bodyPr/>
        <a:lstStyle/>
        <a:p>
          <a:endParaRPr lang="uk-UA"/>
        </a:p>
      </dgm:t>
    </dgm:pt>
    <dgm:pt modelId="{449243A7-20DE-41D8-99C1-A3E25981CA95}" type="pres">
      <dgm:prSet presAssocID="{C362AC71-A373-4E0F-881D-F209A895A007}" presName="hierChild4" presStyleCnt="0"/>
      <dgm:spPr/>
    </dgm:pt>
    <dgm:pt modelId="{F75657E5-93EB-40DA-AF54-C9A2E5536465}" type="pres">
      <dgm:prSet presAssocID="{063E4773-22E7-4BD8-9029-F27E28DBA55D}" presName="Name17" presStyleLbl="parChTrans1D3" presStyleIdx="4" presStyleCnt="5"/>
      <dgm:spPr/>
      <dgm:t>
        <a:bodyPr/>
        <a:lstStyle/>
        <a:p>
          <a:endParaRPr lang="uk-UA"/>
        </a:p>
      </dgm:t>
    </dgm:pt>
    <dgm:pt modelId="{0ADB1F4B-D5A3-4627-BB4F-EB127EBC0114}" type="pres">
      <dgm:prSet presAssocID="{2B6B0703-5BE3-44D7-B636-B63650EE2F16}" presName="hierRoot3" presStyleCnt="0"/>
      <dgm:spPr/>
    </dgm:pt>
    <dgm:pt modelId="{38148FB8-A14D-44D2-8535-B3A7BB031EF0}" type="pres">
      <dgm:prSet presAssocID="{2B6B0703-5BE3-44D7-B636-B63650EE2F16}" presName="composite3" presStyleCnt="0"/>
      <dgm:spPr/>
    </dgm:pt>
    <dgm:pt modelId="{9DBFB9E6-99B1-44C7-B2D8-F284235E560A}" type="pres">
      <dgm:prSet presAssocID="{2B6B0703-5BE3-44D7-B636-B63650EE2F16}" presName="background3" presStyleLbl="node3" presStyleIdx="4" presStyleCnt="5"/>
      <dgm:spPr/>
    </dgm:pt>
    <dgm:pt modelId="{FD5821B3-07D7-4CE4-BA0B-F8AF959F8FB4}" type="pres">
      <dgm:prSet presAssocID="{2B6B0703-5BE3-44D7-B636-B63650EE2F16}" presName="text3" presStyleLbl="fgAcc3" presStyleIdx="4" presStyleCnt="5" custAng="16200000" custLinFactNeighborX="-3059" custLinFactNeighborY="27733">
        <dgm:presLayoutVars>
          <dgm:chPref val="3"/>
        </dgm:presLayoutVars>
      </dgm:prSet>
      <dgm:spPr/>
      <dgm:t>
        <a:bodyPr/>
        <a:lstStyle/>
        <a:p>
          <a:endParaRPr lang="uk-UA"/>
        </a:p>
      </dgm:t>
    </dgm:pt>
    <dgm:pt modelId="{E4F12219-CD09-478C-AB19-8FFC38EFECA5}" type="pres">
      <dgm:prSet presAssocID="{2B6B0703-5BE3-44D7-B636-B63650EE2F16}" presName="hierChild4" presStyleCnt="0"/>
      <dgm:spPr/>
    </dgm:pt>
  </dgm:ptLst>
  <dgm:cxnLst>
    <dgm:cxn modelId="{40CBC3A0-3C3F-4A62-8EE2-B1C6BDC8B10A}" srcId="{5C1671D0-9898-4A70-96EB-DD28B98E5E27}" destId="{2B6B0703-5BE3-44D7-B636-B63650EE2F16}" srcOrd="2" destOrd="0" parTransId="{063E4773-22E7-4BD8-9029-F27E28DBA55D}" sibTransId="{8F8714FB-6088-4D1B-85F0-CC93B74A9551}"/>
    <dgm:cxn modelId="{C76D7882-EC6E-4FE6-8D99-390B68776190}" type="presOf" srcId="{FC21E1AA-4257-4FBA-9A8F-A63BF170A6BA}" destId="{2ED72BCD-3D02-425C-9CC7-E225976352CB}" srcOrd="0" destOrd="0" presId="urn:microsoft.com/office/officeart/2005/8/layout/hierarchy1"/>
    <dgm:cxn modelId="{3C586D64-A5FF-45E5-ACC4-8A47A13C2FFC}" srcId="{5C1671D0-9898-4A70-96EB-DD28B98E5E27}" destId="{C362AC71-A373-4E0F-881D-F209A895A007}" srcOrd="1" destOrd="0" parTransId="{45325676-6AF1-4938-9FCC-B48D1F538E3B}" sibTransId="{F43B8812-ADDF-4EEC-94D6-FB27AD916E3C}"/>
    <dgm:cxn modelId="{2FDC66C9-D387-43A1-BC76-F3EFFC902F89}" type="presOf" srcId="{C362AC71-A373-4E0F-881D-F209A895A007}" destId="{DC4724DC-97DF-418E-90E3-0BA5A945DD26}" srcOrd="0" destOrd="0" presId="urn:microsoft.com/office/officeart/2005/8/layout/hierarchy1"/>
    <dgm:cxn modelId="{0A66A8A9-3AA3-465B-A79E-6B33B1A54192}" srcId="{CDE43990-AA99-4165-9EB9-B2F3FF150B8E}" destId="{316BAB3D-285F-48F7-A042-95F602E7B238}" srcOrd="0" destOrd="0" parTransId="{C0AC64CE-C947-4337-B1EE-285D32AB3D28}" sibTransId="{772AC62F-A51D-4440-8D32-45530F03D841}"/>
    <dgm:cxn modelId="{B5BB7A02-0FEC-4BF2-A017-A1506B39C1D0}" type="presOf" srcId="{5C1671D0-9898-4A70-96EB-DD28B98E5E27}" destId="{BBAC8BF8-88C6-4E9B-BB0A-15C7CF504AE4}" srcOrd="0" destOrd="0" presId="urn:microsoft.com/office/officeart/2005/8/layout/hierarchy1"/>
    <dgm:cxn modelId="{A28FCA65-011F-4DE7-ADE4-453A5D1D7862}" type="presOf" srcId="{CDE43990-AA99-4165-9EB9-B2F3FF150B8E}" destId="{E1F5F358-ACBC-465F-ABA1-B75C15DA946A}" srcOrd="0" destOrd="0" presId="urn:microsoft.com/office/officeart/2005/8/layout/hierarchy1"/>
    <dgm:cxn modelId="{70C2D240-DEBC-4BE4-91A0-D7C08EBA35C6}" type="presOf" srcId="{C0AC64CE-C947-4337-B1EE-285D32AB3D28}" destId="{F9EABD08-4023-48EB-AD88-22D2F0FBC424}" srcOrd="0" destOrd="0" presId="urn:microsoft.com/office/officeart/2005/8/layout/hierarchy1"/>
    <dgm:cxn modelId="{06F91472-5543-44F0-8836-FF0F61626999}" srcId="{A5C7F12D-FFC4-4ED5-B6EA-75B022AC7A4A}" destId="{CDE43990-AA99-4165-9EB9-B2F3FF150B8E}" srcOrd="0" destOrd="0" parTransId="{72477175-B34F-4357-BFAE-8F1643A49C7F}" sibTransId="{23E88233-017C-4B59-88DA-71236FB5B1E6}"/>
    <dgm:cxn modelId="{B82F7353-0A57-4719-A11C-1F60526863DA}" srcId="{CDE43990-AA99-4165-9EB9-B2F3FF150B8E}" destId="{0DB262D1-17A0-4B4F-93BD-A8F54251D7E8}" srcOrd="1" destOrd="0" parTransId="{1D0D6324-1A00-4D91-B822-CB156D4A1189}" sibTransId="{730C9C54-0080-4179-BEA6-DA9A9F25BAD9}"/>
    <dgm:cxn modelId="{FADEFF4B-103F-46B4-A278-2F3416450C71}" type="presOf" srcId="{A5C7F12D-FFC4-4ED5-B6EA-75B022AC7A4A}" destId="{0FFB3247-9C73-4271-A744-1C6AEC81A4C2}" srcOrd="0" destOrd="0" presId="urn:microsoft.com/office/officeart/2005/8/layout/hierarchy1"/>
    <dgm:cxn modelId="{849D7072-0E94-4D02-9C96-3F6FD384FAA3}" type="presOf" srcId="{0DB262D1-17A0-4B4F-93BD-A8F54251D7E8}" destId="{05134E27-74F1-48A6-A5CC-F5F175E9EE76}" srcOrd="0" destOrd="0" presId="urn:microsoft.com/office/officeart/2005/8/layout/hierarchy1"/>
    <dgm:cxn modelId="{E4E6E8DC-DC13-4B2F-9FC4-3BBACA3B795C}" type="presOf" srcId="{45325676-6AF1-4938-9FCC-B48D1F538E3B}" destId="{54D3A9A8-5619-4DE9-93B1-AEBCA7A3BC39}" srcOrd="0" destOrd="0" presId="urn:microsoft.com/office/officeart/2005/8/layout/hierarchy1"/>
    <dgm:cxn modelId="{CD688F4F-5314-4B28-8C35-B368F12A8A40}" type="presOf" srcId="{2B6B0703-5BE3-44D7-B636-B63650EE2F16}" destId="{FD5821B3-07D7-4CE4-BA0B-F8AF959F8FB4}" srcOrd="0" destOrd="0" presId="urn:microsoft.com/office/officeart/2005/8/layout/hierarchy1"/>
    <dgm:cxn modelId="{E47341AB-09A2-4873-A5B8-F4239F739DB0}" srcId="{A5C7F12D-FFC4-4ED5-B6EA-75B022AC7A4A}" destId="{5C1671D0-9898-4A70-96EB-DD28B98E5E27}" srcOrd="1" destOrd="0" parTransId="{C6ECE0EE-CAF5-4C8B-87A6-6E55D08E7825}" sibTransId="{8511F3A0-5072-4042-8A21-3190D8752F5E}"/>
    <dgm:cxn modelId="{CB772564-3202-45F0-B238-11A8C025C1F1}" srcId="{5C1671D0-9898-4A70-96EB-DD28B98E5E27}" destId="{5B674FA4-8E0B-4AAD-9352-1D14B7F523D2}" srcOrd="0" destOrd="0" parTransId="{85386DF9-C71A-406F-8983-DDB97DF036EF}" sibTransId="{EA407087-A22C-4B6F-9A19-30D01A973E17}"/>
    <dgm:cxn modelId="{DBAD2FEB-F7D7-4E4D-98E7-7AED5B7B6E48}" type="presOf" srcId="{063E4773-22E7-4BD8-9029-F27E28DBA55D}" destId="{F75657E5-93EB-40DA-AF54-C9A2E5536465}" srcOrd="0" destOrd="0" presId="urn:microsoft.com/office/officeart/2005/8/layout/hierarchy1"/>
    <dgm:cxn modelId="{5A4A9742-BD5B-4C27-BAFB-E6F5A57FF537}" srcId="{FC21E1AA-4257-4FBA-9A8F-A63BF170A6BA}" destId="{A5C7F12D-FFC4-4ED5-B6EA-75B022AC7A4A}" srcOrd="0" destOrd="0" parTransId="{33FF9C14-7E98-457B-AA58-BA996790A74B}" sibTransId="{1ECCBE27-6644-4436-AE03-487BC973FA2F}"/>
    <dgm:cxn modelId="{18F1B3AD-CB01-4B8B-AEEA-29739735E973}" type="presOf" srcId="{5B674FA4-8E0B-4AAD-9352-1D14B7F523D2}" destId="{4BB1CAE1-072A-4942-BD12-E589B299E8A4}" srcOrd="0" destOrd="0" presId="urn:microsoft.com/office/officeart/2005/8/layout/hierarchy1"/>
    <dgm:cxn modelId="{7C7827F5-87B1-49BD-BF82-91219F3B33CD}" type="presOf" srcId="{85386DF9-C71A-406F-8983-DDB97DF036EF}" destId="{D4551695-7E6E-4AB3-AC30-31E7B64AF495}" srcOrd="0" destOrd="0" presId="urn:microsoft.com/office/officeart/2005/8/layout/hierarchy1"/>
    <dgm:cxn modelId="{2E1B7E2C-13A8-4261-A498-296AC50919F4}" type="presOf" srcId="{1D0D6324-1A00-4D91-B822-CB156D4A1189}" destId="{72E3561A-8AC9-40CB-A1FC-64D89AB17457}" srcOrd="0" destOrd="0" presId="urn:microsoft.com/office/officeart/2005/8/layout/hierarchy1"/>
    <dgm:cxn modelId="{FA8FA708-C8CF-4B5A-98FB-14CD6924CFC8}" type="presOf" srcId="{72477175-B34F-4357-BFAE-8F1643A49C7F}" destId="{958A255A-2162-44C8-9926-64B8F4CBC0B1}" srcOrd="0" destOrd="0" presId="urn:microsoft.com/office/officeart/2005/8/layout/hierarchy1"/>
    <dgm:cxn modelId="{DF6E58F2-4882-45D5-B09F-D017A8ED234A}" type="presOf" srcId="{316BAB3D-285F-48F7-A042-95F602E7B238}" destId="{7C74ED96-7084-4680-B2B7-54AEBBB44239}" srcOrd="0" destOrd="0" presId="urn:microsoft.com/office/officeart/2005/8/layout/hierarchy1"/>
    <dgm:cxn modelId="{161E702B-D72E-4209-BE28-8490AE92A264}" type="presOf" srcId="{C6ECE0EE-CAF5-4C8B-87A6-6E55D08E7825}" destId="{78D64E95-ADFB-4790-9815-338FEDE9D694}" srcOrd="0" destOrd="0" presId="urn:microsoft.com/office/officeart/2005/8/layout/hierarchy1"/>
    <dgm:cxn modelId="{25C1A219-CAC0-4F0A-8CAD-0B9E9CE7B8A0}" type="presParOf" srcId="{2ED72BCD-3D02-425C-9CC7-E225976352CB}" destId="{57315076-0C38-4E05-9094-BBB82EC533A8}" srcOrd="0" destOrd="0" presId="urn:microsoft.com/office/officeart/2005/8/layout/hierarchy1"/>
    <dgm:cxn modelId="{D8B15E86-B884-4846-A46B-302F82128462}" type="presParOf" srcId="{57315076-0C38-4E05-9094-BBB82EC533A8}" destId="{436B0141-3313-4D4C-A1AA-10D0914716DB}" srcOrd="0" destOrd="0" presId="urn:microsoft.com/office/officeart/2005/8/layout/hierarchy1"/>
    <dgm:cxn modelId="{ACD34E32-0861-4817-A5B9-F44DFF13E5B3}" type="presParOf" srcId="{436B0141-3313-4D4C-A1AA-10D0914716DB}" destId="{1F352D95-5EFF-402E-98CA-7DF501E82772}" srcOrd="0" destOrd="0" presId="urn:microsoft.com/office/officeart/2005/8/layout/hierarchy1"/>
    <dgm:cxn modelId="{043BB90F-6EE9-4B70-99C9-2FB7C704E5DF}" type="presParOf" srcId="{436B0141-3313-4D4C-A1AA-10D0914716DB}" destId="{0FFB3247-9C73-4271-A744-1C6AEC81A4C2}" srcOrd="1" destOrd="0" presId="urn:microsoft.com/office/officeart/2005/8/layout/hierarchy1"/>
    <dgm:cxn modelId="{F970EAF9-FE6C-4DBF-9603-D07E7612D783}" type="presParOf" srcId="{57315076-0C38-4E05-9094-BBB82EC533A8}" destId="{38AE44C0-3FF3-49F3-82D8-7AE6DD323670}" srcOrd="1" destOrd="0" presId="urn:microsoft.com/office/officeart/2005/8/layout/hierarchy1"/>
    <dgm:cxn modelId="{BE4D1DFF-D92F-4B3C-8C4E-E84D638AB520}" type="presParOf" srcId="{38AE44C0-3FF3-49F3-82D8-7AE6DD323670}" destId="{958A255A-2162-44C8-9926-64B8F4CBC0B1}" srcOrd="0" destOrd="0" presId="urn:microsoft.com/office/officeart/2005/8/layout/hierarchy1"/>
    <dgm:cxn modelId="{263E858D-BE0A-46B8-87E8-54ACBDA56E8A}" type="presParOf" srcId="{38AE44C0-3FF3-49F3-82D8-7AE6DD323670}" destId="{F1553501-CD53-416B-9030-4A66A3A0ABBC}" srcOrd="1" destOrd="0" presId="urn:microsoft.com/office/officeart/2005/8/layout/hierarchy1"/>
    <dgm:cxn modelId="{37F07DA9-B56B-44A6-B544-5BFFB234984E}" type="presParOf" srcId="{F1553501-CD53-416B-9030-4A66A3A0ABBC}" destId="{EDF1547D-1E55-4732-8958-850509AC6E35}" srcOrd="0" destOrd="0" presId="urn:microsoft.com/office/officeart/2005/8/layout/hierarchy1"/>
    <dgm:cxn modelId="{39272AA1-D4EC-4835-9701-DB2724289852}" type="presParOf" srcId="{EDF1547D-1E55-4732-8958-850509AC6E35}" destId="{8B4CB610-E8DD-4531-B819-F2C02C80A001}" srcOrd="0" destOrd="0" presId="urn:microsoft.com/office/officeart/2005/8/layout/hierarchy1"/>
    <dgm:cxn modelId="{06C29ADE-4FD8-4643-AAC5-01B312DA52C3}" type="presParOf" srcId="{EDF1547D-1E55-4732-8958-850509AC6E35}" destId="{E1F5F358-ACBC-465F-ABA1-B75C15DA946A}" srcOrd="1" destOrd="0" presId="urn:microsoft.com/office/officeart/2005/8/layout/hierarchy1"/>
    <dgm:cxn modelId="{8D24BCCC-1B0A-4163-939B-09824095729E}" type="presParOf" srcId="{F1553501-CD53-416B-9030-4A66A3A0ABBC}" destId="{8F2B1C4A-3F05-49B4-B126-119879CFCC4A}" srcOrd="1" destOrd="0" presId="urn:microsoft.com/office/officeart/2005/8/layout/hierarchy1"/>
    <dgm:cxn modelId="{12E2146B-AA0F-4CF3-BB46-8969D62FF935}" type="presParOf" srcId="{8F2B1C4A-3F05-49B4-B126-119879CFCC4A}" destId="{F9EABD08-4023-48EB-AD88-22D2F0FBC424}" srcOrd="0" destOrd="0" presId="urn:microsoft.com/office/officeart/2005/8/layout/hierarchy1"/>
    <dgm:cxn modelId="{67936C57-67BA-47C6-94B9-70AE3F38583C}" type="presParOf" srcId="{8F2B1C4A-3F05-49B4-B126-119879CFCC4A}" destId="{7F0D5D86-2DC4-45B6-B191-D4439088D977}" srcOrd="1" destOrd="0" presId="urn:microsoft.com/office/officeart/2005/8/layout/hierarchy1"/>
    <dgm:cxn modelId="{16D6D9E2-7561-47A1-B6E9-06E1C1F8C031}" type="presParOf" srcId="{7F0D5D86-2DC4-45B6-B191-D4439088D977}" destId="{2BD57A5E-4F74-45AB-B2C5-A534381EB5AB}" srcOrd="0" destOrd="0" presId="urn:microsoft.com/office/officeart/2005/8/layout/hierarchy1"/>
    <dgm:cxn modelId="{BD690882-B8F5-4E42-A434-A3C9A99575DA}" type="presParOf" srcId="{2BD57A5E-4F74-45AB-B2C5-A534381EB5AB}" destId="{00FDD2B6-0A88-4D15-B112-F981E9DC6BC0}" srcOrd="0" destOrd="0" presId="urn:microsoft.com/office/officeart/2005/8/layout/hierarchy1"/>
    <dgm:cxn modelId="{1044DAC3-2444-4636-B30C-53CDD2A0BEBD}" type="presParOf" srcId="{2BD57A5E-4F74-45AB-B2C5-A534381EB5AB}" destId="{7C74ED96-7084-4680-B2B7-54AEBBB44239}" srcOrd="1" destOrd="0" presId="urn:microsoft.com/office/officeart/2005/8/layout/hierarchy1"/>
    <dgm:cxn modelId="{DEFC2ABA-2DAF-4651-B5D9-AC1404EB996C}" type="presParOf" srcId="{7F0D5D86-2DC4-45B6-B191-D4439088D977}" destId="{0EABAAF2-43E0-48B4-984C-6E45F2A46892}" srcOrd="1" destOrd="0" presId="urn:microsoft.com/office/officeart/2005/8/layout/hierarchy1"/>
    <dgm:cxn modelId="{72417704-6711-432E-B1A1-AB7C62E8EEC6}" type="presParOf" srcId="{8F2B1C4A-3F05-49B4-B126-119879CFCC4A}" destId="{72E3561A-8AC9-40CB-A1FC-64D89AB17457}" srcOrd="2" destOrd="0" presId="urn:microsoft.com/office/officeart/2005/8/layout/hierarchy1"/>
    <dgm:cxn modelId="{0F4C4FBC-2782-4342-A0F9-8B2B45044E7F}" type="presParOf" srcId="{8F2B1C4A-3F05-49B4-B126-119879CFCC4A}" destId="{8F58AA90-F675-4CDE-B0BB-B210E399203E}" srcOrd="3" destOrd="0" presId="urn:microsoft.com/office/officeart/2005/8/layout/hierarchy1"/>
    <dgm:cxn modelId="{49FCC257-FB45-409F-BF44-5B69906D4EA7}" type="presParOf" srcId="{8F58AA90-F675-4CDE-B0BB-B210E399203E}" destId="{0699E6D5-8527-4A08-89CB-4815E496A70C}" srcOrd="0" destOrd="0" presId="urn:microsoft.com/office/officeart/2005/8/layout/hierarchy1"/>
    <dgm:cxn modelId="{5EE4D6F5-C94B-4576-B606-3F79444DA816}" type="presParOf" srcId="{0699E6D5-8527-4A08-89CB-4815E496A70C}" destId="{72FA3CB3-447D-4D24-9F1F-5E1A49A8D225}" srcOrd="0" destOrd="0" presId="urn:microsoft.com/office/officeart/2005/8/layout/hierarchy1"/>
    <dgm:cxn modelId="{CA39C25B-86A5-45BA-9B00-A271030C6DBE}" type="presParOf" srcId="{0699E6D5-8527-4A08-89CB-4815E496A70C}" destId="{05134E27-74F1-48A6-A5CC-F5F175E9EE76}" srcOrd="1" destOrd="0" presId="urn:microsoft.com/office/officeart/2005/8/layout/hierarchy1"/>
    <dgm:cxn modelId="{6506B906-35C2-4617-AB95-BAF263E5D000}" type="presParOf" srcId="{8F58AA90-F675-4CDE-B0BB-B210E399203E}" destId="{2EB4C2B9-4BAC-4B4A-9CD1-FD7CBAF72D5D}" srcOrd="1" destOrd="0" presId="urn:microsoft.com/office/officeart/2005/8/layout/hierarchy1"/>
    <dgm:cxn modelId="{4669BE77-C3CF-4BA2-8723-CB9C6BEEDDE9}" type="presParOf" srcId="{38AE44C0-3FF3-49F3-82D8-7AE6DD323670}" destId="{78D64E95-ADFB-4790-9815-338FEDE9D694}" srcOrd="2" destOrd="0" presId="urn:microsoft.com/office/officeart/2005/8/layout/hierarchy1"/>
    <dgm:cxn modelId="{4F84AF06-C541-40C6-8BFE-C012B7FA34C3}" type="presParOf" srcId="{38AE44C0-3FF3-49F3-82D8-7AE6DD323670}" destId="{CADD7286-C937-44C2-91C3-B7E434C7FAAB}" srcOrd="3" destOrd="0" presId="urn:microsoft.com/office/officeart/2005/8/layout/hierarchy1"/>
    <dgm:cxn modelId="{6689409D-D693-42D0-B635-50FE2A6AF3D6}" type="presParOf" srcId="{CADD7286-C937-44C2-91C3-B7E434C7FAAB}" destId="{A381B0BF-7F5C-4A60-AAF3-6C577D01A321}" srcOrd="0" destOrd="0" presId="urn:microsoft.com/office/officeart/2005/8/layout/hierarchy1"/>
    <dgm:cxn modelId="{ACBC18E9-8BD4-483D-A320-78D2600A1ABB}" type="presParOf" srcId="{A381B0BF-7F5C-4A60-AAF3-6C577D01A321}" destId="{50B5E503-6C6D-4C7D-BAFF-596719607153}" srcOrd="0" destOrd="0" presId="urn:microsoft.com/office/officeart/2005/8/layout/hierarchy1"/>
    <dgm:cxn modelId="{F23719EE-1BEC-459A-A090-FEEB416E2D85}" type="presParOf" srcId="{A381B0BF-7F5C-4A60-AAF3-6C577D01A321}" destId="{BBAC8BF8-88C6-4E9B-BB0A-15C7CF504AE4}" srcOrd="1" destOrd="0" presId="urn:microsoft.com/office/officeart/2005/8/layout/hierarchy1"/>
    <dgm:cxn modelId="{39509582-BA11-4392-95E0-0ECA6828A64C}" type="presParOf" srcId="{CADD7286-C937-44C2-91C3-B7E434C7FAAB}" destId="{C67C2B92-97B7-47D1-8C5B-E5DC2ACF351D}" srcOrd="1" destOrd="0" presId="urn:microsoft.com/office/officeart/2005/8/layout/hierarchy1"/>
    <dgm:cxn modelId="{240AD878-A4B9-4E2B-B212-3F3A76C59281}" type="presParOf" srcId="{C67C2B92-97B7-47D1-8C5B-E5DC2ACF351D}" destId="{D4551695-7E6E-4AB3-AC30-31E7B64AF495}" srcOrd="0" destOrd="0" presId="urn:microsoft.com/office/officeart/2005/8/layout/hierarchy1"/>
    <dgm:cxn modelId="{8FA3A48A-CD6D-4806-A028-2EC281A0E696}" type="presParOf" srcId="{C67C2B92-97B7-47D1-8C5B-E5DC2ACF351D}" destId="{B7C1BAFA-102C-4FE2-9979-F1FD4CB6D18A}" srcOrd="1" destOrd="0" presId="urn:microsoft.com/office/officeart/2005/8/layout/hierarchy1"/>
    <dgm:cxn modelId="{91AD5D31-1FCC-4F21-8F1B-861E2D70D2EB}" type="presParOf" srcId="{B7C1BAFA-102C-4FE2-9979-F1FD4CB6D18A}" destId="{BE310CEA-A991-4873-826A-995F6DAA6586}" srcOrd="0" destOrd="0" presId="urn:microsoft.com/office/officeart/2005/8/layout/hierarchy1"/>
    <dgm:cxn modelId="{2A4BEF71-F5D9-4867-93A8-89B5A6266514}" type="presParOf" srcId="{BE310CEA-A991-4873-826A-995F6DAA6586}" destId="{AD8662B2-20D5-4701-83E7-3639CD342DA6}" srcOrd="0" destOrd="0" presId="urn:microsoft.com/office/officeart/2005/8/layout/hierarchy1"/>
    <dgm:cxn modelId="{ED3D40AA-9C40-4CB5-B876-F3B5D77AC50A}" type="presParOf" srcId="{BE310CEA-A991-4873-826A-995F6DAA6586}" destId="{4BB1CAE1-072A-4942-BD12-E589B299E8A4}" srcOrd="1" destOrd="0" presId="urn:microsoft.com/office/officeart/2005/8/layout/hierarchy1"/>
    <dgm:cxn modelId="{961C9FDD-5F37-4DD3-9A8F-DF830AEF98F6}" type="presParOf" srcId="{B7C1BAFA-102C-4FE2-9979-F1FD4CB6D18A}" destId="{461C0CA3-CC47-411D-8D49-A475B7DF83E4}" srcOrd="1" destOrd="0" presId="urn:microsoft.com/office/officeart/2005/8/layout/hierarchy1"/>
    <dgm:cxn modelId="{11B48D89-0502-4BFA-8C16-3ABB0A239675}" type="presParOf" srcId="{C67C2B92-97B7-47D1-8C5B-E5DC2ACF351D}" destId="{54D3A9A8-5619-4DE9-93B1-AEBCA7A3BC39}" srcOrd="2" destOrd="0" presId="urn:microsoft.com/office/officeart/2005/8/layout/hierarchy1"/>
    <dgm:cxn modelId="{CC03A7E7-20B0-445A-BEAE-2D94006A0C57}" type="presParOf" srcId="{C67C2B92-97B7-47D1-8C5B-E5DC2ACF351D}" destId="{54A39A0C-A2F8-41D4-A23E-920A9F51F5D3}" srcOrd="3" destOrd="0" presId="urn:microsoft.com/office/officeart/2005/8/layout/hierarchy1"/>
    <dgm:cxn modelId="{49A45908-72E6-4FCB-9BE1-B71A65CD07DC}" type="presParOf" srcId="{54A39A0C-A2F8-41D4-A23E-920A9F51F5D3}" destId="{025A12E7-9EB2-4EBF-B1C7-C8C64D7DFB3D}" srcOrd="0" destOrd="0" presId="urn:microsoft.com/office/officeart/2005/8/layout/hierarchy1"/>
    <dgm:cxn modelId="{A4904252-3FBA-4700-8651-1C4043FA5F69}" type="presParOf" srcId="{025A12E7-9EB2-4EBF-B1C7-C8C64D7DFB3D}" destId="{931983E0-24F9-48AB-A00A-6F31AB6AAB60}" srcOrd="0" destOrd="0" presId="urn:microsoft.com/office/officeart/2005/8/layout/hierarchy1"/>
    <dgm:cxn modelId="{6FBF7BE0-11A8-469D-9AA1-A7437999222F}" type="presParOf" srcId="{025A12E7-9EB2-4EBF-B1C7-C8C64D7DFB3D}" destId="{DC4724DC-97DF-418E-90E3-0BA5A945DD26}" srcOrd="1" destOrd="0" presId="urn:microsoft.com/office/officeart/2005/8/layout/hierarchy1"/>
    <dgm:cxn modelId="{06534AAC-E2CB-425F-A908-DC9379BAB669}" type="presParOf" srcId="{54A39A0C-A2F8-41D4-A23E-920A9F51F5D3}" destId="{449243A7-20DE-41D8-99C1-A3E25981CA95}" srcOrd="1" destOrd="0" presId="urn:microsoft.com/office/officeart/2005/8/layout/hierarchy1"/>
    <dgm:cxn modelId="{6BABDEE5-F957-4FE8-87B9-5E2338C17ABE}" type="presParOf" srcId="{C67C2B92-97B7-47D1-8C5B-E5DC2ACF351D}" destId="{F75657E5-93EB-40DA-AF54-C9A2E5536465}" srcOrd="4" destOrd="0" presId="urn:microsoft.com/office/officeart/2005/8/layout/hierarchy1"/>
    <dgm:cxn modelId="{330E178D-9363-48FF-88FC-BAA013657861}" type="presParOf" srcId="{C67C2B92-97B7-47D1-8C5B-E5DC2ACF351D}" destId="{0ADB1F4B-D5A3-4627-BB4F-EB127EBC0114}" srcOrd="5" destOrd="0" presId="urn:microsoft.com/office/officeart/2005/8/layout/hierarchy1"/>
    <dgm:cxn modelId="{DC311A54-B1F6-4508-8603-9A73279539B4}" type="presParOf" srcId="{0ADB1F4B-D5A3-4627-BB4F-EB127EBC0114}" destId="{38148FB8-A14D-44D2-8535-B3A7BB031EF0}" srcOrd="0" destOrd="0" presId="urn:microsoft.com/office/officeart/2005/8/layout/hierarchy1"/>
    <dgm:cxn modelId="{5B3C2E9E-5039-4E20-B705-13DFC06E0BFE}" type="presParOf" srcId="{38148FB8-A14D-44D2-8535-B3A7BB031EF0}" destId="{9DBFB9E6-99B1-44C7-B2D8-F284235E560A}" srcOrd="0" destOrd="0" presId="urn:microsoft.com/office/officeart/2005/8/layout/hierarchy1"/>
    <dgm:cxn modelId="{2EB103A3-A406-4B6B-A50F-0A13ED72081E}" type="presParOf" srcId="{38148FB8-A14D-44D2-8535-B3A7BB031EF0}" destId="{FD5821B3-07D7-4CE4-BA0B-F8AF959F8FB4}" srcOrd="1" destOrd="0" presId="urn:microsoft.com/office/officeart/2005/8/layout/hierarchy1"/>
    <dgm:cxn modelId="{551703A0-83A1-4396-A574-5962846C7C87}" type="presParOf" srcId="{0ADB1F4B-D5A3-4627-BB4F-EB127EBC0114}" destId="{E4F12219-CD09-478C-AB19-8FFC38EFEC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Группа 1"/>
      <dsp:cNvGrpSpPr/>
    </dsp:nvGrpSpPr>
    <dsp:grpSpPr>
      <a:xfrm>
        <a:off x="0" y="0"/>
        <a:ext cx="8712968" cy="6480720"/>
        <a:chOff x="0" y="0"/>
        <a:chExt cx="8712968" cy="6480720"/>
      </a:xfrm>
    </dsp:grpSpPr>
    <dsp:sp modelId="{958A255A-2162-44C8-9926-64B8F4CBC0B1}">
      <dsp:nvSpPr>
        <dsp:cNvPr id="5" name="Полилиния 4"/>
        <dsp:cNvSpPr/>
      </dsp:nvSpPr>
      <dsp:spPr bwMode="white">
        <a:xfrm>
          <a:off x="1621253" y="2436322"/>
          <a:ext cx="2188052" cy="408348"/>
        </a:xfrm>
        <a:custGeom>
          <a:avLst/>
          <a:gdLst/>
          <a:ahLst/>
          <a:cxnLst/>
          <a:pathLst>
            <a:path w="3446" h="643">
              <a:moveTo>
                <a:pt x="3446" y="0"/>
              </a:moveTo>
              <a:lnTo>
                <a:pt x="3446" y="395"/>
              </a:lnTo>
              <a:lnTo>
                <a:pt x="0" y="395"/>
              </a:lnTo>
              <a:lnTo>
                <a:pt x="0" y="643"/>
              </a:lnTo>
            </a:path>
          </a:pathLst>
        </a:custGeom>
      </dsp:spPr>
      <dsp:style>
        <a:lnRef idx="2">
          <a:schemeClr val="accent1">
            <a:shade val="60000"/>
          </a:schemeClr>
        </a:lnRef>
        <a:fillRef idx="0">
          <a:schemeClr val="accent1"/>
        </a:fillRef>
        <a:effectRef idx="0">
          <a:scrgbClr r="0" g="0" b="0"/>
        </a:effectRef>
        <a:fontRef idx="minor"/>
      </dsp:style>
      <dsp:txXfrm>
        <a:off x="1621253" y="2436322"/>
        <a:ext cx="2188052" cy="408348"/>
      </dsp:txXfrm>
    </dsp:sp>
    <dsp:sp modelId="{F9EABD08-4023-48EB-AD88-22D2F0FBC424}">
      <dsp:nvSpPr>
        <dsp:cNvPr id="8" name="Полилиния 7"/>
        <dsp:cNvSpPr/>
      </dsp:nvSpPr>
      <dsp:spPr bwMode="white">
        <a:xfrm>
          <a:off x="759684" y="4271277"/>
          <a:ext cx="861569" cy="816892"/>
        </a:xfrm>
        <a:custGeom>
          <a:avLst/>
          <a:gdLst/>
          <a:ahLst/>
          <a:cxnLst/>
          <a:pathLst>
            <a:path w="1357" h="1286">
              <a:moveTo>
                <a:pt x="1357" y="0"/>
              </a:moveTo>
              <a:lnTo>
                <a:pt x="1357" y="1038"/>
              </a:lnTo>
              <a:lnTo>
                <a:pt x="0" y="1038"/>
              </a:lnTo>
              <a:lnTo>
                <a:pt x="0" y="1286"/>
              </a:lnTo>
            </a:path>
          </a:pathLst>
        </a:custGeom>
      </dsp:spPr>
      <dsp:style>
        <a:lnRef idx="2">
          <a:schemeClr val="accent1">
            <a:shade val="80000"/>
          </a:schemeClr>
        </a:lnRef>
        <a:fillRef idx="0">
          <a:schemeClr val="accent1"/>
        </a:fillRef>
        <a:effectRef idx="0">
          <a:scrgbClr r="0" g="0" b="0"/>
        </a:effectRef>
        <a:fontRef idx="minor"/>
      </dsp:style>
      <dsp:txXfrm>
        <a:off x="759684" y="4271277"/>
        <a:ext cx="861569" cy="816892"/>
      </dsp:txXfrm>
    </dsp:sp>
    <dsp:sp modelId="{72E3561A-8AC9-40CB-A1FC-64D89AB17457}">
      <dsp:nvSpPr>
        <dsp:cNvPr id="11" name="Полилиния 10"/>
        <dsp:cNvSpPr/>
      </dsp:nvSpPr>
      <dsp:spPr bwMode="white">
        <a:xfrm>
          <a:off x="1621253" y="4271277"/>
          <a:ext cx="913077" cy="816892"/>
        </a:xfrm>
        <a:custGeom>
          <a:avLst/>
          <a:gdLst/>
          <a:ahLst/>
          <a:cxnLst/>
          <a:pathLst>
            <a:path w="1438" h="1286">
              <a:moveTo>
                <a:pt x="0" y="0"/>
              </a:moveTo>
              <a:lnTo>
                <a:pt x="0" y="1038"/>
              </a:lnTo>
              <a:lnTo>
                <a:pt x="1438" y="1038"/>
              </a:lnTo>
              <a:lnTo>
                <a:pt x="1438" y="1286"/>
              </a:lnTo>
            </a:path>
          </a:pathLst>
        </a:custGeom>
      </dsp:spPr>
      <dsp:style>
        <a:lnRef idx="2">
          <a:schemeClr val="accent1">
            <a:shade val="80000"/>
          </a:schemeClr>
        </a:lnRef>
        <a:fillRef idx="0">
          <a:schemeClr val="accent1"/>
        </a:fillRef>
        <a:effectRef idx="0">
          <a:scrgbClr r="0" g="0" b="0"/>
        </a:effectRef>
        <a:fontRef idx="minor"/>
      </dsp:style>
      <dsp:txXfrm>
        <a:off x="1621253" y="4271277"/>
        <a:ext cx="913077" cy="816892"/>
      </dsp:txXfrm>
    </dsp:sp>
    <dsp:sp modelId="{78D64E95-ADFB-4790-9815-338FEDE9D694}">
      <dsp:nvSpPr>
        <dsp:cNvPr id="14" name="Полилиния 13"/>
        <dsp:cNvSpPr/>
      </dsp:nvSpPr>
      <dsp:spPr bwMode="white">
        <a:xfrm>
          <a:off x="3809304" y="2436322"/>
          <a:ext cx="2233904" cy="416841"/>
        </a:xfrm>
        <a:custGeom>
          <a:avLst/>
          <a:gdLst/>
          <a:ahLst/>
          <a:cxnLst/>
          <a:pathLst>
            <a:path w="3518" h="656">
              <a:moveTo>
                <a:pt x="0" y="0"/>
              </a:moveTo>
              <a:lnTo>
                <a:pt x="0" y="408"/>
              </a:lnTo>
              <a:lnTo>
                <a:pt x="3518" y="408"/>
              </a:lnTo>
              <a:lnTo>
                <a:pt x="3518" y="656"/>
              </a:lnTo>
            </a:path>
          </a:pathLst>
        </a:custGeom>
      </dsp:spPr>
      <dsp:style>
        <a:lnRef idx="2">
          <a:schemeClr val="accent1">
            <a:shade val="60000"/>
          </a:schemeClr>
        </a:lnRef>
        <a:fillRef idx="0">
          <a:schemeClr val="accent1"/>
        </a:fillRef>
        <a:effectRef idx="0">
          <a:scrgbClr r="0" g="0" b="0"/>
        </a:effectRef>
        <a:fontRef idx="minor"/>
      </dsp:style>
      <dsp:txXfrm>
        <a:off x="3809304" y="2436322"/>
        <a:ext cx="2233904" cy="416841"/>
      </dsp:txXfrm>
    </dsp:sp>
    <dsp:sp modelId="{D4551695-7E6E-4AB3-AC30-31E7B64AF495}">
      <dsp:nvSpPr>
        <dsp:cNvPr id="17" name="Полилиния 16"/>
        <dsp:cNvSpPr/>
      </dsp:nvSpPr>
      <dsp:spPr bwMode="white">
        <a:xfrm>
          <a:off x="4308976" y="4332525"/>
          <a:ext cx="1734232" cy="755645"/>
        </a:xfrm>
        <a:custGeom>
          <a:avLst/>
          <a:gdLst/>
          <a:ahLst/>
          <a:cxnLst/>
          <a:pathLst>
            <a:path w="2731" h="1190">
              <a:moveTo>
                <a:pt x="2731" y="0"/>
              </a:moveTo>
              <a:lnTo>
                <a:pt x="2731" y="941"/>
              </a:lnTo>
              <a:lnTo>
                <a:pt x="0" y="941"/>
              </a:lnTo>
              <a:lnTo>
                <a:pt x="0" y="1190"/>
              </a:lnTo>
            </a:path>
          </a:pathLst>
        </a:custGeom>
      </dsp:spPr>
      <dsp:style>
        <a:lnRef idx="2">
          <a:schemeClr val="accent1">
            <a:shade val="80000"/>
          </a:schemeClr>
        </a:lnRef>
        <a:fillRef idx="0">
          <a:schemeClr val="accent1"/>
        </a:fillRef>
        <a:effectRef idx="0">
          <a:scrgbClr r="0" g="0" b="0"/>
        </a:effectRef>
        <a:fontRef idx="minor"/>
      </dsp:style>
      <dsp:txXfrm>
        <a:off x="4308976" y="4332525"/>
        <a:ext cx="1734232" cy="755645"/>
      </dsp:txXfrm>
    </dsp:sp>
    <dsp:sp modelId="{54D3A9A8-5619-4DE9-93B1-AEBCA7A3BC39}">
      <dsp:nvSpPr>
        <dsp:cNvPr id="20" name="Полилиния 19"/>
        <dsp:cNvSpPr/>
      </dsp:nvSpPr>
      <dsp:spPr bwMode="white">
        <a:xfrm>
          <a:off x="6043208" y="4332525"/>
          <a:ext cx="40428" cy="755645"/>
        </a:xfrm>
        <a:custGeom>
          <a:avLst/>
          <a:gdLst/>
          <a:ahLst/>
          <a:cxnLst/>
          <a:pathLst>
            <a:path w="64" h="1190">
              <a:moveTo>
                <a:pt x="0" y="0"/>
              </a:moveTo>
              <a:lnTo>
                <a:pt x="0" y="941"/>
              </a:lnTo>
              <a:lnTo>
                <a:pt x="64" y="941"/>
              </a:lnTo>
              <a:lnTo>
                <a:pt x="64" y="1190"/>
              </a:lnTo>
            </a:path>
          </a:pathLst>
        </a:custGeom>
      </dsp:spPr>
      <dsp:style>
        <a:lnRef idx="2">
          <a:schemeClr val="accent1">
            <a:shade val="80000"/>
          </a:schemeClr>
        </a:lnRef>
        <a:fillRef idx="0">
          <a:schemeClr val="accent1"/>
        </a:fillRef>
        <a:effectRef idx="0">
          <a:scrgbClr r="0" g="0" b="0"/>
        </a:effectRef>
        <a:fontRef idx="minor"/>
      </dsp:style>
      <dsp:txXfrm>
        <a:off x="6043208" y="4332525"/>
        <a:ext cx="40428" cy="755645"/>
      </dsp:txXfrm>
    </dsp:sp>
    <dsp:sp modelId="{F75657E5-93EB-40DA-AF54-C9A2E5536465}">
      <dsp:nvSpPr>
        <dsp:cNvPr id="23" name="Полилиния 22"/>
        <dsp:cNvSpPr/>
      </dsp:nvSpPr>
      <dsp:spPr bwMode="white">
        <a:xfrm>
          <a:off x="6043208" y="4332525"/>
          <a:ext cx="1737906" cy="678473"/>
        </a:xfrm>
        <a:custGeom>
          <a:avLst/>
          <a:gdLst/>
          <a:ahLst/>
          <a:cxnLst/>
          <a:pathLst>
            <a:path w="2737" h="1068">
              <a:moveTo>
                <a:pt x="0" y="0"/>
              </a:moveTo>
              <a:lnTo>
                <a:pt x="0" y="820"/>
              </a:lnTo>
              <a:lnTo>
                <a:pt x="2737" y="820"/>
              </a:lnTo>
              <a:lnTo>
                <a:pt x="2737" y="1068"/>
              </a:lnTo>
            </a:path>
          </a:pathLst>
        </a:custGeom>
      </dsp:spPr>
      <dsp:style>
        <a:lnRef idx="2">
          <a:schemeClr val="accent1">
            <a:shade val="80000"/>
          </a:schemeClr>
        </a:lnRef>
        <a:fillRef idx="0">
          <a:schemeClr val="accent1"/>
        </a:fillRef>
        <a:effectRef idx="0">
          <a:scrgbClr r="0" g="0" b="0"/>
        </a:effectRef>
        <a:fontRef idx="minor"/>
      </dsp:style>
      <dsp:txXfrm>
        <a:off x="6043208" y="4332525"/>
        <a:ext cx="1737906" cy="678473"/>
      </dsp:txXfrm>
    </dsp:sp>
    <dsp:sp modelId="{1F352D95-5EFF-402E-98CA-7DF501E82772}">
      <dsp:nvSpPr>
        <dsp:cNvPr id="3" name="Скругленный прямоугольник 2"/>
        <dsp:cNvSpPr/>
      </dsp:nvSpPr>
      <dsp:spPr bwMode="white">
        <a:xfrm>
          <a:off x="2311778" y="655141"/>
          <a:ext cx="2995054" cy="178118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2311778" y="655141"/>
        <a:ext cx="2995054" cy="1781181"/>
      </dsp:txXfrm>
    </dsp:sp>
    <dsp:sp modelId="{0FFB3247-9C73-4271-A744-1C6AEC81A4C2}">
      <dsp:nvSpPr>
        <dsp:cNvPr id="4" name="Скругленный прямоугольник 3"/>
        <dsp:cNvSpPr/>
      </dsp:nvSpPr>
      <dsp:spPr bwMode="white">
        <a:xfrm>
          <a:off x="2473129" y="808425"/>
          <a:ext cx="2995054" cy="1781181"/>
        </a:xfrm>
        <a:prstGeom prst="roundRect">
          <a:avLst>
            <a:gd name="adj" fmla="val 10000"/>
          </a:avLst>
        </a:prstGeom>
        <a:solidFill>
          <a:schemeClr val="accent1">
            <a:lumMod val="40000"/>
            <a:lumOff val="60000"/>
            <a:alpha val="90000"/>
          </a:schemeClr>
        </a:solidFill>
      </dsp:spPr>
      <dsp:style>
        <a:lnRef idx="2">
          <a:schemeClr val="accent1"/>
        </a:lnRef>
        <a:fillRef idx="1">
          <a:schemeClr val="lt1">
            <a:alpha val="90000"/>
          </a:schemeClr>
        </a:fillRef>
        <a:effectRef idx="0">
          <a:scrgbClr r="0" g="0" b="0"/>
        </a:effectRef>
        <a:fontRef idx="minor"/>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2800" dirty="0" smtClean="0">
              <a:solidFill>
                <a:srgbClr val="C00000"/>
              </a:solidFill>
            </a:rPr>
            <a:t>Фінансові ресурси підприємства</a:t>
          </a:r>
          <a:endParaRPr lang="uk-UA" sz="2800" dirty="0">
            <a:solidFill>
              <a:srgbClr val="C00000"/>
            </a:solidFill>
          </a:endParaRPr>
        </a:p>
      </dsp:txBody>
      <dsp:txXfrm>
        <a:off x="2473129" y="808425"/>
        <a:ext cx="2995054" cy="1781181"/>
      </dsp:txXfrm>
    </dsp:sp>
    <dsp:sp modelId="{8B4CB610-E8DD-4531-B819-F2C02C80A001}">
      <dsp:nvSpPr>
        <dsp:cNvPr id="6" name="Скругленный прямоугольник 5"/>
        <dsp:cNvSpPr/>
      </dsp:nvSpPr>
      <dsp:spPr bwMode="white">
        <a:xfrm>
          <a:off x="397647" y="2844671"/>
          <a:ext cx="2447211" cy="142660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97647" y="2844671"/>
        <a:ext cx="2447211" cy="1426606"/>
      </dsp:txXfrm>
    </dsp:sp>
    <dsp:sp modelId="{E1F5F358-ACBC-465F-ABA1-B75C15DA946A}">
      <dsp:nvSpPr>
        <dsp:cNvPr id="7" name="Скругленный прямоугольник 6"/>
        <dsp:cNvSpPr/>
      </dsp:nvSpPr>
      <dsp:spPr bwMode="white">
        <a:xfrm>
          <a:off x="558998" y="2997954"/>
          <a:ext cx="2447211" cy="1426606"/>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sp:spPr>
      <dsp:style>
        <a:lnRef idx="2">
          <a:schemeClr val="accent1"/>
        </a:lnRef>
        <a:fillRef idx="1">
          <a:schemeClr val="lt1">
            <a:alpha val="9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2400" dirty="0" smtClean="0">
              <a:solidFill>
                <a:srgbClr val="FF0000"/>
              </a:solidFill>
            </a:rPr>
            <a:t>Внутрішні</a:t>
          </a:r>
          <a:endParaRPr lang="uk-UA" sz="2400" dirty="0" smtClean="0">
            <a:solidFill>
              <a:srgbClr val="FF0000"/>
            </a:solidFill>
          </a:endParaRPr>
        </a:p>
        <a:p>
          <a:pPr lvl="0">
            <a:lnSpc>
              <a:spcPct val="100000"/>
            </a:lnSpc>
            <a:spcBef>
              <a:spcPct val="0"/>
            </a:spcBef>
            <a:spcAft>
              <a:spcPct val="35000"/>
            </a:spcAft>
          </a:pPr>
          <a:r>
            <a:rPr lang="uk-UA" sz="2400" dirty="0" smtClean="0">
              <a:solidFill>
                <a:srgbClr val="FF0000"/>
              </a:solidFill>
            </a:rPr>
            <a:t>ресурси</a:t>
          </a:r>
          <a:endParaRPr lang="uk-UA" sz="2400" dirty="0">
            <a:solidFill>
              <a:srgbClr val="FF0000"/>
            </a:solidFill>
          </a:endParaRPr>
        </a:p>
      </dsp:txBody>
      <dsp:txXfrm>
        <a:off x="558998" y="2997954"/>
        <a:ext cx="2447211" cy="1426606"/>
      </dsp:txXfrm>
    </dsp:sp>
    <dsp:sp modelId="{00FDD2B6-0A88-4D15-B112-F981E9DC6BC0}">
      <dsp:nvSpPr>
        <dsp:cNvPr id="9" name="Скругленный прямоугольник 8"/>
        <dsp:cNvSpPr/>
      </dsp:nvSpPr>
      <dsp:spPr bwMode="white">
        <a:xfrm rot="16200000">
          <a:off x="33603" y="5088169"/>
          <a:ext cx="1452161" cy="92212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rot="16200000">
        <a:off x="33603" y="5088169"/>
        <a:ext cx="1452161" cy="922122"/>
      </dsp:txXfrm>
    </dsp:sp>
    <dsp:sp modelId="{7C74ED96-7084-4680-B2B7-54AEBBB44239}">
      <dsp:nvSpPr>
        <dsp:cNvPr id="10" name="Скругленный прямоугольник 9"/>
        <dsp:cNvSpPr/>
      </dsp:nvSpPr>
      <dsp:spPr bwMode="white">
        <a:xfrm rot="16200000">
          <a:off x="194954" y="5241453"/>
          <a:ext cx="1452161" cy="922122"/>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1600" dirty="0" smtClean="0">
              <a:solidFill>
                <a:schemeClr val="dk1"/>
              </a:solidFill>
            </a:rPr>
            <a:t>прибуток</a:t>
          </a:r>
          <a:endParaRPr lang="uk-UA" sz="1600" dirty="0">
            <a:solidFill>
              <a:schemeClr val="dk1"/>
            </a:solidFill>
          </a:endParaRPr>
        </a:p>
      </dsp:txBody>
      <dsp:txXfrm rot="16200000">
        <a:off x="194954" y="5241453"/>
        <a:ext cx="1452161" cy="922122"/>
      </dsp:txXfrm>
    </dsp:sp>
    <dsp:sp modelId="{72FA3CB3-447D-4D24-9F1F-5E1A49A8D225}">
      <dsp:nvSpPr>
        <dsp:cNvPr id="12" name="Скругленный прямоугольник 11"/>
        <dsp:cNvSpPr/>
      </dsp:nvSpPr>
      <dsp:spPr bwMode="white">
        <a:xfrm rot="16200000">
          <a:off x="1808249" y="5088169"/>
          <a:ext cx="1452161" cy="92212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rot="16200000">
        <a:off x="1808249" y="5088169"/>
        <a:ext cx="1452161" cy="922122"/>
      </dsp:txXfrm>
    </dsp:sp>
    <dsp:sp modelId="{05134E27-74F1-48A6-A5CC-F5F175E9EE76}">
      <dsp:nvSpPr>
        <dsp:cNvPr id="13" name="Скругленный прямоугольник 12"/>
        <dsp:cNvSpPr/>
      </dsp:nvSpPr>
      <dsp:spPr bwMode="white">
        <a:xfrm rot="16200000">
          <a:off x="1969600" y="5241453"/>
          <a:ext cx="1452161" cy="922122"/>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1600" dirty="0" smtClean="0">
              <a:solidFill>
                <a:schemeClr val="dk1"/>
              </a:solidFill>
            </a:rPr>
            <a:t>Амортизаційні відрахування</a:t>
          </a:r>
          <a:endParaRPr lang="uk-UA" sz="1600" dirty="0">
            <a:solidFill>
              <a:schemeClr val="dk1"/>
            </a:solidFill>
          </a:endParaRPr>
        </a:p>
      </dsp:txBody>
      <dsp:txXfrm rot="16200000">
        <a:off x="1969600" y="5241453"/>
        <a:ext cx="1452161" cy="922122"/>
      </dsp:txXfrm>
    </dsp:sp>
    <dsp:sp modelId="{50B5E503-6C6D-4C7D-BAFF-596719607153}">
      <dsp:nvSpPr>
        <dsp:cNvPr id="15" name="Скругленный прямоугольник 14"/>
        <dsp:cNvSpPr/>
      </dsp:nvSpPr>
      <dsp:spPr bwMode="white">
        <a:xfrm>
          <a:off x="4850976" y="2853163"/>
          <a:ext cx="2384463" cy="147936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4850976" y="2853163"/>
        <a:ext cx="2384463" cy="1479361"/>
      </dsp:txXfrm>
    </dsp:sp>
    <dsp:sp modelId="{BBAC8BF8-88C6-4E9B-BB0A-15C7CF504AE4}">
      <dsp:nvSpPr>
        <dsp:cNvPr id="16" name="Скругленный прямоугольник 15"/>
        <dsp:cNvSpPr/>
      </dsp:nvSpPr>
      <dsp:spPr bwMode="white">
        <a:xfrm>
          <a:off x="5012328" y="3006447"/>
          <a:ext cx="2384463" cy="1479361"/>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sp:spPr>
      <dsp:style>
        <a:lnRef idx="2">
          <a:schemeClr val="accent1"/>
        </a:lnRef>
        <a:fillRef idx="1">
          <a:schemeClr val="lt1">
            <a:alpha val="9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2400" dirty="0" smtClean="0">
              <a:solidFill>
                <a:srgbClr val="FF0000"/>
              </a:solidFill>
            </a:rPr>
            <a:t>Зовнішні</a:t>
          </a:r>
          <a:endParaRPr lang="uk-UA" sz="2400" dirty="0" smtClean="0">
            <a:solidFill>
              <a:srgbClr val="FF0000"/>
            </a:solidFill>
          </a:endParaRPr>
        </a:p>
        <a:p>
          <a:pPr lvl="0">
            <a:lnSpc>
              <a:spcPct val="100000"/>
            </a:lnSpc>
            <a:spcBef>
              <a:spcPct val="0"/>
            </a:spcBef>
            <a:spcAft>
              <a:spcPct val="35000"/>
            </a:spcAft>
          </a:pPr>
          <a:r>
            <a:rPr lang="uk-UA" sz="2400" dirty="0" smtClean="0">
              <a:solidFill>
                <a:srgbClr val="FF0000"/>
              </a:solidFill>
            </a:rPr>
            <a:t>ресурси</a:t>
          </a:r>
          <a:endParaRPr lang="uk-UA" sz="2400" dirty="0">
            <a:solidFill>
              <a:srgbClr val="FF0000"/>
            </a:solidFill>
          </a:endParaRPr>
        </a:p>
      </dsp:txBody>
      <dsp:txXfrm>
        <a:off x="5012328" y="3006447"/>
        <a:ext cx="2384463" cy="1479361"/>
      </dsp:txXfrm>
    </dsp:sp>
    <dsp:sp modelId="{AD8662B2-20D5-4701-83E7-3639CD342DA6}">
      <dsp:nvSpPr>
        <dsp:cNvPr id="18" name="Скругленный прямоугольник 17"/>
        <dsp:cNvSpPr/>
      </dsp:nvSpPr>
      <dsp:spPr bwMode="white">
        <a:xfrm rot="16200000">
          <a:off x="3582895" y="5088169"/>
          <a:ext cx="1452161" cy="92212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rot="16200000">
        <a:off x="3582895" y="5088169"/>
        <a:ext cx="1452161" cy="922122"/>
      </dsp:txXfrm>
    </dsp:sp>
    <dsp:sp modelId="{4BB1CAE1-072A-4942-BD12-E589B299E8A4}">
      <dsp:nvSpPr>
        <dsp:cNvPr id="19" name="Скругленный прямоугольник 18"/>
        <dsp:cNvSpPr/>
      </dsp:nvSpPr>
      <dsp:spPr bwMode="white">
        <a:xfrm rot="16200000">
          <a:off x="3744246" y="5241453"/>
          <a:ext cx="1452161" cy="922122"/>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1600" dirty="0" smtClean="0">
              <a:solidFill>
                <a:schemeClr val="dk1"/>
              </a:solidFill>
            </a:rPr>
            <a:t>Банківські кредити</a:t>
          </a:r>
          <a:endParaRPr lang="uk-UA" sz="1600" dirty="0">
            <a:solidFill>
              <a:schemeClr val="dk1"/>
            </a:solidFill>
          </a:endParaRPr>
        </a:p>
      </dsp:txBody>
      <dsp:txXfrm rot="16200000">
        <a:off x="3744246" y="5241453"/>
        <a:ext cx="1452161" cy="922122"/>
      </dsp:txXfrm>
    </dsp:sp>
    <dsp:sp modelId="{931983E0-24F9-48AB-A00A-6F31AB6AAB60}">
      <dsp:nvSpPr>
        <dsp:cNvPr id="21" name="Скругленный прямоугольник 20"/>
        <dsp:cNvSpPr/>
      </dsp:nvSpPr>
      <dsp:spPr bwMode="white">
        <a:xfrm rot="16200000">
          <a:off x="5357556" y="5088169"/>
          <a:ext cx="1452161" cy="92212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rot="16200000">
        <a:off x="5357556" y="5088169"/>
        <a:ext cx="1452161" cy="922122"/>
      </dsp:txXfrm>
    </dsp:sp>
    <dsp:sp modelId="{DC4724DC-97DF-418E-90E3-0BA5A945DD26}">
      <dsp:nvSpPr>
        <dsp:cNvPr id="22" name="Скругленный прямоугольник 21"/>
        <dsp:cNvSpPr/>
      </dsp:nvSpPr>
      <dsp:spPr bwMode="white">
        <a:xfrm rot="16200000">
          <a:off x="5518907" y="5241453"/>
          <a:ext cx="1452161" cy="922122"/>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1600" dirty="0" smtClean="0">
              <a:solidFill>
                <a:schemeClr val="dk1"/>
              </a:solidFill>
            </a:rPr>
            <a:t>Продаж цінних паперів</a:t>
          </a:r>
          <a:endParaRPr lang="uk-UA" sz="1600" dirty="0">
            <a:solidFill>
              <a:schemeClr val="dk1"/>
            </a:solidFill>
          </a:endParaRPr>
        </a:p>
      </dsp:txBody>
      <dsp:txXfrm rot="16200000">
        <a:off x="5518907" y="5241453"/>
        <a:ext cx="1452161" cy="922122"/>
      </dsp:txXfrm>
    </dsp:sp>
    <dsp:sp modelId="{9DBFB9E6-99B1-44C7-B2D8-F284235E560A}">
      <dsp:nvSpPr>
        <dsp:cNvPr id="24" name="Скругленный прямоугольник 23"/>
        <dsp:cNvSpPr/>
      </dsp:nvSpPr>
      <dsp:spPr bwMode="white">
        <a:xfrm rot="16200000">
          <a:off x="7055034" y="5010997"/>
          <a:ext cx="1452161" cy="92212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rot="16200000">
        <a:off x="7055034" y="5010997"/>
        <a:ext cx="1452161" cy="922122"/>
      </dsp:txXfrm>
    </dsp:sp>
    <dsp:sp modelId="{FD5821B3-07D7-4CE4-BA0B-F8AF959F8FB4}">
      <dsp:nvSpPr>
        <dsp:cNvPr id="25" name="Скругленный прямоугольник 24"/>
        <dsp:cNvSpPr/>
      </dsp:nvSpPr>
      <dsp:spPr bwMode="white">
        <a:xfrm rot="16200000">
          <a:off x="7216385" y="5164281"/>
          <a:ext cx="1452161" cy="922122"/>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sp:spPr>
      <dsp:style>
        <a:lnRef idx="2">
          <a:schemeClr val="accent1"/>
        </a:lnRef>
        <a:fillRef idx="1">
          <a:schemeClr val="lt1">
            <a:alpha val="90000"/>
          </a:schemeClr>
        </a:fillRef>
        <a:effectRef idx="0">
          <a:scrgbClr r="0" g="0" b="0"/>
        </a:effectRef>
        <a:fontRef idx="minor"/>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uk-UA" sz="1600" dirty="0" smtClean="0">
              <a:solidFill>
                <a:schemeClr val="dk1"/>
              </a:solidFill>
            </a:rPr>
            <a:t>Державні субсидії</a:t>
          </a:r>
          <a:endParaRPr lang="uk-UA" sz="1600" dirty="0">
            <a:solidFill>
              <a:schemeClr val="dk1"/>
            </a:solidFill>
          </a:endParaRPr>
        </a:p>
      </dsp:txBody>
      <dsp:txXfrm rot="16200000">
        <a:off x="7216385" y="5164281"/>
        <a:ext cx="1452161" cy="9221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E3F21FE-A4BD-4EB5-B812-AB62B0F57D7D}"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Дата 3"/>
          <p:cNvSpPr>
            <a:spLocks noGrp="1"/>
          </p:cNvSpPr>
          <p:nvPr>
            <p:ph type="dt" sz="half" idx="10"/>
          </p:nvPr>
        </p:nvSpPr>
        <p:spPr/>
        <p:txBody>
          <a:bodyPr/>
          <a:lstStyle/>
          <a:p>
            <a:fld id="{4E3F21FE-A4BD-4EB5-B812-AB62B0F57D7D}"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Дата 3"/>
          <p:cNvSpPr>
            <a:spLocks noGrp="1"/>
          </p:cNvSpPr>
          <p:nvPr>
            <p:ph type="dt" sz="half" idx="10"/>
          </p:nvPr>
        </p:nvSpPr>
        <p:spPr/>
        <p:txBody>
          <a:bodyPr/>
          <a:lstStyle/>
          <a:p>
            <a:fld id="{4E3F21FE-A4BD-4EB5-B812-AB62B0F57D7D}"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Дата 3"/>
          <p:cNvSpPr>
            <a:spLocks noGrp="1"/>
          </p:cNvSpPr>
          <p:nvPr>
            <p:ph type="dt" sz="half" idx="10"/>
          </p:nvPr>
        </p:nvSpPr>
        <p:spPr/>
        <p:txBody>
          <a:bodyPr/>
          <a:lstStyle/>
          <a:p>
            <a:fld id="{4E3F21FE-A4BD-4EB5-B812-AB62B0F57D7D}"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4E3F21FE-A4BD-4EB5-B812-AB62B0F57D7D}" type="datetimeFigureOut">
              <a:rPr lang="uk-UA" smtClean="0"/>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5" name="Дата 4"/>
          <p:cNvSpPr>
            <a:spLocks noGrp="1"/>
          </p:cNvSpPr>
          <p:nvPr>
            <p:ph type="dt" sz="half" idx="10"/>
          </p:nvPr>
        </p:nvSpPr>
        <p:spPr/>
        <p:txBody>
          <a:bodyPr/>
          <a:lstStyle/>
          <a:p>
            <a:fld id="{4E3F21FE-A4BD-4EB5-B812-AB62B0F57D7D}" type="datetimeFigureOut">
              <a:rPr lang="uk-UA" smtClean="0"/>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7" name="Дата 6"/>
          <p:cNvSpPr>
            <a:spLocks noGrp="1"/>
          </p:cNvSpPr>
          <p:nvPr>
            <p:ph type="dt" sz="half" idx="10"/>
          </p:nvPr>
        </p:nvSpPr>
        <p:spPr/>
        <p:txBody>
          <a:bodyPr/>
          <a:lstStyle/>
          <a:p>
            <a:fld id="{4E3F21FE-A4BD-4EB5-B812-AB62B0F57D7D}" type="datetimeFigureOut">
              <a:rPr lang="uk-UA" smtClean="0"/>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E3F21FE-A4BD-4EB5-B812-AB62B0F57D7D}" type="datetimeFigureOut">
              <a:rPr lang="uk-UA" smtClean="0"/>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3F21FE-A4BD-4EB5-B812-AB62B0F57D7D}" type="datetimeFigureOut">
              <a:rPr lang="uk-UA" smtClean="0"/>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E3F21FE-A4BD-4EB5-B812-AB62B0F57D7D}" type="datetimeFigureOut">
              <a:rPr lang="uk-UA" smtClean="0"/>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4E3F21FE-A4BD-4EB5-B812-AB62B0F57D7D}" type="datetimeFigureOut">
              <a:rPr lang="uk-UA" smtClean="0"/>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8EC0AC2-B767-4317-94A6-43A7F39D08F4}" type="slidenum">
              <a:rPr lang="uk-UA" smtClean="0"/>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F21FE-A4BD-4EB5-B812-AB62B0F57D7D}" type="datetimeFigureOut">
              <a:rPr lang="uk-UA" smtClean="0"/>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C0AC2-B767-4317-94A6-43A7F39D08F4}" type="slidenum">
              <a:rPr lang="uk-UA" smtClean="0"/>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hyperlink" Target="http://images.google.com.ua/imgres?imgurl=http://www.day.kiev.ua/img/42270/5-8-3.jpg&amp;imgrefurl=http://www.day.kiev.ua/42305/&amp;usg=__bu9k2rUpzt9x4ObASpq6QeLOJ7w=&amp;h=141&amp;w=250&amp;sz=15&amp;hl=ru&amp;start=56&amp;um=1&amp;tbnid=ikwRsqpmeo9KFM:&amp;tbnh=63&amp;tbnw=111&amp;prev=/images?q=%D0%BF%D0%BE%D0%B2%D1%96%D1%82%D1%80%D0%BE%D0%BF%D0%BB%D0%B0%D0%B2%D0%B0%D0%BD%D0%BD%D1%8F&amp;gbv=2&amp;ndsp=18&amp;hl=ru&amp;sa=N&amp;start=54&amp;um=1" TargetMode="External"/><Relationship Id="rId7" Type="http://schemas.openxmlformats.org/officeDocument/2006/relationships/image" Target="../media/image5.jpeg"/><Relationship Id="rId6" Type="http://schemas.openxmlformats.org/officeDocument/2006/relationships/hyperlink" Target="http://images.google.com.ua/imgres?imgurl=http://bottega-magazine.com/img/person/no5.jpg&amp;imgrefurl=http://bottega-magazine.com/person/read/243/&amp;usg=__YnQT30dWFBgfVxeCk6zmhGrsxxI=&amp;h=500&amp;w=500&amp;sz=35&amp;hl=ru&amp;start=3&amp;um=1&amp;tbnid=ZZINMGarx8PIyM:&amp;tbnh=130&amp;tbnw=130&amp;prev=/images?q=%D0%A4%D0%B5%D0%B4%D1%96%D1%80+%D0%A2%D0%B5%D1%80%D0%B5%D1%89%D0%B5%D0%BD%D0%BA%D0%BE&amp;gbv=2&amp;hl=ru&amp;um=1" TargetMode="External"/><Relationship Id="rId5" Type="http://schemas.openxmlformats.org/officeDocument/2006/relationships/image" Target="../media/image4.jpeg"/><Relationship Id="rId4" Type="http://schemas.openxmlformats.org/officeDocument/2006/relationships/hyperlink" Target="http://images.google.com.ua/imgres?imgurl=http://www.businessclass.kiev.ua/data/custom_gallery_items/image/details_thumbs/219&amp;imgrefurl=http://www.businessclass.kiev.ua/magazine/219.html&amp;usg=__NlpnVjUGfdfAKZaktNIDn1F7JKc=&amp;h=160&amp;w=139&amp;sz=8&amp;hl=ru&amp;start=6&amp;um=1&amp;tbnid=4b4VDkwkKReQgM:&amp;tbnh=98&amp;tbnw=85&amp;prev=/images?q=%D0%90%D1%80%D1%82%D0%B5%D0%BC%D1%96%D0%B9+%D0%AF%D0%BA%D0%BE%D0%B2%D0%B8%D1%87+%D0%A2%D0%B5%D1%80%D0%B5%D1%89%D0%B5%D0%BD%D0%BA%D0%BE&amp;gbv=2&amp;ndsp=18&amp;hl=ru&amp;sa=N&amp;um=1" TargetMode="External"/><Relationship Id="rId3" Type="http://schemas.openxmlformats.org/officeDocument/2006/relationships/image" Target="../media/image3.jpeg"/><Relationship Id="rId2" Type="http://schemas.openxmlformats.org/officeDocument/2006/relationships/hyperlink" Target="http://images.google.com.ua/imgres?imgurl=http://www.businessclass.kiev.ua/data/@user_images/13/0586.jpg&amp;imgrefurl=http://www.businessclass.kiev.ua/magazine/219.html&amp;usg=__5YsiNipxvuQsq2Z_ueLB_tQSyrE=&amp;h=299&amp;w=250&amp;sz=20&amp;hl=ru&amp;start=3&amp;um=1&amp;tbnid=IdTfUg8NasKaSM:&amp;tbnh=116&amp;tbnw=97&amp;prev=/images?q=%D0%90%D1%80%D1%82%D0%B5%D0%BC%D1%96%D0%B9+%D0%AF%D0%BA%D0%BE%D0%B2%D0%B8%D1%87+%D0%A2%D0%B5%D1%80%D0%B5%D1%89%D0%B5%D0%BD%D0%BA%D0%BE&amp;gbv=2&amp;hl=ru&amp;um=1" TargetMode="Externa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11.GIF"/><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1381809" y="377884"/>
            <a:ext cx="9441880" cy="1015663"/>
          </a:xfrm>
          <a:prstGeom prst="rect">
            <a:avLst/>
          </a:prstGeom>
          <a:noFill/>
        </p:spPr>
        <p:txBody>
          <a:bodyPr wrap="none" lIns="91440" tIns="45720" rIns="91440" bIns="45720">
            <a:spAutoFit/>
          </a:bodyPr>
          <a:lstStyle/>
          <a:p>
            <a:pPr algn="ctr"/>
            <a:r>
              <a:rPr lang="ru-RU" sz="60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Підприємницька</a:t>
            </a:r>
            <a:r>
              <a:rPr lang="ru-RU" sz="60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a:t>
            </a:r>
            <a:r>
              <a:rPr lang="ru-RU" sz="60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діяльність</a:t>
            </a:r>
            <a:endParaRPr lang="ru-RU" sz="6000" b="1" dirty="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2168402"/>
            <a:ext cx="4762500"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кутник 3"/>
          <p:cNvSpPr/>
          <p:nvPr/>
        </p:nvSpPr>
        <p:spPr>
          <a:xfrm>
            <a:off x="4903377" y="661148"/>
            <a:ext cx="2257852" cy="369332"/>
          </a:xfrm>
          <a:prstGeom prst="rect">
            <a:avLst/>
          </a:prstGeom>
        </p:spPr>
        <p:txBody>
          <a:bodyPr wrap="square">
            <a:spAutoFit/>
          </a:bodyPr>
          <a:lstStyle/>
          <a:p>
            <a:pPr algn="ctr"/>
            <a:r>
              <a:rPr lang="uk-UA" dirty="0" smtClean="0">
                <a:ln>
                  <a:solidFill>
                    <a:srgbClr val="92D050"/>
                  </a:solidFill>
                </a:ln>
                <a:solidFill>
                  <a:schemeClr val="accent3">
                    <a:lumMod val="75000"/>
                  </a:schemeClr>
                </a:solidFill>
              </a:rPr>
              <a:t>Види прибутку</a:t>
            </a:r>
            <a:endParaRPr lang="uk-UA" dirty="0">
              <a:ln>
                <a:solidFill>
                  <a:srgbClr val="92D050"/>
                </a:solidFill>
              </a:ln>
              <a:solidFill>
                <a:schemeClr val="accent3">
                  <a:lumMod val="75000"/>
                </a:schemeClr>
              </a:solidFill>
            </a:endParaRPr>
          </a:p>
        </p:txBody>
      </p:sp>
      <p:sp>
        <p:nvSpPr>
          <p:cNvPr id="4" name="Прямокутник 7"/>
          <p:cNvSpPr/>
          <p:nvPr/>
        </p:nvSpPr>
        <p:spPr>
          <a:xfrm>
            <a:off x="3848861" y="517132"/>
            <a:ext cx="4176464" cy="7200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3200" b="1" dirty="0" smtClean="0">
                <a:solidFill>
                  <a:srgbClr val="5372D7"/>
                </a:solidFill>
              </a:rPr>
              <a:t>Види прибутку</a:t>
            </a:r>
            <a:endParaRPr lang="uk-UA" sz="3200" b="1" dirty="0">
              <a:solidFill>
                <a:srgbClr val="5372D7"/>
              </a:solidFill>
            </a:endParaRPr>
          </a:p>
        </p:txBody>
      </p:sp>
      <p:sp>
        <p:nvSpPr>
          <p:cNvPr id="5" name="Округлений прямокутник 11"/>
          <p:cNvSpPr/>
          <p:nvPr/>
        </p:nvSpPr>
        <p:spPr>
          <a:xfrm>
            <a:off x="1472597" y="1741268"/>
            <a:ext cx="3096344" cy="1584176"/>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err="1" smtClean="0">
                <a:ln>
                  <a:solidFill>
                    <a:schemeClr val="accent6">
                      <a:lumMod val="60000"/>
                      <a:lumOff val="40000"/>
                    </a:schemeClr>
                  </a:solidFill>
                </a:ln>
                <a:solidFill>
                  <a:srgbClr val="FFFF00"/>
                </a:solidFill>
              </a:rPr>
              <a:t>Бухгалтерський</a:t>
            </a:r>
            <a:r>
              <a:rPr lang="uk-UA" dirty="0" err="1" smtClean="0"/>
              <a:t>-</a:t>
            </a:r>
            <a:endParaRPr lang="uk-UA" dirty="0" smtClean="0"/>
          </a:p>
          <a:p>
            <a:pPr algn="ctr"/>
            <a:r>
              <a:rPr lang="uk-UA" dirty="0" smtClean="0"/>
              <a:t>різниця між виручкою і явними витратами</a:t>
            </a:r>
            <a:endParaRPr lang="uk-UA" dirty="0"/>
          </a:p>
        </p:txBody>
      </p:sp>
      <p:sp>
        <p:nvSpPr>
          <p:cNvPr id="6" name="Округлений прямокутник 12"/>
          <p:cNvSpPr/>
          <p:nvPr/>
        </p:nvSpPr>
        <p:spPr>
          <a:xfrm>
            <a:off x="4568941" y="2677372"/>
            <a:ext cx="3024336" cy="165618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err="1" smtClean="0">
                <a:ln>
                  <a:solidFill>
                    <a:schemeClr val="accent6">
                      <a:lumMod val="40000"/>
                      <a:lumOff val="60000"/>
                    </a:schemeClr>
                  </a:solidFill>
                </a:ln>
                <a:solidFill>
                  <a:srgbClr val="FFFF00"/>
                </a:solidFill>
              </a:rPr>
              <a:t>Економічний</a:t>
            </a:r>
            <a:r>
              <a:rPr lang="uk-UA" dirty="0" err="1" smtClean="0"/>
              <a:t>-</a:t>
            </a:r>
            <a:r>
              <a:rPr lang="uk-UA" dirty="0" smtClean="0"/>
              <a:t> різниця між виручкою й усіма витратами (явними і неявними)</a:t>
            </a:r>
            <a:endParaRPr lang="uk-UA" dirty="0"/>
          </a:p>
        </p:txBody>
      </p:sp>
      <p:sp>
        <p:nvSpPr>
          <p:cNvPr id="7" name="Округлений прямокутник 13"/>
          <p:cNvSpPr/>
          <p:nvPr/>
        </p:nvSpPr>
        <p:spPr>
          <a:xfrm>
            <a:off x="7593277" y="3541468"/>
            <a:ext cx="2699792" cy="1584176"/>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err="1" smtClean="0">
                <a:ln>
                  <a:solidFill>
                    <a:schemeClr val="accent6">
                      <a:lumMod val="40000"/>
                      <a:lumOff val="60000"/>
                    </a:schemeClr>
                  </a:solidFill>
                </a:ln>
                <a:solidFill>
                  <a:srgbClr val="FFFF00"/>
                </a:solidFill>
              </a:rPr>
              <a:t>Чистий</a:t>
            </a:r>
            <a:r>
              <a:rPr lang="uk-UA" dirty="0" err="1" smtClean="0">
                <a:solidFill>
                  <a:srgbClr val="FFFF00"/>
                </a:solidFill>
              </a:rPr>
              <a:t>-</a:t>
            </a:r>
            <a:r>
              <a:rPr lang="uk-UA" dirty="0" smtClean="0"/>
              <a:t> прибуток, що залишається у підприємця після всіх відрахувань</a:t>
            </a:r>
            <a:endParaRPr lang="uk-UA" dirty="0"/>
          </a:p>
        </p:txBody>
      </p:sp>
      <p:cxnSp>
        <p:nvCxnSpPr>
          <p:cNvPr id="8" name="Пряма сполучна лінія 15"/>
          <p:cNvCxnSpPr/>
          <p:nvPr/>
        </p:nvCxnSpPr>
        <p:spPr>
          <a:xfrm>
            <a:off x="3992877" y="1237212"/>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22"/>
          <p:cNvCxnSpPr>
            <a:stCxn id="4" idx="2"/>
          </p:cNvCxnSpPr>
          <p:nvPr/>
        </p:nvCxnSpPr>
        <p:spPr>
          <a:xfrm>
            <a:off x="5937093" y="1237212"/>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 сполучна лінія 26"/>
          <p:cNvCxnSpPr/>
          <p:nvPr/>
        </p:nvCxnSpPr>
        <p:spPr>
          <a:xfrm>
            <a:off x="8025325" y="1237212"/>
            <a:ext cx="72008" cy="2304256"/>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cstate="print"/>
          <a:srcRect/>
          <a:stretch>
            <a:fillRect/>
          </a:stretch>
        </p:blipFill>
        <p:spPr bwMode="auto">
          <a:xfrm rot="327369">
            <a:off x="9500451" y="893276"/>
            <a:ext cx="1619083" cy="1677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3"/>
          <p:cNvPicPr>
            <a:picLocks noChangeAspect="1" noChangeArrowheads="1"/>
          </p:cNvPicPr>
          <p:nvPr/>
        </p:nvPicPr>
        <p:blipFill>
          <a:blip r:embed="rId3" cstate="print"/>
          <a:srcRect/>
          <a:stretch>
            <a:fillRect/>
          </a:stretch>
        </p:blipFill>
        <p:spPr bwMode="auto">
          <a:xfrm rot="21140871">
            <a:off x="1264215" y="3943154"/>
            <a:ext cx="1942347" cy="1861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0873">
            <a:off x="4507936" y="4859791"/>
            <a:ext cx="2372821" cy="1581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750" fill="hold"/>
                                        <p:tgtEl>
                                          <p:spTgt spid="14"/>
                                        </p:tgtEl>
                                        <p:attrNameLst>
                                          <p:attrName>ppt_w</p:attrName>
                                        </p:attrNameLst>
                                      </p:cBhvr>
                                      <p:tavLst>
                                        <p:tav tm="0">
                                          <p:val>
                                            <p:fltVal val="0"/>
                                          </p:val>
                                        </p:tav>
                                        <p:tav tm="100000">
                                          <p:val>
                                            <p:strVal val="#ppt_w"/>
                                          </p:val>
                                        </p:tav>
                                      </p:tavLst>
                                    </p:anim>
                                    <p:anim calcmode="lin" valueType="num">
                                      <p:cBhvr>
                                        <p:cTn id="41" dur="750" fill="hold"/>
                                        <p:tgtEl>
                                          <p:spTgt spid="14"/>
                                        </p:tgtEl>
                                        <p:attrNameLst>
                                          <p:attrName>ppt_h</p:attrName>
                                        </p:attrNameLst>
                                      </p:cBhvr>
                                      <p:tavLst>
                                        <p:tav tm="0">
                                          <p:val>
                                            <p:fltVal val="0"/>
                                          </p:val>
                                        </p:tav>
                                        <p:tav tm="100000">
                                          <p:val>
                                            <p:strVal val="#ppt_h"/>
                                          </p:val>
                                        </p:tav>
                                      </p:tavLst>
                                    </p:anim>
                                    <p:anim calcmode="lin" valueType="num">
                                      <p:cBhvr>
                                        <p:cTn id="42" dur="750" fill="hold"/>
                                        <p:tgtEl>
                                          <p:spTgt spid="14"/>
                                        </p:tgtEl>
                                        <p:attrNameLst>
                                          <p:attrName>style.rotation</p:attrName>
                                        </p:attrNameLst>
                                      </p:cBhvr>
                                      <p:tavLst>
                                        <p:tav tm="0">
                                          <p:val>
                                            <p:fltVal val="90"/>
                                          </p:val>
                                        </p:tav>
                                        <p:tav tm="100000">
                                          <p:val>
                                            <p:fltVal val="0"/>
                                          </p:val>
                                        </p:tav>
                                      </p:tavLst>
                                    </p:anim>
                                    <p:animEffect transition="in" filter="fade">
                                      <p:cBhvr>
                                        <p:cTn id="4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кутник 5"/>
          <p:cNvSpPr/>
          <p:nvPr/>
        </p:nvSpPr>
        <p:spPr>
          <a:xfrm>
            <a:off x="2475899" y="343209"/>
            <a:ext cx="7200800" cy="461665"/>
          </a:xfrm>
          <a:prstGeom prst="rect">
            <a:avLst/>
          </a:prstGeom>
          <a:solidFill>
            <a:schemeClr val="accent2">
              <a:lumMod val="60000"/>
              <a:lumOff val="40000"/>
            </a:schemeClr>
          </a:solidFill>
        </p:spPr>
        <p:txBody>
          <a:bodyPr wrap="square" lIns="91440" tIns="45720" rIns="91440" bIns="45720">
            <a:spAutoFit/>
          </a:bodyPr>
          <a:lstStyle/>
          <a:p>
            <a:pPr algn="ctr"/>
            <a:r>
              <a:rPr lang="uk-UA" sz="2400" b="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rPr>
              <a:t>Переваги та недоліки організаційних форм бізнесу</a:t>
            </a:r>
            <a:endParaRPr lang="uk-UA" sz="2400" b="1" cap="none" spc="0"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endParaRPr>
          </a:p>
        </p:txBody>
      </p:sp>
      <p:graphicFrame>
        <p:nvGraphicFramePr>
          <p:cNvPr id="4" name="Таблиця 6"/>
          <p:cNvGraphicFramePr>
            <a:graphicFrameLocks noGrp="1"/>
          </p:cNvGraphicFramePr>
          <p:nvPr/>
        </p:nvGraphicFramePr>
        <p:xfrm>
          <a:off x="1755819" y="1207305"/>
          <a:ext cx="8568952" cy="5256584"/>
        </p:xfrm>
        <a:graphic>
          <a:graphicData uri="http://schemas.openxmlformats.org/drawingml/2006/table">
            <a:tbl>
              <a:tblPr firstRow="1" bandRow="1">
                <a:effectLst>
                  <a:outerShdw blurRad="50800" dist="50800" dir="5400000" algn="ctr" rotWithShape="0">
                    <a:srgbClr val="0070C0"/>
                  </a:outerShdw>
                </a:effectLst>
                <a:tableStyleId>{5C22544A-7EE6-4342-B048-85BDC9FD1C3A}</a:tableStyleId>
              </a:tblPr>
              <a:tblGrid>
                <a:gridCol w="4284476"/>
                <a:gridCol w="4284476"/>
              </a:tblGrid>
              <a:tr h="510101">
                <a:tc>
                  <a:txBody>
                    <a:bodyPr/>
                    <a:lstStyle/>
                    <a:p>
                      <a:r>
                        <a:rPr lang="uk-UA" sz="2400" baseline="0" dirty="0" smtClean="0">
                          <a:solidFill>
                            <a:srgbClr val="0070C0"/>
                          </a:solidFill>
                        </a:rPr>
                        <a:t>                     Переваги</a:t>
                      </a:r>
                      <a:endParaRPr lang="uk-UA" sz="2400" baseline="0" dirty="0">
                        <a:solidFill>
                          <a:srgbClr val="0070C0"/>
                        </a:solidFill>
                      </a:endParaRPr>
                    </a:p>
                  </a:txBody>
                  <a:tcPr>
                    <a:solidFill>
                      <a:srgbClr val="FFCC99"/>
                    </a:solidFill>
                  </a:tcPr>
                </a:tc>
                <a:tc>
                  <a:txBody>
                    <a:bodyPr/>
                    <a:lstStyle/>
                    <a:p>
                      <a:r>
                        <a:rPr lang="uk-UA" sz="2400" baseline="0" dirty="0" smtClean="0">
                          <a:solidFill>
                            <a:srgbClr val="0070C0"/>
                          </a:solidFill>
                        </a:rPr>
                        <a:t>                        Недоліки</a:t>
                      </a:r>
                      <a:endParaRPr lang="uk-UA" sz="2400" baseline="0" dirty="0">
                        <a:solidFill>
                          <a:srgbClr val="0070C0"/>
                        </a:solidFill>
                      </a:endParaRPr>
                    </a:p>
                  </a:txBody>
                  <a:tcPr>
                    <a:solidFill>
                      <a:schemeClr val="accent6"/>
                    </a:solidFill>
                  </a:tcPr>
                </a:tc>
              </a:tr>
              <a:tr h="470863">
                <a:tc gridSpan="2">
                  <a:txBody>
                    <a:bodyPr/>
                    <a:lstStyle/>
                    <a:p>
                      <a:r>
                        <a:rPr lang="uk-UA" sz="1800" b="1" dirty="0" smtClean="0"/>
                        <a:t>                                                     </a:t>
                      </a:r>
                      <a:r>
                        <a:rPr lang="uk-UA" sz="2400" b="1" dirty="0" smtClean="0">
                          <a:solidFill>
                            <a:srgbClr val="C00000"/>
                          </a:solidFill>
                        </a:rPr>
                        <a:t>Одноосібне володіння</a:t>
                      </a:r>
                      <a:endParaRPr lang="uk-UA" sz="2400" b="1" dirty="0">
                        <a:solidFill>
                          <a:srgbClr val="C00000"/>
                        </a:solidFill>
                      </a:endParaRPr>
                    </a:p>
                  </a:txBody>
                  <a:tcPr>
                    <a:solidFill>
                      <a:schemeClr val="accent6">
                        <a:lumMod val="40000"/>
                        <a:lumOff val="60000"/>
                      </a:schemeClr>
                    </a:solidFill>
                  </a:tcPr>
                </a:tc>
                <a:tc hMerge="1">
                  <a:tcPr>
                    <a:solidFill>
                      <a:schemeClr val="accent6">
                        <a:lumMod val="20000"/>
                        <a:lumOff val="80000"/>
                      </a:schemeClr>
                    </a:solidFill>
                  </a:tcPr>
                </a:tc>
              </a:tr>
              <a:tr h="4275620">
                <a:tc>
                  <a:txBody>
                    <a:bodyPr/>
                    <a:lstStyle/>
                    <a:p>
                      <a:pPr>
                        <a:buFont typeface="Arial" panose="020B0604020202020204" pitchFamily="34" charset="0"/>
                        <a:buChar char="•"/>
                      </a:pPr>
                      <a:r>
                        <a:rPr lang="uk-UA" sz="2000" dirty="0" smtClean="0"/>
                        <a:t> самостійність власника та свобода дій у прийнятті рішень</a:t>
                      </a:r>
                      <a:endParaRPr lang="uk-UA" sz="2000" dirty="0" smtClean="0"/>
                    </a:p>
                    <a:p>
                      <a:pPr>
                        <a:buFont typeface="Arial" panose="020B0604020202020204" pitchFamily="34" charset="0"/>
                        <a:buNone/>
                      </a:pPr>
                      <a:endParaRPr lang="uk-UA" sz="2000" dirty="0" smtClean="0"/>
                    </a:p>
                    <a:p>
                      <a:pPr>
                        <a:buFont typeface="Arial" panose="020B0604020202020204" pitchFamily="34" charset="0"/>
                        <a:buChar char="•"/>
                      </a:pPr>
                      <a:r>
                        <a:rPr lang="uk-UA" sz="2000" baseline="0" dirty="0" smtClean="0"/>
                        <a:t> простота організації та швидкість утілення управлінських рішень</a:t>
                      </a:r>
                      <a:endParaRPr lang="uk-UA" sz="2000" baseline="0" dirty="0" smtClean="0"/>
                    </a:p>
                    <a:p>
                      <a:pPr>
                        <a:buFont typeface="Arial" panose="020B0604020202020204" pitchFamily="34" charset="0"/>
                        <a:buNone/>
                      </a:pPr>
                      <a:endParaRPr lang="uk-UA" sz="2000" baseline="0" dirty="0" smtClean="0"/>
                    </a:p>
                    <a:p>
                      <a:pPr>
                        <a:buFont typeface="Arial" panose="020B0604020202020204" pitchFamily="34" charset="0"/>
                        <a:buChar char="•"/>
                      </a:pPr>
                      <a:r>
                        <a:rPr lang="uk-UA" sz="2000" baseline="0" dirty="0" smtClean="0"/>
                        <a:t> привласнення всього прибутку однією особою</a:t>
                      </a:r>
                      <a:endParaRPr lang="uk-UA" sz="2000" baseline="0" dirty="0" smtClean="0"/>
                    </a:p>
                    <a:p>
                      <a:pPr>
                        <a:buFont typeface="Arial" panose="020B0604020202020204" pitchFamily="34" charset="0"/>
                        <a:buNone/>
                      </a:pPr>
                      <a:endParaRPr lang="uk-UA" sz="2000" baseline="0" dirty="0" smtClean="0"/>
                    </a:p>
                    <a:p>
                      <a:pPr>
                        <a:buFont typeface="Arial" panose="020B0604020202020204" pitchFamily="34" charset="0"/>
                        <a:buChar char="•"/>
                      </a:pPr>
                      <a:r>
                        <a:rPr lang="uk-UA" sz="2000" baseline="0" dirty="0" smtClean="0"/>
                        <a:t> висока мобільність та здатність пристосовуватись до потреб клієнта</a:t>
                      </a:r>
                      <a:endParaRPr lang="uk-UA" sz="2000" dirty="0"/>
                    </a:p>
                  </a:txBody>
                  <a:tcPr>
                    <a:solidFill>
                      <a:schemeClr val="accent6">
                        <a:lumMod val="20000"/>
                        <a:lumOff val="80000"/>
                      </a:schemeClr>
                    </a:solidFill>
                  </a:tcPr>
                </a:tc>
                <a:tc>
                  <a:txBody>
                    <a:bodyPr/>
                    <a:lstStyle/>
                    <a:p>
                      <a:pPr>
                        <a:buFont typeface="Arial" panose="020B0604020202020204" pitchFamily="34" charset="0"/>
                        <a:buChar char="•"/>
                      </a:pPr>
                      <a:r>
                        <a:rPr lang="uk-UA" sz="2000" baseline="0" dirty="0" smtClean="0"/>
                        <a:t> повна відповідальність усім майном у разі банкрутства</a:t>
                      </a:r>
                      <a:endParaRPr lang="uk-UA" sz="2000" baseline="0" dirty="0" smtClean="0"/>
                    </a:p>
                    <a:p>
                      <a:pPr>
                        <a:buFont typeface="Arial" panose="020B0604020202020204" pitchFamily="34" charset="0"/>
                        <a:buNone/>
                      </a:pPr>
                      <a:endParaRPr lang="uk-UA" sz="2000" baseline="0" dirty="0" smtClean="0"/>
                    </a:p>
                    <a:p>
                      <a:pPr>
                        <a:buFont typeface="Arial" panose="020B0604020202020204" pitchFamily="34" charset="0"/>
                        <a:buChar char="•"/>
                      </a:pPr>
                      <a:r>
                        <a:rPr lang="uk-UA" sz="2000" baseline="0" dirty="0" smtClean="0"/>
                        <a:t> обмеженість капіталу</a:t>
                      </a:r>
                      <a:endParaRPr lang="uk-UA" sz="2000" baseline="0" dirty="0" smtClean="0"/>
                    </a:p>
                    <a:p>
                      <a:pPr>
                        <a:buFont typeface="Arial" panose="020B0604020202020204" pitchFamily="34" charset="0"/>
                        <a:buNone/>
                      </a:pPr>
                      <a:endParaRPr lang="uk-UA" sz="2000" baseline="0" dirty="0" smtClean="0"/>
                    </a:p>
                    <a:p>
                      <a:pPr>
                        <a:buFont typeface="Arial" panose="020B0604020202020204" pitchFamily="34" charset="0"/>
                        <a:buChar char="•"/>
                      </a:pPr>
                      <a:r>
                        <a:rPr lang="uk-UA" sz="2000" baseline="0" dirty="0" smtClean="0"/>
                        <a:t> значна кількість функцій, виконуваних однією особою може</a:t>
                      </a:r>
                      <a:endParaRPr lang="en-US" sz="2000" baseline="0" dirty="0" smtClean="0"/>
                    </a:p>
                    <a:p>
                      <a:pPr>
                        <a:buFont typeface="Arial" panose="020B0604020202020204" pitchFamily="34" charset="0"/>
                        <a:buNone/>
                      </a:pPr>
                      <a:r>
                        <a:rPr lang="uk-UA" sz="2000" baseline="0" dirty="0" smtClean="0"/>
                        <a:t> спричиняти хибні рішення</a:t>
                      </a:r>
                      <a:endParaRPr lang="uk-UA" sz="2000" baseline="0" dirty="0"/>
                    </a:p>
                  </a:txBody>
                  <a:tcPr>
                    <a:solidFill>
                      <a:schemeClr val="accent6">
                        <a:lumMod val="20000"/>
                        <a:lumOff val="80000"/>
                      </a:schemeClr>
                    </a:solidFill>
                  </a:tcPr>
                </a:tc>
              </a:tr>
            </a:tbl>
          </a:graphicData>
        </a:graphic>
      </p:graphicFrame>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Таблиця 3"/>
          <p:cNvGraphicFramePr>
            <a:graphicFrameLocks noGrp="1"/>
          </p:cNvGraphicFramePr>
          <p:nvPr/>
        </p:nvGraphicFramePr>
        <p:xfrm>
          <a:off x="2035758" y="429761"/>
          <a:ext cx="7920880" cy="5976664"/>
        </p:xfrm>
        <a:graphic>
          <a:graphicData uri="http://schemas.openxmlformats.org/drawingml/2006/table">
            <a:tbl>
              <a:tblPr firstRow="1" bandRow="1">
                <a:effectLst>
                  <a:outerShdw blurRad="50800" dist="50800" dir="5400000" algn="ctr" rotWithShape="0">
                    <a:srgbClr val="0070C0"/>
                  </a:outerShdw>
                </a:effectLst>
                <a:tableStyleId>{5C22544A-7EE6-4342-B048-85BDC9FD1C3A}</a:tableStyleId>
              </a:tblPr>
              <a:tblGrid>
                <a:gridCol w="7920880"/>
              </a:tblGrid>
              <a:tr h="5976664">
                <a:tc>
                  <a:txBody>
                    <a:bodyPr/>
                    <a:lstStyle/>
                    <a:p>
                      <a:endParaRPr lang="uk-UA" dirty="0"/>
                    </a:p>
                  </a:txBody>
                  <a:tcPr>
                    <a:solidFill>
                      <a:schemeClr val="accent6">
                        <a:lumMod val="20000"/>
                        <a:lumOff val="80000"/>
                      </a:schemeClr>
                    </a:solidFill>
                  </a:tcPr>
                </a:tc>
              </a:tr>
            </a:tbl>
          </a:graphicData>
        </a:graphic>
      </p:graphicFrame>
      <p:graphicFrame>
        <p:nvGraphicFramePr>
          <p:cNvPr id="4" name="Таблиця 4"/>
          <p:cNvGraphicFramePr>
            <a:graphicFrameLocks noGrp="1"/>
          </p:cNvGraphicFramePr>
          <p:nvPr/>
        </p:nvGraphicFramePr>
        <p:xfrm>
          <a:off x="2683830" y="861809"/>
          <a:ext cx="6768752" cy="4968552"/>
        </p:xfrm>
        <a:graphic>
          <a:graphicData uri="http://schemas.openxmlformats.org/drawingml/2006/table">
            <a:tbl>
              <a:tblPr firstRow="1" bandRow="1">
                <a:tableStyleId>{93296810-A885-4BE3-A3E7-6D5BEEA58F35}</a:tableStyleId>
              </a:tblPr>
              <a:tblGrid>
                <a:gridCol w="3384376"/>
                <a:gridCol w="3384376"/>
              </a:tblGrid>
              <a:tr h="576436">
                <a:tc>
                  <a:txBody>
                    <a:bodyPr/>
                    <a:lstStyle/>
                    <a:p>
                      <a:r>
                        <a:rPr lang="uk-UA" dirty="0" smtClean="0">
                          <a:solidFill>
                            <a:schemeClr val="accent1"/>
                          </a:solidFill>
                          <a:effectLst>
                            <a:innerShdw blurRad="114300">
                              <a:prstClr val="black"/>
                            </a:innerShdw>
                          </a:effectLst>
                        </a:rPr>
                        <a:t>     </a:t>
                      </a:r>
                      <a:r>
                        <a:rPr lang="uk-UA" sz="2400" dirty="0" smtClean="0">
                          <a:solidFill>
                            <a:schemeClr val="accent1"/>
                          </a:solidFill>
                          <a:effectLst>
                            <a:innerShdw blurRad="114300">
                              <a:prstClr val="black"/>
                            </a:innerShdw>
                          </a:effectLst>
                        </a:rPr>
                        <a:t> Переваги</a:t>
                      </a:r>
                      <a:endParaRPr lang="uk-UA" sz="2400" dirty="0">
                        <a:solidFill>
                          <a:schemeClr val="accent1"/>
                        </a:solidFill>
                        <a:effectLst>
                          <a:innerShdw blurRad="114300">
                            <a:prstClr val="black"/>
                          </a:innerShdw>
                        </a:effectLst>
                      </a:endParaRPr>
                    </a:p>
                  </a:txBody>
                  <a:tcPr>
                    <a:solidFill>
                      <a:srgbClr val="FFCC99"/>
                    </a:solidFill>
                  </a:tcPr>
                </a:tc>
                <a:tc>
                  <a:txBody>
                    <a:bodyPr/>
                    <a:lstStyle/>
                    <a:p>
                      <a:r>
                        <a:rPr lang="uk-UA" dirty="0" smtClean="0"/>
                        <a:t>            </a:t>
                      </a:r>
                      <a:r>
                        <a:rPr lang="uk-UA" sz="2400" dirty="0" smtClean="0">
                          <a:solidFill>
                            <a:srgbClr val="0070C0"/>
                          </a:solidFill>
                        </a:rPr>
                        <a:t>Недоліки</a:t>
                      </a:r>
                      <a:endParaRPr lang="uk-UA" sz="2400" dirty="0">
                        <a:solidFill>
                          <a:srgbClr val="0070C0"/>
                        </a:solidFill>
                      </a:endParaRPr>
                    </a:p>
                  </a:txBody>
                  <a:tcPr/>
                </a:tc>
              </a:tr>
              <a:tr h="576436">
                <a:tc gridSpan="2">
                  <a:txBody>
                    <a:bodyPr/>
                    <a:lstStyle/>
                    <a:p>
                      <a:r>
                        <a:rPr lang="uk-UA" dirty="0" smtClean="0">
                          <a:solidFill>
                            <a:srgbClr val="C00000"/>
                          </a:solidFill>
                        </a:rPr>
                        <a:t>                                            </a:t>
                      </a:r>
                      <a:r>
                        <a:rPr lang="uk-UA" sz="2400" b="1" dirty="0" smtClean="0">
                          <a:solidFill>
                            <a:srgbClr val="C00000"/>
                          </a:solidFill>
                        </a:rPr>
                        <a:t> Партнерство</a:t>
                      </a:r>
                      <a:endParaRPr lang="uk-UA" sz="2400" b="1" dirty="0">
                        <a:solidFill>
                          <a:srgbClr val="C00000"/>
                        </a:solidFill>
                      </a:endParaRPr>
                    </a:p>
                  </a:txBody>
                  <a:tcPr/>
                </a:tc>
                <a:tc hMerge="1">
                  <a:tcPr/>
                </a:tc>
              </a:tr>
              <a:tr h="1059911">
                <a:tc>
                  <a:txBody>
                    <a:bodyPr/>
                    <a:lstStyle/>
                    <a:p>
                      <a:pPr>
                        <a:buFont typeface="Arial" panose="020B0604020202020204" pitchFamily="34" charset="0"/>
                        <a:buChar char="•"/>
                      </a:pPr>
                      <a:r>
                        <a:rPr lang="uk-UA" dirty="0" smtClean="0"/>
                        <a:t> розширення джерел фінансування за кошти кількох партнерів</a:t>
                      </a:r>
                      <a:endParaRPr lang="uk-UA" dirty="0"/>
                    </a:p>
                  </a:txBody>
                  <a:tcPr/>
                </a:tc>
                <a:tc>
                  <a:txBody>
                    <a:bodyPr/>
                    <a:lstStyle/>
                    <a:p>
                      <a:pPr>
                        <a:buFont typeface="Arial" panose="020B0604020202020204" pitchFamily="34" charset="0"/>
                        <a:buChar char="•"/>
                      </a:pPr>
                      <a:r>
                        <a:rPr lang="uk-UA" dirty="0" smtClean="0"/>
                        <a:t> імовірність виникнення суперечностей між партнерами</a:t>
                      </a:r>
                      <a:endParaRPr lang="uk-UA" dirty="0"/>
                    </a:p>
                  </a:txBody>
                  <a:tcPr/>
                </a:tc>
              </a:tr>
              <a:tr h="1059911">
                <a:tc>
                  <a:txBody>
                    <a:bodyPr/>
                    <a:lstStyle/>
                    <a:p>
                      <a:pPr>
                        <a:buFont typeface="Arial" panose="020B0604020202020204" pitchFamily="34" charset="0"/>
                        <a:buChar char="•"/>
                      </a:pPr>
                      <a:r>
                        <a:rPr lang="uk-UA" dirty="0" smtClean="0"/>
                        <a:t> якісніше управління завдяки розподілу функцій між партнерами</a:t>
                      </a:r>
                      <a:endParaRPr lang="uk-UA" dirty="0"/>
                    </a:p>
                  </a:txBody>
                  <a:tcPr/>
                </a:tc>
                <a:tc>
                  <a:txBody>
                    <a:bodyPr/>
                    <a:lstStyle/>
                    <a:p>
                      <a:pPr>
                        <a:buFont typeface="Arial" panose="020B0604020202020204" pitchFamily="34" charset="0"/>
                        <a:buChar char="•"/>
                      </a:pPr>
                      <a:r>
                        <a:rPr lang="uk-UA" dirty="0" smtClean="0"/>
                        <a:t> відповідальність одного партнера за хибні рішення інших</a:t>
                      </a:r>
                      <a:endParaRPr lang="uk-UA" dirty="0"/>
                    </a:p>
                  </a:txBody>
                  <a:tcPr/>
                </a:tc>
              </a:tr>
              <a:tr h="1695858">
                <a:tc>
                  <a:txBody>
                    <a:bodyPr/>
                    <a:lstStyle/>
                    <a:p>
                      <a:pPr>
                        <a:buFont typeface="Arial" panose="020B0604020202020204" pitchFamily="34" charset="0"/>
                        <a:buChar char="•"/>
                      </a:pPr>
                      <a:r>
                        <a:rPr lang="uk-UA" dirty="0" smtClean="0"/>
                        <a:t> використання податкових пільг, оскільки прибуток</a:t>
                      </a:r>
                      <a:r>
                        <a:rPr lang="uk-UA" baseline="0" dirty="0" smtClean="0"/>
                        <a:t> кожного партнера оподатковується як індивідуальний</a:t>
                      </a:r>
                      <a:endParaRPr lang="uk-UA" dirty="0"/>
                    </a:p>
                  </a:txBody>
                  <a:tcPr/>
                </a:tc>
                <a:tc>
                  <a:txBody>
                    <a:bodyPr/>
                    <a:lstStyle/>
                    <a:p>
                      <a:pPr>
                        <a:buFont typeface="Arial" panose="020B0604020202020204" pitchFamily="34" charset="0"/>
                        <a:buChar char="•"/>
                      </a:pPr>
                      <a:r>
                        <a:rPr lang="uk-UA" dirty="0" smtClean="0"/>
                        <a:t> необхідність реорганізації підприємства в разі виходу з партнерства одного із засновників</a:t>
                      </a:r>
                      <a:endParaRPr lang="uk-UA" dirty="0"/>
                    </a:p>
                  </a:txBody>
                  <a:tcPr/>
                </a:tc>
              </a:tr>
            </a:tbl>
          </a:graphicData>
        </a:graphic>
      </p:graphicFrame>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Таблиця 3"/>
          <p:cNvGraphicFramePr>
            <a:graphicFrameLocks noGrp="1"/>
          </p:cNvGraphicFramePr>
          <p:nvPr/>
        </p:nvGraphicFramePr>
        <p:xfrm>
          <a:off x="2372342" y="589141"/>
          <a:ext cx="7488832" cy="5912446"/>
        </p:xfrm>
        <a:graphic>
          <a:graphicData uri="http://schemas.openxmlformats.org/drawingml/2006/table">
            <a:tbl>
              <a:tblPr firstRow="1" bandRow="1">
                <a:tableStyleId>{93296810-A885-4BE3-A3E7-6D5BEEA58F35}</a:tableStyleId>
              </a:tblPr>
              <a:tblGrid>
                <a:gridCol w="3744416"/>
                <a:gridCol w="3744416"/>
              </a:tblGrid>
              <a:tr h="792088">
                <a:tc>
                  <a:txBody>
                    <a:bodyPr/>
                    <a:lstStyle/>
                    <a:p>
                      <a:r>
                        <a:rPr lang="uk-UA" dirty="0" smtClean="0"/>
                        <a:t>              </a:t>
                      </a:r>
                      <a:r>
                        <a:rPr lang="uk-UA" sz="2400" dirty="0" smtClean="0"/>
                        <a:t> </a:t>
                      </a:r>
                      <a:r>
                        <a:rPr lang="uk-UA" sz="2400" dirty="0" smtClean="0">
                          <a:solidFill>
                            <a:schemeClr val="accent1">
                              <a:lumMod val="75000"/>
                            </a:schemeClr>
                          </a:solidFill>
                        </a:rPr>
                        <a:t>Переваги</a:t>
                      </a:r>
                      <a:endParaRPr lang="uk-UA" sz="2400" dirty="0"/>
                    </a:p>
                  </a:txBody>
                  <a:tcPr>
                    <a:solidFill>
                      <a:schemeClr val="accent6">
                        <a:lumMod val="40000"/>
                        <a:lumOff val="60000"/>
                      </a:schemeClr>
                    </a:solidFill>
                  </a:tcPr>
                </a:tc>
                <a:tc>
                  <a:txBody>
                    <a:bodyPr/>
                    <a:lstStyle/>
                    <a:p>
                      <a:r>
                        <a:rPr lang="uk-UA" dirty="0" smtClean="0"/>
                        <a:t>                   </a:t>
                      </a:r>
                      <a:r>
                        <a:rPr lang="uk-UA" sz="2400" dirty="0" smtClean="0"/>
                        <a:t> </a:t>
                      </a:r>
                      <a:r>
                        <a:rPr lang="uk-UA" sz="2400" dirty="0" smtClean="0">
                          <a:solidFill>
                            <a:schemeClr val="accent1">
                              <a:lumMod val="75000"/>
                            </a:schemeClr>
                          </a:solidFill>
                        </a:rPr>
                        <a:t>Недоліки</a:t>
                      </a:r>
                      <a:endParaRPr lang="uk-UA" sz="2400" dirty="0"/>
                    </a:p>
                  </a:txBody>
                  <a:tcPr/>
                </a:tc>
              </a:tr>
              <a:tr h="648072">
                <a:tc gridSpan="2">
                  <a:txBody>
                    <a:bodyPr/>
                    <a:lstStyle/>
                    <a:p>
                      <a:r>
                        <a:rPr lang="uk-UA" sz="2400" b="1" dirty="0" smtClean="0"/>
                        <a:t>                                        </a:t>
                      </a:r>
                      <a:r>
                        <a:rPr lang="uk-UA" sz="2400" b="1" dirty="0" smtClean="0">
                          <a:solidFill>
                            <a:schemeClr val="accent2">
                              <a:lumMod val="75000"/>
                            </a:schemeClr>
                          </a:solidFill>
                        </a:rPr>
                        <a:t>Корпорація</a:t>
                      </a:r>
                      <a:endParaRPr lang="uk-UA" sz="2400" b="1" dirty="0"/>
                    </a:p>
                  </a:txBody>
                  <a:tcPr/>
                </a:tc>
                <a:tc hMerge="1">
                  <a:tcPr/>
                </a:tc>
              </a:tr>
              <a:tr h="1094522">
                <a:tc>
                  <a:txBody>
                    <a:bodyPr/>
                    <a:lstStyle/>
                    <a:p>
                      <a:pPr>
                        <a:buFont typeface="Arial" panose="020B0604020202020204" pitchFamily="34" charset="0"/>
                        <a:buChar char="•"/>
                      </a:pPr>
                      <a:r>
                        <a:rPr lang="uk-UA" dirty="0" smtClean="0"/>
                        <a:t> значне розширення капіталу за кошти від продажу акцій</a:t>
                      </a:r>
                      <a:endParaRPr lang="uk-UA" dirty="0"/>
                    </a:p>
                  </a:txBody>
                  <a:tcPr/>
                </a:tc>
                <a:tc>
                  <a:txBody>
                    <a:bodyPr/>
                    <a:lstStyle/>
                    <a:p>
                      <a:pPr>
                        <a:buFont typeface="Arial" panose="020B0604020202020204" pitchFamily="34" charset="0"/>
                        <a:buChar char="•"/>
                      </a:pPr>
                      <a:r>
                        <a:rPr lang="uk-UA" dirty="0" smtClean="0"/>
                        <a:t> ймовірність зловживань з боку менеджерів, оскільки власники акцій не беруть участь у поточному управлінні</a:t>
                      </a:r>
                      <a:endParaRPr lang="uk-UA" dirty="0"/>
                    </a:p>
                  </a:txBody>
                  <a:tcPr/>
                </a:tc>
              </a:tr>
              <a:tr h="1094522">
                <a:tc>
                  <a:txBody>
                    <a:bodyPr/>
                    <a:lstStyle/>
                    <a:p>
                      <a:pPr>
                        <a:buFont typeface="Arial" panose="020B0604020202020204" pitchFamily="34" charset="0"/>
                        <a:buChar char="•"/>
                      </a:pPr>
                      <a:r>
                        <a:rPr lang="uk-UA" dirty="0" smtClean="0"/>
                        <a:t> можливість наймання професійних менеджерів і вища якість управлінських рішень</a:t>
                      </a:r>
                      <a:endParaRPr lang="uk-UA" dirty="0"/>
                    </a:p>
                  </a:txBody>
                  <a:tcPr/>
                </a:tc>
                <a:tc>
                  <a:txBody>
                    <a:bodyPr/>
                    <a:lstStyle/>
                    <a:p>
                      <a:pPr>
                        <a:buFont typeface="Arial" panose="020B0604020202020204" pitchFamily="34" charset="0"/>
                        <a:buChar char="•"/>
                      </a:pPr>
                      <a:r>
                        <a:rPr lang="uk-UA" dirty="0" smtClean="0"/>
                        <a:t> подвійне оподаткування доходів:</a:t>
                      </a:r>
                      <a:endParaRPr lang="uk-UA" dirty="0" smtClean="0"/>
                    </a:p>
                    <a:p>
                      <a:pPr>
                        <a:buFont typeface="Arial" panose="020B0604020202020204" pitchFamily="34" charset="0"/>
                        <a:buNone/>
                      </a:pPr>
                      <a:r>
                        <a:rPr lang="uk-UA" dirty="0" smtClean="0"/>
                        <a:t>як прибутку корпорації, як дивідендів власників акцій</a:t>
                      </a:r>
                      <a:endParaRPr lang="uk-UA" dirty="0"/>
                    </a:p>
                  </a:txBody>
                  <a:tcPr/>
                </a:tc>
              </a:tr>
              <a:tr h="1094522">
                <a:tc>
                  <a:txBody>
                    <a:bodyPr/>
                    <a:lstStyle/>
                    <a:p>
                      <a:pPr>
                        <a:buFont typeface="Arial" panose="020B0604020202020204" pitchFamily="34" charset="0"/>
                        <a:buChar char="•"/>
                      </a:pPr>
                      <a:r>
                        <a:rPr lang="uk-UA" dirty="0" smtClean="0"/>
                        <a:t> обмежена відповідальність власників акцій</a:t>
                      </a:r>
                      <a:endParaRPr lang="uk-UA" dirty="0"/>
                    </a:p>
                  </a:txBody>
                  <a:tcPr/>
                </a:tc>
                <a:tc>
                  <a:txBody>
                    <a:bodyPr/>
                    <a:lstStyle/>
                    <a:p>
                      <a:endParaRPr lang="uk-UA" dirty="0"/>
                    </a:p>
                  </a:txBody>
                  <a:tcPr/>
                </a:tc>
              </a:tr>
              <a:tr h="1094522">
                <a:tc>
                  <a:txBody>
                    <a:bodyPr/>
                    <a:lstStyle/>
                    <a:p>
                      <a:pPr>
                        <a:buFont typeface="Arial" panose="020B0604020202020204" pitchFamily="34" charset="0"/>
                        <a:buChar char="•"/>
                      </a:pPr>
                      <a:r>
                        <a:rPr lang="uk-UA" dirty="0" smtClean="0"/>
                        <a:t> немає загрози реорганізації через зміну власників під час продажу ними акцій</a:t>
                      </a:r>
                      <a:endParaRPr lang="uk-UA" dirty="0"/>
                    </a:p>
                  </a:txBody>
                  <a:tcPr/>
                </a:tc>
                <a:tc>
                  <a:txBody>
                    <a:bodyPr/>
                    <a:lstStyle/>
                    <a:p>
                      <a:endParaRPr lang="uk-UA" dirty="0"/>
                    </a:p>
                  </a:txBody>
                  <a:tcPr/>
                </a:tc>
              </a:tr>
            </a:tbl>
          </a:graphicData>
        </a:graphic>
      </p:graphicFrame>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10402" cy="6858000"/>
          </a:xfrm>
          <a:prstGeom prst="rect">
            <a:avLst/>
          </a:prstGeom>
        </p:spPr>
      </p:pic>
      <p:sp>
        <p:nvSpPr>
          <p:cNvPr id="3" name="Прямокутник 2"/>
          <p:cNvSpPr/>
          <p:nvPr/>
        </p:nvSpPr>
        <p:spPr>
          <a:xfrm rot="10800000" flipV="1">
            <a:off x="2427346" y="278994"/>
            <a:ext cx="7128792" cy="461665"/>
          </a:xfrm>
          <a:prstGeom prst="rect">
            <a:avLst/>
          </a:prstGeom>
          <a:noFill/>
        </p:spPr>
        <p:txBody>
          <a:bodyPr wrap="square" lIns="91440" tIns="45720" rIns="91440" bIns="45720">
            <a:spAutoFit/>
          </a:bodyPr>
          <a:lstStyle/>
          <a:p>
            <a:pPr algn="ct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До підприємницької діяльності</a:t>
            </a:r>
            <a:endParaRPr lang="uk-UA" sz="2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flipH="1">
            <a:off x="1252230" y="1608400"/>
            <a:ext cx="3851142" cy="1938992"/>
          </a:xfrm>
          <a:prstGeom prst="rect">
            <a:avLst/>
          </a:prstGeom>
          <a:solidFill>
            <a:schemeClr val="accent4">
              <a:lumMod val="40000"/>
              <a:lumOff val="60000"/>
            </a:schemeClr>
          </a:solidFill>
          <a:ln>
            <a:solidFill>
              <a:srgbClr val="C00000"/>
            </a:solidFill>
          </a:ln>
        </p:spPr>
        <p:txBody>
          <a:bodyPr wrap="square" rtlCol="0">
            <a:spAutoFit/>
          </a:bodyPr>
          <a:lstStyle/>
          <a:p>
            <a:r>
              <a:rPr lang="uk-UA" b="1" dirty="0" smtClean="0"/>
              <a:t>                        </a:t>
            </a:r>
            <a:r>
              <a:rPr lang="uk-UA" sz="2400" b="1" u="sng" dirty="0" smtClean="0"/>
              <a:t>Допускаються</a:t>
            </a:r>
            <a:endParaRPr lang="uk-UA" sz="2400" b="1" u="sng" dirty="0" smtClean="0"/>
          </a:p>
          <a:p>
            <a:pPr>
              <a:buFont typeface="Arial" panose="020B0604020202020204" pitchFamily="34" charset="0"/>
              <a:buChar char="•"/>
            </a:pPr>
            <a:r>
              <a:rPr lang="uk-UA" sz="1600" b="1" dirty="0" smtClean="0">
                <a:ln>
                  <a:solidFill>
                    <a:schemeClr val="accent2"/>
                  </a:solidFill>
                </a:ln>
              </a:rPr>
              <a:t>Громадяни України та інших держав,не обмежені законом у правоздатності або дієздатності</a:t>
            </a:r>
            <a:endParaRPr lang="uk-UA" sz="1600" b="1" dirty="0" smtClean="0">
              <a:ln>
                <a:solidFill>
                  <a:schemeClr val="accent2"/>
                </a:solidFill>
              </a:ln>
            </a:endParaRPr>
          </a:p>
          <a:p>
            <a:pPr>
              <a:buFont typeface="Arial" panose="020B0604020202020204" pitchFamily="34" charset="0"/>
              <a:buChar char="•"/>
            </a:pPr>
            <a:r>
              <a:rPr lang="uk-UA" sz="1600" b="1" dirty="0" smtClean="0">
                <a:ln>
                  <a:solidFill>
                    <a:schemeClr val="accent2"/>
                  </a:solidFill>
                </a:ln>
              </a:rPr>
              <a:t>Юридичні особи всіх форм власності, визначених законом України “ Про </a:t>
            </a:r>
            <a:r>
              <a:rPr lang="uk-UA" sz="1600" b="1" dirty="0" err="1" smtClean="0">
                <a:ln>
                  <a:solidFill>
                    <a:schemeClr val="accent2"/>
                  </a:solidFill>
                </a:ln>
              </a:rPr>
              <a:t>власність”</a:t>
            </a:r>
            <a:endParaRPr lang="uk-UA" sz="1600" b="1" dirty="0" smtClean="0">
              <a:ln>
                <a:solidFill>
                  <a:schemeClr val="accent2"/>
                </a:solidFill>
              </a:ln>
            </a:endParaRPr>
          </a:p>
        </p:txBody>
      </p:sp>
      <p:sp>
        <p:nvSpPr>
          <p:cNvPr id="6" name="Прямокутник 11"/>
          <p:cNvSpPr/>
          <p:nvPr/>
        </p:nvSpPr>
        <p:spPr>
          <a:xfrm>
            <a:off x="3579474" y="285744"/>
            <a:ext cx="5040560" cy="3600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400" b="1" dirty="0" smtClean="0">
                <a:solidFill>
                  <a:srgbClr val="6600CC"/>
                </a:solidFill>
              </a:rPr>
              <a:t>До підприємницької  діяльності</a:t>
            </a:r>
            <a:endParaRPr lang="uk-UA" sz="2400" b="1" dirty="0">
              <a:solidFill>
                <a:srgbClr val="6600CC"/>
              </a:solidFill>
            </a:endParaRPr>
          </a:p>
        </p:txBody>
      </p:sp>
      <p:sp>
        <p:nvSpPr>
          <p:cNvPr id="7" name="Прямокутник 12"/>
          <p:cNvSpPr/>
          <p:nvPr/>
        </p:nvSpPr>
        <p:spPr>
          <a:xfrm>
            <a:off x="7103256" y="1608400"/>
            <a:ext cx="3918096" cy="2973072"/>
          </a:xfrm>
          <a:prstGeom prst="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Char char="•"/>
            </a:pPr>
            <a:r>
              <a:rPr lang="uk-UA" sz="1600" dirty="0" smtClean="0">
                <a:ln>
                  <a:solidFill>
                    <a:srgbClr val="C00000"/>
                  </a:solidFill>
                </a:ln>
                <a:solidFill>
                  <a:schemeClr val="accent2">
                    <a:lumMod val="75000"/>
                  </a:schemeClr>
                </a:solidFill>
              </a:rPr>
              <a:t>Військовослужбовці</a:t>
            </a:r>
            <a:endParaRPr lang="uk-UA" sz="1600" dirty="0" smtClean="0">
              <a:ln>
                <a:solidFill>
                  <a:srgbClr val="C00000"/>
                </a:solidFill>
              </a:ln>
              <a:solidFill>
                <a:schemeClr val="accent2">
                  <a:lumMod val="75000"/>
                </a:schemeClr>
              </a:solidFill>
            </a:endParaRPr>
          </a:p>
          <a:p>
            <a:pPr algn="ctr">
              <a:buFont typeface="Arial" panose="020B0604020202020204" pitchFamily="34" charset="0"/>
              <a:buChar char="•"/>
            </a:pPr>
            <a:r>
              <a:rPr lang="uk-UA" sz="1600" dirty="0" smtClean="0">
                <a:ln>
                  <a:solidFill>
                    <a:srgbClr val="C00000"/>
                  </a:solidFill>
                </a:ln>
                <a:solidFill>
                  <a:schemeClr val="accent2">
                    <a:lumMod val="75000"/>
                  </a:schemeClr>
                </a:solidFill>
              </a:rPr>
              <a:t>Засуджені та особи з незнятою судимістю</a:t>
            </a:r>
            <a:endParaRPr lang="uk-UA" sz="1600" dirty="0" smtClean="0">
              <a:ln>
                <a:solidFill>
                  <a:srgbClr val="C00000"/>
                </a:solidFill>
              </a:ln>
              <a:solidFill>
                <a:schemeClr val="accent2">
                  <a:lumMod val="75000"/>
                </a:schemeClr>
              </a:solidFill>
            </a:endParaRPr>
          </a:p>
          <a:p>
            <a:pPr algn="ctr">
              <a:buFont typeface="Arial" panose="020B0604020202020204" pitchFamily="34" charset="0"/>
              <a:buChar char="•"/>
            </a:pPr>
            <a:r>
              <a:rPr lang="uk-UA" sz="1600" dirty="0" smtClean="0">
                <a:ln>
                  <a:solidFill>
                    <a:srgbClr val="C00000"/>
                  </a:solidFill>
                </a:ln>
                <a:solidFill>
                  <a:schemeClr val="accent2">
                    <a:lumMod val="75000"/>
                  </a:schemeClr>
                </a:solidFill>
              </a:rPr>
              <a:t>Посадові особи органів прокуратури і внутрішніх  справ, держбезпеки, державного арбітражу і нотаріату</a:t>
            </a:r>
            <a:endParaRPr lang="uk-UA" sz="1600" dirty="0" smtClean="0">
              <a:ln>
                <a:solidFill>
                  <a:srgbClr val="C00000"/>
                </a:solidFill>
              </a:ln>
              <a:solidFill>
                <a:schemeClr val="accent2">
                  <a:lumMod val="75000"/>
                </a:schemeClr>
              </a:solidFill>
            </a:endParaRPr>
          </a:p>
          <a:p>
            <a:pPr algn="ctr">
              <a:buFont typeface="Arial" panose="020B0604020202020204" pitchFamily="34" charset="0"/>
              <a:buChar char="•"/>
            </a:pPr>
            <a:r>
              <a:rPr lang="uk-UA" sz="1600" dirty="0" smtClean="0">
                <a:ln>
                  <a:solidFill>
                    <a:srgbClr val="C00000"/>
                  </a:solidFill>
                </a:ln>
                <a:solidFill>
                  <a:schemeClr val="accent2">
                    <a:lumMod val="75000"/>
                  </a:schemeClr>
                </a:solidFill>
              </a:rPr>
              <a:t>Співробітники органів державної влади і управління, що здійснюють контроль за діяльністю підприємств</a:t>
            </a:r>
            <a:endParaRPr lang="uk-UA" sz="1600" dirty="0" smtClean="0">
              <a:ln>
                <a:solidFill>
                  <a:srgbClr val="C00000"/>
                </a:solidFill>
              </a:ln>
              <a:solidFill>
                <a:schemeClr val="accent2">
                  <a:lumMod val="75000"/>
                </a:schemeClr>
              </a:solidFill>
            </a:endParaRPr>
          </a:p>
        </p:txBody>
      </p:sp>
      <p:cxnSp>
        <p:nvCxnSpPr>
          <p:cNvPr id="8" name="Пряма зі стрілкою 14"/>
          <p:cNvCxnSpPr>
            <a:stCxn id="6" idx="2"/>
          </p:cNvCxnSpPr>
          <p:nvPr/>
        </p:nvCxnSpPr>
        <p:spPr>
          <a:xfrm flipH="1">
            <a:off x="4227546" y="645784"/>
            <a:ext cx="1872208" cy="9361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Пряма зі стрілкою 19"/>
          <p:cNvCxnSpPr>
            <a:stCxn id="6" idx="2"/>
          </p:cNvCxnSpPr>
          <p:nvPr/>
        </p:nvCxnSpPr>
        <p:spPr>
          <a:xfrm>
            <a:off x="6099754" y="645784"/>
            <a:ext cx="1656184" cy="9361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51882" y="1581888"/>
            <a:ext cx="2664296" cy="461665"/>
          </a:xfrm>
          <a:prstGeom prst="rect">
            <a:avLst/>
          </a:prstGeom>
          <a:noFill/>
        </p:spPr>
        <p:txBody>
          <a:bodyPr wrap="square" rtlCol="0">
            <a:spAutoFit/>
          </a:bodyPr>
          <a:lstStyle/>
          <a:p>
            <a:r>
              <a:rPr lang="uk-UA" sz="2400" b="1" u="sng" dirty="0" smtClean="0"/>
              <a:t>НЕ допускаються </a:t>
            </a:r>
            <a:endParaRPr lang="uk-UA" sz="2400" b="1" u="sng" dirty="0"/>
          </a:p>
        </p:txBody>
      </p:sp>
      <p:sp>
        <p:nvSpPr>
          <p:cNvPr id="12" name="Скругленный прямоугольник 11"/>
          <p:cNvSpPr/>
          <p:nvPr/>
        </p:nvSpPr>
        <p:spPr>
          <a:xfrm>
            <a:off x="1212165" y="4696216"/>
            <a:ext cx="9775178" cy="20632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uk-UA" sz="2000" dirty="0" smtClean="0">
                <a:solidFill>
                  <a:srgbClr val="FF0000"/>
                </a:solidFill>
              </a:rPr>
              <a:t>Підприємництво</a:t>
            </a:r>
            <a:r>
              <a:rPr lang="uk-UA" dirty="0" smtClean="0"/>
              <a:t>- </a:t>
            </a:r>
            <a:r>
              <a:rPr lang="uk-UA" dirty="0" smtClean="0">
                <a:solidFill>
                  <a:srgbClr val="6600CC"/>
                </a:solidFill>
              </a:rPr>
              <a:t>самостійна, ініціативна, господарська діяльність громадян, </a:t>
            </a:r>
            <a:r>
              <a:rPr lang="uk-UA" dirty="0" err="1" smtClean="0">
                <a:solidFill>
                  <a:srgbClr val="6600CC"/>
                </a:solidFill>
              </a:rPr>
              <a:t>спрямова</a:t>
            </a:r>
            <a:r>
              <a:rPr lang="uk-UA" dirty="0" smtClean="0">
                <a:solidFill>
                  <a:srgbClr val="6600CC"/>
                </a:solidFill>
              </a:rPr>
              <a:t>   </a:t>
            </a:r>
            <a:endParaRPr lang="uk-UA" dirty="0" smtClean="0">
              <a:solidFill>
                <a:srgbClr val="6600CC"/>
              </a:solidFill>
            </a:endParaRPr>
          </a:p>
          <a:p>
            <a:r>
              <a:rPr lang="uk-UA" dirty="0" smtClean="0">
                <a:solidFill>
                  <a:srgbClr val="6600CC"/>
                </a:solidFill>
              </a:rPr>
              <a:t>                                     на </a:t>
            </a:r>
            <a:r>
              <a:rPr lang="uk-UA" dirty="0" err="1" smtClean="0">
                <a:solidFill>
                  <a:srgbClr val="6600CC"/>
                </a:solidFill>
              </a:rPr>
              <a:t>на</a:t>
            </a:r>
            <a:r>
              <a:rPr lang="uk-UA" dirty="0" smtClean="0">
                <a:solidFill>
                  <a:srgbClr val="6600CC"/>
                </a:solidFill>
              </a:rPr>
              <a:t> отримання прибутку.</a:t>
            </a:r>
            <a:endParaRPr lang="uk-UA" dirty="0" smtClean="0">
              <a:solidFill>
                <a:srgbClr val="6600CC"/>
              </a:solidFill>
            </a:endParaRPr>
          </a:p>
          <a:p>
            <a:r>
              <a:rPr lang="uk-UA" sz="2000" dirty="0" smtClean="0">
                <a:solidFill>
                  <a:srgbClr val="7030A0"/>
                </a:solidFill>
              </a:rPr>
              <a:t>Підприємство</a:t>
            </a:r>
            <a:r>
              <a:rPr lang="uk-UA" dirty="0" smtClean="0"/>
              <a:t>- </a:t>
            </a:r>
            <a:r>
              <a:rPr lang="uk-UA" dirty="0" smtClean="0">
                <a:solidFill>
                  <a:srgbClr val="FF0000"/>
                </a:solidFill>
              </a:rPr>
              <a:t>самостійний </a:t>
            </a:r>
            <a:r>
              <a:rPr lang="uk-UA" dirty="0" err="1" smtClean="0">
                <a:solidFill>
                  <a:srgbClr val="FF0000"/>
                </a:solidFill>
              </a:rPr>
              <a:t>суб</a:t>
            </a:r>
            <a:r>
              <a:rPr lang="en-US" dirty="0" smtClean="0">
                <a:solidFill>
                  <a:srgbClr val="FF0000"/>
                </a:solidFill>
              </a:rPr>
              <a:t>`</a:t>
            </a:r>
            <a:r>
              <a:rPr lang="uk-UA" dirty="0" err="1" smtClean="0">
                <a:solidFill>
                  <a:srgbClr val="FF0000"/>
                </a:solidFill>
              </a:rPr>
              <a:t>єкт</a:t>
            </a:r>
            <a:r>
              <a:rPr lang="uk-UA" dirty="0" smtClean="0">
                <a:solidFill>
                  <a:srgbClr val="FF0000"/>
                </a:solidFill>
              </a:rPr>
              <a:t> господарювання, який здійснює виробничу і </a:t>
            </a:r>
            <a:r>
              <a:rPr lang="uk-UA" dirty="0" err="1" smtClean="0">
                <a:solidFill>
                  <a:srgbClr val="FF0000"/>
                </a:solidFill>
              </a:rPr>
              <a:t>комер</a:t>
            </a:r>
            <a:endParaRPr lang="uk-UA" dirty="0" smtClean="0">
              <a:solidFill>
                <a:srgbClr val="FF0000"/>
              </a:solidFill>
            </a:endParaRPr>
          </a:p>
          <a:p>
            <a:r>
              <a:rPr lang="uk-UA" dirty="0" smtClean="0">
                <a:solidFill>
                  <a:srgbClr val="FF0000"/>
                </a:solidFill>
              </a:rPr>
              <a:t>                               </a:t>
            </a:r>
            <a:r>
              <a:rPr lang="uk-UA" dirty="0" err="1" smtClean="0">
                <a:solidFill>
                  <a:srgbClr val="FF0000"/>
                </a:solidFill>
              </a:rPr>
              <a:t>ційну</a:t>
            </a:r>
            <a:r>
              <a:rPr lang="uk-UA" dirty="0" smtClean="0">
                <a:solidFill>
                  <a:srgbClr val="FF0000"/>
                </a:solidFill>
              </a:rPr>
              <a:t> діяльність з метою отримання прибутку. </a:t>
            </a:r>
            <a:endParaRPr lang="uk-UA" dirty="0">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75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E:\ВідкЕкон\m655306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922" y="430847"/>
            <a:ext cx="7880155" cy="5996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кутник 1"/>
          <p:cNvSpPr/>
          <p:nvPr/>
        </p:nvSpPr>
        <p:spPr>
          <a:xfrm>
            <a:off x="2685471" y="373936"/>
            <a:ext cx="7173815" cy="461665"/>
          </a:xfrm>
          <a:prstGeom prst="rect">
            <a:avLst/>
          </a:prstGeom>
          <a:noFill/>
        </p:spPr>
        <p:txBody>
          <a:bodyPr wrap="square" lIns="91440" tIns="45720" rIns="91440" bIns="45720">
            <a:spAutoFit/>
          </a:bodyPr>
          <a:lstStyle/>
          <a:p>
            <a:pPr algn="ctr"/>
            <a:r>
              <a:rPr lang="uk-UA"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Витрати підприємства</a:t>
            </a:r>
            <a:endParaRPr lang="uk-UA" sz="2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cxnSp>
        <p:nvCxnSpPr>
          <p:cNvPr id="4" name="Пряма зі стрілкою 3"/>
          <p:cNvCxnSpPr/>
          <p:nvPr/>
        </p:nvCxnSpPr>
        <p:spPr>
          <a:xfrm flipH="1">
            <a:off x="3621575" y="661968"/>
            <a:ext cx="18722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Пряма зі стрілкою 7"/>
          <p:cNvCxnSpPr/>
          <p:nvPr/>
        </p:nvCxnSpPr>
        <p:spPr>
          <a:xfrm>
            <a:off x="6861935" y="661968"/>
            <a:ext cx="151216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Блок-схема: знак завершення 8"/>
          <p:cNvSpPr/>
          <p:nvPr/>
        </p:nvSpPr>
        <p:spPr>
          <a:xfrm>
            <a:off x="1893383" y="1454056"/>
            <a:ext cx="3456384" cy="1656184"/>
          </a:xfrm>
          <a:prstGeom prst="flowChartTerminator">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u="sng" dirty="0" smtClean="0">
                <a:ln>
                  <a:solidFill>
                    <a:srgbClr val="FFFF00"/>
                  </a:solidFill>
                </a:ln>
                <a:solidFill>
                  <a:schemeClr val="tx1"/>
                </a:solidFill>
              </a:rPr>
              <a:t>Постійні</a:t>
            </a:r>
            <a:r>
              <a:rPr lang="en-US" sz="2000" u="sng" dirty="0" smtClean="0">
                <a:ln>
                  <a:solidFill>
                    <a:schemeClr val="accent6">
                      <a:lumMod val="40000"/>
                      <a:lumOff val="60000"/>
                    </a:schemeClr>
                  </a:solidFill>
                </a:ln>
                <a:solidFill>
                  <a:srgbClr val="6600CC"/>
                </a:solidFill>
              </a:rPr>
              <a:t> FC</a:t>
            </a:r>
            <a:endParaRPr lang="uk-UA" sz="2000" u="sng" dirty="0" smtClean="0">
              <a:ln>
                <a:solidFill>
                  <a:schemeClr val="accent6">
                    <a:lumMod val="40000"/>
                    <a:lumOff val="60000"/>
                  </a:schemeClr>
                </a:solidFill>
              </a:ln>
              <a:solidFill>
                <a:srgbClr val="6600CC"/>
              </a:solidFill>
            </a:endParaRPr>
          </a:p>
          <a:p>
            <a:pPr algn="ctr"/>
            <a:r>
              <a:rPr lang="uk-UA" dirty="0" smtClean="0">
                <a:ln>
                  <a:solidFill>
                    <a:srgbClr val="FFC000"/>
                  </a:solidFill>
                </a:ln>
                <a:solidFill>
                  <a:srgbClr val="582CD4"/>
                </a:solidFill>
              </a:rPr>
              <a:t>Відсотки за кредитами</a:t>
            </a:r>
            <a:endParaRPr lang="uk-UA" dirty="0" smtClean="0">
              <a:ln>
                <a:solidFill>
                  <a:srgbClr val="FFC000"/>
                </a:solidFill>
              </a:ln>
              <a:solidFill>
                <a:srgbClr val="582CD4"/>
              </a:solidFill>
            </a:endParaRPr>
          </a:p>
          <a:p>
            <a:pPr algn="ctr"/>
            <a:r>
              <a:rPr lang="uk-UA" dirty="0" smtClean="0">
                <a:ln>
                  <a:solidFill>
                    <a:srgbClr val="FFC000"/>
                  </a:solidFill>
                </a:ln>
                <a:solidFill>
                  <a:srgbClr val="582CD4"/>
                </a:solidFill>
              </a:rPr>
              <a:t>Оренда устаткування</a:t>
            </a:r>
            <a:endParaRPr lang="uk-UA" dirty="0" smtClean="0">
              <a:ln>
                <a:solidFill>
                  <a:srgbClr val="FFC000"/>
                </a:solidFill>
              </a:ln>
              <a:solidFill>
                <a:srgbClr val="582CD4"/>
              </a:solidFill>
            </a:endParaRPr>
          </a:p>
          <a:p>
            <a:pPr algn="ctr"/>
            <a:r>
              <a:rPr lang="uk-UA" dirty="0" smtClean="0">
                <a:ln>
                  <a:solidFill>
                    <a:srgbClr val="FFC000"/>
                  </a:solidFill>
                </a:ln>
                <a:solidFill>
                  <a:srgbClr val="582CD4"/>
                </a:solidFill>
              </a:rPr>
              <a:t>Рентні та страхові платежі</a:t>
            </a:r>
            <a:endParaRPr lang="uk-UA" dirty="0" smtClean="0">
              <a:ln>
                <a:solidFill>
                  <a:srgbClr val="FFC000"/>
                </a:solidFill>
              </a:ln>
              <a:solidFill>
                <a:srgbClr val="582CD4"/>
              </a:solidFill>
            </a:endParaRPr>
          </a:p>
          <a:p>
            <a:pPr algn="ctr"/>
            <a:r>
              <a:rPr lang="uk-UA" dirty="0" smtClean="0">
                <a:ln>
                  <a:solidFill>
                    <a:srgbClr val="FFC000"/>
                  </a:solidFill>
                </a:ln>
                <a:solidFill>
                  <a:srgbClr val="582CD4"/>
                </a:solidFill>
              </a:rPr>
              <a:t>Зарплата керівникам</a:t>
            </a:r>
            <a:endParaRPr lang="uk-UA" dirty="0" smtClean="0">
              <a:ln>
                <a:solidFill>
                  <a:srgbClr val="FFC000"/>
                </a:solidFill>
              </a:ln>
              <a:solidFill>
                <a:srgbClr val="582CD4"/>
              </a:solidFill>
            </a:endParaRPr>
          </a:p>
          <a:p>
            <a:pPr algn="ctr"/>
            <a:endParaRPr lang="uk-UA" dirty="0">
              <a:ln w="18415" cmpd="sng">
                <a:solidFill>
                  <a:schemeClr val="accent2">
                    <a:lumMod val="75000"/>
                  </a:schemeClr>
                </a:solidFill>
                <a:prstDash val="solid"/>
              </a:ln>
            </a:endParaRPr>
          </a:p>
        </p:txBody>
      </p:sp>
      <p:sp>
        <p:nvSpPr>
          <p:cNvPr id="7" name="Блок-схема: знак завершення 9"/>
          <p:cNvSpPr/>
          <p:nvPr/>
        </p:nvSpPr>
        <p:spPr>
          <a:xfrm>
            <a:off x="7005951" y="1526064"/>
            <a:ext cx="3240360" cy="1656184"/>
          </a:xfrm>
          <a:prstGeom prst="flowChartTerminator">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u="sng" dirty="0" smtClean="0">
                <a:ln>
                  <a:solidFill>
                    <a:srgbClr val="FFFF00"/>
                  </a:solidFill>
                </a:ln>
                <a:solidFill>
                  <a:schemeClr val="tx1"/>
                </a:solidFill>
              </a:rPr>
              <a:t>Змінні</a:t>
            </a:r>
            <a:r>
              <a:rPr lang="en-US" sz="2000" u="sng" dirty="0" smtClean="0">
                <a:ln>
                  <a:solidFill>
                    <a:schemeClr val="accent2">
                      <a:lumMod val="20000"/>
                      <a:lumOff val="80000"/>
                    </a:schemeClr>
                  </a:solidFill>
                </a:ln>
                <a:solidFill>
                  <a:srgbClr val="FF0000"/>
                </a:solidFill>
              </a:rPr>
              <a:t> </a:t>
            </a:r>
            <a:r>
              <a:rPr lang="en-US" sz="2000" b="1" u="sng" dirty="0" smtClean="0">
                <a:ln>
                  <a:solidFill>
                    <a:schemeClr val="accent2">
                      <a:lumMod val="20000"/>
                      <a:lumOff val="80000"/>
                    </a:schemeClr>
                  </a:solidFill>
                </a:ln>
                <a:solidFill>
                  <a:srgbClr val="CC99FF"/>
                </a:solidFill>
              </a:rPr>
              <a:t>VC</a:t>
            </a:r>
            <a:endParaRPr lang="uk-UA" sz="2000" b="1" u="sng" dirty="0" smtClean="0">
              <a:ln>
                <a:solidFill>
                  <a:schemeClr val="accent2">
                    <a:lumMod val="20000"/>
                    <a:lumOff val="80000"/>
                  </a:schemeClr>
                </a:solidFill>
              </a:ln>
              <a:solidFill>
                <a:srgbClr val="CC99FF"/>
              </a:solidFill>
            </a:endParaRPr>
          </a:p>
          <a:p>
            <a:pPr algn="ctr"/>
            <a:r>
              <a:rPr lang="uk-UA" dirty="0" smtClean="0">
                <a:ln>
                  <a:solidFill>
                    <a:srgbClr val="FFC000"/>
                  </a:solidFill>
                </a:ln>
                <a:solidFill>
                  <a:srgbClr val="800080"/>
                </a:solidFill>
              </a:rPr>
              <a:t>На сировину,</a:t>
            </a:r>
            <a:endParaRPr lang="uk-UA" dirty="0" smtClean="0">
              <a:ln>
                <a:solidFill>
                  <a:srgbClr val="FFC000"/>
                </a:solidFill>
              </a:ln>
              <a:solidFill>
                <a:srgbClr val="800080"/>
              </a:solidFill>
            </a:endParaRPr>
          </a:p>
          <a:p>
            <a:pPr algn="ctr"/>
            <a:r>
              <a:rPr lang="uk-UA" dirty="0" smtClean="0">
                <a:ln>
                  <a:solidFill>
                    <a:srgbClr val="FFC000"/>
                  </a:solidFill>
                </a:ln>
                <a:solidFill>
                  <a:srgbClr val="800080"/>
                </a:solidFill>
              </a:rPr>
              <a:t> матеріали, паливо</a:t>
            </a:r>
            <a:endParaRPr lang="uk-UA" dirty="0" smtClean="0">
              <a:ln>
                <a:solidFill>
                  <a:srgbClr val="FFC000"/>
                </a:solidFill>
              </a:ln>
              <a:solidFill>
                <a:srgbClr val="800080"/>
              </a:solidFill>
            </a:endParaRPr>
          </a:p>
          <a:p>
            <a:pPr algn="ctr"/>
            <a:r>
              <a:rPr lang="uk-UA" dirty="0" smtClean="0">
                <a:ln>
                  <a:solidFill>
                    <a:srgbClr val="FFC000"/>
                  </a:solidFill>
                </a:ln>
                <a:solidFill>
                  <a:srgbClr val="800080"/>
                </a:solidFill>
              </a:rPr>
              <a:t>Оплата праці найманих працівників</a:t>
            </a:r>
            <a:endParaRPr lang="uk-UA" dirty="0" smtClean="0">
              <a:ln>
                <a:solidFill>
                  <a:srgbClr val="FFC000"/>
                </a:solidFill>
              </a:ln>
              <a:solidFill>
                <a:srgbClr val="800080"/>
              </a:solidFill>
            </a:endParaRPr>
          </a:p>
          <a:p>
            <a:pPr algn="ctr"/>
            <a:endParaRPr lang="uk-UA" dirty="0">
              <a:ln>
                <a:solidFill>
                  <a:srgbClr val="FFC000"/>
                </a:solidFill>
              </a:ln>
            </a:endParaRPr>
          </a:p>
        </p:txBody>
      </p:sp>
      <p:sp>
        <p:nvSpPr>
          <p:cNvPr id="8" name="Блок-схема: знак завершення 10"/>
          <p:cNvSpPr/>
          <p:nvPr/>
        </p:nvSpPr>
        <p:spPr>
          <a:xfrm>
            <a:off x="4269647" y="229920"/>
            <a:ext cx="3960440" cy="864096"/>
          </a:xfrm>
          <a:prstGeom prst="flowChartTermina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uk-UA">
              <a:ln>
                <a:solidFill>
                  <a:srgbClr val="FFFF00"/>
                </a:solidFill>
              </a:ln>
            </a:endParaRPr>
          </a:p>
        </p:txBody>
      </p:sp>
      <p:sp>
        <p:nvSpPr>
          <p:cNvPr id="9" name="Прямокутник 11"/>
          <p:cNvSpPr/>
          <p:nvPr/>
        </p:nvSpPr>
        <p:spPr>
          <a:xfrm>
            <a:off x="4626047" y="416327"/>
            <a:ext cx="3220655" cy="461665"/>
          </a:xfrm>
          <a:prstGeom prst="rect">
            <a:avLst/>
          </a:prstGeom>
          <a:solidFill>
            <a:schemeClr val="accent6">
              <a:lumMod val="40000"/>
              <a:lumOff val="60000"/>
            </a:schemeClr>
          </a:solidFill>
          <a:ln>
            <a:solidFill>
              <a:srgbClr val="CC3300"/>
            </a:solidFill>
          </a:ln>
        </p:spPr>
        <p:txBody>
          <a:bodyPr wrap="square" lIns="91440" tIns="45720" rIns="91440" bIns="45720">
            <a:spAutoFit/>
          </a:bodyPr>
          <a:lstStyle/>
          <a:p>
            <a:pPr algn="ctr"/>
            <a:r>
              <a:rPr lang="uk-UA" sz="2400" b="1" dirty="0" smtClean="0">
                <a:ln w="900" cmpd="sng">
                  <a:solidFill>
                    <a:srgbClr val="FFFF00">
                      <a:alpha val="55000"/>
                    </a:srgbClr>
                  </a:solidFill>
                  <a:prstDash val="solid"/>
                </a:ln>
                <a:solidFill>
                  <a:srgbClr val="FF0000"/>
                </a:solidFill>
                <a:effectLst>
                  <a:innerShdw blurRad="101600" dist="76200" dir="5400000">
                    <a:schemeClr val="accent1">
                      <a:satMod val="190000"/>
                      <a:tint val="100000"/>
                      <a:alpha val="74000"/>
                    </a:schemeClr>
                  </a:innerShdw>
                </a:effectLst>
              </a:rPr>
              <a:t>Витрати підприємства</a:t>
            </a:r>
            <a:endParaRPr lang="uk-UA" sz="2400" b="1" cap="none" spc="0" dirty="0">
              <a:ln w="900" cmpd="sng">
                <a:solidFill>
                  <a:srgbClr val="FFFF00">
                    <a:alpha val="55000"/>
                  </a:srgbClr>
                </a:solidFill>
                <a:prstDash val="solid"/>
              </a:ln>
              <a:solidFill>
                <a:srgbClr val="FF0000"/>
              </a:solidFill>
              <a:effectLst>
                <a:innerShdw blurRad="101600" dist="76200" dir="5400000">
                  <a:schemeClr val="accent1">
                    <a:satMod val="190000"/>
                    <a:tint val="100000"/>
                    <a:alpha val="74000"/>
                  </a:schemeClr>
                </a:innerShdw>
              </a:effectLst>
            </a:endParaRPr>
          </a:p>
        </p:txBody>
      </p:sp>
      <p:sp>
        <p:nvSpPr>
          <p:cNvPr id="10" name="Блок-схема: знак завершення 20"/>
          <p:cNvSpPr/>
          <p:nvPr/>
        </p:nvSpPr>
        <p:spPr>
          <a:xfrm>
            <a:off x="4701695" y="3830320"/>
            <a:ext cx="3024336" cy="864096"/>
          </a:xfrm>
          <a:prstGeom prst="flowChartTerminator">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n>
                  <a:solidFill>
                    <a:srgbClr val="FFFF00"/>
                  </a:solidFill>
                </a:ln>
                <a:solidFill>
                  <a:srgbClr val="FF0000"/>
                </a:solidFill>
              </a:rPr>
              <a:t>Загальні витрати </a:t>
            </a:r>
            <a:r>
              <a:rPr lang="uk-UA" sz="2800" b="1" dirty="0" smtClean="0">
                <a:ln>
                  <a:solidFill>
                    <a:schemeClr val="accent4">
                      <a:lumMod val="20000"/>
                      <a:lumOff val="80000"/>
                    </a:schemeClr>
                  </a:solidFill>
                </a:ln>
                <a:solidFill>
                  <a:srgbClr val="002060"/>
                </a:solidFill>
              </a:rPr>
              <a:t>ТС</a:t>
            </a:r>
            <a:endParaRPr lang="uk-UA" sz="2800" b="1" dirty="0">
              <a:ln>
                <a:solidFill>
                  <a:schemeClr val="accent4">
                    <a:lumMod val="20000"/>
                    <a:lumOff val="80000"/>
                  </a:schemeClr>
                </a:solidFill>
              </a:ln>
              <a:solidFill>
                <a:srgbClr val="002060"/>
              </a:solidFill>
            </a:endParaRPr>
          </a:p>
        </p:txBody>
      </p:sp>
      <p:cxnSp>
        <p:nvCxnSpPr>
          <p:cNvPr id="11" name="Пряма зі стрілкою 24"/>
          <p:cNvCxnSpPr/>
          <p:nvPr/>
        </p:nvCxnSpPr>
        <p:spPr>
          <a:xfrm>
            <a:off x="3549567" y="3110240"/>
            <a:ext cx="172819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 зі стрілкою 28"/>
          <p:cNvCxnSpPr>
            <a:stCxn id="7" idx="2"/>
          </p:cNvCxnSpPr>
          <p:nvPr/>
        </p:nvCxnSpPr>
        <p:spPr>
          <a:xfrm flipH="1">
            <a:off x="7077959" y="3182248"/>
            <a:ext cx="15481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кутник 39"/>
          <p:cNvSpPr/>
          <p:nvPr/>
        </p:nvSpPr>
        <p:spPr>
          <a:xfrm>
            <a:off x="3477559" y="5342488"/>
            <a:ext cx="5400600"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uk-UA" dirty="0" smtClean="0">
              <a:ln>
                <a:solidFill>
                  <a:srgbClr val="FFFF00"/>
                </a:solidFill>
              </a:ln>
            </a:endParaRPr>
          </a:p>
          <a:p>
            <a:pPr algn="ctr"/>
            <a:r>
              <a:rPr lang="uk-UA" sz="2400" b="1" dirty="0" smtClean="0">
                <a:ln>
                  <a:solidFill>
                    <a:srgbClr val="FFFF00"/>
                  </a:solidFill>
                </a:ln>
                <a:solidFill>
                  <a:srgbClr val="FF0000"/>
                </a:solidFill>
              </a:rPr>
              <a:t>Середні</a:t>
            </a:r>
            <a:endParaRPr lang="uk-UA" sz="2400" b="1" dirty="0" smtClean="0">
              <a:ln>
                <a:solidFill>
                  <a:srgbClr val="FFFF00"/>
                </a:solidFill>
              </a:ln>
              <a:solidFill>
                <a:srgbClr val="FF0000"/>
              </a:solidFill>
            </a:endParaRPr>
          </a:p>
          <a:p>
            <a:pPr algn="ctr"/>
            <a:r>
              <a:rPr lang="en-US" sz="2800" b="1" dirty="0" smtClean="0">
                <a:ln>
                  <a:solidFill>
                    <a:srgbClr val="00B050"/>
                  </a:solidFill>
                </a:ln>
                <a:solidFill>
                  <a:srgbClr val="00B0F0"/>
                </a:solidFill>
              </a:rPr>
              <a:t>ATC</a:t>
            </a:r>
            <a:endParaRPr lang="uk-UA" sz="2800" b="1" dirty="0" smtClean="0">
              <a:ln>
                <a:solidFill>
                  <a:srgbClr val="00B050"/>
                </a:solidFill>
              </a:ln>
              <a:solidFill>
                <a:srgbClr val="00B0F0"/>
              </a:solidFill>
            </a:endParaRPr>
          </a:p>
          <a:p>
            <a:pPr algn="ctr"/>
            <a:endParaRPr lang="uk-UA" dirty="0">
              <a:ln>
                <a:solidFill>
                  <a:srgbClr val="FFFF00"/>
                </a:solidFill>
              </a:ln>
            </a:endParaRPr>
          </a:p>
        </p:txBody>
      </p:sp>
      <p:sp>
        <p:nvSpPr>
          <p:cNvPr id="14" name="TextBox 13"/>
          <p:cNvSpPr txBox="1"/>
          <p:nvPr/>
        </p:nvSpPr>
        <p:spPr>
          <a:xfrm>
            <a:off x="3549567" y="5486504"/>
            <a:ext cx="864096" cy="523220"/>
          </a:xfrm>
          <a:prstGeom prst="rect">
            <a:avLst/>
          </a:prstGeom>
          <a:noFill/>
        </p:spPr>
        <p:txBody>
          <a:bodyPr wrap="square" rtlCol="0">
            <a:spAutoFit/>
          </a:bodyPr>
          <a:lstStyle/>
          <a:p>
            <a:r>
              <a:rPr lang="uk-UA" sz="2800" b="1" dirty="0" smtClean="0">
                <a:ln>
                  <a:solidFill>
                    <a:schemeClr val="accent4">
                      <a:lumMod val="50000"/>
                    </a:schemeClr>
                  </a:solidFill>
                </a:ln>
                <a:solidFill>
                  <a:srgbClr val="CC99FF"/>
                </a:solidFill>
              </a:rPr>
              <a:t>А</a:t>
            </a:r>
            <a:r>
              <a:rPr lang="en-US" sz="2800" b="1" dirty="0" smtClean="0">
                <a:ln>
                  <a:solidFill>
                    <a:schemeClr val="accent4">
                      <a:lumMod val="50000"/>
                    </a:schemeClr>
                  </a:solidFill>
                </a:ln>
                <a:solidFill>
                  <a:srgbClr val="CC99FF"/>
                </a:solidFill>
              </a:rPr>
              <a:t>FC</a:t>
            </a:r>
            <a:endParaRPr lang="uk-UA" sz="2800" b="1" dirty="0">
              <a:ln>
                <a:solidFill>
                  <a:schemeClr val="accent4">
                    <a:lumMod val="50000"/>
                  </a:schemeClr>
                </a:solidFill>
              </a:ln>
              <a:solidFill>
                <a:srgbClr val="CC99FF"/>
              </a:solidFill>
            </a:endParaRPr>
          </a:p>
        </p:txBody>
      </p:sp>
      <p:sp>
        <p:nvSpPr>
          <p:cNvPr id="15" name="TextBox 14"/>
          <p:cNvSpPr txBox="1"/>
          <p:nvPr/>
        </p:nvSpPr>
        <p:spPr>
          <a:xfrm>
            <a:off x="8014063" y="5486504"/>
            <a:ext cx="792088" cy="523220"/>
          </a:xfrm>
          <a:prstGeom prst="rect">
            <a:avLst/>
          </a:prstGeom>
          <a:noFill/>
        </p:spPr>
        <p:txBody>
          <a:bodyPr wrap="square" rtlCol="0">
            <a:spAutoFit/>
          </a:bodyPr>
          <a:lstStyle/>
          <a:p>
            <a:r>
              <a:rPr lang="en-US" sz="2800" dirty="0" smtClean="0">
                <a:ln>
                  <a:solidFill>
                    <a:schemeClr val="accent4">
                      <a:lumMod val="50000"/>
                    </a:schemeClr>
                  </a:solidFill>
                </a:ln>
                <a:solidFill>
                  <a:srgbClr val="CC99FF"/>
                </a:solidFill>
              </a:rPr>
              <a:t>AVC</a:t>
            </a:r>
            <a:endParaRPr lang="uk-UA" sz="2800" dirty="0">
              <a:ln>
                <a:solidFill>
                  <a:schemeClr val="accent4">
                    <a:lumMod val="50000"/>
                  </a:schemeClr>
                </a:solidFill>
              </a:ln>
              <a:solidFill>
                <a:srgbClr val="CC99FF"/>
              </a:solidFill>
            </a:endParaRPr>
          </a:p>
        </p:txBody>
      </p:sp>
      <p:cxnSp>
        <p:nvCxnSpPr>
          <p:cNvPr id="16" name="Пряма зі стрілкою 47"/>
          <p:cNvCxnSpPr>
            <a:stCxn id="7" idx="2"/>
          </p:cNvCxnSpPr>
          <p:nvPr/>
        </p:nvCxnSpPr>
        <p:spPr>
          <a:xfrm flipH="1">
            <a:off x="8590127" y="3182248"/>
            <a:ext cx="36004"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 зі стрілкою 19"/>
          <p:cNvCxnSpPr>
            <a:stCxn id="6" idx="2"/>
          </p:cNvCxnSpPr>
          <p:nvPr/>
        </p:nvCxnSpPr>
        <p:spPr>
          <a:xfrm>
            <a:off x="3621575" y="3110240"/>
            <a:ext cx="72008"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E:\ВідкЕкон\161-formi-vlasnosti.jpg"/>
          <p:cNvPicPr>
            <a:picLocks noChangeAspect="1" noChangeArrowheads="1"/>
          </p:cNvPicPr>
          <p:nvPr/>
        </p:nvPicPr>
        <p:blipFill>
          <a:blip r:embed="rId2">
            <a:extLst>
              <a:ext uri="{28A0092B-C50C-407E-A947-70E740481C1C}">
                <a14:useLocalDpi xmlns:a14="http://schemas.microsoft.com/office/drawing/2010/main" val="0"/>
              </a:ext>
            </a:extLst>
          </a:blip>
          <a:srcRect b="9760"/>
          <a:stretch>
            <a:fillRect/>
          </a:stretch>
        </p:blipFill>
        <p:spPr bwMode="auto">
          <a:xfrm>
            <a:off x="2468070" y="699960"/>
            <a:ext cx="7444673" cy="558350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4" descr="D:\робота 2013\різне\Юлія\Економіка\Найважливіші риси_рис3_6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370" y="259330"/>
            <a:ext cx="8456330" cy="6342248"/>
          </a:xfrm>
          <a:prstGeom prst="rect">
            <a:avLst/>
          </a:prstGeom>
          <a:noFill/>
          <a:ln>
            <a:noFill/>
          </a:ln>
          <a:effectLst>
            <a:glow rad="63500">
              <a:schemeClr val="accent5">
                <a:satMod val="175000"/>
                <a:alpha val="40000"/>
              </a:schemeClr>
            </a:glow>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1"/>
          <p:cNvSpPr>
            <a:spLocks noGrp="1"/>
          </p:cNvSpPr>
          <p:nvPr>
            <p:ph type="sldNum" sz="quarter" idx="12"/>
          </p:nvPr>
        </p:nvSpPr>
        <p:spPr>
          <a:xfrm>
            <a:off x="8199142" y="5887326"/>
            <a:ext cx="1761735" cy="373211"/>
          </a:xfrm>
          <a:noFill/>
          <a:effectLst>
            <a:glow rad="63500">
              <a:schemeClr val="accent5">
                <a:satMod val="175000"/>
                <a:alpha val="40000"/>
              </a:schemeClr>
            </a:glow>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fld id="{65B2304D-9F78-4977-919C-6EAA1EAD8B3C}" type="slidenum">
              <a:rPr lang="ru-RU"/>
            </a:fld>
            <a:endParaRPr lang="ru-RU"/>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Скругленный прямоугольник 2"/>
          <p:cNvSpPr/>
          <p:nvPr/>
        </p:nvSpPr>
        <p:spPr>
          <a:xfrm>
            <a:off x="864499" y="455177"/>
            <a:ext cx="10463002" cy="59476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p>
        </p:txBody>
      </p:sp>
      <p:sp>
        <p:nvSpPr>
          <p:cNvPr id="10" name="Rectangle 4"/>
          <p:cNvSpPr>
            <a:spLocks noChangeArrowheads="1"/>
          </p:cNvSpPr>
          <p:nvPr/>
        </p:nvSpPr>
        <p:spPr bwMode="auto">
          <a:xfrm>
            <a:off x="3371322" y="4646142"/>
            <a:ext cx="59769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uk-UA" sz="2400" b="1" dirty="0"/>
              <a:t>- самоствердження особистості;</a:t>
            </a:r>
            <a:endParaRPr lang="uk-UA" sz="2400" b="1" dirty="0"/>
          </a:p>
          <a:p>
            <a:pPr eaLnBrk="1" hangingPunct="1"/>
            <a:r>
              <a:rPr lang="uk-UA" sz="2400" b="1" dirty="0"/>
              <a:t>- можливість реалізувати свої здібності в одній з найскладніших сфер – сфері людської діяльності.</a:t>
            </a:r>
            <a:endParaRPr lang="ru-RU" sz="2400" b="1" dirty="0"/>
          </a:p>
        </p:txBody>
      </p:sp>
      <p:sp>
        <p:nvSpPr>
          <p:cNvPr id="11" name="Rectangle 5"/>
          <p:cNvSpPr>
            <a:spLocks noChangeArrowheads="1"/>
          </p:cNvSpPr>
          <p:nvPr/>
        </p:nvSpPr>
        <p:spPr bwMode="auto">
          <a:xfrm>
            <a:off x="2413324" y="606587"/>
            <a:ext cx="67643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uk-UA" sz="2800" b="1" dirty="0">
                <a:solidFill>
                  <a:srgbClr val="FF3300"/>
                </a:solidFill>
              </a:rPr>
              <a:t>Чи є прибуток головним стимулом підприємницької діяльності?</a:t>
            </a:r>
            <a:endParaRPr lang="uk-UA" sz="2800" b="1" dirty="0">
              <a:solidFill>
                <a:srgbClr val="FF3300"/>
              </a:solidFill>
            </a:endParaRPr>
          </a:p>
        </p:txBody>
      </p:sp>
      <p:sp>
        <p:nvSpPr>
          <p:cNvPr id="12" name="Rectangle 6"/>
          <p:cNvSpPr>
            <a:spLocks noChangeArrowheads="1"/>
          </p:cNvSpPr>
          <p:nvPr/>
        </p:nvSpPr>
        <p:spPr bwMode="auto">
          <a:xfrm>
            <a:off x="3499890" y="1784634"/>
            <a:ext cx="61563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uk-UA" sz="2800" dirty="0"/>
              <a:t>	</a:t>
            </a:r>
            <a:r>
              <a:rPr lang="uk-UA" sz="2800" b="1" dirty="0"/>
              <a:t>Безумовно, прибуток не лише символ успіху. Він є матеріальною основою збільшення капіталу, розширення підприємницької справи.</a:t>
            </a:r>
            <a:endParaRPr lang="uk-UA" sz="2800" b="1" dirty="0"/>
          </a:p>
        </p:txBody>
      </p:sp>
      <p:sp>
        <p:nvSpPr>
          <p:cNvPr id="14" name="Rectangle 8"/>
          <p:cNvSpPr>
            <a:spLocks noChangeArrowheads="1"/>
          </p:cNvSpPr>
          <p:nvPr/>
        </p:nvSpPr>
        <p:spPr bwMode="auto">
          <a:xfrm>
            <a:off x="2085328" y="4127030"/>
            <a:ext cx="7788275" cy="519112"/>
          </a:xfrm>
          <a:prstGeom prst="rect">
            <a:avLst/>
          </a:prstGeom>
          <a:noFill/>
          <a:ln>
            <a:noFill/>
          </a:ln>
          <a:effectLst/>
        </p:spPr>
        <p:txBody>
          <a:bodyPr wrap="none">
            <a:spAutoFit/>
          </a:bodyPr>
          <a:lstStyle/>
          <a:p>
            <a:pPr>
              <a:defRPr/>
            </a:pPr>
            <a:r>
              <a:rPr lang="uk-UA" sz="2800" b="1" dirty="0">
                <a:solidFill>
                  <a:srgbClr val="008000"/>
                </a:solidFill>
                <a:effectLst>
                  <a:outerShdw blurRad="38100" dist="38100" dir="2700000" algn="tl">
                    <a:srgbClr val="C0C0C0"/>
                  </a:outerShdw>
                </a:effectLst>
              </a:rPr>
              <a:t>Проте, не менш важливими стимулами є:</a:t>
            </a:r>
            <a:endParaRPr lang="uk-UA" sz="2800" b="1" dirty="0">
              <a:solidFill>
                <a:srgbClr val="008000"/>
              </a:solidFill>
              <a:effectLst>
                <a:outerShdw blurRad="38100" dist="38100" dir="2700000" algn="tl">
                  <a:srgbClr val="C0C0C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435">
                                          <p:stCondLst>
                                            <p:cond delay="0"/>
                                          </p:stCondLst>
                                        </p:cTn>
                                        <p:tgtEl>
                                          <p:spTgt spid="12"/>
                                        </p:tgtEl>
                                      </p:cBhvr>
                                    </p:animEffect>
                                    <p:anim calcmode="lin" valueType="num">
                                      <p:cBhvr>
                                        <p:cTn id="15"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18"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19"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20" dur="20">
                                          <p:stCondLst>
                                            <p:cond delay="487"/>
                                          </p:stCondLst>
                                        </p:cTn>
                                        <p:tgtEl>
                                          <p:spTgt spid="12"/>
                                        </p:tgtEl>
                                      </p:cBhvr>
                                      <p:to x="100000" y="60000"/>
                                    </p:animScale>
                                    <p:animScale>
                                      <p:cBhvr>
                                        <p:cTn id="21" dur="124" decel="50000">
                                          <p:stCondLst>
                                            <p:cond delay="507"/>
                                          </p:stCondLst>
                                        </p:cTn>
                                        <p:tgtEl>
                                          <p:spTgt spid="12"/>
                                        </p:tgtEl>
                                      </p:cBhvr>
                                      <p:to x="100000" y="100000"/>
                                    </p:animScale>
                                    <p:animScale>
                                      <p:cBhvr>
                                        <p:cTn id="22" dur="20">
                                          <p:stCondLst>
                                            <p:cond delay="984"/>
                                          </p:stCondLst>
                                        </p:cTn>
                                        <p:tgtEl>
                                          <p:spTgt spid="12"/>
                                        </p:tgtEl>
                                      </p:cBhvr>
                                      <p:to x="100000" y="80000"/>
                                    </p:animScale>
                                    <p:animScale>
                                      <p:cBhvr>
                                        <p:cTn id="23" dur="124" decel="50000">
                                          <p:stCondLst>
                                            <p:cond delay="1004"/>
                                          </p:stCondLst>
                                        </p:cTn>
                                        <p:tgtEl>
                                          <p:spTgt spid="12"/>
                                        </p:tgtEl>
                                      </p:cBhvr>
                                      <p:to x="100000" y="100000"/>
                                    </p:animScale>
                                    <p:animScale>
                                      <p:cBhvr>
                                        <p:cTn id="24" dur="20">
                                          <p:stCondLst>
                                            <p:cond delay="1231"/>
                                          </p:stCondLst>
                                        </p:cTn>
                                        <p:tgtEl>
                                          <p:spTgt spid="12"/>
                                        </p:tgtEl>
                                      </p:cBhvr>
                                      <p:to x="100000" y="90000"/>
                                    </p:animScale>
                                    <p:animScale>
                                      <p:cBhvr>
                                        <p:cTn id="25" dur="124" decel="50000">
                                          <p:stCondLst>
                                            <p:cond delay="1251"/>
                                          </p:stCondLst>
                                        </p:cTn>
                                        <p:tgtEl>
                                          <p:spTgt spid="12"/>
                                        </p:tgtEl>
                                      </p:cBhvr>
                                      <p:to x="100000" y="100000"/>
                                    </p:animScale>
                                    <p:animScale>
                                      <p:cBhvr>
                                        <p:cTn id="26" dur="20">
                                          <p:stCondLst>
                                            <p:cond delay="1356"/>
                                          </p:stCondLst>
                                        </p:cTn>
                                        <p:tgtEl>
                                          <p:spTgt spid="12"/>
                                        </p:tgtEl>
                                      </p:cBhvr>
                                      <p:to x="100000" y="95000"/>
                                    </p:animScale>
                                    <p:animScale>
                                      <p:cBhvr>
                                        <p:cTn id="27" dur="124" decel="50000">
                                          <p:stCondLst>
                                            <p:cond delay="1376"/>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435">
                                          <p:stCondLst>
                                            <p:cond delay="0"/>
                                          </p:stCondLst>
                                        </p:cTn>
                                        <p:tgtEl>
                                          <p:spTgt spid="10"/>
                                        </p:tgtEl>
                                      </p:cBhvr>
                                    </p:animEffect>
                                    <p:anim calcmode="lin" valueType="num">
                                      <p:cBhvr>
                                        <p:cTn id="40"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43"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44"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45" dur="20">
                                          <p:stCondLst>
                                            <p:cond delay="487"/>
                                          </p:stCondLst>
                                        </p:cTn>
                                        <p:tgtEl>
                                          <p:spTgt spid="10"/>
                                        </p:tgtEl>
                                      </p:cBhvr>
                                      <p:to x="100000" y="60000"/>
                                    </p:animScale>
                                    <p:animScale>
                                      <p:cBhvr>
                                        <p:cTn id="46" dur="124" decel="50000">
                                          <p:stCondLst>
                                            <p:cond delay="507"/>
                                          </p:stCondLst>
                                        </p:cTn>
                                        <p:tgtEl>
                                          <p:spTgt spid="10"/>
                                        </p:tgtEl>
                                      </p:cBhvr>
                                      <p:to x="100000" y="100000"/>
                                    </p:animScale>
                                    <p:animScale>
                                      <p:cBhvr>
                                        <p:cTn id="47" dur="20">
                                          <p:stCondLst>
                                            <p:cond delay="984"/>
                                          </p:stCondLst>
                                        </p:cTn>
                                        <p:tgtEl>
                                          <p:spTgt spid="10"/>
                                        </p:tgtEl>
                                      </p:cBhvr>
                                      <p:to x="100000" y="80000"/>
                                    </p:animScale>
                                    <p:animScale>
                                      <p:cBhvr>
                                        <p:cTn id="48" dur="124" decel="50000">
                                          <p:stCondLst>
                                            <p:cond delay="1004"/>
                                          </p:stCondLst>
                                        </p:cTn>
                                        <p:tgtEl>
                                          <p:spTgt spid="10"/>
                                        </p:tgtEl>
                                      </p:cBhvr>
                                      <p:to x="100000" y="100000"/>
                                    </p:animScale>
                                    <p:animScale>
                                      <p:cBhvr>
                                        <p:cTn id="49" dur="20">
                                          <p:stCondLst>
                                            <p:cond delay="1231"/>
                                          </p:stCondLst>
                                        </p:cTn>
                                        <p:tgtEl>
                                          <p:spTgt spid="10"/>
                                        </p:tgtEl>
                                      </p:cBhvr>
                                      <p:to x="100000" y="90000"/>
                                    </p:animScale>
                                    <p:animScale>
                                      <p:cBhvr>
                                        <p:cTn id="50" dur="124" decel="50000">
                                          <p:stCondLst>
                                            <p:cond delay="1251"/>
                                          </p:stCondLst>
                                        </p:cTn>
                                        <p:tgtEl>
                                          <p:spTgt spid="10"/>
                                        </p:tgtEl>
                                      </p:cBhvr>
                                      <p:to x="100000" y="100000"/>
                                    </p:animScale>
                                    <p:animScale>
                                      <p:cBhvr>
                                        <p:cTn id="51" dur="20">
                                          <p:stCondLst>
                                            <p:cond delay="1356"/>
                                          </p:stCondLst>
                                        </p:cTn>
                                        <p:tgtEl>
                                          <p:spTgt spid="10"/>
                                        </p:tgtEl>
                                      </p:cBhvr>
                                      <p:to x="100000" y="95000"/>
                                    </p:animScale>
                                    <p:animScale>
                                      <p:cBhvr>
                                        <p:cTn id="52"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4"/>
          <p:cNvSpPr>
            <a:spLocks noChangeArrowheads="1"/>
          </p:cNvSpPr>
          <p:nvPr/>
        </p:nvSpPr>
        <p:spPr bwMode="auto">
          <a:xfrm rot="20896234">
            <a:off x="3955461" y="5669705"/>
            <a:ext cx="5646738" cy="701675"/>
          </a:xfrm>
          <a:prstGeom prst="rect">
            <a:avLst/>
          </a:prstGeom>
          <a:noFill/>
          <a:ln>
            <a:noFill/>
          </a:ln>
          <a:effectLst/>
        </p:spPr>
        <p:txBody>
          <a:bodyPr>
            <a:spAutoFit/>
          </a:bodyPr>
          <a:lstStyle/>
          <a:p>
            <a:pPr algn="ctr">
              <a:defRPr/>
            </a:pPr>
            <a:r>
              <a:rPr lang="uk-UA" sz="2000" dirty="0">
                <a:effectLst>
                  <a:outerShdw blurRad="38100" dist="38100" dir="2700000" algn="tl">
                    <a:srgbClr val="C0C0C0"/>
                  </a:outerShdw>
                </a:effectLst>
                <a:latin typeface="Book Antiqua" panose="02040602050305030304" pitchFamily="18" charset="0"/>
              </a:rPr>
              <a:t>	</a:t>
            </a:r>
            <a:r>
              <a:rPr lang="uk-UA" sz="2000" b="1" dirty="0">
                <a:solidFill>
                  <a:srgbClr val="3333FF"/>
                </a:solidFill>
                <a:latin typeface="Book Antiqua" panose="02040602050305030304" pitchFamily="18" charset="0"/>
              </a:rPr>
              <a:t>Онук Артемія – Федір став одним з піонерів вітчизняного повітроплавання.</a:t>
            </a:r>
            <a:endParaRPr lang="ru-RU" sz="2000" b="1" dirty="0">
              <a:solidFill>
                <a:srgbClr val="3333FF"/>
              </a:solidFill>
              <a:latin typeface="Book Antiqua" panose="02040602050305030304" pitchFamily="18" charset="0"/>
            </a:endParaRPr>
          </a:p>
        </p:txBody>
      </p:sp>
      <p:pic>
        <p:nvPicPr>
          <p:cNvPr id="10" name="Picture 6" descr="058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3144">
            <a:off x="9361688" y="1572477"/>
            <a:ext cx="1685925" cy="201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descr="219">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24776">
            <a:off x="541294" y="281812"/>
            <a:ext cx="1312863" cy="1512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 name="Picture 10" descr="no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28111" t="5573" r="26935" b="7368"/>
          <a:stretch>
            <a:fillRect/>
          </a:stretch>
        </p:blipFill>
        <p:spPr bwMode="auto">
          <a:xfrm>
            <a:off x="9525783" y="4561240"/>
            <a:ext cx="1152525" cy="2232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5-8-3">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84774">
            <a:off x="592287" y="5588846"/>
            <a:ext cx="2012956" cy="1142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p:cNvSpPr/>
          <p:nvPr/>
        </p:nvSpPr>
        <p:spPr>
          <a:xfrm>
            <a:off x="2318726" y="256361"/>
            <a:ext cx="9086336" cy="980879"/>
          </a:xfrm>
          <a:prstGeom prst="rect">
            <a:avLst/>
          </a:prstGeom>
          <a:noFill/>
        </p:spPr>
        <p:txBody>
          <a:bodyPr wrap="square" lIns="91440" tIns="45720" rIns="91440" bIns="45720">
            <a:spAutoFit/>
          </a:bodyPr>
          <a:lstStyle/>
          <a:p>
            <a:pPr algn="ct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Однією</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з </a:t>
            </a: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найвідоміших</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a:t>
            </a: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династій</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a:t>
            </a: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підприємців</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в </a:t>
            </a: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Україні</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a:t>
            </a: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була</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a:t>
            </a: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династія</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a:t>
            </a:r>
            <a:r>
              <a:rPr lang="ru-RU" sz="2800" b="1" dirty="0" err="1"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Терещенків</a:t>
            </a:r>
            <a:r>
              <a:rPr lang="ru-RU" sz="2800" b="1" dirty="0" smtClean="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rPr>
              <a:t> </a:t>
            </a:r>
            <a:endParaRPr lang="ru-RU" sz="2800" b="1" dirty="0">
              <a:ln w="9525">
                <a:solidFill>
                  <a:schemeClr val="bg1"/>
                </a:solidFill>
                <a:prstDash val="solid"/>
              </a:ln>
              <a:solidFill>
                <a:schemeClr val="accent5">
                  <a:lumMod val="50000"/>
                </a:schemeClr>
              </a:solidFill>
              <a:effectLst>
                <a:glow rad="101600">
                  <a:schemeClr val="accent4">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endParaRPr>
          </a:p>
        </p:txBody>
      </p:sp>
      <p:sp>
        <p:nvSpPr>
          <p:cNvPr id="18" name="Скругленный прямоугольник 17"/>
          <p:cNvSpPr/>
          <p:nvPr/>
        </p:nvSpPr>
        <p:spPr>
          <a:xfrm>
            <a:off x="1961427" y="1374098"/>
            <a:ext cx="6735767" cy="4088161"/>
          </a:xfrm>
          <a:prstGeom prst="roundRect">
            <a:avLst/>
          </a:prstGeom>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a:defRPr/>
            </a:pPr>
            <a:r>
              <a:rPr lang="uk-UA" sz="2000" dirty="0">
                <a:solidFill>
                  <a:schemeClr val="accent5">
                    <a:lumMod val="50000"/>
                  </a:schemeClr>
                </a:solidFill>
                <a:effectLst>
                  <a:outerShdw blurRad="38100" dist="38100" dir="2700000" algn="tl">
                    <a:srgbClr val="C0C0C0"/>
                  </a:outerShdw>
                </a:effectLst>
                <a:latin typeface="Book Antiqua" panose="02040602050305030304" pitchFamily="18" charset="0"/>
              </a:rPr>
              <a:t>На початку ХХ ст. родині належало 11 цукрозаводів, 150000 десятин землі. Започаткував родинний бізнес Артемій Якович Терещенко. Разом з дружиною вели дрібну торгівлю з </a:t>
            </a:r>
            <a:r>
              <a:rPr lang="uk-UA" sz="2000" dirty="0" err="1">
                <a:solidFill>
                  <a:schemeClr val="accent5">
                    <a:lumMod val="50000"/>
                  </a:schemeClr>
                </a:solidFill>
                <a:effectLst>
                  <a:outerShdw blurRad="38100" dist="38100" dir="2700000" algn="tl">
                    <a:srgbClr val="C0C0C0"/>
                  </a:outerShdw>
                </a:effectLst>
                <a:latin typeface="Book Antiqua" panose="02040602050305030304" pitchFamily="18" charset="0"/>
              </a:rPr>
              <a:t>воза</a:t>
            </a:r>
            <a:r>
              <a:rPr lang="uk-UA" sz="2000" dirty="0">
                <a:solidFill>
                  <a:schemeClr val="accent5">
                    <a:lumMod val="50000"/>
                  </a:schemeClr>
                </a:solidFill>
                <a:effectLst>
                  <a:outerShdw blurRad="38100" dist="38100" dir="2700000" algn="tl">
                    <a:srgbClr val="C0C0C0"/>
                  </a:outerShdw>
                </a:effectLst>
                <a:latin typeface="Book Antiqua" panose="02040602050305030304" pitchFamily="18" charset="0"/>
              </a:rPr>
              <a:t>, а згодом – на базарному рундуку. Зібравши трохи грошей, підприємець починає торгувати хлібом, лісом, вкладає капітал у цукрову промисловість.</a:t>
            </a:r>
            <a:endParaRPr lang="uk-UA" sz="2000" dirty="0">
              <a:solidFill>
                <a:schemeClr val="accent5">
                  <a:lumMod val="50000"/>
                </a:schemeClr>
              </a:solidFill>
              <a:effectLst>
                <a:outerShdw blurRad="38100" dist="38100" dir="2700000" algn="tl">
                  <a:srgbClr val="C0C0C0"/>
                </a:outerShdw>
              </a:effectLst>
              <a:latin typeface="Book Antiqua" panose="02040602050305030304" pitchFamily="18" charset="0"/>
            </a:endParaRPr>
          </a:p>
          <a:p>
            <a:pPr algn="just">
              <a:defRPr/>
            </a:pPr>
            <a:r>
              <a:rPr lang="uk-UA" sz="2000" dirty="0">
                <a:solidFill>
                  <a:schemeClr val="accent5">
                    <a:lumMod val="50000"/>
                  </a:schemeClr>
                </a:solidFill>
                <a:effectLst>
                  <a:outerShdw blurRad="38100" dist="38100" dir="2700000" algn="tl">
                    <a:srgbClr val="C0C0C0"/>
                  </a:outerShdw>
                </a:effectLst>
                <a:latin typeface="Book Antiqua" panose="02040602050305030304" pitchFamily="18" charset="0"/>
              </a:rPr>
              <a:t>	Нащадки роду Терещенків прославилися не лише у бізнесі. Вони займалися розвитком освіти, благодійністю, меценатством, організацією художніх і комерційних шкіл, музичних товариств.</a:t>
            </a:r>
            <a:endParaRPr lang="ru-RU" sz="2000" dirty="0">
              <a:solidFill>
                <a:schemeClr val="accent5">
                  <a:lumMod val="50000"/>
                </a:schemeClr>
              </a:solidFill>
              <a:effectLst>
                <a:outerShdw blurRad="38100" dist="38100" dir="2700000" algn="tl">
                  <a:srgbClr val="C0C0C0"/>
                </a:outerShdw>
              </a:effectLst>
              <a:latin typeface="Book Antiqua" panose="0204060205030503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50" fill="hold"/>
                                        <p:tgtEl>
                                          <p:spTgt spid="11"/>
                                        </p:tgtEl>
                                        <p:attrNameLst>
                                          <p:attrName>ppt_x</p:attrName>
                                        </p:attrNameLst>
                                      </p:cBhvr>
                                      <p:tavLst>
                                        <p:tav tm="0">
                                          <p:val>
                                            <p:strVal val="0-#ppt_w/2"/>
                                          </p:val>
                                        </p:tav>
                                        <p:tav tm="100000">
                                          <p:val>
                                            <p:strVal val="#ppt_x"/>
                                          </p:val>
                                        </p:tav>
                                      </p:tavLst>
                                    </p:anim>
                                    <p:anim calcmode="lin" valueType="num">
                                      <p:cBhvr additive="base">
                                        <p:cTn id="20" dur="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50" fill="hold"/>
                                        <p:tgtEl>
                                          <p:spTgt spid="10"/>
                                        </p:tgtEl>
                                        <p:attrNameLst>
                                          <p:attrName>ppt_x</p:attrName>
                                        </p:attrNameLst>
                                      </p:cBhvr>
                                      <p:tavLst>
                                        <p:tav tm="0">
                                          <p:val>
                                            <p:strVal val="1+#ppt_w/2"/>
                                          </p:val>
                                        </p:tav>
                                        <p:tav tm="100000">
                                          <p:val>
                                            <p:strVal val="#ppt_x"/>
                                          </p:val>
                                        </p:tav>
                                      </p:tavLst>
                                    </p:anim>
                                    <p:anim calcmode="lin" valueType="num">
                                      <p:cBhvr additive="base">
                                        <p:cTn id="26" dur="2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50" fill="hold"/>
                                        <p:tgtEl>
                                          <p:spTgt spid="16"/>
                                        </p:tgtEl>
                                        <p:attrNameLst>
                                          <p:attrName>ppt_x</p:attrName>
                                        </p:attrNameLst>
                                      </p:cBhvr>
                                      <p:tavLst>
                                        <p:tav tm="0">
                                          <p:val>
                                            <p:strVal val="0-#ppt_w/2"/>
                                          </p:val>
                                        </p:tav>
                                        <p:tav tm="100000">
                                          <p:val>
                                            <p:strVal val="#ppt_x"/>
                                          </p:val>
                                        </p:tav>
                                      </p:tavLst>
                                    </p:anim>
                                    <p:anim calcmode="lin" valueType="num">
                                      <p:cBhvr additive="base">
                                        <p:cTn id="32"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750"/>
                                        <p:tgtEl>
                                          <p:spTgt spid="9"/>
                                        </p:tgtEl>
                                      </p:cBhvr>
                                    </p:animEffect>
                                    <p:anim calcmode="lin" valueType="num">
                                      <p:cBhvr>
                                        <p:cTn id="38" dur="750" fill="hold"/>
                                        <p:tgtEl>
                                          <p:spTgt spid="9"/>
                                        </p:tgtEl>
                                        <p:attrNameLst>
                                          <p:attrName>ppt_x</p:attrName>
                                        </p:attrNameLst>
                                      </p:cBhvr>
                                      <p:tavLst>
                                        <p:tav tm="0">
                                          <p:val>
                                            <p:strVal val="#ppt_x"/>
                                          </p:val>
                                        </p:tav>
                                        <p:tav tm="100000">
                                          <p:val>
                                            <p:strVal val="#ppt_x"/>
                                          </p:val>
                                        </p:tav>
                                      </p:tavLst>
                                    </p:anim>
                                    <p:anim calcmode="lin" valueType="num">
                                      <p:cBhvr>
                                        <p:cTn id="3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250" fill="hold"/>
                                        <p:tgtEl>
                                          <p:spTgt spid="12"/>
                                        </p:tgtEl>
                                        <p:attrNameLst>
                                          <p:attrName>ppt_x</p:attrName>
                                        </p:attrNameLst>
                                      </p:cBhvr>
                                      <p:tavLst>
                                        <p:tav tm="0">
                                          <p:val>
                                            <p:strVal val="1+#ppt_w/2"/>
                                          </p:val>
                                        </p:tav>
                                        <p:tav tm="100000">
                                          <p:val>
                                            <p:strVal val="#ppt_x"/>
                                          </p:val>
                                        </p:tav>
                                      </p:tavLst>
                                    </p:anim>
                                    <p:anim calcmode="lin" valueType="num">
                                      <p:cBhvr additive="base">
                                        <p:cTn id="45"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02" y="1536716"/>
            <a:ext cx="4948786" cy="330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211" y="1510628"/>
            <a:ext cx="5775607" cy="333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7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Скругленный прямоугольник 2"/>
          <p:cNvSpPr/>
          <p:nvPr/>
        </p:nvSpPr>
        <p:spPr>
          <a:xfrm>
            <a:off x="347958" y="795042"/>
            <a:ext cx="11496084" cy="52679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dirty="0">
                <a:ln>
                  <a:solidFill>
                    <a:schemeClr val="tx1"/>
                  </a:solidFill>
                </a:ln>
                <a:solidFill>
                  <a:sysClr val="windowText" lastClr="000000"/>
                </a:solidFill>
              </a:rPr>
              <a:t>Підприємництво — це особлива діяльність. У Законі України "Про підприємництво" підприємницьку діяльність визначено як самостійну, ініціативну, систематичну, на власний ризик діяльність з виробництва продукції, виконання робіт, надання послуг і зайняття торгівлею з метою отримання прибутку. Підприємницька діяльність відрізняється від інших видів діяльності, по-перше, самостійністю: підприємець — економічно відособлений суб'єкт господарювання, який діє на базі власних коштів та самостійно приймає рішення. По-друге, підприємницька діяльність — це насамперед, інноваційна діяльність, яка сприяє науково-технічному прогресові. По-третє, відмінністю підприємницької діяльності є ризик, який супроводжує самостійність: можливість виникнення втрат або зниження прибутку. Головною передумовою виникнення підприємницького ризику є наявність конкуренції та альтернативних варіантів вирішення питань розвитку підприємницької діяльності. Підприємець, який самостійно приймає рішення, несе власну економічну(майнову) відповідальність за його результати. Четверта відмінність: мету підприємницької діяльності становить отримання прибутку. При цьому слід зазначити, що досягнення цієї мети залежить від спроможності підприємця визначити та задовольнити суспільні потреби у формі платоспроможного попиту на ринку.</a:t>
            </a:r>
            <a:endParaRPr lang="uk-UA" dirty="0">
              <a:ln>
                <a:solidFill>
                  <a:schemeClr val="tx1"/>
                </a:solidFill>
              </a:ln>
              <a:solidFill>
                <a:sysClr val="windowText" lastClr="0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Скругленный прямоугольник 2"/>
          <p:cNvSpPr/>
          <p:nvPr/>
        </p:nvSpPr>
        <p:spPr>
          <a:xfrm>
            <a:off x="213090" y="64735"/>
            <a:ext cx="11779306" cy="11328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b="1" i="1" dirty="0" smtClean="0"/>
              <a:t>Підприємництво</a:t>
            </a:r>
            <a:r>
              <a:rPr lang="uk-UA" dirty="0"/>
              <a:t> − це самостійна, ініціативна, систематична, на власний ризик господарська діяльність, що здійснюється суб’єктами господарювання (підприємцями) з метою досягнення економічних і соціальних результатів та одержання прибутку.</a:t>
            </a:r>
            <a:endParaRPr lang="uk-UA" dirty="0"/>
          </a:p>
        </p:txBody>
      </p:sp>
      <p:sp>
        <p:nvSpPr>
          <p:cNvPr id="4" name="Скругленный прямоугольник 3"/>
          <p:cNvSpPr/>
          <p:nvPr/>
        </p:nvSpPr>
        <p:spPr>
          <a:xfrm>
            <a:off x="213090" y="1262356"/>
            <a:ext cx="11779306" cy="11247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a:t>З цього визначення випливає, що підприємницькою є не будь-яка діяльність щодо виготовлення та реалізації продукції, виконання робіт чи надання послуг, а лише така діяльність, що характеризується певними ознаками. </a:t>
            </a:r>
            <a:r>
              <a:rPr lang="uk-UA" b="1" i="1"/>
              <a:t>Ознаками підприємницької д-сті, зокрема, є наступні:</a:t>
            </a:r>
            <a:endParaRPr lang="uk-UA"/>
          </a:p>
        </p:txBody>
      </p:sp>
      <p:sp>
        <p:nvSpPr>
          <p:cNvPr id="5" name="Прямоугольник 4"/>
          <p:cNvSpPr/>
          <p:nvPr/>
        </p:nvSpPr>
        <p:spPr>
          <a:xfrm>
            <a:off x="759299" y="2598554"/>
            <a:ext cx="10680141" cy="9295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dirty="0">
                <a:solidFill>
                  <a:schemeClr val="tx1"/>
                </a:solidFill>
              </a:rPr>
              <a:t>1) </a:t>
            </a:r>
            <a:r>
              <a:rPr lang="uk-UA" b="1" i="1" dirty="0">
                <a:solidFill>
                  <a:schemeClr val="tx1"/>
                </a:solidFill>
              </a:rPr>
              <a:t>Економічна самостійність: </a:t>
            </a:r>
            <a:r>
              <a:rPr lang="uk-UA" dirty="0">
                <a:solidFill>
                  <a:schemeClr val="tx1"/>
                </a:solidFill>
              </a:rPr>
              <a:t>суть цієї ознаки полягає в тому, що суб’єкти підприємництва самостійно, тобто на власний розсуд і своєю волею, вільно обирають види підприємницької діяльності, а також способи, час та місце її здійснення.</a:t>
            </a:r>
            <a:endParaRPr lang="uk-UA" dirty="0">
              <a:solidFill>
                <a:schemeClr val="tx1"/>
              </a:solidFill>
            </a:endParaRPr>
          </a:p>
        </p:txBody>
      </p:sp>
      <p:sp>
        <p:nvSpPr>
          <p:cNvPr id="6" name="Прямоугольник 5"/>
          <p:cNvSpPr/>
          <p:nvPr/>
        </p:nvSpPr>
        <p:spPr>
          <a:xfrm>
            <a:off x="755929" y="3673784"/>
            <a:ext cx="10683511" cy="177594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uk-UA" dirty="0">
                <a:solidFill>
                  <a:schemeClr val="tx1"/>
                </a:solidFill>
              </a:rPr>
              <a:t>2) </a:t>
            </a:r>
            <a:r>
              <a:rPr lang="uk-UA" b="1" i="1" dirty="0">
                <a:solidFill>
                  <a:schemeClr val="tx1"/>
                </a:solidFill>
              </a:rPr>
              <a:t>Ініціативність: </a:t>
            </a:r>
            <a:r>
              <a:rPr lang="uk-UA" dirty="0">
                <a:solidFill>
                  <a:schemeClr val="tx1"/>
                </a:solidFill>
              </a:rPr>
              <a:t>ця ознака вказує на активне становище підприємця у здійсненні своєї діяльності. Підприємницька діяльність може проявлятися лише у вчиненні активних дій. Нездійснення тривалий період часу жодних видів підприємницької діяльності не може вважитися підприємництвом. Ініціативність підприємницької діяльності також вказує на її особисте здійснення зареєстрованим суб’єктом підприємництва. Заняття підприємницькою діяльністю через представника, третіх або підставних осіб не допускається.</a:t>
            </a:r>
            <a:endParaRPr lang="uk-UA" dirty="0">
              <a:solidFill>
                <a:schemeClr val="tx1"/>
              </a:solidFill>
            </a:endParaRPr>
          </a:p>
        </p:txBody>
      </p:sp>
      <p:sp>
        <p:nvSpPr>
          <p:cNvPr id="7" name="Прямоугольник 6"/>
          <p:cNvSpPr/>
          <p:nvPr/>
        </p:nvSpPr>
        <p:spPr>
          <a:xfrm>
            <a:off x="766045" y="5641328"/>
            <a:ext cx="10673395" cy="106814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a:solidFill>
                  <a:schemeClr val="tx1"/>
                </a:solidFill>
              </a:rPr>
              <a:t>3) </a:t>
            </a:r>
            <a:r>
              <a:rPr lang="ru-RU" b="1" i="1" dirty="0" err="1">
                <a:solidFill>
                  <a:schemeClr val="tx1"/>
                </a:solidFill>
              </a:rPr>
              <a:t>Систематичність</a:t>
            </a:r>
            <a:r>
              <a:rPr lang="ru-RU" b="1" i="1" dirty="0">
                <a:solidFill>
                  <a:schemeClr val="tx1"/>
                </a:solidFill>
              </a:rPr>
              <a:t>:</a:t>
            </a:r>
            <a:r>
              <a:rPr lang="ru-RU" b="1" dirty="0">
                <a:solidFill>
                  <a:schemeClr val="tx1"/>
                </a:solidFill>
              </a:rPr>
              <a:t> </a:t>
            </a:r>
            <a:r>
              <a:rPr lang="ru-RU" dirty="0">
                <a:solidFill>
                  <a:schemeClr val="tx1"/>
                </a:solidFill>
              </a:rPr>
              <a:t>систематичною </a:t>
            </a:r>
            <a:r>
              <a:rPr lang="ru-RU" dirty="0" err="1">
                <a:solidFill>
                  <a:schemeClr val="tx1"/>
                </a:solidFill>
              </a:rPr>
              <a:t>визнається</a:t>
            </a:r>
            <a:r>
              <a:rPr lang="ru-RU" dirty="0">
                <a:solidFill>
                  <a:schemeClr val="tx1"/>
                </a:solidFill>
              </a:rPr>
              <a:t> </a:t>
            </a:r>
            <a:r>
              <a:rPr lang="ru-RU" dirty="0" err="1">
                <a:solidFill>
                  <a:schemeClr val="tx1"/>
                </a:solidFill>
              </a:rPr>
              <a:t>підприємницька</a:t>
            </a:r>
            <a:r>
              <a:rPr lang="ru-RU" dirty="0">
                <a:solidFill>
                  <a:schemeClr val="tx1"/>
                </a:solidFill>
              </a:rPr>
              <a:t> </a:t>
            </a:r>
            <a:r>
              <a:rPr lang="ru-RU" dirty="0" err="1">
                <a:solidFill>
                  <a:schemeClr val="tx1"/>
                </a:solidFill>
              </a:rPr>
              <a:t>діяльність</a:t>
            </a:r>
            <a:r>
              <a:rPr lang="ru-RU" dirty="0">
                <a:solidFill>
                  <a:schemeClr val="tx1"/>
                </a:solidFill>
              </a:rPr>
              <a:t>, яка </a:t>
            </a:r>
            <a:r>
              <a:rPr lang="ru-RU" dirty="0" err="1">
                <a:solidFill>
                  <a:schemeClr val="tx1"/>
                </a:solidFill>
              </a:rPr>
              <a:t>здійснюється</a:t>
            </a:r>
            <a:r>
              <a:rPr lang="ru-RU" dirty="0">
                <a:solidFill>
                  <a:schemeClr val="tx1"/>
                </a:solidFill>
              </a:rPr>
              <a:t> </a:t>
            </a:r>
            <a:r>
              <a:rPr lang="ru-RU" dirty="0" err="1">
                <a:solidFill>
                  <a:schemeClr val="tx1"/>
                </a:solidFill>
              </a:rPr>
              <a:t>неодноразово</a:t>
            </a:r>
            <a:r>
              <a:rPr lang="ru-RU" dirty="0">
                <a:solidFill>
                  <a:schemeClr val="tx1"/>
                </a:solidFill>
              </a:rPr>
              <a:t>, і </a:t>
            </a:r>
            <a:r>
              <a:rPr lang="ru-RU" dirty="0" err="1">
                <a:solidFill>
                  <a:schemeClr val="tx1"/>
                </a:solidFill>
              </a:rPr>
              <a:t>розрахована</a:t>
            </a:r>
            <a:r>
              <a:rPr lang="ru-RU" dirty="0">
                <a:solidFill>
                  <a:schemeClr val="tx1"/>
                </a:solidFill>
              </a:rPr>
              <a:t> на </a:t>
            </a:r>
            <a:r>
              <a:rPr lang="ru-RU" dirty="0" err="1">
                <a:solidFill>
                  <a:schemeClr val="tx1"/>
                </a:solidFill>
              </a:rPr>
              <a:t>невизначену</a:t>
            </a:r>
            <a:r>
              <a:rPr lang="ru-RU" dirty="0">
                <a:solidFill>
                  <a:schemeClr val="tx1"/>
                </a:solidFill>
              </a:rPr>
              <a:t> </a:t>
            </a:r>
            <a:r>
              <a:rPr lang="ru-RU" dirty="0" err="1">
                <a:solidFill>
                  <a:schemeClr val="tx1"/>
                </a:solidFill>
              </a:rPr>
              <a:t>кількість</a:t>
            </a:r>
            <a:r>
              <a:rPr lang="ru-RU" dirty="0">
                <a:solidFill>
                  <a:schemeClr val="tx1"/>
                </a:solidFill>
              </a:rPr>
              <a:t> </a:t>
            </a:r>
            <a:r>
              <a:rPr lang="ru-RU" dirty="0" err="1">
                <a:solidFill>
                  <a:schemeClr val="tx1"/>
                </a:solidFill>
              </a:rPr>
              <a:t>повторювань</a:t>
            </a:r>
            <a:r>
              <a:rPr lang="ru-RU" dirty="0">
                <a:solidFill>
                  <a:schemeClr val="tx1"/>
                </a:solidFill>
              </a:rPr>
              <a:t>, а </a:t>
            </a:r>
            <a:r>
              <a:rPr lang="ru-RU" dirty="0" err="1">
                <a:solidFill>
                  <a:schemeClr val="tx1"/>
                </a:solidFill>
              </a:rPr>
              <a:t>також</a:t>
            </a:r>
            <a:r>
              <a:rPr lang="ru-RU" dirty="0">
                <a:solidFill>
                  <a:schemeClr val="tx1"/>
                </a:solidFill>
              </a:rPr>
              <a:t> </a:t>
            </a:r>
            <a:r>
              <a:rPr lang="ru-RU" dirty="0" err="1">
                <a:solidFill>
                  <a:schemeClr val="tx1"/>
                </a:solidFill>
              </a:rPr>
              <a:t>тривалий</a:t>
            </a:r>
            <a:r>
              <a:rPr lang="ru-RU" dirty="0">
                <a:solidFill>
                  <a:schemeClr val="tx1"/>
                </a:solidFill>
              </a:rPr>
              <a:t> </a:t>
            </a:r>
            <a:r>
              <a:rPr lang="ru-RU" dirty="0" err="1">
                <a:solidFill>
                  <a:schemeClr val="tx1"/>
                </a:solidFill>
              </a:rPr>
              <a:t>або</a:t>
            </a:r>
            <a:r>
              <a:rPr lang="ru-RU" dirty="0">
                <a:solidFill>
                  <a:schemeClr val="tx1"/>
                </a:solidFill>
              </a:rPr>
              <a:t> </a:t>
            </a:r>
            <a:r>
              <a:rPr lang="ru-RU" dirty="0" err="1">
                <a:solidFill>
                  <a:schemeClr val="tx1"/>
                </a:solidFill>
              </a:rPr>
              <a:t>невизначений</a:t>
            </a:r>
            <a:r>
              <a:rPr lang="ru-RU" dirty="0">
                <a:solidFill>
                  <a:schemeClr val="tx1"/>
                </a:solidFill>
              </a:rPr>
              <a:t> </a:t>
            </a:r>
            <a:r>
              <a:rPr lang="ru-RU" dirty="0" err="1">
                <a:solidFill>
                  <a:schemeClr val="tx1"/>
                </a:solidFill>
              </a:rPr>
              <a:t>період</a:t>
            </a:r>
            <a:r>
              <a:rPr lang="ru-RU" dirty="0">
                <a:solidFill>
                  <a:schemeClr val="tx1"/>
                </a:solidFill>
              </a:rPr>
              <a:t> у </a:t>
            </a:r>
            <a:r>
              <a:rPr lang="ru-RU" dirty="0" err="1">
                <a:solidFill>
                  <a:schemeClr val="tx1"/>
                </a:solidFill>
              </a:rPr>
              <a:t>часі</a:t>
            </a:r>
            <a:r>
              <a:rPr lang="ru-RU" dirty="0">
                <a:solidFill>
                  <a:schemeClr val="tx1"/>
                </a:solidFill>
              </a:rPr>
              <a:t>.</a:t>
            </a:r>
            <a:endParaRPr lang="uk-UA" dirty="0">
              <a:solidFill>
                <a:schemeClr val="tx1"/>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801111" y="235175"/>
            <a:ext cx="10527738" cy="173169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dirty="0">
                <a:solidFill>
                  <a:schemeClr val="tx1"/>
                </a:solidFill>
              </a:rPr>
              <a:t>4) </a:t>
            </a:r>
            <a:r>
              <a:rPr lang="uk-UA" b="1" i="1" dirty="0">
                <a:solidFill>
                  <a:schemeClr val="tx1"/>
                </a:solidFill>
              </a:rPr>
              <a:t>Здійснення такої діяльності на власний ризик:</a:t>
            </a:r>
            <a:r>
              <a:rPr lang="uk-UA" b="1" dirty="0">
                <a:solidFill>
                  <a:schemeClr val="tx1"/>
                </a:solidFill>
              </a:rPr>
              <a:t> </a:t>
            </a:r>
            <a:r>
              <a:rPr lang="uk-UA" dirty="0">
                <a:solidFill>
                  <a:schemeClr val="tx1"/>
                </a:solidFill>
              </a:rPr>
              <a:t>у процесі здійснення підприємницької діяльності її мета – одержання прибутку − з різних причин не завжди може бути досягнута. Навпаки, він може не отримати запланований прибуток, а також зазнати збитків або шкоди, за які ніхто не несе відповідальності. Такі випадки називаються підприємницьким ризиком. </a:t>
            </a:r>
            <a:r>
              <a:rPr lang="uk-UA" b="1" i="1" dirty="0">
                <a:solidFill>
                  <a:schemeClr val="tx1"/>
                </a:solidFill>
              </a:rPr>
              <a:t>Підприємницький ризик</a:t>
            </a:r>
            <a:r>
              <a:rPr lang="uk-UA" dirty="0">
                <a:solidFill>
                  <a:schemeClr val="tx1"/>
                </a:solidFill>
              </a:rPr>
              <a:t> – це певна подія, яка призвела або може призвести до негативних наслідків для підприємця і має ознаки ймовірності та випадковості настання.</a:t>
            </a:r>
            <a:endParaRPr lang="uk-UA" dirty="0">
              <a:solidFill>
                <a:schemeClr val="tx1"/>
              </a:solidFill>
            </a:endParaRPr>
          </a:p>
        </p:txBody>
      </p:sp>
      <p:sp>
        <p:nvSpPr>
          <p:cNvPr id="4" name="Прямоугольник 3"/>
          <p:cNvSpPr/>
          <p:nvPr/>
        </p:nvSpPr>
        <p:spPr>
          <a:xfrm>
            <a:off x="801110" y="2202045"/>
            <a:ext cx="10527739" cy="245391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uk-UA" b="1" dirty="0">
                <a:solidFill>
                  <a:schemeClr val="tx1"/>
                </a:solidFill>
              </a:rPr>
              <a:t>5) </a:t>
            </a:r>
            <a:r>
              <a:rPr lang="uk-UA" b="1" i="1" dirty="0">
                <a:solidFill>
                  <a:schemeClr val="tx1"/>
                </a:solidFill>
              </a:rPr>
              <a:t>Здійснення такої діяльності з метою одержання прибутку:</a:t>
            </a:r>
            <a:r>
              <a:rPr lang="uk-UA" b="1" dirty="0">
                <a:solidFill>
                  <a:schemeClr val="tx1"/>
                </a:solidFill>
              </a:rPr>
              <a:t> </a:t>
            </a:r>
            <a:r>
              <a:rPr lang="uk-UA" dirty="0">
                <a:solidFill>
                  <a:schemeClr val="tx1"/>
                </a:solidFill>
              </a:rPr>
              <a:t>згідно з п.4 Положення (стандарту) бухгалтерського обліку 3 „Звіт про фінансові результати”, </a:t>
            </a:r>
            <a:r>
              <a:rPr lang="uk-UA" b="1" i="1" dirty="0">
                <a:solidFill>
                  <a:schemeClr val="tx1"/>
                </a:solidFill>
              </a:rPr>
              <a:t>прибуток </a:t>
            </a:r>
            <a:r>
              <a:rPr lang="uk-UA" b="1" dirty="0">
                <a:solidFill>
                  <a:schemeClr val="tx1"/>
                </a:solidFill>
              </a:rPr>
              <a:t> </a:t>
            </a:r>
            <a:r>
              <a:rPr lang="uk-UA" dirty="0">
                <a:solidFill>
                  <a:schemeClr val="tx1"/>
                </a:solidFill>
              </a:rPr>
              <a:t>–  сума, на яку доходи перевищують пов’язані з ними витрати. Причому, під доходами розуміється збільшення економічних </a:t>
            </a:r>
            <a:r>
              <a:rPr lang="uk-UA" dirty="0" err="1">
                <a:solidFill>
                  <a:schemeClr val="tx1"/>
                </a:solidFill>
              </a:rPr>
              <a:t>вигод</a:t>
            </a:r>
            <a:r>
              <a:rPr lang="uk-UA" dirty="0">
                <a:solidFill>
                  <a:schemeClr val="tx1"/>
                </a:solidFill>
              </a:rPr>
              <a:t> у вигляді надходження активів  або  зменшення  зобов’язань,  які призводять до зростання власного  капіталу  (крім  зростання  капіталу  за рахунок внесків власників). Витратами є зменшення  економічних  </a:t>
            </a:r>
            <a:r>
              <a:rPr lang="uk-UA" dirty="0" err="1">
                <a:solidFill>
                  <a:schemeClr val="tx1"/>
                </a:solidFill>
              </a:rPr>
              <a:t>вигод</a:t>
            </a:r>
            <a:r>
              <a:rPr lang="uk-UA" dirty="0">
                <a:solidFill>
                  <a:schemeClr val="tx1"/>
                </a:solidFill>
              </a:rPr>
              <a:t>  у  вигляді вибуття активів  або  збільшення  зобов’язань, які призводять до зменшення власного  капіталу (за винятком зменшення капіталу за рахунок його вилучення або розподілу власниками).</a:t>
            </a:r>
            <a:endParaRPr lang="uk-UA" dirty="0">
              <a:solidFill>
                <a:schemeClr val="tx1"/>
              </a:solidFill>
            </a:endParaRPr>
          </a:p>
        </p:txBody>
      </p:sp>
      <p:sp>
        <p:nvSpPr>
          <p:cNvPr id="5" name="Прямоугольник 4"/>
          <p:cNvSpPr/>
          <p:nvPr/>
        </p:nvSpPr>
        <p:spPr>
          <a:xfrm>
            <a:off x="801110" y="4891129"/>
            <a:ext cx="10527739" cy="17316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b="1"/>
              <a:t>6) </a:t>
            </a:r>
            <a:r>
              <a:rPr lang="uk-UA" b="1" i="1"/>
              <a:t>Правомірність:</a:t>
            </a:r>
            <a:r>
              <a:rPr lang="uk-UA" b="1"/>
              <a:t> </a:t>
            </a:r>
            <a:r>
              <a:rPr lang="uk-UA"/>
              <a:t>ця ознака, в свою чергу, включає в себе дві частини. По-перше, правомірною вважається підприємницька діяльність, що зареєстрована у встановленому законом порядку. І, по-друге, правомірною є така підприємницька діяльність, що здійснюється у відповідності до актів законодавства та установчих документів суб’єкта підприємництва.</a:t>
            </a:r>
            <a:endParaRPr lang="uk-UA"/>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вал 2"/>
          <p:cNvSpPr/>
          <p:nvPr/>
        </p:nvSpPr>
        <p:spPr>
          <a:xfrm>
            <a:off x="4602130" y="2052756"/>
            <a:ext cx="2808312" cy="259228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400" dirty="0" smtClean="0">
                <a:ln>
                  <a:solidFill>
                    <a:srgbClr val="FF9900"/>
                  </a:solidFill>
                </a:ln>
                <a:solidFill>
                  <a:srgbClr val="FF0000"/>
                </a:solidFill>
              </a:rPr>
              <a:t>Підприємства</a:t>
            </a:r>
            <a:endParaRPr lang="uk-UA" sz="2400" dirty="0">
              <a:ln>
                <a:solidFill>
                  <a:srgbClr val="FF9900"/>
                </a:solidFill>
              </a:ln>
              <a:solidFill>
                <a:srgbClr val="FF0000"/>
              </a:solidFill>
            </a:endParaRPr>
          </a:p>
        </p:txBody>
      </p:sp>
      <p:cxnSp>
        <p:nvCxnSpPr>
          <p:cNvPr id="4" name="Пряма зі стрілкою 6"/>
          <p:cNvCxnSpPr/>
          <p:nvPr/>
        </p:nvCxnSpPr>
        <p:spPr>
          <a:xfrm flipV="1">
            <a:off x="6834378" y="1692716"/>
            <a:ext cx="830961" cy="572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Округлений прямокутник 7"/>
          <p:cNvSpPr/>
          <p:nvPr/>
        </p:nvSpPr>
        <p:spPr>
          <a:xfrm>
            <a:off x="7626466" y="1044644"/>
            <a:ext cx="2520280" cy="1368152"/>
          </a:xfrm>
          <a:prstGeom prst="roundRect">
            <a:avLst/>
          </a:prstGeom>
          <a:solidFill>
            <a:schemeClr val="accent6">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rgbClr val="FF0000"/>
                </a:solidFill>
              </a:rPr>
              <a:t>За організаційною формою</a:t>
            </a:r>
            <a:endParaRPr lang="uk-UA" b="1" dirty="0" smtClean="0">
              <a:solidFill>
                <a:srgbClr val="FF0000"/>
              </a:solidFill>
            </a:endParaRPr>
          </a:p>
          <a:p>
            <a:pPr algn="ctr">
              <a:buFont typeface="Wingdings" panose="05000000000000000000" pitchFamily="2" charset="2"/>
              <a:buChar char="v"/>
            </a:pPr>
            <a:r>
              <a:rPr lang="uk-UA" sz="1600" b="1" dirty="0" smtClean="0">
                <a:ln>
                  <a:solidFill>
                    <a:srgbClr val="FFC000"/>
                  </a:solidFill>
                </a:ln>
                <a:solidFill>
                  <a:srgbClr val="6600CC"/>
                </a:solidFill>
              </a:rPr>
              <a:t>одноосібне володіння</a:t>
            </a:r>
            <a:endParaRPr lang="uk-UA" sz="1600" b="1" dirty="0" smtClean="0">
              <a:ln>
                <a:solidFill>
                  <a:srgbClr val="FFC000"/>
                </a:solidFill>
              </a:ln>
              <a:solidFill>
                <a:srgbClr val="6600CC"/>
              </a:solidFill>
            </a:endParaRPr>
          </a:p>
          <a:p>
            <a:pPr algn="ctr">
              <a:buFont typeface="Wingdings" panose="05000000000000000000" pitchFamily="2" charset="2"/>
              <a:buChar char="v"/>
            </a:pPr>
            <a:r>
              <a:rPr lang="uk-UA" sz="1600" b="1" dirty="0" smtClean="0">
                <a:ln>
                  <a:solidFill>
                    <a:srgbClr val="FFC000"/>
                  </a:solidFill>
                </a:ln>
                <a:solidFill>
                  <a:srgbClr val="6600CC"/>
                </a:solidFill>
              </a:rPr>
              <a:t> партнерство</a:t>
            </a:r>
            <a:endParaRPr lang="uk-UA" sz="1600" b="1" dirty="0" smtClean="0">
              <a:ln>
                <a:solidFill>
                  <a:srgbClr val="FFC000"/>
                </a:solidFill>
              </a:ln>
              <a:solidFill>
                <a:srgbClr val="6600CC"/>
              </a:solidFill>
            </a:endParaRPr>
          </a:p>
          <a:p>
            <a:pPr algn="ctr">
              <a:buFont typeface="Wingdings" panose="05000000000000000000" pitchFamily="2" charset="2"/>
              <a:buChar char="v"/>
            </a:pPr>
            <a:r>
              <a:rPr lang="uk-UA" sz="1600" b="1" dirty="0" smtClean="0">
                <a:ln>
                  <a:solidFill>
                    <a:srgbClr val="FFC000"/>
                  </a:solidFill>
                </a:ln>
                <a:solidFill>
                  <a:srgbClr val="6600CC"/>
                </a:solidFill>
              </a:rPr>
              <a:t> корпорація</a:t>
            </a:r>
            <a:endParaRPr lang="uk-UA" sz="1600" b="1" dirty="0">
              <a:ln>
                <a:solidFill>
                  <a:srgbClr val="FFC000"/>
                </a:solidFill>
              </a:ln>
              <a:solidFill>
                <a:srgbClr val="6600CC"/>
              </a:solidFill>
            </a:endParaRPr>
          </a:p>
        </p:txBody>
      </p:sp>
      <p:cxnSp>
        <p:nvCxnSpPr>
          <p:cNvPr id="6" name="Пряма зі стрілкою 9"/>
          <p:cNvCxnSpPr>
            <a:stCxn id="3" idx="5"/>
            <a:endCxn id="7" idx="1"/>
          </p:cNvCxnSpPr>
          <p:nvPr/>
        </p:nvCxnSpPr>
        <p:spPr>
          <a:xfrm>
            <a:off x="6999174" y="4265412"/>
            <a:ext cx="699300" cy="667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Округлений прямокутник 10"/>
          <p:cNvSpPr/>
          <p:nvPr/>
        </p:nvSpPr>
        <p:spPr>
          <a:xfrm>
            <a:off x="7698474" y="4212996"/>
            <a:ext cx="2520280" cy="1440160"/>
          </a:xfrm>
          <a:prstGeom prst="roundRect">
            <a:avLst/>
          </a:prstGeom>
          <a:solidFill>
            <a:schemeClr val="accent6">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ln>
                  <a:solidFill>
                    <a:srgbClr val="FFFF00"/>
                  </a:solidFill>
                </a:ln>
                <a:solidFill>
                  <a:srgbClr val="FF0000"/>
                </a:solidFill>
              </a:rPr>
              <a:t>За метою діяльності</a:t>
            </a:r>
            <a:endParaRPr lang="uk-UA" b="1" dirty="0" smtClean="0">
              <a:ln>
                <a:solidFill>
                  <a:srgbClr val="FFFF00"/>
                </a:solidFill>
              </a:ln>
              <a:solidFill>
                <a:srgbClr val="FF0000"/>
              </a:solidFill>
            </a:endParaRPr>
          </a:p>
          <a:p>
            <a:pPr algn="ctr">
              <a:buFont typeface="Wingdings" panose="05000000000000000000" pitchFamily="2" charset="2"/>
              <a:buChar char="v"/>
            </a:pPr>
            <a:r>
              <a:rPr lang="uk-UA" sz="1600" b="1" dirty="0" smtClean="0">
                <a:ln>
                  <a:solidFill>
                    <a:srgbClr val="FFC000"/>
                  </a:solidFill>
                </a:ln>
                <a:solidFill>
                  <a:srgbClr val="6600CC"/>
                </a:solidFill>
              </a:rPr>
              <a:t> </a:t>
            </a:r>
            <a:r>
              <a:rPr lang="uk-UA" b="1" dirty="0" smtClean="0">
                <a:ln>
                  <a:solidFill>
                    <a:srgbClr val="FFC000"/>
                  </a:solidFill>
                </a:ln>
                <a:solidFill>
                  <a:srgbClr val="6600CC"/>
                </a:solidFill>
              </a:rPr>
              <a:t>прибуткові</a:t>
            </a:r>
            <a:endParaRPr lang="uk-UA" b="1" dirty="0" smtClean="0">
              <a:ln>
                <a:solidFill>
                  <a:srgbClr val="FFC000"/>
                </a:solidFill>
              </a:ln>
              <a:solidFill>
                <a:srgbClr val="6600CC"/>
              </a:solidFill>
            </a:endParaRPr>
          </a:p>
          <a:p>
            <a:pPr algn="ctr">
              <a:buFont typeface="Wingdings" panose="05000000000000000000" pitchFamily="2" charset="2"/>
              <a:buChar char="v"/>
            </a:pPr>
            <a:r>
              <a:rPr lang="uk-UA" b="1" dirty="0" smtClean="0">
                <a:ln>
                  <a:solidFill>
                    <a:srgbClr val="FFC000"/>
                  </a:solidFill>
                </a:ln>
                <a:solidFill>
                  <a:srgbClr val="6600CC"/>
                </a:solidFill>
              </a:rPr>
              <a:t> неприбуткові</a:t>
            </a:r>
            <a:endParaRPr lang="uk-UA" b="1" dirty="0">
              <a:ln>
                <a:solidFill>
                  <a:srgbClr val="FFC000"/>
                </a:solidFill>
              </a:ln>
              <a:solidFill>
                <a:srgbClr val="6600CC"/>
              </a:solidFill>
            </a:endParaRPr>
          </a:p>
        </p:txBody>
      </p:sp>
      <p:sp>
        <p:nvSpPr>
          <p:cNvPr id="8" name="Округлений прямокутник 16"/>
          <p:cNvSpPr/>
          <p:nvPr/>
        </p:nvSpPr>
        <p:spPr>
          <a:xfrm>
            <a:off x="1649802" y="1116652"/>
            <a:ext cx="2570584" cy="1346448"/>
          </a:xfrm>
          <a:prstGeom prst="roundRect">
            <a:avLst/>
          </a:prstGeom>
          <a:solidFill>
            <a:schemeClr val="accent6">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ln>
                  <a:solidFill>
                    <a:srgbClr val="FFFF00"/>
                  </a:solidFill>
                </a:ln>
                <a:solidFill>
                  <a:srgbClr val="FF0000"/>
                </a:solidFill>
              </a:rPr>
              <a:t>За формою власності</a:t>
            </a:r>
            <a:endParaRPr lang="uk-UA" b="1" dirty="0" smtClean="0">
              <a:ln>
                <a:solidFill>
                  <a:srgbClr val="FFFF00"/>
                </a:solidFill>
              </a:ln>
              <a:solidFill>
                <a:srgbClr val="FF0000"/>
              </a:solidFill>
            </a:endParaRPr>
          </a:p>
          <a:p>
            <a:pPr algn="ctr">
              <a:buFont typeface="Wingdings" panose="05000000000000000000" pitchFamily="2" charset="2"/>
              <a:buChar char="v"/>
            </a:pPr>
            <a:r>
              <a:rPr lang="uk-UA" sz="1600" dirty="0" smtClean="0">
                <a:ln>
                  <a:solidFill>
                    <a:srgbClr val="FFC000"/>
                  </a:solidFill>
                </a:ln>
                <a:solidFill>
                  <a:srgbClr val="6600CC"/>
                </a:solidFill>
              </a:rPr>
              <a:t> </a:t>
            </a:r>
            <a:r>
              <a:rPr lang="uk-UA" sz="1600" b="1" dirty="0" smtClean="0">
                <a:ln>
                  <a:solidFill>
                    <a:srgbClr val="FFC000"/>
                  </a:solidFill>
                </a:ln>
                <a:solidFill>
                  <a:srgbClr val="6600CC"/>
                </a:solidFill>
              </a:rPr>
              <a:t>приватні</a:t>
            </a:r>
            <a:endParaRPr lang="uk-UA" sz="1600" b="1" dirty="0" smtClean="0">
              <a:ln>
                <a:solidFill>
                  <a:srgbClr val="FFC000"/>
                </a:solidFill>
              </a:ln>
              <a:solidFill>
                <a:srgbClr val="6600CC"/>
              </a:solidFill>
            </a:endParaRPr>
          </a:p>
          <a:p>
            <a:pPr algn="ctr">
              <a:buFont typeface="Wingdings" panose="05000000000000000000" pitchFamily="2" charset="2"/>
              <a:buChar char="v"/>
            </a:pPr>
            <a:r>
              <a:rPr lang="uk-UA" sz="1600" b="1" dirty="0" smtClean="0">
                <a:ln>
                  <a:solidFill>
                    <a:srgbClr val="FFC000"/>
                  </a:solidFill>
                </a:ln>
                <a:solidFill>
                  <a:srgbClr val="6600CC"/>
                </a:solidFill>
              </a:rPr>
              <a:t>     колективні</a:t>
            </a:r>
            <a:endParaRPr lang="uk-UA" sz="1600" b="1" dirty="0" smtClean="0">
              <a:ln>
                <a:solidFill>
                  <a:srgbClr val="FFC000"/>
                </a:solidFill>
              </a:ln>
              <a:solidFill>
                <a:srgbClr val="6600CC"/>
              </a:solidFill>
            </a:endParaRPr>
          </a:p>
          <a:p>
            <a:pPr algn="ctr">
              <a:buFont typeface="Wingdings" panose="05000000000000000000" pitchFamily="2" charset="2"/>
              <a:buChar char="v"/>
            </a:pPr>
            <a:r>
              <a:rPr lang="uk-UA" sz="1600" b="1" dirty="0" smtClean="0">
                <a:ln>
                  <a:solidFill>
                    <a:srgbClr val="FFC000"/>
                  </a:solidFill>
                </a:ln>
                <a:solidFill>
                  <a:srgbClr val="6600CC"/>
                </a:solidFill>
              </a:rPr>
              <a:t>  державні</a:t>
            </a:r>
            <a:endParaRPr lang="uk-UA" sz="1600" b="1" dirty="0">
              <a:ln>
                <a:solidFill>
                  <a:srgbClr val="FFC000"/>
                </a:solidFill>
              </a:ln>
              <a:solidFill>
                <a:srgbClr val="6600CC"/>
              </a:solidFill>
            </a:endParaRPr>
          </a:p>
        </p:txBody>
      </p:sp>
      <p:sp>
        <p:nvSpPr>
          <p:cNvPr id="9" name="Округлений прямокутник 17"/>
          <p:cNvSpPr/>
          <p:nvPr/>
        </p:nvSpPr>
        <p:spPr>
          <a:xfrm>
            <a:off x="1721810" y="4212996"/>
            <a:ext cx="2520280" cy="1440160"/>
          </a:xfrm>
          <a:prstGeom prst="round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ln>
                  <a:solidFill>
                    <a:srgbClr val="FFFF00"/>
                  </a:solidFill>
                </a:ln>
                <a:solidFill>
                  <a:srgbClr val="FF0000"/>
                </a:solidFill>
              </a:rPr>
              <a:t>За масштабом (розміром)</a:t>
            </a:r>
            <a:endParaRPr lang="uk-UA" b="1" dirty="0" smtClean="0">
              <a:ln>
                <a:solidFill>
                  <a:srgbClr val="FFFF00"/>
                </a:solidFill>
              </a:ln>
              <a:solidFill>
                <a:srgbClr val="FF0000"/>
              </a:solidFill>
            </a:endParaRPr>
          </a:p>
          <a:p>
            <a:pPr algn="ctr">
              <a:buFont typeface="Wingdings" panose="05000000000000000000" pitchFamily="2" charset="2"/>
              <a:buChar char="v"/>
            </a:pPr>
            <a:r>
              <a:rPr lang="uk-UA" sz="1600" b="1" dirty="0" smtClean="0">
                <a:ln>
                  <a:solidFill>
                    <a:srgbClr val="FFC000"/>
                  </a:solidFill>
                </a:ln>
                <a:solidFill>
                  <a:srgbClr val="582CD4"/>
                </a:solidFill>
              </a:rPr>
              <a:t> </a:t>
            </a:r>
            <a:r>
              <a:rPr lang="uk-UA" sz="1600" b="1" dirty="0" smtClean="0">
                <a:ln>
                  <a:solidFill>
                    <a:srgbClr val="FFC000"/>
                  </a:solidFill>
                </a:ln>
                <a:solidFill>
                  <a:srgbClr val="6600CC"/>
                </a:solidFill>
              </a:rPr>
              <a:t>великі</a:t>
            </a:r>
            <a:endParaRPr lang="uk-UA" sz="1600" b="1" dirty="0" smtClean="0">
              <a:ln>
                <a:solidFill>
                  <a:srgbClr val="FFC000"/>
                </a:solidFill>
              </a:ln>
              <a:solidFill>
                <a:srgbClr val="6600CC"/>
              </a:solidFill>
            </a:endParaRPr>
          </a:p>
          <a:p>
            <a:pPr algn="ctr">
              <a:buFont typeface="Wingdings" panose="05000000000000000000" pitchFamily="2" charset="2"/>
              <a:buChar char="v"/>
            </a:pPr>
            <a:r>
              <a:rPr lang="uk-UA" sz="1600" b="1" dirty="0" smtClean="0">
                <a:ln>
                  <a:solidFill>
                    <a:srgbClr val="FFC000"/>
                  </a:solidFill>
                </a:ln>
                <a:solidFill>
                  <a:srgbClr val="6600CC"/>
                </a:solidFill>
              </a:rPr>
              <a:t>  середні</a:t>
            </a:r>
            <a:endParaRPr lang="uk-UA" sz="1600" b="1" dirty="0">
              <a:ln>
                <a:solidFill>
                  <a:srgbClr val="FFC000"/>
                </a:solidFill>
              </a:ln>
              <a:solidFill>
                <a:srgbClr val="6600CC"/>
              </a:solidFill>
            </a:endParaRPr>
          </a:p>
          <a:p>
            <a:pPr algn="ctr">
              <a:buFont typeface="Wingdings" panose="05000000000000000000" pitchFamily="2" charset="2"/>
              <a:buChar char="v"/>
            </a:pPr>
            <a:r>
              <a:rPr lang="uk-UA" sz="1600" b="1" dirty="0" smtClean="0">
                <a:ln>
                  <a:solidFill>
                    <a:srgbClr val="FFC000"/>
                  </a:solidFill>
                </a:ln>
                <a:solidFill>
                  <a:srgbClr val="6600CC"/>
                </a:solidFill>
              </a:rPr>
              <a:t> малі</a:t>
            </a:r>
            <a:endParaRPr lang="uk-UA" sz="1600" b="1" dirty="0" smtClean="0">
              <a:ln>
                <a:solidFill>
                  <a:srgbClr val="FFC000"/>
                </a:solidFill>
              </a:ln>
              <a:solidFill>
                <a:srgbClr val="6600CC"/>
              </a:solidFill>
            </a:endParaRPr>
          </a:p>
        </p:txBody>
      </p:sp>
      <p:pic>
        <p:nvPicPr>
          <p:cNvPr id="10" name="Picture 2" descr="C:\Program Files\Microsoft Office\MEDIA\CAGCAT10\j0301252.wmf"/>
          <p:cNvPicPr>
            <a:picLocks noChangeAspect="1" noChangeArrowheads="1"/>
          </p:cNvPicPr>
          <p:nvPr/>
        </p:nvPicPr>
        <p:blipFill>
          <a:blip r:embed="rId2" cstate="print"/>
          <a:srcRect/>
          <a:stretch>
            <a:fillRect/>
          </a:stretch>
        </p:blipFill>
        <p:spPr bwMode="auto">
          <a:xfrm>
            <a:off x="5178194" y="4861068"/>
            <a:ext cx="1829714" cy="1565453"/>
          </a:xfrm>
          <a:prstGeom prst="rect">
            <a:avLst/>
          </a:prstGeom>
          <a:noFill/>
        </p:spPr>
      </p:pic>
      <p:pic>
        <p:nvPicPr>
          <p:cNvPr id="11" name="Picture 3" descr="C:\Program Files\Microsoft Office\MEDIA\CAGCAT10\j0292020.wmf"/>
          <p:cNvPicPr>
            <a:picLocks noChangeAspect="1" noChangeArrowheads="1"/>
          </p:cNvPicPr>
          <p:nvPr/>
        </p:nvPicPr>
        <p:blipFill>
          <a:blip r:embed="rId3" cstate="print"/>
          <a:srcRect/>
          <a:stretch>
            <a:fillRect/>
          </a:stretch>
        </p:blipFill>
        <p:spPr bwMode="auto">
          <a:xfrm>
            <a:off x="5034178" y="396572"/>
            <a:ext cx="1869034" cy="1773936"/>
          </a:xfrm>
          <a:prstGeom prst="rect">
            <a:avLst/>
          </a:prstGeom>
          <a:noFill/>
        </p:spPr>
      </p:pic>
      <p:cxnSp>
        <p:nvCxnSpPr>
          <p:cNvPr id="12" name="Пряма зі стрілкою 43"/>
          <p:cNvCxnSpPr>
            <a:endCxn id="8" idx="3"/>
          </p:cNvCxnSpPr>
          <p:nvPr/>
        </p:nvCxnSpPr>
        <p:spPr>
          <a:xfrm flipH="1" flipV="1">
            <a:off x="4220386" y="1789876"/>
            <a:ext cx="885800" cy="550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 зі стрілкою 47"/>
          <p:cNvCxnSpPr>
            <a:endCxn id="9" idx="3"/>
          </p:cNvCxnSpPr>
          <p:nvPr/>
        </p:nvCxnSpPr>
        <p:spPr>
          <a:xfrm flipH="1">
            <a:off x="4242090" y="4285004"/>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ppt_w</p:attrName>
                                        </p:attrNameLst>
                                      </p:cBhvr>
                                      <p:tavLst>
                                        <p:tav tm="0" fmla="#ppt_w*sin(2.5*pi*$)">
                                          <p:val>
                                            <p:fltVal val="0"/>
                                          </p:val>
                                        </p:tav>
                                        <p:tav tm="100000">
                                          <p:val>
                                            <p:fltVal val="1"/>
                                          </p:val>
                                        </p:tav>
                                      </p:tavLst>
                                    </p:anim>
                                    <p:anim calcmode="lin" valueType="num">
                                      <p:cBhvr>
                                        <p:cTn id="9" dur="1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750"/>
                                        <p:tgtEl>
                                          <p:spTgt spid="10"/>
                                        </p:tgtEl>
                                      </p:cBhvr>
                                    </p:animEffect>
                                    <p:anim calcmode="lin" valueType="num">
                                      <p:cBhvr>
                                        <p:cTn id="15" dur="1750" fill="hold"/>
                                        <p:tgtEl>
                                          <p:spTgt spid="10"/>
                                        </p:tgtEl>
                                        <p:attrNameLst>
                                          <p:attrName>ppt_w</p:attrName>
                                        </p:attrNameLst>
                                      </p:cBhvr>
                                      <p:tavLst>
                                        <p:tav tm="0" fmla="#ppt_w*sin(2.5*pi*$)">
                                          <p:val>
                                            <p:fltVal val="0"/>
                                          </p:val>
                                        </p:tav>
                                        <p:tav tm="100000">
                                          <p:val>
                                            <p:fltVal val="1"/>
                                          </p:val>
                                        </p:tav>
                                      </p:tavLst>
                                    </p:anim>
                                    <p:anim calcmode="lin" valueType="num">
                                      <p:cBhvr>
                                        <p:cTn id="16" dur="17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вал 2"/>
          <p:cNvSpPr/>
          <p:nvPr/>
        </p:nvSpPr>
        <p:spPr>
          <a:xfrm>
            <a:off x="4463445" y="1771176"/>
            <a:ext cx="2880320" cy="266429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solidFill>
                  <a:srgbClr val="FF0000"/>
                </a:solidFill>
              </a:rPr>
              <a:t>Види</a:t>
            </a:r>
            <a:r>
              <a:rPr lang="uk-UA" dirty="0" smtClean="0">
                <a:solidFill>
                  <a:srgbClr val="FF0000"/>
                </a:solidFill>
              </a:rPr>
              <a:t> </a:t>
            </a:r>
            <a:r>
              <a:rPr lang="uk-UA" sz="2000" dirty="0" smtClean="0">
                <a:solidFill>
                  <a:srgbClr val="FF0000"/>
                </a:solidFill>
              </a:rPr>
              <a:t>підприємництва</a:t>
            </a:r>
            <a:endParaRPr lang="uk-UA" sz="2000" dirty="0">
              <a:solidFill>
                <a:srgbClr val="FF0000"/>
              </a:solidFill>
            </a:endParaRPr>
          </a:p>
        </p:txBody>
      </p:sp>
      <p:cxnSp>
        <p:nvCxnSpPr>
          <p:cNvPr id="4" name="Пряма зі стрілкою 6"/>
          <p:cNvCxnSpPr/>
          <p:nvPr/>
        </p:nvCxnSpPr>
        <p:spPr>
          <a:xfrm flipV="1">
            <a:off x="7066586" y="1622767"/>
            <a:ext cx="709227" cy="682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Пряма зі стрілкою 8"/>
          <p:cNvCxnSpPr>
            <a:stCxn id="3" idx="5"/>
          </p:cNvCxnSpPr>
          <p:nvPr/>
        </p:nvCxnSpPr>
        <p:spPr>
          <a:xfrm>
            <a:off x="6921952" y="4045295"/>
            <a:ext cx="853861" cy="53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 зі стрілкою 10"/>
          <p:cNvCxnSpPr>
            <a:stCxn id="3" idx="3"/>
          </p:cNvCxnSpPr>
          <p:nvPr/>
        </p:nvCxnSpPr>
        <p:spPr>
          <a:xfrm flipH="1">
            <a:off x="3959389" y="4045295"/>
            <a:ext cx="925869" cy="53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 зі стрілкою 12"/>
          <p:cNvCxnSpPr>
            <a:stCxn id="3" idx="1"/>
          </p:cNvCxnSpPr>
          <p:nvPr/>
        </p:nvCxnSpPr>
        <p:spPr>
          <a:xfrm flipH="1" flipV="1">
            <a:off x="3959390" y="1771177"/>
            <a:ext cx="925868" cy="390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Прямокутник 16"/>
          <p:cNvSpPr/>
          <p:nvPr/>
        </p:nvSpPr>
        <p:spPr>
          <a:xfrm>
            <a:off x="7786666" y="1051096"/>
            <a:ext cx="1800200"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Комерційне</a:t>
            </a:r>
            <a:endParaRPr lang="uk-UA" sz="2400" dirty="0"/>
          </a:p>
        </p:txBody>
      </p:sp>
      <p:sp>
        <p:nvSpPr>
          <p:cNvPr id="9" name="Прямокутник 17"/>
          <p:cNvSpPr/>
          <p:nvPr/>
        </p:nvSpPr>
        <p:spPr>
          <a:xfrm>
            <a:off x="7786666" y="4579488"/>
            <a:ext cx="1728192"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Фінансове</a:t>
            </a:r>
            <a:endParaRPr lang="uk-UA" sz="2400" dirty="0"/>
          </a:p>
        </p:txBody>
      </p:sp>
      <p:sp>
        <p:nvSpPr>
          <p:cNvPr id="10" name="Прямокутник 18"/>
          <p:cNvSpPr/>
          <p:nvPr/>
        </p:nvSpPr>
        <p:spPr>
          <a:xfrm>
            <a:off x="2170042" y="4579488"/>
            <a:ext cx="1778496"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Посередницьке</a:t>
            </a:r>
            <a:endParaRPr lang="uk-UA" sz="2400" dirty="0"/>
          </a:p>
        </p:txBody>
      </p:sp>
      <p:sp>
        <p:nvSpPr>
          <p:cNvPr id="11" name="Прямокутник 19"/>
          <p:cNvSpPr/>
          <p:nvPr/>
        </p:nvSpPr>
        <p:spPr>
          <a:xfrm>
            <a:off x="2098034" y="1123104"/>
            <a:ext cx="1872208"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Виробниче</a:t>
            </a:r>
            <a:endParaRPr lang="uk-UA" sz="2400" dirty="0"/>
          </a:p>
        </p:txBody>
      </p:sp>
      <p:pic>
        <p:nvPicPr>
          <p:cNvPr id="12" name="Picture 2" descr="C:\Program Files\Microsoft Office\MEDIA\CAGCAT10\j0240719.wmf"/>
          <p:cNvPicPr>
            <a:picLocks noChangeAspect="1" noChangeArrowheads="1"/>
          </p:cNvPicPr>
          <p:nvPr/>
        </p:nvPicPr>
        <p:blipFill>
          <a:blip r:embed="rId2" cstate="print"/>
          <a:srcRect/>
          <a:stretch>
            <a:fillRect/>
          </a:stretch>
        </p:blipFill>
        <p:spPr bwMode="auto">
          <a:xfrm>
            <a:off x="2098034" y="1915192"/>
            <a:ext cx="1164031" cy="182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descr="C:\Users\user\AppData\Local\Microsoft\Windows\Temporary Internet Files\Content.IE5\D70AWGBX\MP900423699[1].jpg"/>
          <p:cNvPicPr>
            <a:picLocks noChangeAspect="1" noChangeArrowheads="1"/>
          </p:cNvPicPr>
          <p:nvPr/>
        </p:nvPicPr>
        <p:blipFill>
          <a:blip r:embed="rId3" cstate="print"/>
          <a:srcRect/>
          <a:stretch>
            <a:fillRect/>
          </a:stretch>
        </p:blipFill>
        <p:spPr bwMode="auto">
          <a:xfrm>
            <a:off x="7786666" y="5371576"/>
            <a:ext cx="2016224" cy="958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9" descr="C:\Program Files\Microsoft Office\MEDIA\CAGCAT10\j0300520.gif"/>
          <p:cNvPicPr>
            <a:picLocks noChangeAspect="1" noChangeArrowheads="1" noCrop="1"/>
          </p:cNvPicPr>
          <p:nvPr/>
        </p:nvPicPr>
        <p:blipFill>
          <a:blip r:embed="rId4" cstate="print"/>
          <a:srcRect/>
          <a:stretch>
            <a:fillRect/>
          </a:stretch>
        </p:blipFill>
        <p:spPr bwMode="auto">
          <a:xfrm>
            <a:off x="7786666" y="2203224"/>
            <a:ext cx="1728192"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1" descr="C:\Program Files\Microsoft Office\MEDIA\CAGCAT10\j0195384.wmf"/>
          <p:cNvPicPr>
            <a:picLocks noChangeAspect="1" noChangeArrowheads="1"/>
          </p:cNvPicPr>
          <p:nvPr/>
        </p:nvPicPr>
        <p:blipFill>
          <a:blip r:embed="rId5" cstate="print"/>
          <a:srcRect/>
          <a:stretch>
            <a:fillRect/>
          </a:stretch>
        </p:blipFill>
        <p:spPr bwMode="auto">
          <a:xfrm>
            <a:off x="2026026" y="5443584"/>
            <a:ext cx="1872208" cy="108012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1+#ppt_w/2"/>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Схема 3"/>
          <p:cNvGraphicFramePr/>
          <p:nvPr/>
        </p:nvGraphicFramePr>
        <p:xfrm>
          <a:off x="2028486" y="0"/>
          <a:ext cx="871296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75" y="3559"/>
            <a:ext cx="12192000" cy="6858000"/>
          </a:xfrm>
          <a:prstGeom prst="rect">
            <a:avLst/>
          </a:prstGeom>
        </p:spPr>
      </p:pic>
      <p:sp>
        <p:nvSpPr>
          <p:cNvPr id="3" name="Прямокутник 10"/>
          <p:cNvSpPr/>
          <p:nvPr/>
        </p:nvSpPr>
        <p:spPr>
          <a:xfrm>
            <a:off x="3450422" y="328416"/>
            <a:ext cx="5291155" cy="10033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3200" b="1" dirty="0" smtClean="0">
                <a:ln>
                  <a:solidFill>
                    <a:srgbClr val="FFC000"/>
                  </a:solidFill>
                </a:ln>
                <a:solidFill>
                  <a:schemeClr val="tx1"/>
                </a:solidFill>
              </a:rPr>
              <a:t>Дохід та прибуток підприємства</a:t>
            </a:r>
            <a:endParaRPr lang="uk-UA" sz="3200" b="1" dirty="0">
              <a:ln>
                <a:solidFill>
                  <a:srgbClr val="FFC000"/>
                </a:solidFill>
              </a:ln>
              <a:solidFill>
                <a:schemeClr val="tx1"/>
              </a:solidFill>
            </a:endParaRPr>
          </a:p>
        </p:txBody>
      </p:sp>
      <p:cxnSp>
        <p:nvCxnSpPr>
          <p:cNvPr id="4" name="Пряма зі стрілкою 19"/>
          <p:cNvCxnSpPr/>
          <p:nvPr/>
        </p:nvCxnSpPr>
        <p:spPr>
          <a:xfrm flipH="1">
            <a:off x="2552102" y="1505217"/>
            <a:ext cx="1680032" cy="66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Пряма зі стрілкою 24"/>
          <p:cNvCxnSpPr/>
          <p:nvPr/>
        </p:nvCxnSpPr>
        <p:spPr>
          <a:xfrm>
            <a:off x="7915016" y="1522422"/>
            <a:ext cx="1722598" cy="727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Прямокутник 6"/>
          <p:cNvSpPr/>
          <p:nvPr/>
        </p:nvSpPr>
        <p:spPr>
          <a:xfrm>
            <a:off x="576952" y="2412085"/>
            <a:ext cx="3825115" cy="202251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b="1" dirty="0" smtClean="0">
                <a:ln>
                  <a:solidFill>
                    <a:schemeClr val="tx1"/>
                  </a:solidFill>
                </a:ln>
                <a:solidFill>
                  <a:schemeClr val="accent6">
                    <a:lumMod val="75000"/>
                  </a:schemeClr>
                </a:solidFill>
              </a:rPr>
              <a:t>Загальний дохід</a:t>
            </a:r>
            <a:endParaRPr lang="uk-UA" sz="2800" b="1" dirty="0" smtClean="0">
              <a:ln>
                <a:solidFill>
                  <a:schemeClr val="tx1"/>
                </a:solidFill>
              </a:ln>
              <a:solidFill>
                <a:schemeClr val="accent6">
                  <a:lumMod val="75000"/>
                </a:schemeClr>
              </a:solidFill>
            </a:endParaRPr>
          </a:p>
          <a:p>
            <a:pPr algn="ctr"/>
            <a:r>
              <a:rPr lang="uk-UA" sz="2400" dirty="0" smtClean="0">
                <a:ln>
                  <a:solidFill>
                    <a:schemeClr val="tx1"/>
                  </a:solidFill>
                </a:ln>
              </a:rPr>
              <a:t>Т</a:t>
            </a:r>
            <a:r>
              <a:rPr lang="en-US" sz="2400" dirty="0" smtClean="0">
                <a:ln>
                  <a:solidFill>
                    <a:schemeClr val="tx1"/>
                  </a:solidFill>
                </a:ln>
              </a:rPr>
              <a:t>R=PQ</a:t>
            </a:r>
            <a:endParaRPr lang="uk-UA" sz="2400" dirty="0" smtClean="0">
              <a:ln>
                <a:solidFill>
                  <a:schemeClr val="tx1"/>
                </a:solidFill>
              </a:ln>
            </a:endParaRPr>
          </a:p>
          <a:p>
            <a:pPr algn="ctr"/>
            <a:r>
              <a:rPr lang="uk-UA" b="1" dirty="0" smtClean="0">
                <a:ln>
                  <a:solidFill>
                    <a:schemeClr val="tx1"/>
                  </a:solidFill>
                </a:ln>
                <a:solidFill>
                  <a:srgbClr val="FF0000"/>
                </a:solidFill>
              </a:rPr>
              <a:t>Р- ціна товару</a:t>
            </a:r>
            <a:endParaRPr lang="uk-UA" b="1" dirty="0" smtClean="0">
              <a:ln>
                <a:solidFill>
                  <a:schemeClr val="tx1"/>
                </a:solidFill>
              </a:ln>
              <a:solidFill>
                <a:srgbClr val="FF0000"/>
              </a:solidFill>
            </a:endParaRPr>
          </a:p>
          <a:p>
            <a:pPr algn="ctr"/>
            <a:r>
              <a:rPr lang="en-US" b="1" dirty="0" smtClean="0">
                <a:ln>
                  <a:solidFill>
                    <a:schemeClr val="tx1"/>
                  </a:solidFill>
                </a:ln>
                <a:solidFill>
                  <a:srgbClr val="FF0000"/>
                </a:solidFill>
              </a:rPr>
              <a:t>Q-</a:t>
            </a:r>
            <a:r>
              <a:rPr lang="uk-UA" b="1" dirty="0" smtClean="0">
                <a:ln>
                  <a:solidFill>
                    <a:schemeClr val="tx1"/>
                  </a:solidFill>
                </a:ln>
                <a:solidFill>
                  <a:srgbClr val="FF0000"/>
                </a:solidFill>
              </a:rPr>
              <a:t> кількість продукції</a:t>
            </a:r>
            <a:endParaRPr lang="uk-UA" b="1" dirty="0">
              <a:ln>
                <a:solidFill>
                  <a:schemeClr val="tx1"/>
                </a:solidFill>
              </a:ln>
              <a:solidFill>
                <a:srgbClr val="FF0000"/>
              </a:solidFill>
            </a:endParaRPr>
          </a:p>
        </p:txBody>
      </p:sp>
      <p:sp>
        <p:nvSpPr>
          <p:cNvPr id="7" name="Прямокутник 31"/>
          <p:cNvSpPr/>
          <p:nvPr/>
        </p:nvSpPr>
        <p:spPr>
          <a:xfrm>
            <a:off x="7523841" y="2412085"/>
            <a:ext cx="3942573" cy="20135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800" b="1" dirty="0" smtClean="0">
                <a:ln>
                  <a:solidFill>
                    <a:schemeClr val="tx1"/>
                  </a:solidFill>
                </a:ln>
                <a:solidFill>
                  <a:schemeClr val="accent6">
                    <a:lumMod val="75000"/>
                  </a:schemeClr>
                </a:solidFill>
              </a:rPr>
              <a:t>Загальний прибуток</a:t>
            </a:r>
            <a:endParaRPr lang="uk-UA" sz="2800" b="1" dirty="0" smtClean="0">
              <a:ln>
                <a:solidFill>
                  <a:schemeClr val="tx1"/>
                </a:solidFill>
              </a:ln>
              <a:solidFill>
                <a:schemeClr val="accent6">
                  <a:lumMod val="75000"/>
                </a:schemeClr>
              </a:solidFill>
            </a:endParaRPr>
          </a:p>
          <a:p>
            <a:pPr algn="ctr"/>
            <a:r>
              <a:rPr lang="uk-UA" sz="2400" dirty="0" smtClean="0">
                <a:ln>
                  <a:solidFill>
                    <a:schemeClr val="tx1"/>
                  </a:solidFill>
                </a:ln>
              </a:rPr>
              <a:t>ТР= Т</a:t>
            </a:r>
            <a:r>
              <a:rPr lang="en-US" sz="2400" dirty="0" smtClean="0">
                <a:ln>
                  <a:solidFill>
                    <a:schemeClr val="tx1"/>
                  </a:solidFill>
                </a:ln>
              </a:rPr>
              <a:t>R-TC</a:t>
            </a:r>
            <a:endParaRPr lang="en-US" sz="2400" dirty="0" smtClean="0">
              <a:ln>
                <a:solidFill>
                  <a:schemeClr val="tx1"/>
                </a:solidFill>
              </a:ln>
            </a:endParaRPr>
          </a:p>
          <a:p>
            <a:pPr algn="ctr"/>
            <a:r>
              <a:rPr lang="en-US" b="1" dirty="0" smtClean="0">
                <a:ln>
                  <a:solidFill>
                    <a:schemeClr val="tx1"/>
                  </a:solidFill>
                </a:ln>
                <a:solidFill>
                  <a:srgbClr val="FF0000"/>
                </a:solidFill>
              </a:rPr>
              <a:t>TR-</a:t>
            </a:r>
            <a:r>
              <a:rPr lang="uk-UA" b="1" dirty="0" smtClean="0">
                <a:ln>
                  <a:solidFill>
                    <a:schemeClr val="tx1"/>
                  </a:solidFill>
                </a:ln>
                <a:solidFill>
                  <a:srgbClr val="FF0000"/>
                </a:solidFill>
              </a:rPr>
              <a:t> загальний дохід</a:t>
            </a:r>
            <a:endParaRPr lang="uk-UA" b="1" dirty="0" smtClean="0">
              <a:ln>
                <a:solidFill>
                  <a:schemeClr val="tx1"/>
                </a:solidFill>
              </a:ln>
              <a:solidFill>
                <a:srgbClr val="FF0000"/>
              </a:solidFill>
            </a:endParaRPr>
          </a:p>
          <a:p>
            <a:pPr algn="ctr"/>
            <a:r>
              <a:rPr lang="uk-UA" b="1" dirty="0" smtClean="0">
                <a:ln>
                  <a:solidFill>
                    <a:schemeClr val="tx1"/>
                  </a:solidFill>
                </a:ln>
                <a:solidFill>
                  <a:srgbClr val="FF0000"/>
                </a:solidFill>
              </a:rPr>
              <a:t>ТС- загальні витрати</a:t>
            </a:r>
            <a:endParaRPr lang="uk-UA" b="1" dirty="0">
              <a:ln>
                <a:solidFill>
                  <a:schemeClr val="tx1"/>
                </a:solidFill>
              </a:ln>
              <a:solidFill>
                <a:srgbClr val="FF0000"/>
              </a:solidFill>
            </a:endParaRPr>
          </a:p>
        </p:txBody>
      </p:sp>
      <p:sp>
        <p:nvSpPr>
          <p:cNvPr id="9" name="Прямоугольник с двумя скругленными противолежащими углами 8"/>
          <p:cNvSpPr/>
          <p:nvPr/>
        </p:nvSpPr>
        <p:spPr>
          <a:xfrm>
            <a:off x="720192" y="4673848"/>
            <a:ext cx="10600566" cy="412694"/>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dirty="0" smtClean="0">
                <a:solidFill>
                  <a:schemeClr val="tx1"/>
                </a:solidFill>
              </a:rPr>
              <a:t>MR-</a:t>
            </a:r>
            <a:r>
              <a:rPr lang="uk-UA" dirty="0" smtClean="0">
                <a:solidFill>
                  <a:schemeClr val="tx1"/>
                </a:solidFill>
              </a:rPr>
              <a:t> граничний дохід, пов’язаний із </a:t>
            </a:r>
            <a:r>
              <a:rPr lang="uk-UA" dirty="0" err="1" smtClean="0">
                <a:solidFill>
                  <a:schemeClr val="tx1"/>
                </a:solidFill>
              </a:rPr>
              <a:t>продажем</a:t>
            </a:r>
            <a:r>
              <a:rPr lang="uk-UA" dirty="0" smtClean="0">
                <a:solidFill>
                  <a:schemeClr val="tx1"/>
                </a:solidFill>
              </a:rPr>
              <a:t> додаткової одиниці продукції </a:t>
            </a:r>
            <a:endParaRPr lang="uk-UA" dirty="0">
              <a:solidFill>
                <a:schemeClr val="tx1"/>
              </a:solidFill>
            </a:endParaRPr>
          </a:p>
        </p:txBody>
      </p:sp>
      <p:sp>
        <p:nvSpPr>
          <p:cNvPr id="10" name="Прямоугольник с двумя скругленными противолежащими углами 9"/>
          <p:cNvSpPr/>
          <p:nvPr/>
        </p:nvSpPr>
        <p:spPr>
          <a:xfrm>
            <a:off x="720192" y="5228000"/>
            <a:ext cx="10600566" cy="412694"/>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uk-UA" dirty="0" smtClean="0">
                <a:solidFill>
                  <a:schemeClr val="tx1"/>
                </a:solidFill>
              </a:rPr>
              <a:t>МС- граничні витрати, </a:t>
            </a:r>
            <a:r>
              <a:rPr lang="uk-UA" dirty="0" err="1" smtClean="0">
                <a:solidFill>
                  <a:schemeClr val="tx1"/>
                </a:solidFill>
              </a:rPr>
              <a:t>пов</a:t>
            </a:r>
            <a:r>
              <a:rPr lang="en-US" dirty="0" smtClean="0">
                <a:solidFill>
                  <a:schemeClr val="tx1"/>
                </a:solidFill>
              </a:rPr>
              <a:t>`</a:t>
            </a:r>
            <a:r>
              <a:rPr lang="uk-UA" dirty="0" err="1" smtClean="0">
                <a:solidFill>
                  <a:schemeClr val="tx1"/>
                </a:solidFill>
              </a:rPr>
              <a:t>язані</a:t>
            </a:r>
            <a:r>
              <a:rPr lang="uk-UA" dirty="0" smtClean="0">
                <a:solidFill>
                  <a:schemeClr val="tx1"/>
                </a:solidFill>
              </a:rPr>
              <a:t> зі створенням додаткової одиниці</a:t>
            </a:r>
            <a:r>
              <a:rPr lang="en-US" dirty="0" smtClean="0">
                <a:solidFill>
                  <a:schemeClr val="tx1"/>
                </a:solidFill>
              </a:rPr>
              <a:t> </a:t>
            </a:r>
            <a:r>
              <a:rPr lang="uk-UA" dirty="0" smtClean="0">
                <a:solidFill>
                  <a:schemeClr val="tx1"/>
                </a:solidFill>
              </a:rPr>
              <a:t>продукції </a:t>
            </a:r>
            <a:endParaRPr lang="uk-UA" dirty="0">
              <a:solidFill>
                <a:schemeClr val="tx1"/>
              </a:solidFill>
            </a:endParaRPr>
          </a:p>
        </p:txBody>
      </p:sp>
      <p:sp>
        <p:nvSpPr>
          <p:cNvPr id="13" name="Скругленный прямоугольник 12"/>
          <p:cNvSpPr/>
          <p:nvPr/>
        </p:nvSpPr>
        <p:spPr>
          <a:xfrm>
            <a:off x="2769500" y="5989997"/>
            <a:ext cx="6501949" cy="52225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000" b="1" dirty="0" smtClean="0">
                <a:solidFill>
                  <a:srgbClr val="CC3300"/>
                </a:solidFill>
              </a:rPr>
              <a:t>MR=MC</a:t>
            </a:r>
            <a:r>
              <a:rPr lang="uk-UA" sz="2000" b="1" dirty="0" smtClean="0">
                <a:solidFill>
                  <a:srgbClr val="CC3300"/>
                </a:solidFill>
              </a:rPr>
              <a:t>- правило максимізації прибутку підприємства</a:t>
            </a:r>
            <a:endParaRPr lang="uk-UA" sz="2000" b="1" dirty="0">
              <a:solidFill>
                <a:srgbClr val="CC33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ppt_x</p:attrName>
                                        </p:attrNameLst>
                                      </p:cBhvr>
                                      <p:tavLst>
                                        <p:tav tm="0">
                                          <p:val>
                                            <p:strVal val="#ppt_x"/>
                                          </p:val>
                                        </p:tav>
                                        <p:tav tm="100000">
                                          <p:val>
                                            <p:strVal val="#ppt_x"/>
                                          </p:val>
                                        </p:tav>
                                      </p:tavLst>
                                    </p:anim>
                                    <p:anim calcmode="lin" valueType="num">
                                      <p:cBhvr>
                                        <p:cTn id="28"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3"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9034</Words>
  <Application>WPS Presentation</Application>
  <PresentationFormat>Широкоэкранный</PresentationFormat>
  <Paragraphs>211</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Book Antiqua</vt:lpstr>
      <vt:lpstr>Calibri</vt:lpstr>
      <vt:lpstr>Microsoft YaHei</vt:lpstr>
      <vt:lpstr>Arial Unicode MS</vt:lpstr>
      <vt:lpstr>Calibri Light</vt:lpstr>
      <vt:lpstr>Comic Sans MS</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dc:creator>
  <cp:lastModifiedBy>наталья сейсеба�</cp:lastModifiedBy>
  <cp:revision>18</cp:revision>
  <dcterms:created xsi:type="dcterms:W3CDTF">2015-12-22T15:04:00Z</dcterms:created>
  <dcterms:modified xsi:type="dcterms:W3CDTF">2022-11-06T06:12:55Z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ICV">
    <vt:lpwstr>CBF9971053314A0DBF0BED1A4594B1D2</vt:lpwstr>
  </property>
  <property fmtid="{D5CDD505-2E9C-101B-9397-08002B2CF9AE}" pid="4" name="KSOProductBuildVer">
    <vt:lpwstr>1049-11.2.0.11380</vt:lpwstr>
  </property>
</Properties>
</file>