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6" r:id="rId23"/>
    <p:sldId id="278" r:id="rId24"/>
    <p:sldId id="277" r:id="rId25"/>
    <p:sldId id="279" r:id="rId26"/>
    <p:sldId id="280" r:id="rId27"/>
    <p:sldId id="281" r:id="rId28"/>
    <p:sldId id="283" r:id="rId29"/>
    <p:sldId id="282" r:id="rId30"/>
    <p:sldId id="285" r:id="rId31"/>
    <p:sldId id="286" r:id="rId32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5"/>
    <p:restoredTop sz="94625"/>
  </p:normalViewPr>
  <p:slideViewPr>
    <p:cSldViewPr snapToGrid="0">
      <p:cViewPr varScale="1">
        <p:scale>
          <a:sx n="81" d="100"/>
          <a:sy n="81" d="100"/>
        </p:scale>
        <p:origin x="2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FEE1-7CEC-F8A0-E53B-B18EE57F1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7C13D-09E2-1C81-D8C0-DC4D9860A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83FF8-0AC6-74CF-A3CF-E3802509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8912B-7678-4623-7807-1A58AD9D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C73E6-CD83-3663-32A9-AA5E06B4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620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0384-8D12-EBB3-BA01-045E75D4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E91EB-8091-2DC5-5EE7-BA1953609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E63D9-CEF2-DE35-FA5C-E83886FE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C75C5-438E-593B-70B6-35CB05BB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EBA51-1C25-C13B-7675-505A31D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857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1C1BD-8123-F156-02C5-458373563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AA460-86C1-4B73-61AB-589E83424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06999-8F8A-52D8-4F11-2D40F8EF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B0616-6601-3C54-39A9-C76D9C8E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7BB27-BB67-194F-C790-29406DA9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4469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E5E0-7334-F90B-3BA2-68FF14FC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3561C-78DD-73AA-4479-C228CEAA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26362-C784-80A2-811D-F8CEDBB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23A0F-B1A0-0EE7-1B81-33EE4C69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91383-D6EE-BDCA-0CC8-8CF84445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2037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8BA13-8953-35B7-A01D-058E5BB8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3196B-DF6C-2B86-B2FF-46EC68FB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653D5-4475-C946-B690-D2E12811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B367E-A075-2EFA-3C53-59E485B6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BC3B2-3CB8-5DAC-B494-BFD6C61D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1324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021-DC10-B669-B72A-DF077E86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6F972-DB55-B4F9-C2B7-C66EC2720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01D09-E8DF-4940-F3B1-9CA1248F8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99B61-B6F1-15BF-1C5C-C0AB932B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5CFE6-87A2-D070-B5CA-71A26B35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4BAA5-2E81-C0B4-6A41-A960E729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2890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6204-9B08-35C7-93D8-B42B7C30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3954F-1193-5506-216D-463B1BC5A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E3909-2D7F-2054-5A2D-7C5BEDA13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D4B4D-755C-85F4-57E8-026B6DFAE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D8B2D-DD1B-8346-CBE0-B7A6A813F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9AE8A-2AD8-5CA3-81D5-6AB11DD9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F6D09-A434-DC76-561B-924B1163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7BF91-0F4F-7F5C-19D3-9080DDAD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7839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067B-4D88-AAF9-1C07-5D253071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D21CF-10FF-C4E0-25B4-D213724A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11BF7-D852-C394-640C-D954A8E4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0CED8-BC49-3646-F4FC-1C0714EB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5558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1A628-77B9-5EDE-14D3-1EF7424D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8942A-46EB-70CB-1B83-BDCB427C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9D5FA-04A9-F9C3-47BB-A10DF12B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0017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13F2-626D-24CA-642F-51B2A0F3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C1E19-1F33-587D-84CB-9E0069654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45208-4FE7-7623-0041-856713F62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E3A8B-6977-15A4-ED80-E23DA0DF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F06AB-B965-19C4-3BF6-56840D48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86AAA-E41E-A10F-05D2-E60D143E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889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95CA-CB1B-8EFB-AC30-98124D2B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91697-2BDC-AFD8-B730-A671C395C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00065-4481-FF3C-965B-3452F342E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B1161-5277-515F-D36B-5360F7CA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11FC2-436B-5960-3317-8C99CAE5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629F3-BEDA-167D-91E1-07C83F27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7680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D720F-AD2D-7080-45ED-31D91066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A105B-6875-7F87-7580-682F241D5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65542-1F7A-2CC2-FAC1-332CA94BD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1A33A-88B2-2743-9452-2A0FC74F2193}" type="datetimeFigureOut">
              <a:rPr lang="en-UA" smtClean="0"/>
              <a:t>22.02.2026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5654C-6C6E-3586-C7F4-93B4B717A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A8524-AC73-B76E-45BF-A41A61269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2459-7962-4C4B-8861-7644B5CB98F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9494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6274-BC09-53AE-0FC8-A2CC27AD0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4151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 насильства</a:t>
            </a:r>
            <a:endParaRPr lang="en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19AB4-1F32-CAA4-B925-39F78981C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114"/>
            <a:ext cx="9144000" cy="569686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Гречаник М.І.,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доцент кафедри психології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099D3-A271-DB4C-FD20-D30BE0773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5" y="2046514"/>
            <a:ext cx="3797300" cy="24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5776-2197-8492-5B7B-3E9A784F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Еволюційне пояснення не дорівнює нормативному виправданню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9EC4B-BEB4-C10D-6429-30A38E04C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529255"/>
            <a:ext cx="11133083" cy="4647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Еволюційна функція не є моральною нормою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що певна поведінка могла мати адаптивне значення в минулому, не означає її допустимості в сучасному суспільстві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Naturalistic fallacy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(Натуралістична помилка)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E. Moore,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в помилці переходу від «є» до «має бути»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правові та етичні системи базуються не на еволюційній доцільності, а на принципах шкоди, автономії та прав людини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біологічного аналізу — зрозуміти механізми ризику, а не нормалізувати насильство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29377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56A5-0EF4-62B8-66C1-31A3C869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 людської кооперації та жорстокості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7075-AB11-01D6-EA87-A77D7EFB3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364343"/>
            <a:ext cx="11179629" cy="48126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є одним із найбільш кооперативних видів і водночас одним із найбільш здатних до організованого насильства.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Wrangham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 цей феномен як частину процесу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самоодомашнення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людини. У книзі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Goodness Paradox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показує, що люди еволюційно знизили рівень реактивної агресії, але зберегли і вдосконалили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коаліційну.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Boehm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роботах про мораль і еволюцію підкреслює роль групового контролю та санкцій у зменшенні імпульсивної агресії всередині спільноти.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Tomasello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акцентує на кооперативній природі людини та розвитку спільних намірів, що зробило можливим складну соціальну координацію.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50021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A5EA-1BAC-3978-360E-E07E4DB3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147B7-B2D3-284A-E9ED-BA23B63C1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29" y="71568"/>
            <a:ext cx="5671457" cy="34521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9A996-E4BF-B492-50CE-57D31DCDA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86" y="3694497"/>
            <a:ext cx="4983843" cy="3163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6569D-797F-A936-B62C-157CD68FF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031" y="71568"/>
            <a:ext cx="3423055" cy="3762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16E655-56C4-D0B8-199C-EC53F757D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34" y="3694498"/>
            <a:ext cx="4898909" cy="31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0718-07B3-9142-892A-DF3277D7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1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 людської агресії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08BF-0E4C-C992-A2E7-BABC8FA6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5" y="914400"/>
            <a:ext cx="8839200" cy="5262564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Wrangham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сучасними еволюційними підходами можна говорити про специфічний профіль агресії: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реактивна агресія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 високий рівень контрольованої, стратегічної, коаліційної агресії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Реактивна агресія пов’язана з імпульсивними спалахами у відповідь на загрозу.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агресія є планованою, холодною і часто груповою.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6913E-0BAA-9698-C277-426F7D9B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786" y="365125"/>
            <a:ext cx="2413000" cy="2273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C72D2-5022-36E6-A73B-4671292E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678" y="3082926"/>
            <a:ext cx="2368063" cy="30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8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FA17-0AA2-8A46-02F1-E676CFCB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</a:t>
            </a:r>
            <a:br>
              <a:rPr lang="uk-UA" dirty="0"/>
            </a:br>
            <a:endParaRPr lang="en-U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0B3555-3E91-6DB6-5821-5B057F84E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6157" y="175526"/>
            <a:ext cx="3048000" cy="19685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83E2CF-0649-E0AC-A79F-CC854AB34D7D}"/>
              </a:ext>
            </a:extLst>
          </p:cNvPr>
          <p:cNvSpPr txBox="1"/>
          <p:nvPr/>
        </p:nvSpPr>
        <p:spPr>
          <a:xfrm>
            <a:off x="0" y="1204686"/>
            <a:ext cx="91440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імпульсивної жорстокості всередині групи зробило можливим: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моралі</a:t>
            </a:r>
            <a:b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норми</a:t>
            </a:r>
            <a:b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довіри</a:t>
            </a:r>
            <a:b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кооперацію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ці ж механізми координації дозволили: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плановане насильство</a:t>
            </a:r>
            <a:b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групову агресію</a:t>
            </a:r>
            <a:b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b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інституційне насильство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2C95A-0201-D062-6581-289E5661B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050" y="2260600"/>
            <a:ext cx="2959100" cy="218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E7993D-BA1D-2D62-5006-6221F67A6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200" y="4561574"/>
            <a:ext cx="3606800" cy="2120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6BB96D-BF37-32E4-0005-FFFF5FE19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801" y="4210967"/>
            <a:ext cx="4843899" cy="25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6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08FA-3426-AFAB-6B70-C7666E51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Еволюційні функції агресії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9E3C-8B87-09BB-625F-CBF933A9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422400"/>
            <a:ext cx="11252200" cy="4754563"/>
          </a:xfrm>
        </p:spPr>
        <p:txBody>
          <a:bodyPr/>
          <a:lstStyle/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Еволюційне пояснення агресії описує її можливі адаптивні функції в історії виду, але не виправдовує насильство в сучасному суспільстві.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загрози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межах еволюційної теорії агресія розглядається як механізм захисту від фізичної небезпеки.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Konrad Lorenz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перших підкреслював роль агресії як інструменту виживання. У сучасних моделях оборонної поведінки наголос робиться на реакції на загрозу та мобілізації ресурсів організму.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A3ECE-3C04-A5C5-F655-D97901763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43" y="4593772"/>
            <a:ext cx="3378200" cy="208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2F0FC-42EF-7037-3C8D-54747236A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186" y="4593772"/>
            <a:ext cx="2260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3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8C08-F61A-427B-CE80-D5F1B5E9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 за ресурси і статус</a:t>
            </a:r>
            <a:br>
              <a:rPr lang="uk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75FE-CD21-A4D3-5353-BB9FF15EF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Еволюційні психологи, зокрема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Buss,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пов’язують агресію з конкуренцією за ресурси, доступ до партнерів та соціальний статус. У цьому контексті агресія може виступати стратегією домінування або захисту позиції в ієрархії.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BD309-43BE-90DD-E59F-B131497D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6" y="3673021"/>
            <a:ext cx="3543300" cy="209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6C182-3CA7-D74D-089A-F6F435B5F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393" y="3673021"/>
            <a:ext cx="4076700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20831-02D1-0226-799B-D7F2893C8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0" y="3507921"/>
            <a:ext cx="40513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5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C490-E722-A406-A212-54D77AEE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2554"/>
            <a:ext cx="10515600" cy="1325563"/>
          </a:xfrm>
        </p:spPr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Коаліційне або групове насильство</a:t>
            </a:r>
            <a:br>
              <a:rPr lang="uk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78FE-C857-4C4D-B677-216E284C8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74057"/>
            <a:ext cx="11049000" cy="51029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Wrangham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підкреслює, що людина має унікальну здатність до коаліційної агресії. Групова координація дозволяє здійснювати плановане насильство проти інших груп.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Boehm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показує, що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внутрішньогрупова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кооперація поєднується з можливістю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зовнішньогрупової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агресії.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E3CED-1B2E-BA5F-432A-29DC142D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1" y="3308350"/>
            <a:ext cx="1790700" cy="2273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0873A-F79F-36B2-81CA-88F48D26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242" y="3429000"/>
            <a:ext cx="3175000" cy="2197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EF711-9572-C658-56FE-75B950813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613" y="3429000"/>
            <a:ext cx="30099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57434-F493-5DE2-9B5D-DFA8E4CB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EE57-AA9C-F66A-58A5-98AEF8AD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365125"/>
            <a:ext cx="10932886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 здатне суттєво стримувати ці тенденції через норми, санкції та моральні інститути.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Norbert Elias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роботі про процес цивілізації показував, як розвиток держави і норм самоконтролю знижує рівень відкритої міжособистісної агресії.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Еволюційні функції пояснюють можливі витоки агресії, але сучасні соціальні системи здатні радикально модифікувати її прояви.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поділ дозволяє поєднати еволюційні пояснення з клінічними спостереженнями. Реактивне насильство більше пов’язане з регуляцією емоцій і травматичним досвідом.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predatory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пов’язане з контролем, домінуванням і стратегічною поведінкою.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типу насильства має значення для профілактики і втручання. Реактивна агресія потребує роботи з регуляцією емоцій.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Predatory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вимагає аналізу мотивації, влади і соціальних структур.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053529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9A1-BE51-8F39-2556-0BC9C917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Афективне та хижацьке насильство як аналітична рамка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4EE1-07D2-007F-F1BF-9EA01978F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335314"/>
            <a:ext cx="11223171" cy="4841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 насильства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реактивне і холодне стратегічне дозволяє поєднати еволюційні моделі з психіатрією та кримінологією.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Affective violence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(афективне насильство)  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насиченим і імпульсивним. Воно пов’язане з високою фізіологічною активацією, реакцією на загрозу або фрустрацію.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Leonard Berkowitz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пов’язував подібні реакції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фрустраційно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-агресивною динамікою. 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нейробіологічних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моделях цей тип пов’язують із гіперактивністю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амігдали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зниженою регуляцією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префронтальної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кори.</a:t>
            </a:r>
          </a:p>
          <a:p>
            <a:pPr marL="0" indent="0">
              <a:buNone/>
            </a:pPr>
            <a:endParaRPr lang="uk-UA" sz="1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Berkowitz, L. (1989). Frustration-aggression hypothesis: examination and reformulation.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bulletin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59.</a:t>
            </a:r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5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47D4-421D-89B8-3EE4-DE80B099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 нам «біологія» в темі насильства?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578F2-1339-9CB7-3429-F4E077F1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914400"/>
            <a:ext cx="11179629" cy="526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не є виправданням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нейробіологічних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механізмів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знімає відповідальності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підкреслює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Raine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фактори можуть підвищувати ризик агресії, але вони не є детермінантами злочинної поведінки.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- рівень механізмів ризику та вразливості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Нейробіологія дозволяє зрозуміти:</a:t>
            </a: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гіперреактивність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загрози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амігдала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знижену регуляцію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префронтальна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кора)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ранньої травми на розвиток мозку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показують огляди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Adolphs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та сучасні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нейробіологічні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 агресії, це механізми, а не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uk-UA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Adolphs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R. (2009). The social brain: neural basis of social knowledge.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Annual review of psychology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693-716.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Raine A. (2014).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anatomy of violence: The biological roots of crime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Vintage.</a:t>
            </a:r>
          </a:p>
        </p:txBody>
      </p:sp>
    </p:spTree>
    <p:extLst>
      <p:ext uri="{BB962C8B-B14F-4D97-AF65-F5344CB8AC3E}">
        <p14:creationId xmlns:p14="http://schemas.microsoft.com/office/powerpoint/2010/main" val="3299841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CE5C-713A-2456-0EF1-932912CC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E3E37-884D-5D7F-BFD4-01F80949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8310335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Predatory violence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(хижацьке насильство)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більш холодним і планованим. Воно може здійснюватися без вираженої емоційної активації.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 Kiehl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дослідженнях психопатії підкреслює роль зниженого емоційного реагування при збереженні когнітивного планування.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Wrangham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пов’язує подібні форми з коаліційною агресією.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Kiehl, K. A. (2006). A cognitive neuroscience perspective on psychopathy: Evidence for paralimbic system dysfunction.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Psychiatry research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142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(2-3), 107-128.</a:t>
            </a:r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D492C-5EC0-0B5B-4338-82763762B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792" y="3271044"/>
            <a:ext cx="1790700" cy="241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1BF310-27BC-74F0-B9F4-8A573C56E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535" y="205014"/>
            <a:ext cx="2109727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8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4970-3B6C-60DA-1E1B-C5D6A668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Інтимне партнерське насильство: еволюційні інтерпретації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D4C3E-B8B3-CE3D-DA43-813D9A293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1451429"/>
            <a:ext cx="11063514" cy="47255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Еволюційні підходи намагаються пояснити можливі мотиваційні механізми інтимного партнерського насильства, але вони не є його виправданням і не знімають відповідальності.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рамках еволюційної психології агресія в парних стосунках інтерпретується як поведінкова стратегія, що історично могла бути пов’язана з контролем репродуктивного доступу або зниженням ризику зради.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автори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Buss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розглядав ревнощі як адаптивний механізм захисту партнерських інвестицій.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Daly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Margo Wilson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аналізували міжособистісне насильство у контексті сексуального добору та конкуренції.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Todd Shackelford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досліджував так звані стратегії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 retention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(утримання партнера)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749730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7DB6-CC44-5DE9-9B3A-22542074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 guarding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(охорона партнера)</a:t>
            </a:r>
            <a:br>
              <a:rPr lang="uk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C18BE-D9C7-EA30-8369-A303D763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7906"/>
            <a:ext cx="9608457" cy="51899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 guarding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працях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Buss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Shackelford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описується як набір стратегій, спрямованих на збереження партнера та зменшення ризику втрати репродуктивної інвестиції.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стратегії можуть включати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контактів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соціальних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ревнощі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крайніх формах такі механізми можуть трансформуватися в контроль і насильство.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Daly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Wilson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показували, що ревнощі є одним із сильних тригерів інтимного насильства, але підкреслювали, що соціальні умови істотно впливають на його реалізацію.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Критичний момент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наявність еволюційного пояснення не означає нормативної прийнятності. Багато потенційно адаптивних у минулому стратегій є соціально неприйнятними і криміналізованими в сучасному суспільстві.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ACF6D-E234-4487-4442-7035B129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29" y="1242219"/>
            <a:ext cx="33274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37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4675-13C0-332C-15B9-DACAB0E2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і влада: інтеграція еволюційної та соціальної перспектив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35D9-5036-DC52-C5A1-E59A35D1C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4" y="1262744"/>
            <a:ext cx="11237686" cy="4914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Еволюційні моделі фокусуються на мотиваційних механізмах.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та феміністичні теорії акцентують на структурі влади.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Johnson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 розрізняти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situational couple violence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(Ситуативне насильство в парі)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intimate terrorism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(Інтимний тероризм)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підкреслюючи роль системного контролю.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 Stark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концепції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coercive control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(Примусовий контроль)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 партнерське насильство як модель обмеження автономії, а не лише як епізод фізичної агресії.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Інтегративна позиція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Еволюційні мотиви можуть пояснювати ревнощі або страх втрати партнера, але соціальні структури, гендерні норми та інституційні механізми визначають, чи перетвориться це на насильство.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315928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2FBF-8A2E-A7FE-1374-9DC2D69E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розмежування типів партнерського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304AFD-8625-4624-8E40-1C8EDE4592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100113"/>
              </p:ext>
            </p:extLst>
          </p:nvPr>
        </p:nvGraphicFramePr>
        <p:xfrm>
          <a:off x="174170" y="899887"/>
          <a:ext cx="11524344" cy="5762175"/>
        </p:xfrm>
        <a:graphic>
          <a:graphicData uri="http://schemas.openxmlformats.org/drawingml/2006/table">
            <a:tbl>
              <a:tblPr/>
              <a:tblGrid>
                <a:gridCol w="2881086">
                  <a:extLst>
                    <a:ext uri="{9D8B030D-6E8A-4147-A177-3AD203B41FA5}">
                      <a16:colId xmlns:a16="http://schemas.microsoft.com/office/drawing/2014/main" val="941086786"/>
                    </a:ext>
                  </a:extLst>
                </a:gridCol>
                <a:gridCol w="2881086">
                  <a:extLst>
                    <a:ext uri="{9D8B030D-6E8A-4147-A177-3AD203B41FA5}">
                      <a16:colId xmlns:a16="http://schemas.microsoft.com/office/drawing/2014/main" val="2261056932"/>
                    </a:ext>
                  </a:extLst>
                </a:gridCol>
                <a:gridCol w="2881086">
                  <a:extLst>
                    <a:ext uri="{9D8B030D-6E8A-4147-A177-3AD203B41FA5}">
                      <a16:colId xmlns:a16="http://schemas.microsoft.com/office/drawing/2014/main" val="2099447092"/>
                    </a:ext>
                  </a:extLst>
                </a:gridCol>
                <a:gridCol w="2881086">
                  <a:extLst>
                    <a:ext uri="{9D8B030D-6E8A-4147-A177-3AD203B41FA5}">
                      <a16:colId xmlns:a16="http://schemas.microsoft.com/office/drawing/2014/main" val="3504404134"/>
                    </a:ext>
                  </a:extLst>
                </a:gridCol>
              </a:tblGrid>
              <a:tr h="542648">
                <a:tc>
                  <a:txBody>
                    <a:bodyPr/>
                    <a:lstStyle/>
                    <a:p>
                      <a:r>
                        <a:rPr lang="uk-UA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Критерій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Situational Couple Violence (Johnson)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Intimate Terrorism (Johnson)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Coercive Control (Stark)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542799"/>
                  </a:ext>
                </a:extLst>
              </a:tr>
              <a:tr h="542648"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 логіка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Конфлікт, що ескалував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Системне домінування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Системне обмеження автономії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181211"/>
                  </a:ext>
                </a:extLst>
              </a:tr>
              <a:tr h="77521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 поведінки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Реакція на емоції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і підкорення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через поступове звуження свободи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904732"/>
                  </a:ext>
                </a:extLst>
              </a:tr>
              <a:tr h="542648"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Системність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Необов’язкова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Висока, стабільний патерн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Висока, тривалий процес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316020"/>
                  </a:ext>
                </a:extLst>
              </a:tr>
              <a:tr h="542648"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Асиметрія влади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відсутня або ситуативна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Виражена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Виражена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824265"/>
                  </a:ext>
                </a:extLst>
              </a:tr>
              <a:tr h="542648"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Фізичне насильство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 бути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є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 бути, але не обов’язкове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6868"/>
                  </a:ext>
                </a:extLst>
              </a:tr>
              <a:tr h="318621"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Психологічний контроль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Обмежений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Центральний елемент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Центральний елемент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238863"/>
                  </a:ext>
                </a:extLst>
              </a:tr>
              <a:tr h="318621"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Ізоляція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Зазвичай ні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так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так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422903"/>
                  </a:ext>
                </a:extLst>
              </a:tr>
              <a:tr h="318621"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Економічний контроль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Рідко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 бути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є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938578"/>
                  </a:ext>
                </a:extLst>
              </a:tr>
              <a:tr h="77521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 постраждалої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Емоційна напруга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Страх, залежність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Втрата автономії, поступове підпорядкування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739131"/>
                  </a:ext>
                </a:extLst>
              </a:tr>
              <a:tr h="542648"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інтервенції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 з регуляцією конфлікту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жертви, безпекове планування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Відновлення автономії та безпеки</a:t>
                      </a:r>
                    </a:p>
                  </a:txBody>
                  <a:tcPr marL="58802" marR="58802" marT="29401" marB="29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361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405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925D-3C95-3836-0CB7-2A67A5EA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246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Еволюційні чинники насильства щодо жінок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7F44F-322F-AD47-46B1-E43705A9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885372"/>
            <a:ext cx="11223171" cy="52915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Психологи-еволюціоністи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Wilson and Daly (1993)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припустили, що однією з цілей домашнього насильства, скоєного чоловіками, є </a:t>
            </a:r>
            <a:r>
              <a:rPr lang="uk-UA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над жіночою сексуальністю, включаючи стримування невірності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цієї гіпотези, домашнє насильство змінюється залежно від репродуктивної цінності жінки або очікуваного майбутнього відтворення, різко знижуючись із віком жінки. Дослідники перевірили цю гіпотезу на вибірці з 3969 випадків жорстокого поводження з партнерами, скоєних чоловіками, про які повідомили в одній поліцейській дільниці у великому міському районі протягом 14 років. </a:t>
            </a:r>
          </a:p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показують, що:</a:t>
            </a:r>
          </a:p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(а) </a:t>
            </a:r>
            <a:r>
              <a:rPr lang="uk-UA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домашнього насильства зменшується з віком жінок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(б) </a:t>
            </a:r>
            <a:r>
              <a:rPr lang="uk-UA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молодші чоловіки піддаються найбільшому ризику вчинення домашнього насильства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(в) </a:t>
            </a:r>
            <a:r>
              <a:rPr lang="uk-UA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молодші жінки репродуктивного віку піддаються майже в 10 разів більшому ризику домашнього насильства, ніж старші жінки </a:t>
            </a:r>
            <a:r>
              <a:rPr lang="uk-UA" sz="2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пострепродуктивного</a:t>
            </a:r>
            <a:r>
              <a:rPr lang="uk-UA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віку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</a:p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(г) </a:t>
            </a:r>
            <a:r>
              <a:rPr lang="uk-UA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 ризик домашнього насильства, якому зазнають жінки репродуктивного віку, не пояснюється виключно шлюбними відносинами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Молодші  чоловіки є більш жорстокими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739261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4615-B339-F426-4C11-979996AA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Еволюційні чинники насильства щодо дітей: ефект Вітчима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9FB36-9E1B-03D6-89E7-F779E6A78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277257"/>
            <a:ext cx="11165114" cy="48997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було проведено для кількісної оцінки різних ризиків для дітей як функції особистості особи (осіб) замість батьків. Побутові обставини дітей у </a:t>
            </a:r>
            <a:r>
              <a:rPr lang="uk-UA" sz="28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Гамільтоні</a:t>
            </a:r>
            <a:r>
              <a:rPr lang="uk-UA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(місто середнього розміру в Канаді) були опитувані по телефону та поєднані з інформацією про жертв жорстокого поводження з дітьми, втікачів і неповнолітніх злочинців, щоб отримати показники </a:t>
            </a:r>
            <a:r>
              <a:rPr lang="uk-UA" sz="28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віктимізації</a:t>
            </a:r>
            <a:r>
              <a:rPr lang="uk-UA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 до віку та типу домогосподарства.</a:t>
            </a:r>
          </a:p>
          <a:p>
            <a:pPr marL="0" indent="0">
              <a:buNone/>
            </a:pPr>
            <a:r>
              <a:rPr lang="uk-UA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жорстоке поводження, так і затримання поліцією </a:t>
            </a:r>
            <a:r>
              <a:rPr lang="uk-UA" sz="2800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були найменш імовірними для дітей, які живуть з двома рідними батьками</a:t>
            </a:r>
            <a:r>
              <a:rPr lang="uk-UA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Діти дошкільного віку, які проживали з одним рідним і одним вітчимом, мали в 40 разів більше шансів стати жертвами жорстокого поводження з дітьми, ніж діти такого ж віку, які живуть з двома рідними батьками. </a:t>
            </a:r>
            <a:r>
              <a:rPr lang="uk-UA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той час як ризик насильства був значно вищим для дітей, які живуть з вітчимом, ніж для тих, хто має одного з батьків, навпаки, ризик бути затриманим за кримінальні злочини.</a:t>
            </a:r>
          </a:p>
          <a:p>
            <a:pPr marL="0" indent="0">
              <a:buNone/>
            </a:pPr>
            <a:endParaRPr lang="uk-UA" sz="2800" b="0" i="0" u="none" strike="noStrike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 змінних було досліджено як можливі плутанини щодо складу домогосподарства. </a:t>
            </a:r>
            <a:r>
              <a:rPr lang="uk-UA" sz="2800" b="0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Соціально-економічний статус, розмір сім’ї та вік матері при народженні дитини були прогностичними факторами ризику жорстокого поводження, але ці фактори незначно відрізнялися або зовсім не відрізнялися між сім’ями рідних і вітчимів і не могли пояснити зв’язок між вітчимом і жорстоким поводженням.</a:t>
            </a:r>
            <a:r>
              <a:rPr lang="uk-UA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передбачалося з міркувань Дарвіна, вітчими самі, очевидно, є фактором ризику жорстокого поводження з дітьми.</a:t>
            </a:r>
          </a:p>
          <a:p>
            <a:pPr marL="0" indent="0">
              <a:buNone/>
            </a:pPr>
            <a:r>
              <a:rPr lang="en-US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Daly, M., &amp; Wilson, M. (1985). Child abuse and other risks of not living with both parents. </a:t>
            </a:r>
            <a:r>
              <a:rPr lang="en-US" sz="2800" b="0" i="1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Ethology and sociobiology</a:t>
            </a:r>
            <a:r>
              <a:rPr lang="en-US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b="0" i="1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(4), 197-210.</a:t>
            </a:r>
            <a:r>
              <a:rPr lang="uk-UA" sz="2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967013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3FAB-6882-C1ED-8BE1-9625DCED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Еволюційні чинники насильства щодо дітей:</a:t>
            </a:r>
            <a:r>
              <a:rPr lang="en-US" sz="2800" b="1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Теорія батьківських інвестицій </a:t>
            </a:r>
            <a:r>
              <a:rPr lang="en-US" sz="2800" b="1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Parental investment theory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E2F8A-8528-53A2-A0CD-5623B91D2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1407886"/>
            <a:ext cx="11063514" cy="47690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Батьківські інвестиції в еволюційній біології та еволюційній психології — </a:t>
            </a:r>
            <a:r>
              <a:rPr lang="uk-UA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 будь-які витрати батьків (наприклад, час, енергія, ресурси), які приносять користь нащадкам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Батьківські інвестиції можуть здійснюватися як чоловіками, так і жінками (так звана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двобатьківська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опіка), одні жінки (виключна материнська опіка) або одні чоловіки (виключна батьківська опіка).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Догляд може надаватися на будь-якому етапі життя потомства, від пренатального (наприклад, охорона яєць та інкубація у птахів і плацентарне харчування у ссавців) до постнатального (наприклад, забезпечення їжею та захист потомства).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деяких видів, таких як люди та багато птахів, нащадки нездатні піклуватися про себе протягом тривалого періоду часу після народження. У цих видів самці інвестують більше у своє потомство, ніж батьки-чоловіки інших видів, оскільки в іншому випадку репродуктивний успіх постраждав би.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941419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1100-7DD7-6E1A-35F5-4FAC61E0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 матері та потомства в інвестиціях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6CBA2-0A24-B5A9-1C3A-A86A27858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06286"/>
            <a:ext cx="11049000" cy="4870677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Етолог Вульф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Шифенговель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Wulf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Schiefenhövel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Імовірність виживання та наявність ресурсів були факторами, які вплинули на прийняття рішення про те, залишати дитину чи ні</a:t>
            </a: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Фізчний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дитини</a:t>
            </a: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Уникаюча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поведінка з боку матерів – відсутність хре6щення, відсутність тактильного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матері і дитини, поки дитина не почне ходити і говорити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D50F4-0F49-BA9E-8E08-274FB7582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4101193"/>
            <a:ext cx="18161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64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A4CD-FAB1-7000-FC7B-E7CFE0A2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Trivers Parental investment theory 1972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3133E-E0A3-3945-FBF5-BA0142424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4" y="1204686"/>
            <a:ext cx="11237686" cy="4972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ітерологічних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видів, де особини можуть проходити через кілька періодів розмноження протягом свого життя, може існувати компроміс між інвестиціями в поточне потомство та майбутнім відтворенням.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повинні збалансувати вимоги своїх нащадків і власне самообслуговування. Цей потенційний негативний ефект батьківської турботи був чітко формалізований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Тріверсом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1972 році, який спочатку визначив термін батьківське інвестування як «будь-яке інвестування батька в окремого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збільшує шанси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виживання (і, отже, репродуктивний успіх) ціною здатності батьків інвестувати в інших нащадків».</a:t>
            </a: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54872-6A1E-CCAA-C722-5410D2E0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379" y="4903560"/>
            <a:ext cx="26797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9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FE6E-D8C0-B3FA-1677-D558E7F6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 насильства є багаторівневою моделлю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E4331-3C17-EB89-693B-6D83A27B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6" y="1059543"/>
            <a:ext cx="10860314" cy="5117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 рівень  - регуляція стресу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рівень - емоційна регуляція, прив’язаність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рівень - норми, санкції, інституції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Цю логіку багаторівневого підходу до насильства системно розвиває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Gilligan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роботах про соціальні корені насильства.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Gilligan, J. (2003). Shame, guilt, and violence.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 Research: An International Quarterly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(4), 1149-1180.</a:t>
            </a:r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12629-BDDF-9160-5822-35DD24C5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193" y="3276600"/>
            <a:ext cx="46609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38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09DA-21DA-C416-742D-3806F0BB3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Межі еволюційних інтерпретацій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596FD-1A1E-C2BF-6EDD-A42379ECA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1324303"/>
            <a:ext cx="11227676" cy="485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Еволюційні гіпотези пояснюють статистичні тенденції, але не передбачають поведінку конкретної людини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чоловіків не чинять насильства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вітчимів не чинять насильства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ревнощів не переходять у контроль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інститути, норми, санкції та рівень гендерної рівності істотно змінюють прояви насильства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дослідників критикують надмірний біологічний редукціонізм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є багаторівневим феноменом: біологічним, психологічним і соціальним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966035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21BB-31F4-A32A-11B6-2884E3B3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0"/>
            <a:ext cx="10515600" cy="438916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5C356-B714-4D15-C266-0A0432FB6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51" y="219458"/>
            <a:ext cx="11934497" cy="580171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один реальний або публічний кейс насильства (новини, судова справа, історичний випадок, фільм, описаний кейс)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роботи: презентація до  6 слайдів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роботи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Короткий опис кейсу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 без оцінок.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Proximate </a:t>
            </a:r>
            <a:r>
              <a:rPr lang="uk-UA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нейробіологічний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рівень)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 на питання: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механізми могли бути залучені?</a:t>
            </a:r>
            <a:b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є ознаки реактивної чи </a:t>
            </a:r>
            <a:r>
              <a:rPr lang="uk-UA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проактивної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агресії?</a:t>
            </a:r>
            <a:b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можна говорити про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affective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predatory violence?</a:t>
            </a:r>
            <a:b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роль могла відігравати регуляція емоцій, травма, імпульсивність?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 </a:t>
            </a:r>
            <a:r>
              <a:rPr lang="uk-UA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(еволюційна оптика)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можна побачити можливі мотиваційні гіпотези?</a:t>
            </a:r>
            <a:b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Конкуренція?</a:t>
            </a:r>
            <a:b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партнера?</a:t>
            </a:r>
            <a:b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Статус?</a:t>
            </a:r>
            <a:b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 guarding?</a:t>
            </a:r>
            <a:endParaRPr lang="uk-UA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є ризик натуралізації насильства?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Соціальна рамка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є асиметрія влади?</a:t>
            </a:r>
            <a:b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є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coercive control?</a:t>
            </a:r>
            <a:b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це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situational violence </a:t>
            </a: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системний контроль?</a:t>
            </a:r>
            <a:b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роль відіграють соціальні норми?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Інтегративний висновок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рівень пояснення є найпереконливішим?</a:t>
            </a:r>
            <a:b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достатній один підхід?</a:t>
            </a:r>
            <a:b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рівні профілактики були б релевантними?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Додаткове питання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може біологічне або еволюційне пояснення бути використане як виправдання?</a:t>
            </a:r>
            <a:b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уникнути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naturalistic fallacy?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8980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8B62-32F1-DD0B-2ADC-FB83094E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014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en-US" b="1" i="0" dirty="0" err="1">
                <a:solidFill>
                  <a:srgbClr val="1014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homini</a:t>
            </a:r>
            <a:r>
              <a:rPr lang="en-US" b="1" i="0" dirty="0">
                <a:solidFill>
                  <a:srgbClr val="1014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lupus </a:t>
            </a:r>
            <a:r>
              <a:rPr lang="en-US" b="1" i="0" dirty="0" err="1">
                <a:solidFill>
                  <a:srgbClr val="1014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br>
              <a:rPr lang="en-US" b="0" i="0" dirty="0">
                <a:solidFill>
                  <a:srgbClr val="101418"/>
                </a:solidFill>
                <a:effectLst/>
                <a:latin typeface="Linux Libertine"/>
              </a:rPr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D0982-BF98-C37B-FB1D-AE10F7F1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1407886"/>
            <a:ext cx="11121571" cy="476907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Агре́сія</a:t>
            </a:r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людей — фізична або вербальна поведінка людини, спрямована на пошкодження або зруйнування. У випадку, якщо агресія виявляється в найбільш екстремальній і соціально неприпустимій формі, вона переростає у </a:t>
            </a:r>
            <a:r>
              <a:rPr lang="uk-UA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</a:p>
          <a:p>
            <a:pPr marL="0" indent="0" algn="l">
              <a:buNone/>
            </a:pPr>
            <a:r>
              <a:rPr lang="uk-UA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Агресивність</a:t>
            </a:r>
            <a:r>
              <a:rPr lang="uk-UA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риса характеру що виражається у ворожому ставленні людини до інших людей, до тварин, до навколишнього світу. Агресивними називаються такі дії і таке відношення людини, яке, будучи ворожим, у той же час не викликається будь-якими об'єктивними причинами, не може бути виправдане обставинами, що склалися, або міркуваннями морального або юридичного характеру, зокрема — необхідністю самооборони або захисту інших людей.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94430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9A2F-49C8-1BAC-17A0-CE30B633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6074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 і насильство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1BE83-E508-5D63-4F51-18991C075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885371"/>
            <a:ext cx="11872685" cy="5607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 у психології розглядається як поведінковий репертуар, спрямований на подолання перешкоди або загрози. 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A.</a:t>
            </a: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Anderson B. J. Bushman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 агресію як поведінку, спрямовану на заподіяння шкоди іншому, який мотивований уникнути цієї шкоди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розумінні агресія може бути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реактивною або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Wrangham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підкреслює, що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реактивна агресія має еволюційне коріння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пов’язана із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тоді як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стратегічною і коаліційною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Anderson, C. A., &amp; Bushman, B. J. (2002). Human aggression.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Annual review of psychology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27-51.</a:t>
            </a:r>
            <a:endParaRPr lang="uk-UA" sz="1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Wrangham, R. W. (2018). Two types of aggression in human evolution.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National Academy of Sciences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(2), 245-253.</a:t>
            </a:r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0A678-1595-27F4-1974-4F92E7476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21100"/>
            <a:ext cx="3708400" cy="212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5A15D7-7D95-6A46-1B11-1114AF83B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270" y="3683000"/>
            <a:ext cx="29845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0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86D0-0CF9-4C93-0851-84DC680A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9FF7-FA9E-7B03-0768-15E208559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Berkowitz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розглядав агресію як відповідь на фрустрацію і підкреслював роль емоційної активації. У цьому контексті агресія може бути адаптивною, якщо вона пов’язана із самозахистом або відстоюванням меж.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Berkowitz, L. (1989). Frustration-aggression hypothesis: examination and reformulation.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bulletin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59.</a:t>
            </a:r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41C8A-A22B-0E50-0FEE-D021F8A5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184072"/>
            <a:ext cx="3276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9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A217-8620-1217-0A4F-BD8D4928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218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Дві оптики пояснення насильства: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proximate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4A5E-5E11-A0BB-03FF-EA2F24299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86971"/>
            <a:ext cx="11988800" cy="51899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Розмежування цих рівнів аналізу походить із еволюційної біології та пов’язане з роботами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Ernst Mayr.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запропонував відрізняти безпосередні механізми поведінки від її еволюційних причин.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 відповідає на питання «як це працює». Воно описує безпосередні механізми поведінки. У випадку насильства це нейронні мережі, гормональні впливи, особливості регуляції імпульсів, реакції на загрозу. Сучасна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нейронаука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агресії, зокрема роботи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Adrian Raine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інших дослідників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нейрокримінології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фокусуються саме на цьому рівні. Йдеться про функціонування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амігдали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префронтальної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кори, системи винагороди, вплив тестостерону, серотоніну та стресових факторів.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 відповідає на питання «чому це могло виникнути еволюційно». Цей рівень аналізує функціональне значення поведінки в історії виду. Концепції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Wrangham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реактивної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агресії, а також ідеї про коаліційну агресію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самоодомашнення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людини належать саме до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рівня. Тут агресія розглядається як потенційно адаптивна стратегія в умовах конкуренції, захисту або групової координації.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Mayr, E. (1970).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Populations, species, and evolution: an abridgment of animal species and evolution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(Vol. 19). Harvard University Press.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7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DABE-5903-AAA7-27AA-6C321177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E9D2-A844-24EE-769A-14176886C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365125"/>
            <a:ext cx="11150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 Tinbergen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систематизував цю логіку, запропонувавши чотири питання до будь-якої поведінки: механізм, розвиток, функція і еволюційна історія. 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5790B5-4A5D-3D67-1C99-D960FE225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53864"/>
              </p:ext>
            </p:extLst>
          </p:nvPr>
        </p:nvGraphicFramePr>
        <p:xfrm>
          <a:off x="203200" y="1690687"/>
          <a:ext cx="11524344" cy="4802186"/>
        </p:xfrm>
        <a:graphic>
          <a:graphicData uri="http://schemas.openxmlformats.org/drawingml/2006/table">
            <a:tbl>
              <a:tblPr/>
              <a:tblGrid>
                <a:gridCol w="3841448">
                  <a:extLst>
                    <a:ext uri="{9D8B030D-6E8A-4147-A177-3AD203B41FA5}">
                      <a16:colId xmlns:a16="http://schemas.microsoft.com/office/drawing/2014/main" val="3004769176"/>
                    </a:ext>
                  </a:extLst>
                </a:gridCol>
                <a:gridCol w="3841448">
                  <a:extLst>
                    <a:ext uri="{9D8B030D-6E8A-4147-A177-3AD203B41FA5}">
                      <a16:colId xmlns:a16="http://schemas.microsoft.com/office/drawing/2014/main" val="1904326199"/>
                    </a:ext>
                  </a:extLst>
                </a:gridCol>
                <a:gridCol w="3841448">
                  <a:extLst>
                    <a:ext uri="{9D8B030D-6E8A-4147-A177-3AD203B41FA5}">
                      <a16:colId xmlns:a16="http://schemas.microsoft.com/office/drawing/2014/main" val="2079509413"/>
                    </a:ext>
                  </a:extLst>
                </a:gridCol>
              </a:tblGrid>
              <a:tr h="600274">
                <a:tc>
                  <a:txBody>
                    <a:bodyPr/>
                    <a:lstStyle/>
                    <a:p>
                      <a:r>
                        <a:rPr lang="uk-UA"/>
                        <a:t>Рівень пояснення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Про що питаємо?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Інше формулювання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319257"/>
                  </a:ext>
                </a:extLst>
              </a:tr>
              <a:tr h="1050478">
                <a:tc>
                  <a:txBody>
                    <a:bodyPr/>
                    <a:lstStyle/>
                    <a:p>
                      <a:r>
                        <a:rPr lang="uk-UA" b="1"/>
                        <a:t>1. Механізм (</a:t>
                      </a:r>
                      <a:r>
                        <a:rPr lang="en-US" b="1"/>
                        <a:t>Causation)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Що запускає поведінку тут і тепер?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«Як це працює?»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304218"/>
                  </a:ext>
                </a:extLst>
              </a:tr>
              <a:tr h="1050478">
                <a:tc>
                  <a:txBody>
                    <a:bodyPr/>
                    <a:lstStyle/>
                    <a:p>
                      <a:r>
                        <a:rPr lang="uk-UA" b="1"/>
                        <a:t>2. Розвиток (</a:t>
                      </a:r>
                      <a:r>
                        <a:rPr lang="en-US" b="1"/>
                        <a:t>Ontogeny)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Як ця поведінка формується протягом життя?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«Як це розвивається?»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429160"/>
                  </a:ext>
                </a:extLst>
              </a:tr>
              <a:tr h="1050478">
                <a:tc>
                  <a:txBody>
                    <a:bodyPr/>
                    <a:lstStyle/>
                    <a:p>
                      <a:r>
                        <a:rPr lang="uk-UA" b="1"/>
                        <a:t>3. Функція (</a:t>
                      </a:r>
                      <a:r>
                        <a:rPr lang="en-US" b="1"/>
                        <a:t>Adaptation)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Яку користь це дає для виживання / відтворення?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«Для чого це?»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436216"/>
                  </a:ext>
                </a:extLst>
              </a:tr>
              <a:tr h="1050478">
                <a:tc>
                  <a:txBody>
                    <a:bodyPr/>
                    <a:lstStyle/>
                    <a:p>
                      <a:r>
                        <a:rPr lang="uk-UA" b="1"/>
                        <a:t>4. Еволюційна історія (</a:t>
                      </a:r>
                      <a:r>
                        <a:rPr lang="en-US" b="1"/>
                        <a:t>Phylogeny)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Як ця поведінка виникла в ході еволюції?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«Звідки це?»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67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54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3FAC-97D9-B6AC-905E-9936B0C4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B7220-2C0D-8AC4-A47B-FF23CC8C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365125"/>
            <a:ext cx="10932886" cy="58118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за механізм і онтогенез,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функцію і філогенез.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аналізувати насильство лише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proximate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рівні, виникає ризик біологічного редукціонізму. Якщо ж зосередитися лише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рівні, можна впасти в небезпечну натуралізацію насильства як «природного» і тим самим його нормалізувати.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 теза полягає в тому, що повноцінне розуміння насильства потребує одночасного врахування безпосередніх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нейробіологічних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механізмів і еволюційного контексту. Одна оптика без іншої створює спрощену і теоретично неповну картину.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69710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3062</Words>
  <Application>Microsoft Macintosh PowerPoint</Application>
  <PresentationFormat>Widescreen</PresentationFormat>
  <Paragraphs>230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Linux Libertine</vt:lpstr>
      <vt:lpstr>Times New Roman</vt:lpstr>
      <vt:lpstr>Office Theme</vt:lpstr>
      <vt:lpstr>Походження насильства</vt:lpstr>
      <vt:lpstr>Навіщо нам «біологія» в темі насильства?</vt:lpstr>
      <vt:lpstr>Профілактика  насильства є багаторівневою моделлю </vt:lpstr>
      <vt:lpstr>Homo homini lupus est </vt:lpstr>
      <vt:lpstr>Агресія і насильство</vt:lpstr>
      <vt:lpstr>PowerPoint Presentation</vt:lpstr>
      <vt:lpstr>Дві оптики пояснення насильства: proximate та ultimate</vt:lpstr>
      <vt:lpstr>PowerPoint Presentation</vt:lpstr>
      <vt:lpstr>PowerPoint Presentation</vt:lpstr>
      <vt:lpstr>Еволюційне пояснення не дорівнює нормативному виправданню</vt:lpstr>
      <vt:lpstr>Парадокс людської кооперації та жорстокості</vt:lpstr>
      <vt:lpstr>PowerPoint Presentation</vt:lpstr>
      <vt:lpstr>Профіль людської агресії</vt:lpstr>
      <vt:lpstr>Парадокс </vt:lpstr>
      <vt:lpstr>Еволюційні функції агресії</vt:lpstr>
      <vt:lpstr>Конкуренція за ресурси і статус </vt:lpstr>
      <vt:lpstr>Коаліційне або групове насильство </vt:lpstr>
      <vt:lpstr>PowerPoint Presentation</vt:lpstr>
      <vt:lpstr>Афективне та хижацьке насильство як аналітична рамка</vt:lpstr>
      <vt:lpstr>PowerPoint Presentation</vt:lpstr>
      <vt:lpstr>Інтимне партнерське насильство: еволюційні інтерпретації</vt:lpstr>
      <vt:lpstr>Mate guarding (охорона партнера) </vt:lpstr>
      <vt:lpstr>Контроль і влада: інтеграція еволюційної та соціальної перспектив</vt:lpstr>
      <vt:lpstr>Критерії розмежування типів партнерського насильства</vt:lpstr>
      <vt:lpstr>Еволюційні чинники насильства щодо жінок</vt:lpstr>
      <vt:lpstr>Еволюційні чинники насильства щодо дітей: ефект Вітчима</vt:lpstr>
      <vt:lpstr>Еволюційні чинники насильства щодо дітей:  Теорія батьківських інвестицій Parental investment theory</vt:lpstr>
      <vt:lpstr>Конфлікт матері та потомства в інвестиціях</vt:lpstr>
      <vt:lpstr>Trivers Parental investment theory 1972</vt:lpstr>
      <vt:lpstr>Межі еволюційних інтерпретацій</vt:lpstr>
      <vt:lpstr>Домашнє завдання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Mariia Hrechanyk</dc:creator>
  <cp:lastModifiedBy>Mariia Hrechanyk</cp:lastModifiedBy>
  <cp:revision>17</cp:revision>
  <dcterms:created xsi:type="dcterms:W3CDTF">2026-02-22T10:05:19Z</dcterms:created>
  <dcterms:modified xsi:type="dcterms:W3CDTF">2026-02-22T13:12:33Z</dcterms:modified>
</cp:coreProperties>
</file>