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93" r:id="rId5"/>
    <p:sldId id="299" r:id="rId6"/>
    <p:sldId id="294" r:id="rId7"/>
    <p:sldId id="301" r:id="rId8"/>
    <p:sldId id="302" r:id="rId9"/>
    <p:sldId id="298" r:id="rId10"/>
    <p:sldId id="277" r:id="rId11"/>
    <p:sldId id="276" r:id="rId12"/>
    <p:sldId id="278" r:id="rId13"/>
    <p:sldId id="303" r:id="rId14"/>
    <p:sldId id="295" r:id="rId15"/>
    <p:sldId id="275" r:id="rId16"/>
    <p:sldId id="279" r:id="rId17"/>
    <p:sldId id="280" r:id="rId18"/>
    <p:sldId id="281" r:id="rId19"/>
    <p:sldId id="282" r:id="rId20"/>
    <p:sldId id="283" r:id="rId21"/>
    <p:sldId id="287" r:id="rId22"/>
    <p:sldId id="288" r:id="rId23"/>
    <p:sldId id="289" r:id="rId24"/>
    <p:sldId id="290" r:id="rId25"/>
    <p:sldId id="291" r:id="rId26"/>
    <p:sldId id="297" r:id="rId27"/>
    <p:sldId id="284" r:id="rId28"/>
    <p:sldId id="292" r:id="rId29"/>
    <p:sldId id="272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0408C-3EFE-4867-8D8F-288EFDD541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C1ADC2BD-AFCA-44B2-AFE8-7DECC715B30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smtClean="0">
              <a:ln/>
              <a:effectLst/>
              <a:latin typeface="Arial" pitchFamily="34" charset="0"/>
            </a:rPr>
            <a:t>Ізотопний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smtClean="0">
              <a:ln/>
              <a:effectLst/>
              <a:latin typeface="Arial" pitchFamily="34" charset="0"/>
            </a:rPr>
            <a:t>аналіз</a:t>
          </a:r>
          <a:endParaRPr kumimoji="0" lang="ru-RU" altLang="ru-RU" sz="1800" b="0" i="0" u="none" strike="noStrike" cap="none" normalizeH="0" baseline="0" smtClean="0">
            <a:ln/>
            <a:effectLst/>
            <a:latin typeface="Arial" pitchFamily="34" charset="0"/>
          </a:endParaRPr>
        </a:p>
      </dgm:t>
    </dgm:pt>
    <dgm:pt modelId="{EBBAE45B-E3A2-4BA3-BA97-3A42BDCB5EDD}" type="parTrans" cxnId="{9BB9CA5F-EB39-42EB-BC22-DAC57D1E108D}">
      <dgm:prSet/>
      <dgm:spPr/>
      <dgm:t>
        <a:bodyPr/>
        <a:lstStyle/>
        <a:p>
          <a:endParaRPr lang="uk-UA" sz="1800"/>
        </a:p>
      </dgm:t>
    </dgm:pt>
    <dgm:pt modelId="{3E100C60-8C20-41AB-9D83-BB4A599B39FB}" type="sibTrans" cxnId="{9BB9CA5F-EB39-42EB-BC22-DAC57D1E108D}">
      <dgm:prSet/>
      <dgm:spPr/>
      <dgm:t>
        <a:bodyPr/>
        <a:lstStyle/>
        <a:p>
          <a:endParaRPr lang="uk-UA" sz="1800"/>
        </a:p>
      </dgm:t>
    </dgm:pt>
    <dgm:pt modelId="{A6D259BC-1759-4EE4-B816-69A88AEF6EF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smtClean="0">
              <a:ln/>
              <a:effectLst/>
              <a:latin typeface="Arial" pitchFamily="34" charset="0"/>
            </a:rPr>
            <a:t>Молекулярний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smtClean="0">
              <a:ln/>
              <a:effectLst/>
              <a:latin typeface="Arial" pitchFamily="34" charset="0"/>
            </a:rPr>
            <a:t>аналіз</a:t>
          </a:r>
          <a:endParaRPr kumimoji="0" lang="ru-RU" altLang="ru-RU" sz="1800" b="0" i="0" u="none" strike="noStrike" cap="none" normalizeH="0" baseline="0" smtClean="0">
            <a:ln/>
            <a:effectLst/>
            <a:latin typeface="Arial" pitchFamily="34" charset="0"/>
          </a:endParaRPr>
        </a:p>
      </dgm:t>
    </dgm:pt>
    <dgm:pt modelId="{99D831E7-C337-4F68-9F20-9B361430FEE6}" type="parTrans" cxnId="{923469D5-9C4F-4907-A188-6D616D000666}">
      <dgm:prSet/>
      <dgm:spPr/>
      <dgm:t>
        <a:bodyPr/>
        <a:lstStyle/>
        <a:p>
          <a:endParaRPr lang="uk-UA" sz="1800"/>
        </a:p>
      </dgm:t>
    </dgm:pt>
    <dgm:pt modelId="{4A8A8408-6172-4E45-A792-321386EAC498}" type="sibTrans" cxnId="{923469D5-9C4F-4907-A188-6D616D000666}">
      <dgm:prSet/>
      <dgm:spPr/>
      <dgm:t>
        <a:bodyPr/>
        <a:lstStyle/>
        <a:p>
          <a:endParaRPr lang="uk-UA" sz="1800"/>
        </a:p>
      </dgm:t>
    </dgm:pt>
    <dgm:pt modelId="{0187375F-2EA3-4156-BD15-2D6FA257CA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18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/>
              <a:effectLst/>
              <a:latin typeface="Arial" pitchFamily="34" charset="0"/>
            </a:rPr>
            <a:t>Елементний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/>
              <a:effectLst/>
              <a:latin typeface="Arial" pitchFamily="34" charset="0"/>
            </a:rPr>
            <a:t>Аналіз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7D20D0FE-C25D-4A0E-8FF3-40694D933A48}" type="parTrans" cxnId="{5AA95E3C-2E87-4C66-BFA4-63710CA84E6D}">
      <dgm:prSet/>
      <dgm:spPr/>
      <dgm:t>
        <a:bodyPr/>
        <a:lstStyle/>
        <a:p>
          <a:endParaRPr lang="uk-UA" sz="1800"/>
        </a:p>
      </dgm:t>
    </dgm:pt>
    <dgm:pt modelId="{8DBF6696-880D-48BF-9F5C-A599C1B95B45}" type="sibTrans" cxnId="{5AA95E3C-2E87-4C66-BFA4-63710CA84E6D}">
      <dgm:prSet/>
      <dgm:spPr/>
      <dgm:t>
        <a:bodyPr/>
        <a:lstStyle/>
        <a:p>
          <a:endParaRPr lang="uk-UA" sz="1800"/>
        </a:p>
      </dgm:t>
    </dgm:pt>
    <dgm:pt modelId="{265A26E8-9C17-4211-942B-58C7683CE27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/>
              <a:effectLst/>
              <a:latin typeface="Arial" pitchFamily="34" charset="0"/>
            </a:rPr>
            <a:t>Основні напрямки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cap="none" normalizeH="0" baseline="0" dirty="0" smtClean="0">
              <a:ln/>
              <a:effectLst/>
              <a:latin typeface="Arial" pitchFamily="34" charset="0"/>
            </a:rPr>
            <a:t>Мас-спектрометрії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8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F36D9D05-88BE-445B-BACB-F3AEF4746D9F}" type="sibTrans" cxnId="{DB95228B-676B-4614-B33F-6CD9DAEB57F9}">
      <dgm:prSet/>
      <dgm:spPr/>
      <dgm:t>
        <a:bodyPr/>
        <a:lstStyle/>
        <a:p>
          <a:endParaRPr lang="uk-UA" sz="1800"/>
        </a:p>
      </dgm:t>
    </dgm:pt>
    <dgm:pt modelId="{0B2CF1C1-8256-4568-8C1F-358EB6C9A562}" type="parTrans" cxnId="{DB95228B-676B-4614-B33F-6CD9DAEB57F9}">
      <dgm:prSet/>
      <dgm:spPr/>
      <dgm:t>
        <a:bodyPr/>
        <a:lstStyle/>
        <a:p>
          <a:endParaRPr lang="uk-UA" sz="1800"/>
        </a:p>
      </dgm:t>
    </dgm:pt>
    <dgm:pt modelId="{F9D68CC8-6AA1-4841-8481-E12DF884FD63}" type="pres">
      <dgm:prSet presAssocID="{F8A0408C-3EFE-4867-8D8F-288EFDD541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876E8D-5D7F-471B-8841-CCF20F797DB0}" type="pres">
      <dgm:prSet presAssocID="{265A26E8-9C17-4211-942B-58C7683CE278}" presName="hierRoot1" presStyleCnt="0">
        <dgm:presLayoutVars>
          <dgm:hierBranch/>
        </dgm:presLayoutVars>
      </dgm:prSet>
      <dgm:spPr/>
    </dgm:pt>
    <dgm:pt modelId="{733C6994-05A1-4A6D-8179-2E02A7229FB2}" type="pres">
      <dgm:prSet presAssocID="{265A26E8-9C17-4211-942B-58C7683CE278}" presName="rootComposite1" presStyleCnt="0"/>
      <dgm:spPr/>
    </dgm:pt>
    <dgm:pt modelId="{30343FF8-E138-42D7-B09A-679B0844DB1B}" type="pres">
      <dgm:prSet presAssocID="{265A26E8-9C17-4211-942B-58C7683CE278}" presName="rootText1" presStyleLbl="node0" presStyleIdx="0" presStyleCnt="1" custScaleX="148647" custScaleY="8418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4D018C0-1F6A-44BC-99E4-34FAF50E0ABB}" type="pres">
      <dgm:prSet presAssocID="{265A26E8-9C17-4211-942B-58C7683CE278}" presName="rootConnector1" presStyleLbl="node1" presStyleIdx="0" presStyleCnt="0"/>
      <dgm:spPr/>
    </dgm:pt>
    <dgm:pt modelId="{19EE7896-43F8-4EC4-A05F-334F3EA2075B}" type="pres">
      <dgm:prSet presAssocID="{265A26E8-9C17-4211-942B-58C7683CE278}" presName="hierChild2" presStyleCnt="0"/>
      <dgm:spPr/>
    </dgm:pt>
    <dgm:pt modelId="{08BFAE53-3279-47CF-BD16-A3459011B38D}" type="pres">
      <dgm:prSet presAssocID="{EBBAE45B-E3A2-4BA3-BA97-3A42BDCB5EDD}" presName="Name35" presStyleLbl="parChTrans1D2" presStyleIdx="0" presStyleCnt="3"/>
      <dgm:spPr/>
    </dgm:pt>
    <dgm:pt modelId="{3CC73E67-898C-46B6-B608-8E3155CCCF0F}" type="pres">
      <dgm:prSet presAssocID="{C1ADC2BD-AFCA-44B2-AFE8-7DECC715B300}" presName="hierRoot2" presStyleCnt="0">
        <dgm:presLayoutVars>
          <dgm:hierBranch/>
        </dgm:presLayoutVars>
      </dgm:prSet>
      <dgm:spPr/>
    </dgm:pt>
    <dgm:pt modelId="{57FF37FB-0AC3-4E52-A795-13DAB26C1F6B}" type="pres">
      <dgm:prSet presAssocID="{C1ADC2BD-AFCA-44B2-AFE8-7DECC715B300}" presName="rootComposite" presStyleCnt="0"/>
      <dgm:spPr/>
    </dgm:pt>
    <dgm:pt modelId="{8BA1A6CF-1540-4200-B0AA-BF67C23B87CA}" type="pres">
      <dgm:prSet presAssocID="{C1ADC2BD-AFCA-44B2-AFE8-7DECC715B300}" presName="rootText" presStyleLbl="node2" presStyleIdx="0" presStyleCnt="3">
        <dgm:presLayoutVars>
          <dgm:chPref val="3"/>
        </dgm:presLayoutVars>
      </dgm:prSet>
      <dgm:spPr/>
    </dgm:pt>
    <dgm:pt modelId="{7B82A0DF-C77E-4202-81B0-BF6C393965DF}" type="pres">
      <dgm:prSet presAssocID="{C1ADC2BD-AFCA-44B2-AFE8-7DECC715B300}" presName="rootConnector" presStyleLbl="node2" presStyleIdx="0" presStyleCnt="3"/>
      <dgm:spPr/>
    </dgm:pt>
    <dgm:pt modelId="{3C60206C-6DFE-45FC-A1E4-3F54BFE614A6}" type="pres">
      <dgm:prSet presAssocID="{C1ADC2BD-AFCA-44B2-AFE8-7DECC715B300}" presName="hierChild4" presStyleCnt="0"/>
      <dgm:spPr/>
    </dgm:pt>
    <dgm:pt modelId="{8F02C995-A534-4A6E-A605-35D62265AD93}" type="pres">
      <dgm:prSet presAssocID="{C1ADC2BD-AFCA-44B2-AFE8-7DECC715B300}" presName="hierChild5" presStyleCnt="0"/>
      <dgm:spPr/>
    </dgm:pt>
    <dgm:pt modelId="{6A3EDB2C-14F0-4288-80AB-692FC93B13B0}" type="pres">
      <dgm:prSet presAssocID="{99D831E7-C337-4F68-9F20-9B361430FEE6}" presName="Name35" presStyleLbl="parChTrans1D2" presStyleIdx="1" presStyleCnt="3"/>
      <dgm:spPr/>
    </dgm:pt>
    <dgm:pt modelId="{77F4DCFD-C5A7-4A43-A290-AF5D9E048CFE}" type="pres">
      <dgm:prSet presAssocID="{A6D259BC-1759-4EE4-B816-69A88AEF6EF0}" presName="hierRoot2" presStyleCnt="0">
        <dgm:presLayoutVars>
          <dgm:hierBranch/>
        </dgm:presLayoutVars>
      </dgm:prSet>
      <dgm:spPr/>
    </dgm:pt>
    <dgm:pt modelId="{2A0AB51B-FDBC-43BC-8640-F21C0A793038}" type="pres">
      <dgm:prSet presAssocID="{A6D259BC-1759-4EE4-B816-69A88AEF6EF0}" presName="rootComposite" presStyleCnt="0"/>
      <dgm:spPr/>
    </dgm:pt>
    <dgm:pt modelId="{81EE1692-EA16-4510-999B-BD4A7CBD922E}" type="pres">
      <dgm:prSet presAssocID="{A6D259BC-1759-4EE4-B816-69A88AEF6EF0}" presName="rootText" presStyleLbl="node2" presStyleIdx="1" presStyleCnt="3">
        <dgm:presLayoutVars>
          <dgm:chPref val="3"/>
        </dgm:presLayoutVars>
      </dgm:prSet>
      <dgm:spPr/>
    </dgm:pt>
    <dgm:pt modelId="{3313DD9A-E427-4524-ABC3-31AD1F2C936B}" type="pres">
      <dgm:prSet presAssocID="{A6D259BC-1759-4EE4-B816-69A88AEF6EF0}" presName="rootConnector" presStyleLbl="node2" presStyleIdx="1" presStyleCnt="3"/>
      <dgm:spPr/>
    </dgm:pt>
    <dgm:pt modelId="{1FA20891-A35D-4852-A444-AE359356D61B}" type="pres">
      <dgm:prSet presAssocID="{A6D259BC-1759-4EE4-B816-69A88AEF6EF0}" presName="hierChild4" presStyleCnt="0"/>
      <dgm:spPr/>
    </dgm:pt>
    <dgm:pt modelId="{0218F7E8-9162-4E8A-AD63-9BF1F4AF0AB2}" type="pres">
      <dgm:prSet presAssocID="{A6D259BC-1759-4EE4-B816-69A88AEF6EF0}" presName="hierChild5" presStyleCnt="0"/>
      <dgm:spPr/>
    </dgm:pt>
    <dgm:pt modelId="{7BBEC497-F0B6-4CE5-9F30-2C207CDABA1B}" type="pres">
      <dgm:prSet presAssocID="{7D20D0FE-C25D-4A0E-8FF3-40694D933A48}" presName="Name35" presStyleLbl="parChTrans1D2" presStyleIdx="2" presStyleCnt="3"/>
      <dgm:spPr/>
    </dgm:pt>
    <dgm:pt modelId="{AF6A1DB1-3BE5-49D6-AB32-C49BA46D815D}" type="pres">
      <dgm:prSet presAssocID="{0187375F-2EA3-4156-BD15-2D6FA257CAEB}" presName="hierRoot2" presStyleCnt="0">
        <dgm:presLayoutVars>
          <dgm:hierBranch/>
        </dgm:presLayoutVars>
      </dgm:prSet>
      <dgm:spPr/>
    </dgm:pt>
    <dgm:pt modelId="{70261559-6F5A-4B45-830F-F500DC78353E}" type="pres">
      <dgm:prSet presAssocID="{0187375F-2EA3-4156-BD15-2D6FA257CAEB}" presName="rootComposite" presStyleCnt="0"/>
      <dgm:spPr/>
    </dgm:pt>
    <dgm:pt modelId="{1A2CDC5F-F27F-40D8-9B95-3241B972642F}" type="pres">
      <dgm:prSet presAssocID="{0187375F-2EA3-4156-BD15-2D6FA257CAEB}" presName="rootText" presStyleLbl="node2" presStyleIdx="2" presStyleCnt="3">
        <dgm:presLayoutVars>
          <dgm:chPref val="3"/>
        </dgm:presLayoutVars>
      </dgm:prSet>
      <dgm:spPr/>
    </dgm:pt>
    <dgm:pt modelId="{B105BF6F-2205-4D06-8284-860967DA20E1}" type="pres">
      <dgm:prSet presAssocID="{0187375F-2EA3-4156-BD15-2D6FA257CAEB}" presName="rootConnector" presStyleLbl="node2" presStyleIdx="2" presStyleCnt="3"/>
      <dgm:spPr/>
    </dgm:pt>
    <dgm:pt modelId="{C0445E2D-225A-4EBB-8D43-9D49C2821215}" type="pres">
      <dgm:prSet presAssocID="{0187375F-2EA3-4156-BD15-2D6FA257CAEB}" presName="hierChild4" presStyleCnt="0"/>
      <dgm:spPr/>
    </dgm:pt>
    <dgm:pt modelId="{82418847-E349-44B0-8E3C-F0355A94D48D}" type="pres">
      <dgm:prSet presAssocID="{0187375F-2EA3-4156-BD15-2D6FA257CAEB}" presName="hierChild5" presStyleCnt="0"/>
      <dgm:spPr/>
    </dgm:pt>
    <dgm:pt modelId="{EB022680-391C-41D5-868F-02E594F2E17D}" type="pres">
      <dgm:prSet presAssocID="{265A26E8-9C17-4211-942B-58C7683CE278}" presName="hierChild3" presStyleCnt="0"/>
      <dgm:spPr/>
    </dgm:pt>
  </dgm:ptLst>
  <dgm:cxnLst>
    <dgm:cxn modelId="{2E1B8B95-57F7-4788-9BEC-FA6981BDDF44}" type="presOf" srcId="{A6D259BC-1759-4EE4-B816-69A88AEF6EF0}" destId="{3313DD9A-E427-4524-ABC3-31AD1F2C936B}" srcOrd="1" destOrd="0" presId="urn:microsoft.com/office/officeart/2005/8/layout/orgChart1"/>
    <dgm:cxn modelId="{84E5504A-7FBF-4274-9570-CDCC4683A15F}" type="presOf" srcId="{F8A0408C-3EFE-4867-8D8F-288EFDD5412C}" destId="{F9D68CC8-6AA1-4841-8481-E12DF884FD63}" srcOrd="0" destOrd="0" presId="urn:microsoft.com/office/officeart/2005/8/layout/orgChart1"/>
    <dgm:cxn modelId="{CCE82862-E5A5-4421-A62D-E5FD75B11314}" type="presOf" srcId="{C1ADC2BD-AFCA-44B2-AFE8-7DECC715B300}" destId="{7B82A0DF-C77E-4202-81B0-BF6C393965DF}" srcOrd="1" destOrd="0" presId="urn:microsoft.com/office/officeart/2005/8/layout/orgChart1"/>
    <dgm:cxn modelId="{923469D5-9C4F-4907-A188-6D616D000666}" srcId="{265A26E8-9C17-4211-942B-58C7683CE278}" destId="{A6D259BC-1759-4EE4-B816-69A88AEF6EF0}" srcOrd="1" destOrd="0" parTransId="{99D831E7-C337-4F68-9F20-9B361430FEE6}" sibTransId="{4A8A8408-6172-4E45-A792-321386EAC498}"/>
    <dgm:cxn modelId="{9BB9CA5F-EB39-42EB-BC22-DAC57D1E108D}" srcId="{265A26E8-9C17-4211-942B-58C7683CE278}" destId="{C1ADC2BD-AFCA-44B2-AFE8-7DECC715B300}" srcOrd="0" destOrd="0" parTransId="{EBBAE45B-E3A2-4BA3-BA97-3A42BDCB5EDD}" sibTransId="{3E100C60-8C20-41AB-9D83-BB4A599B39FB}"/>
    <dgm:cxn modelId="{14F8CD18-7548-42FD-9FFC-C72C855C224B}" type="presOf" srcId="{265A26E8-9C17-4211-942B-58C7683CE278}" destId="{54D018C0-1F6A-44BC-99E4-34FAF50E0ABB}" srcOrd="1" destOrd="0" presId="urn:microsoft.com/office/officeart/2005/8/layout/orgChart1"/>
    <dgm:cxn modelId="{4092CE96-E5C4-476C-B171-5006D7614404}" type="presOf" srcId="{0187375F-2EA3-4156-BD15-2D6FA257CAEB}" destId="{1A2CDC5F-F27F-40D8-9B95-3241B972642F}" srcOrd="0" destOrd="0" presId="urn:microsoft.com/office/officeart/2005/8/layout/orgChart1"/>
    <dgm:cxn modelId="{5AA95E3C-2E87-4C66-BFA4-63710CA84E6D}" srcId="{265A26E8-9C17-4211-942B-58C7683CE278}" destId="{0187375F-2EA3-4156-BD15-2D6FA257CAEB}" srcOrd="2" destOrd="0" parTransId="{7D20D0FE-C25D-4A0E-8FF3-40694D933A48}" sibTransId="{8DBF6696-880D-48BF-9F5C-A599C1B95B45}"/>
    <dgm:cxn modelId="{3FAFBA89-EAF6-43DA-A187-63BD37DACF62}" type="presOf" srcId="{7D20D0FE-C25D-4A0E-8FF3-40694D933A48}" destId="{7BBEC497-F0B6-4CE5-9F30-2C207CDABA1B}" srcOrd="0" destOrd="0" presId="urn:microsoft.com/office/officeart/2005/8/layout/orgChart1"/>
    <dgm:cxn modelId="{1509A281-C838-440F-9CA7-E62924C12E41}" type="presOf" srcId="{A6D259BC-1759-4EE4-B816-69A88AEF6EF0}" destId="{81EE1692-EA16-4510-999B-BD4A7CBD922E}" srcOrd="0" destOrd="0" presId="urn:microsoft.com/office/officeart/2005/8/layout/orgChart1"/>
    <dgm:cxn modelId="{272A38CF-BD2C-4D60-A7C2-8FFC65403CB8}" type="presOf" srcId="{EBBAE45B-E3A2-4BA3-BA97-3A42BDCB5EDD}" destId="{08BFAE53-3279-47CF-BD16-A3459011B38D}" srcOrd="0" destOrd="0" presId="urn:microsoft.com/office/officeart/2005/8/layout/orgChart1"/>
    <dgm:cxn modelId="{F1605507-B325-4224-8E48-4B41A435C8B1}" type="presOf" srcId="{0187375F-2EA3-4156-BD15-2D6FA257CAEB}" destId="{B105BF6F-2205-4D06-8284-860967DA20E1}" srcOrd="1" destOrd="0" presId="urn:microsoft.com/office/officeart/2005/8/layout/orgChart1"/>
    <dgm:cxn modelId="{22DBD4DC-BE3F-4544-8477-A8CDC61C64E6}" type="presOf" srcId="{99D831E7-C337-4F68-9F20-9B361430FEE6}" destId="{6A3EDB2C-14F0-4288-80AB-692FC93B13B0}" srcOrd="0" destOrd="0" presId="urn:microsoft.com/office/officeart/2005/8/layout/orgChart1"/>
    <dgm:cxn modelId="{BFB4BAAC-6D9B-4DE2-A203-0334751026DF}" type="presOf" srcId="{265A26E8-9C17-4211-942B-58C7683CE278}" destId="{30343FF8-E138-42D7-B09A-679B0844DB1B}" srcOrd="0" destOrd="0" presId="urn:microsoft.com/office/officeart/2005/8/layout/orgChart1"/>
    <dgm:cxn modelId="{DB95228B-676B-4614-B33F-6CD9DAEB57F9}" srcId="{F8A0408C-3EFE-4867-8D8F-288EFDD5412C}" destId="{265A26E8-9C17-4211-942B-58C7683CE278}" srcOrd="0" destOrd="0" parTransId="{0B2CF1C1-8256-4568-8C1F-358EB6C9A562}" sibTransId="{F36D9D05-88BE-445B-BACB-F3AEF4746D9F}"/>
    <dgm:cxn modelId="{F85CCB5F-FD27-4660-9355-87B365FC2961}" type="presOf" srcId="{C1ADC2BD-AFCA-44B2-AFE8-7DECC715B300}" destId="{8BA1A6CF-1540-4200-B0AA-BF67C23B87CA}" srcOrd="0" destOrd="0" presId="urn:microsoft.com/office/officeart/2005/8/layout/orgChart1"/>
    <dgm:cxn modelId="{6645FBEC-A4EC-4FCB-A82E-041DFEC9F72A}" type="presParOf" srcId="{F9D68CC8-6AA1-4841-8481-E12DF884FD63}" destId="{76876E8D-5D7F-471B-8841-CCF20F797DB0}" srcOrd="0" destOrd="0" presId="urn:microsoft.com/office/officeart/2005/8/layout/orgChart1"/>
    <dgm:cxn modelId="{60CF1478-A59D-45D3-8486-99447B73A0C8}" type="presParOf" srcId="{76876E8D-5D7F-471B-8841-CCF20F797DB0}" destId="{733C6994-05A1-4A6D-8179-2E02A7229FB2}" srcOrd="0" destOrd="0" presId="urn:microsoft.com/office/officeart/2005/8/layout/orgChart1"/>
    <dgm:cxn modelId="{F14D80E8-E607-40C9-81DB-C32F060B3D4B}" type="presParOf" srcId="{733C6994-05A1-4A6D-8179-2E02A7229FB2}" destId="{30343FF8-E138-42D7-B09A-679B0844DB1B}" srcOrd="0" destOrd="0" presId="urn:microsoft.com/office/officeart/2005/8/layout/orgChart1"/>
    <dgm:cxn modelId="{7AE3A07B-FCD1-4BFD-B33B-70BF8818B865}" type="presParOf" srcId="{733C6994-05A1-4A6D-8179-2E02A7229FB2}" destId="{54D018C0-1F6A-44BC-99E4-34FAF50E0ABB}" srcOrd="1" destOrd="0" presId="urn:microsoft.com/office/officeart/2005/8/layout/orgChart1"/>
    <dgm:cxn modelId="{3138200E-ECD7-4E6F-A728-70969A73821C}" type="presParOf" srcId="{76876E8D-5D7F-471B-8841-CCF20F797DB0}" destId="{19EE7896-43F8-4EC4-A05F-334F3EA2075B}" srcOrd="1" destOrd="0" presId="urn:microsoft.com/office/officeart/2005/8/layout/orgChart1"/>
    <dgm:cxn modelId="{A8BA81A8-114B-47F3-82EC-30BE434DB1FB}" type="presParOf" srcId="{19EE7896-43F8-4EC4-A05F-334F3EA2075B}" destId="{08BFAE53-3279-47CF-BD16-A3459011B38D}" srcOrd="0" destOrd="0" presId="urn:microsoft.com/office/officeart/2005/8/layout/orgChart1"/>
    <dgm:cxn modelId="{581EA961-DD58-4E90-9327-D079112D5AC1}" type="presParOf" srcId="{19EE7896-43F8-4EC4-A05F-334F3EA2075B}" destId="{3CC73E67-898C-46B6-B608-8E3155CCCF0F}" srcOrd="1" destOrd="0" presId="urn:microsoft.com/office/officeart/2005/8/layout/orgChart1"/>
    <dgm:cxn modelId="{FEA9E098-2556-4A4B-A682-8B38FA5C1D5B}" type="presParOf" srcId="{3CC73E67-898C-46B6-B608-8E3155CCCF0F}" destId="{57FF37FB-0AC3-4E52-A795-13DAB26C1F6B}" srcOrd="0" destOrd="0" presId="urn:microsoft.com/office/officeart/2005/8/layout/orgChart1"/>
    <dgm:cxn modelId="{0AED742F-3B98-4AF2-95E1-411761244642}" type="presParOf" srcId="{57FF37FB-0AC3-4E52-A795-13DAB26C1F6B}" destId="{8BA1A6CF-1540-4200-B0AA-BF67C23B87CA}" srcOrd="0" destOrd="0" presId="urn:microsoft.com/office/officeart/2005/8/layout/orgChart1"/>
    <dgm:cxn modelId="{CB06A6BE-DE89-4801-9641-1A56B54CBBC0}" type="presParOf" srcId="{57FF37FB-0AC3-4E52-A795-13DAB26C1F6B}" destId="{7B82A0DF-C77E-4202-81B0-BF6C393965DF}" srcOrd="1" destOrd="0" presId="urn:microsoft.com/office/officeart/2005/8/layout/orgChart1"/>
    <dgm:cxn modelId="{D1863C31-C438-4327-9B78-4D16E3E960E8}" type="presParOf" srcId="{3CC73E67-898C-46B6-B608-8E3155CCCF0F}" destId="{3C60206C-6DFE-45FC-A1E4-3F54BFE614A6}" srcOrd="1" destOrd="0" presId="urn:microsoft.com/office/officeart/2005/8/layout/orgChart1"/>
    <dgm:cxn modelId="{82D23E60-E861-411B-B38C-CBD6C2B55122}" type="presParOf" srcId="{3CC73E67-898C-46B6-B608-8E3155CCCF0F}" destId="{8F02C995-A534-4A6E-A605-35D62265AD93}" srcOrd="2" destOrd="0" presId="urn:microsoft.com/office/officeart/2005/8/layout/orgChart1"/>
    <dgm:cxn modelId="{66562DBB-E47F-4949-9D4C-58FB222D279F}" type="presParOf" srcId="{19EE7896-43F8-4EC4-A05F-334F3EA2075B}" destId="{6A3EDB2C-14F0-4288-80AB-692FC93B13B0}" srcOrd="2" destOrd="0" presId="urn:microsoft.com/office/officeart/2005/8/layout/orgChart1"/>
    <dgm:cxn modelId="{A8B8B8D3-73B6-4CA7-8912-4521A084F694}" type="presParOf" srcId="{19EE7896-43F8-4EC4-A05F-334F3EA2075B}" destId="{77F4DCFD-C5A7-4A43-A290-AF5D9E048CFE}" srcOrd="3" destOrd="0" presId="urn:microsoft.com/office/officeart/2005/8/layout/orgChart1"/>
    <dgm:cxn modelId="{0F0ABF20-02E5-4A00-89AE-D8E525B1D878}" type="presParOf" srcId="{77F4DCFD-C5A7-4A43-A290-AF5D9E048CFE}" destId="{2A0AB51B-FDBC-43BC-8640-F21C0A793038}" srcOrd="0" destOrd="0" presId="urn:microsoft.com/office/officeart/2005/8/layout/orgChart1"/>
    <dgm:cxn modelId="{DED8EA50-F01E-447E-8B44-56C0A7094664}" type="presParOf" srcId="{2A0AB51B-FDBC-43BC-8640-F21C0A793038}" destId="{81EE1692-EA16-4510-999B-BD4A7CBD922E}" srcOrd="0" destOrd="0" presId="urn:microsoft.com/office/officeart/2005/8/layout/orgChart1"/>
    <dgm:cxn modelId="{43222A32-15E4-497C-A2AD-8B0B0D232612}" type="presParOf" srcId="{2A0AB51B-FDBC-43BC-8640-F21C0A793038}" destId="{3313DD9A-E427-4524-ABC3-31AD1F2C936B}" srcOrd="1" destOrd="0" presId="urn:microsoft.com/office/officeart/2005/8/layout/orgChart1"/>
    <dgm:cxn modelId="{D0C67107-4B70-4159-A15F-567C5635FB59}" type="presParOf" srcId="{77F4DCFD-C5A7-4A43-A290-AF5D9E048CFE}" destId="{1FA20891-A35D-4852-A444-AE359356D61B}" srcOrd="1" destOrd="0" presId="urn:microsoft.com/office/officeart/2005/8/layout/orgChart1"/>
    <dgm:cxn modelId="{2DEFEB46-2C87-4526-B204-F1C4E2085A5B}" type="presParOf" srcId="{77F4DCFD-C5A7-4A43-A290-AF5D9E048CFE}" destId="{0218F7E8-9162-4E8A-AD63-9BF1F4AF0AB2}" srcOrd="2" destOrd="0" presId="urn:microsoft.com/office/officeart/2005/8/layout/orgChart1"/>
    <dgm:cxn modelId="{BA48894B-8BA8-4351-9E0A-6EAFE8A3FF89}" type="presParOf" srcId="{19EE7896-43F8-4EC4-A05F-334F3EA2075B}" destId="{7BBEC497-F0B6-4CE5-9F30-2C207CDABA1B}" srcOrd="4" destOrd="0" presId="urn:microsoft.com/office/officeart/2005/8/layout/orgChart1"/>
    <dgm:cxn modelId="{E00D9DC3-07FE-4BF0-A4D3-4132D1E609EB}" type="presParOf" srcId="{19EE7896-43F8-4EC4-A05F-334F3EA2075B}" destId="{AF6A1DB1-3BE5-49D6-AB32-C49BA46D815D}" srcOrd="5" destOrd="0" presId="urn:microsoft.com/office/officeart/2005/8/layout/orgChart1"/>
    <dgm:cxn modelId="{2C69CD78-FBAA-441E-BB5D-F6E9648D89B6}" type="presParOf" srcId="{AF6A1DB1-3BE5-49D6-AB32-C49BA46D815D}" destId="{70261559-6F5A-4B45-830F-F500DC78353E}" srcOrd="0" destOrd="0" presId="urn:microsoft.com/office/officeart/2005/8/layout/orgChart1"/>
    <dgm:cxn modelId="{84C44CDC-CD21-4046-845A-460F35933E63}" type="presParOf" srcId="{70261559-6F5A-4B45-830F-F500DC78353E}" destId="{1A2CDC5F-F27F-40D8-9B95-3241B972642F}" srcOrd="0" destOrd="0" presId="urn:microsoft.com/office/officeart/2005/8/layout/orgChart1"/>
    <dgm:cxn modelId="{09CC0EE1-B35B-41CF-A0EC-CA0F33A4650C}" type="presParOf" srcId="{70261559-6F5A-4B45-830F-F500DC78353E}" destId="{B105BF6F-2205-4D06-8284-860967DA20E1}" srcOrd="1" destOrd="0" presId="urn:microsoft.com/office/officeart/2005/8/layout/orgChart1"/>
    <dgm:cxn modelId="{38BFF5EE-A5EC-4811-8E23-63BE06A225E3}" type="presParOf" srcId="{AF6A1DB1-3BE5-49D6-AB32-C49BA46D815D}" destId="{C0445E2D-225A-4EBB-8D43-9D49C2821215}" srcOrd="1" destOrd="0" presId="urn:microsoft.com/office/officeart/2005/8/layout/orgChart1"/>
    <dgm:cxn modelId="{9DEAAF50-C80A-49C1-A542-BEDAEDDD6318}" type="presParOf" srcId="{AF6A1DB1-3BE5-49D6-AB32-C49BA46D815D}" destId="{82418847-E349-44B0-8E3C-F0355A94D48D}" srcOrd="2" destOrd="0" presId="urn:microsoft.com/office/officeart/2005/8/layout/orgChart1"/>
    <dgm:cxn modelId="{5EBB0019-16B8-401E-8BD0-1F23C8552D1E}" type="presParOf" srcId="{76876E8D-5D7F-471B-8841-CCF20F797DB0}" destId="{EB022680-391C-41D5-868F-02E594F2E1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EC497-F0B6-4CE5-9F30-2C207CDABA1B}">
      <dsp:nvSpPr>
        <dsp:cNvPr id="0" name=""/>
        <dsp:cNvSpPr/>
      </dsp:nvSpPr>
      <dsp:spPr>
        <a:xfrm>
          <a:off x="3702310" y="1881916"/>
          <a:ext cx="2619411" cy="454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04"/>
              </a:lnTo>
              <a:lnTo>
                <a:pt x="2619411" y="227304"/>
              </a:lnTo>
              <a:lnTo>
                <a:pt x="2619411" y="45460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EDB2C-14F0-4288-80AB-692FC93B13B0}">
      <dsp:nvSpPr>
        <dsp:cNvPr id="0" name=""/>
        <dsp:cNvSpPr/>
      </dsp:nvSpPr>
      <dsp:spPr>
        <a:xfrm>
          <a:off x="3656590" y="1881916"/>
          <a:ext cx="91440" cy="454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60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FAE53-3279-47CF-BD16-A3459011B38D}">
      <dsp:nvSpPr>
        <dsp:cNvPr id="0" name=""/>
        <dsp:cNvSpPr/>
      </dsp:nvSpPr>
      <dsp:spPr>
        <a:xfrm>
          <a:off x="1082898" y="1881916"/>
          <a:ext cx="2619411" cy="454608"/>
        </a:xfrm>
        <a:custGeom>
          <a:avLst/>
          <a:gdLst/>
          <a:ahLst/>
          <a:cxnLst/>
          <a:rect l="0" t="0" r="0" b="0"/>
          <a:pathLst>
            <a:path>
              <a:moveTo>
                <a:pt x="2619411" y="0"/>
              </a:moveTo>
              <a:lnTo>
                <a:pt x="2619411" y="227304"/>
              </a:lnTo>
              <a:lnTo>
                <a:pt x="0" y="227304"/>
              </a:lnTo>
              <a:lnTo>
                <a:pt x="0" y="45460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43FF8-E138-42D7-B09A-679B0844DB1B}">
      <dsp:nvSpPr>
        <dsp:cNvPr id="0" name=""/>
        <dsp:cNvSpPr/>
      </dsp:nvSpPr>
      <dsp:spPr>
        <a:xfrm>
          <a:off x="2093353" y="970653"/>
          <a:ext cx="3217914" cy="9112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Основні напрямки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Мас-спектрометрії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093353" y="970653"/>
        <a:ext cx="3217914" cy="911263"/>
      </dsp:txXfrm>
    </dsp:sp>
    <dsp:sp modelId="{8BA1A6CF-1540-4200-B0AA-BF67C23B87CA}">
      <dsp:nvSpPr>
        <dsp:cNvPr id="0" name=""/>
        <dsp:cNvSpPr/>
      </dsp:nvSpPr>
      <dsp:spPr>
        <a:xfrm>
          <a:off x="497" y="2336525"/>
          <a:ext cx="2164803" cy="1082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smtClean="0">
              <a:ln/>
              <a:effectLst/>
              <a:latin typeface="Arial" pitchFamily="34" charset="0"/>
            </a:rPr>
            <a:t>Ізотопний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smtClean="0">
              <a:ln/>
              <a:effectLst/>
              <a:latin typeface="Arial" pitchFamily="34" charset="0"/>
            </a:rPr>
            <a:t>аналіз</a:t>
          </a:r>
          <a:endParaRPr kumimoji="0" lang="ru-RU" altLang="ru-RU" sz="1800" b="0" i="0" u="none" strike="noStrike" kern="1200" cap="none" normalizeH="0" baseline="0" smtClean="0">
            <a:ln/>
            <a:effectLst/>
            <a:latin typeface="Arial" pitchFamily="34" charset="0"/>
          </a:endParaRPr>
        </a:p>
      </dsp:txBody>
      <dsp:txXfrm>
        <a:off x="497" y="2336525"/>
        <a:ext cx="2164803" cy="1082401"/>
      </dsp:txXfrm>
    </dsp:sp>
    <dsp:sp modelId="{81EE1692-EA16-4510-999B-BD4A7CBD922E}">
      <dsp:nvSpPr>
        <dsp:cNvPr id="0" name=""/>
        <dsp:cNvSpPr/>
      </dsp:nvSpPr>
      <dsp:spPr>
        <a:xfrm>
          <a:off x="2619908" y="2336525"/>
          <a:ext cx="2164803" cy="1082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smtClean="0">
              <a:ln/>
              <a:effectLst/>
              <a:latin typeface="Arial" pitchFamily="34" charset="0"/>
            </a:rPr>
            <a:t>Молекулярний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smtClean="0">
              <a:ln/>
              <a:effectLst/>
              <a:latin typeface="Arial" pitchFamily="34" charset="0"/>
            </a:rPr>
            <a:t>аналіз</a:t>
          </a:r>
          <a:endParaRPr kumimoji="0" lang="ru-RU" altLang="ru-RU" sz="1800" b="0" i="0" u="none" strike="noStrike" kern="1200" cap="none" normalizeH="0" baseline="0" smtClean="0">
            <a:ln/>
            <a:effectLst/>
            <a:latin typeface="Arial" pitchFamily="34" charset="0"/>
          </a:endParaRPr>
        </a:p>
      </dsp:txBody>
      <dsp:txXfrm>
        <a:off x="2619908" y="2336525"/>
        <a:ext cx="2164803" cy="1082401"/>
      </dsp:txXfrm>
    </dsp:sp>
    <dsp:sp modelId="{1A2CDC5F-F27F-40D8-9B95-3241B972642F}">
      <dsp:nvSpPr>
        <dsp:cNvPr id="0" name=""/>
        <dsp:cNvSpPr/>
      </dsp:nvSpPr>
      <dsp:spPr>
        <a:xfrm>
          <a:off x="5239320" y="2336525"/>
          <a:ext cx="2164803" cy="1082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Елементний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800" b="0" i="0" u="none" strike="noStrike" kern="1200" cap="none" normalizeH="0" baseline="0" dirty="0" smtClean="0">
              <a:ln/>
              <a:effectLst/>
              <a:latin typeface="Arial" pitchFamily="34" charset="0"/>
            </a:rPr>
            <a:t>Аналіз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5239320" y="2336525"/>
        <a:ext cx="2164803" cy="1082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83%D0%B3%D1%96%D0%BB%D0%BB%D1%8F" TargetMode="External"/><Relationship Id="rId7" Type="http://schemas.openxmlformats.org/officeDocument/2006/relationships/hyperlink" Target="https://uk.wikipedia.org/wiki/%D0%9F%D1%80%D0%BE%D1%82%D0%B5%D0%BE%D0%BC" TargetMode="External"/><Relationship Id="rId2" Type="http://schemas.openxmlformats.org/officeDocument/2006/relationships/hyperlink" Target="https://uk.wikipedia.org/wiki/%D0%9D%D1%83%D0%BA%D0%BB%D0%B5%D0%BE%D1%81%D0%B8%D0%BD%D1%82%D0%B5%D0%B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1%80%D0%BE%D1%82%D0%B5%D0%BE%D0%BC%D1%96%D0%BA%D0%B0" TargetMode="External"/><Relationship Id="rId5" Type="http://schemas.openxmlformats.org/officeDocument/2006/relationships/hyperlink" Target="https://uk.wikipedia.org/wiki/%D0%93%D0%B0%D0%B7" TargetMode="External"/><Relationship Id="rId4" Type="http://schemas.openxmlformats.org/officeDocument/2006/relationships/hyperlink" Target="https://uk.wikipedia.org/wiki/%D0%9D%D0%B0%D1%84%D1%82%D0%B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19872" y="936784"/>
            <a:ext cx="5105400" cy="292489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Лекція </a:t>
            </a:r>
            <a:r>
              <a:rPr kumimoji="0" lang="uk-UA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</a:t>
            </a:r>
            <a:r>
              <a:rPr kumimoji="0" lang="en-US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uk-UA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uk-UA" sz="4000" b="1" dirty="0" smtClean="0"/>
              <a:t> </a:t>
            </a:r>
            <a:r>
              <a:rPr lang="uk-UA" sz="3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МАС-СПЕКТРОМЕТРІЯ </a:t>
            </a:r>
            <a:endParaRPr lang="ru-RU" sz="3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55776" y="5517232"/>
            <a:ext cx="6400800" cy="105767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Лектор доц., к.б.н. Корнет М.М.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0798" y="260648"/>
            <a:ext cx="5618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Запорізький національній університет</a:t>
            </a:r>
          </a:p>
          <a:p>
            <a:pPr algn="ctr"/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Кафедра хімії 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2" descr="http://cs619531.vk.me/v619531124/a89/jgwPXkhAv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84" y="936784"/>
            <a:ext cx="2083660" cy="195601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7" y="3519692"/>
            <a:ext cx="2454795" cy="16375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5715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Приклад: 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мас-спектр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гексану</a:t>
            </a:r>
            <a:endParaRPr lang="uk-UA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9748" t="21315" r="35688" b="15045"/>
          <a:stretch>
            <a:fillRect/>
          </a:stretch>
        </p:blipFill>
        <p:spPr bwMode="auto">
          <a:xfrm>
            <a:off x="301925" y="1052736"/>
            <a:ext cx="7726459" cy="50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77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05880" y="274638"/>
            <a:ext cx="6254352" cy="571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000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Фрагментація молекулярного іона гексану :</a:t>
            </a:r>
            <a:endParaRPr lang="uk-UA" sz="2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6816" y="3356992"/>
            <a:ext cx="7869560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Font typeface="Wingdings 2"/>
              <a:buNone/>
            </a:pPr>
            <a:r>
              <a:rPr lang="uk-UA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Vijaya" pitchFamily="34" charset="0"/>
              </a:rPr>
              <a:t>Найбільш інтенсивний пік </a:t>
            </a:r>
            <a:r>
              <a:rPr lang="uk-UA" sz="1800" dirty="0" smtClean="0">
                <a:latin typeface="Cambria" pitchFamily="18" charset="0"/>
                <a:cs typeface="Vijaya" pitchFamily="34" charset="0"/>
              </a:rPr>
              <a:t>в спектрі, як правило, відповідає </a:t>
            </a:r>
            <a:r>
              <a:rPr lang="uk-UA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Vijaya" pitchFamily="34" charset="0"/>
              </a:rPr>
              <a:t>молекулярному іону вихідної молекули</a:t>
            </a:r>
            <a:r>
              <a:rPr lang="uk-UA" sz="1800" dirty="0" smtClean="0">
                <a:latin typeface="Cambria" pitchFamily="18" charset="0"/>
                <a:cs typeface="Vijaya" pitchFamily="34" charset="0"/>
              </a:rPr>
              <a:t>. </a:t>
            </a:r>
          </a:p>
          <a:p>
            <a:pPr marL="0" indent="0" algn="just">
              <a:buFont typeface="Wingdings 2"/>
              <a:buNone/>
            </a:pPr>
            <a:r>
              <a:rPr lang="uk-UA" sz="1800" dirty="0" smtClean="0">
                <a:latin typeface="Cambria" pitchFamily="18" charset="0"/>
                <a:cs typeface="Vijaya" pitchFamily="34" charset="0"/>
              </a:rPr>
              <a:t>Напрями розпаду молекулярного іона і наступні розпади фрагментарних іонів визначаються будовою молекули, тому 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Vijaya" pitchFamily="34" charset="0"/>
              </a:rPr>
              <a:t>мас-спектр типовий для кожної сполуки</a:t>
            </a:r>
            <a:r>
              <a:rPr lang="uk-UA" sz="1800" dirty="0" smtClean="0">
                <a:latin typeface="Cambria" pitchFamily="18" charset="0"/>
                <a:cs typeface="Vijaya" pitchFamily="34" charset="0"/>
              </a:rPr>
              <a:t>. </a:t>
            </a:r>
          </a:p>
          <a:p>
            <a:pPr marL="0" indent="0" algn="just">
              <a:buFont typeface="Wingdings 2"/>
              <a:buNone/>
            </a:pPr>
            <a:r>
              <a:rPr lang="uk-UA" sz="1800" dirty="0" smtClean="0">
                <a:latin typeface="Cambria" pitchFamily="18" charset="0"/>
                <a:cs typeface="Vijaya" pitchFamily="34" charset="0"/>
              </a:rPr>
              <a:t>В цілому розпад іонів підпорядковується звичайним для органічних реакцій закономірностям і визначається місцем локалізації заряду і стабільністю утворюються при розпаді частинок. Відношення маси до заряду для молекулярного іона відповідає молекулярній масі досліджуваного речовини.</a:t>
            </a:r>
            <a:endParaRPr lang="uk-UA" sz="1800" dirty="0">
              <a:latin typeface="Cambria" pitchFamily="18" charset="0"/>
              <a:cs typeface="Vijay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35063" r="17266" b="20641"/>
          <a:stretch>
            <a:fillRect/>
          </a:stretch>
        </p:blipFill>
        <p:spPr bwMode="auto">
          <a:xfrm>
            <a:off x="405880" y="838205"/>
            <a:ext cx="6408712" cy="213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94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578" y="260648"/>
            <a:ext cx="691614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2000" cap="none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Блок-схема  мас-спектрометра основні вузли:</a:t>
            </a:r>
            <a:endParaRPr lang="ru-RU" sz="2000" cap="none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504" y="3501008"/>
            <a:ext cx="8017775" cy="3140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 2"/>
              <a:buNone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Мас-спектрометр містить</a:t>
            </a:r>
            <a:r>
              <a:rPr lang="uk-UA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пристрій для підготовки досліджуваної речовини;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джерело іонів, де досліджувана речовина частково іонізується й відбувається формування іонного пучка; 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мас-аналізатор, у якому відбувається поділ іонів по масах, точніше, по величині відношення маси m іона до його заряду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приймач іонів, де іонний струм перетвориться в електричний сигнал, що потім підсилюється й реєструється. У цьому пристрої крім інформації про кількість іонів (іонний струм) , з аналізатора також надходить інформація про масу іонів;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система електричного живлення ;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пристрій відкачки, що створює і підтримує високий вакуум в джерелі й аналізаторі</a:t>
            </a: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ПК  для прискорення обчислень.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496" y="1916832"/>
            <a:ext cx="96253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Введення</a:t>
            </a:r>
            <a:r>
              <a:rPr lang="uk-UA" sz="1100" b="1" dirty="0" smtClean="0">
                <a:latin typeface="Verdana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проби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63616" y="1916832"/>
            <a:ext cx="961063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Джерело іонів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1880" y="1916832"/>
            <a:ext cx="1129788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Мас - аналізатор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96970" y="1916832"/>
            <a:ext cx="1062415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Детектор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00726" y="1916832"/>
            <a:ext cx="1135059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Система обробки даних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stCxn id="4" idx="3"/>
            <a:endCxn id="5" idx="1"/>
          </p:cNvCxnSpPr>
          <p:nvPr/>
        </p:nvCxnSpPr>
        <p:spPr>
          <a:xfrm>
            <a:off x="998026" y="2216870"/>
            <a:ext cx="7655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3"/>
            <a:endCxn id="6" idx="1"/>
          </p:cNvCxnSpPr>
          <p:nvPr/>
        </p:nvCxnSpPr>
        <p:spPr>
          <a:xfrm>
            <a:off x="2724679" y="2216870"/>
            <a:ext cx="7672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6359385" y="2216870"/>
            <a:ext cx="7413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3"/>
            <a:endCxn id="7" idx="1"/>
          </p:cNvCxnSpPr>
          <p:nvPr/>
        </p:nvCxnSpPr>
        <p:spPr>
          <a:xfrm>
            <a:off x="4621668" y="2216870"/>
            <a:ext cx="675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35824" y="2780928"/>
            <a:ext cx="961063" cy="648072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 відкачки</a:t>
            </a:r>
            <a:endParaRPr lang="uk-UA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Прямая со стрелкой 13"/>
          <p:cNvCxnSpPr>
            <a:stCxn id="6" idx="2"/>
            <a:endCxn id="13" idx="0"/>
          </p:cNvCxnSpPr>
          <p:nvPr/>
        </p:nvCxnSpPr>
        <p:spPr>
          <a:xfrm>
            <a:off x="4056774" y="2516907"/>
            <a:ext cx="59582" cy="26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51"/>
          <p:cNvCxnSpPr>
            <a:stCxn id="5" idx="2"/>
            <a:endCxn id="13" idx="1"/>
          </p:cNvCxnSpPr>
          <p:nvPr/>
        </p:nvCxnSpPr>
        <p:spPr>
          <a:xfrm rot="16200000" flipH="1">
            <a:off x="2645958" y="2115097"/>
            <a:ext cx="588057" cy="13916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55"/>
          <p:cNvCxnSpPr>
            <a:stCxn id="7" idx="2"/>
            <a:endCxn id="13" idx="3"/>
          </p:cNvCxnSpPr>
          <p:nvPr/>
        </p:nvCxnSpPr>
        <p:spPr>
          <a:xfrm rot="5400000">
            <a:off x="4918505" y="2195290"/>
            <a:ext cx="588057" cy="123129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164216" y="908720"/>
            <a:ext cx="961063" cy="504056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ЕОМ</a:t>
            </a:r>
            <a:endParaRPr lang="uk-UA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Прямая со стрелкой 17"/>
          <p:cNvCxnSpPr>
            <a:stCxn id="8" idx="0"/>
            <a:endCxn id="17" idx="2"/>
          </p:cNvCxnSpPr>
          <p:nvPr/>
        </p:nvCxnSpPr>
        <p:spPr>
          <a:xfrm flipH="1" flipV="1">
            <a:off x="7644748" y="1412776"/>
            <a:ext cx="235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68"/>
          <p:cNvCxnSpPr>
            <a:stCxn id="6" idx="0"/>
            <a:endCxn id="17" idx="1"/>
          </p:cNvCxnSpPr>
          <p:nvPr/>
        </p:nvCxnSpPr>
        <p:spPr>
          <a:xfrm rot="5400000" flipH="1" flipV="1">
            <a:off x="5232453" y="-14931"/>
            <a:ext cx="756084" cy="31074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2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176" y="188640"/>
            <a:ext cx="8033224" cy="868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altLang="ru-RU" sz="2500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Принципова схема розділення пучка іонів у магнітному полі:</a:t>
            </a:r>
            <a:endParaRPr lang="uk-UA" altLang="ru-RU" sz="2500" cap="non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2273" y="5242833"/>
            <a:ext cx="820467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ІД – іонне джерело, Д – детектор іонів, </a:t>
            </a:r>
            <a:r>
              <a:rPr lang="en-US" altLang="ru-RU" b="1" dirty="0" smtClean="0">
                <a:ea typeface="Calibri" pitchFamily="34" charset="0"/>
                <a:cs typeface="Arial" pitchFamily="34" charset="0"/>
              </a:rPr>
              <a:t>S</a:t>
            </a:r>
            <a:r>
              <a:rPr lang="uk-UA" altLang="ru-RU" b="1" baseline="-30000" dirty="0" smtClean="0">
                <a:ea typeface="Calibri" pitchFamily="34" charset="0"/>
                <a:cs typeface="Arial" pitchFamily="34" charset="0"/>
              </a:rPr>
              <a:t>1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 і </a:t>
            </a:r>
            <a:r>
              <a:rPr lang="en-US" altLang="ru-RU" b="1" dirty="0" smtClean="0">
                <a:ea typeface="Calibri" pitchFamily="34" charset="0"/>
                <a:cs typeface="Arial" pitchFamily="34" charset="0"/>
              </a:rPr>
              <a:t>S</a:t>
            </a:r>
            <a:r>
              <a:rPr lang="uk-UA" altLang="ru-RU" b="1" baseline="-30000" dirty="0" smtClean="0">
                <a:ea typeface="Calibri" pitchFamily="34" charset="0"/>
                <a:cs typeface="Arial" pitchFamily="34" charset="0"/>
              </a:rPr>
              <a:t>2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 – вхідна і вихідна щілини, В – магнітне поле, перпендикулярне плоскості малюнка, </a:t>
            </a:r>
            <a:r>
              <a:rPr lang="en-US" altLang="ru-RU" b="1" dirty="0" smtClean="0">
                <a:ea typeface="Calibri" pitchFamily="34" charset="0"/>
                <a:cs typeface="Arial" pitchFamily="34" charset="0"/>
              </a:rPr>
              <a:t/>
            </a:r>
            <a:br>
              <a:rPr lang="en-US" altLang="ru-RU" b="1" dirty="0" smtClean="0">
                <a:ea typeface="Calibri" pitchFamily="34" charset="0"/>
                <a:cs typeface="Arial" pitchFamily="34" charset="0"/>
              </a:rPr>
            </a:b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О</a:t>
            </a:r>
            <a:r>
              <a:rPr lang="uk-UA" altLang="ru-RU" b="1" baseline="-30000" dirty="0" smtClean="0">
                <a:ea typeface="Calibri" pitchFamily="34" charset="0"/>
                <a:cs typeface="Arial" pitchFamily="34" charset="0"/>
              </a:rPr>
              <a:t>1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, О, О</a:t>
            </a:r>
            <a:r>
              <a:rPr lang="uk-UA" altLang="ru-RU" b="1" baseline="-30000" dirty="0" smtClean="0">
                <a:ea typeface="Calibri" pitchFamily="34" charset="0"/>
                <a:cs typeface="Arial" pitchFamily="34" charset="0"/>
              </a:rPr>
              <a:t>2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 – центри і r</a:t>
            </a:r>
            <a:r>
              <a:rPr lang="uk-UA" altLang="ru-RU" b="1" baseline="-30000" dirty="0" smtClean="0">
                <a:ea typeface="Calibri" pitchFamily="34" charset="0"/>
                <a:cs typeface="Arial" pitchFamily="34" charset="0"/>
              </a:rPr>
              <a:t>1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, r, r</a:t>
            </a:r>
            <a:r>
              <a:rPr lang="uk-UA" altLang="ru-RU" b="1" baseline="-30000" dirty="0" smtClean="0">
                <a:ea typeface="Calibri" pitchFamily="34" charset="0"/>
                <a:cs typeface="Arial" pitchFamily="34" charset="0"/>
              </a:rPr>
              <a:t>2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 – радіуси окружностей, за якими рухаються іони М</a:t>
            </a:r>
            <a:r>
              <a:rPr lang="uk-UA" altLang="ru-RU" b="1" baseline="-30000" dirty="0" smtClean="0">
                <a:ea typeface="Calibri" pitchFamily="34" charset="0"/>
                <a:cs typeface="Arial" pitchFamily="34" charset="0"/>
              </a:rPr>
              <a:t>1</a:t>
            </a:r>
            <a:r>
              <a:rPr lang="uk-UA" altLang="ru-RU" b="1" baseline="30000" dirty="0" smtClean="0">
                <a:ea typeface="Calibri" pitchFamily="34" charset="0"/>
                <a:cs typeface="Arial" pitchFamily="34" charset="0"/>
              </a:rPr>
              <a:t>+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, М</a:t>
            </a:r>
            <a:r>
              <a:rPr lang="uk-UA" altLang="ru-RU" b="1" baseline="30000" dirty="0" smtClean="0">
                <a:ea typeface="Calibri" pitchFamily="34" charset="0"/>
                <a:cs typeface="Arial" pitchFamily="34" charset="0"/>
              </a:rPr>
              <a:t>+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 і М</a:t>
            </a:r>
            <a:r>
              <a:rPr lang="uk-UA" altLang="ru-RU" b="1" baseline="-30000" dirty="0" smtClean="0">
                <a:ea typeface="Calibri" pitchFamily="34" charset="0"/>
                <a:cs typeface="Arial" pitchFamily="34" charset="0"/>
              </a:rPr>
              <a:t>2</a:t>
            </a:r>
            <a:r>
              <a:rPr lang="uk-UA" altLang="ru-RU" b="1" baseline="30000" dirty="0" smtClean="0">
                <a:ea typeface="Calibri" pitchFamily="34" charset="0"/>
                <a:cs typeface="Arial" pitchFamily="34" charset="0"/>
              </a:rPr>
              <a:t>+</a:t>
            </a:r>
            <a:r>
              <a:rPr lang="uk-UA" altLang="ru-RU" b="1" dirty="0" smtClean="0">
                <a:ea typeface="Calibri" pitchFamily="34" charset="0"/>
                <a:cs typeface="Arial" pitchFamily="34" charset="0"/>
              </a:rPr>
              <a:t>.</a:t>
            </a:r>
            <a:endParaRPr lang="uk-UA" altLang="ru-RU" b="1" dirty="0">
              <a:ea typeface="Calibri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6" y="1099458"/>
            <a:ext cx="680561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4725144"/>
            <a:ext cx="689081" cy="4711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altLang="ru-RU" sz="2400" b="1" dirty="0">
                <a:ea typeface="Calibri" pitchFamily="34" charset="0"/>
                <a:cs typeface="Arial" pitchFamily="34" charset="0"/>
              </a:rPr>
              <a:t>ІД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1055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електронного удару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метод хімічної іонізації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метод іскрового розряду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метод лазерного випромінювання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метод  бомбардування пучком іонів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97347"/>
            <a:ext cx="360374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1200"/>
              </a:spcAft>
              <a:buFont typeface="Wingdings 2"/>
              <a:buNone/>
            </a:pP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Методи іонізації</a:t>
            </a:r>
            <a:endParaRPr lang="uk-U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1436" y="274638"/>
            <a:ext cx="6959775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cs typeface="Times New Roman" pitchFamily="18" charset="0"/>
              </a:rPr>
              <a:t>Метод </a:t>
            </a:r>
            <a:r>
              <a:rPr lang="ru-RU" sz="28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cs typeface="Times New Roman" pitchFamily="18" charset="0"/>
              </a:rPr>
              <a:t>електронного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cs typeface="Times New Roman" pitchFamily="18" charset="0"/>
              </a:rPr>
              <a:t> удару</a:t>
            </a:r>
            <a:endParaRPr lang="ru-RU" sz="2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28824" y="1052736"/>
            <a:ext cx="7920880" cy="5544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uk-UA" sz="19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Метод </a:t>
            </a:r>
            <a:r>
              <a:rPr lang="uk-UA" sz="19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електронного </a:t>
            </a:r>
            <a:r>
              <a:rPr lang="uk-UA" sz="19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удару </a:t>
            </a:r>
            <a:r>
              <a:rPr lang="uk-UA" sz="1900" b="1" i="1" dirty="0" smtClean="0">
                <a:latin typeface="Cambria" pitchFamily="18" charset="0"/>
                <a:cs typeface="Times New Roman" pitchFamily="18" charset="0"/>
              </a:rPr>
              <a:t>н</a:t>
            </a:r>
            <a:r>
              <a:rPr lang="uk-UA" sz="1900" dirty="0" smtClean="0">
                <a:latin typeface="Cambria" pitchFamily="18" charset="0"/>
                <a:cs typeface="Times New Roman" pitchFamily="18" charset="0"/>
              </a:rPr>
              <a:t>айбільш поширений - речовина в газовій фазі піддається бомбардуванню пучком прискорених електронів. 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Wingdings 2"/>
              <a:buNone/>
            </a:pPr>
            <a:r>
              <a:rPr lang="uk-UA" sz="1900" dirty="0" smtClean="0">
                <a:latin typeface="Cambria" pitchFamily="18" charset="0"/>
                <a:cs typeface="Times New Roman" pitchFamily="18" charset="0"/>
              </a:rPr>
              <a:t>У цих умовах спочатку з нейтральної молекули вибивається один електрон і утворюється позитивно заряджений молекулярний іон М</a:t>
            </a:r>
            <a:r>
              <a:rPr lang="uk-UA" sz="1900" baseline="30000" dirty="0" smtClean="0">
                <a:latin typeface="Cambria" pitchFamily="18" charset="0"/>
                <a:cs typeface="Times New Roman" pitchFamily="18" charset="0"/>
              </a:rPr>
              <a:t>+</a:t>
            </a:r>
            <a:r>
              <a:rPr lang="uk-UA" sz="1900" dirty="0" smtClean="0">
                <a:latin typeface="Cambria" pitchFamily="18" charset="0"/>
                <a:cs typeface="Times New Roman" pitchFamily="18" charset="0"/>
              </a:rPr>
              <a:t>•, який потім зазнає ряд послідовних розпадів з утворенням більш дрібних позитивно заряджених іонів (фрагментарних іонів) і нейтральних частинок.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Wingdings 2"/>
              <a:buNone/>
            </a:pPr>
            <a:endParaRPr lang="uk-UA" sz="1900" dirty="0" smtClean="0">
              <a:latin typeface="Cambria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Wingdings 2"/>
              <a:buNone/>
            </a:pPr>
            <a:endParaRPr lang="uk-UA" sz="1900" dirty="0" smtClean="0">
              <a:latin typeface="Cambria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Wingdings 2"/>
              <a:buNone/>
            </a:pPr>
            <a:r>
              <a:rPr lang="uk-UA" sz="1900" dirty="0" smtClean="0">
                <a:latin typeface="Cambria" pitchFamily="18" charset="0"/>
                <a:cs typeface="Times New Roman" pitchFamily="18" charset="0"/>
              </a:rPr>
              <a:t>Після прискорення в сильному електростатичному полі потік позитивно заряджених іонів диференційовано розділяється в змінному магнітному полі в залежності від відношення їх маси до заряду (m/z) і реєструється у вигляді спектра. Зважаючи на те що зазвичай заряд іона дорівнює одиниці, величина m/z є мірою маси частинок. 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Wingdings 2"/>
              <a:buNone/>
            </a:pPr>
            <a:r>
              <a:rPr lang="uk-UA" sz="1900" dirty="0" smtClean="0">
                <a:latin typeface="Cambria" pitchFamily="18" charset="0"/>
                <a:cs typeface="Times New Roman" pitchFamily="18" charset="0"/>
              </a:rPr>
              <a:t>У мас-спектрі кожен позитивно заряджений іон проявляється у вигляді окремого сигналу (піка), положення якого визначається масою іона (точніше відношенням маси до заряду), а інтенсивність (висота) сигналу пропорційна кількості іонів з даною масою.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57703" r="37189" b="35407"/>
          <a:stretch>
            <a:fillRect/>
          </a:stretch>
        </p:blipFill>
        <p:spPr bwMode="auto">
          <a:xfrm>
            <a:off x="779927" y="3212976"/>
            <a:ext cx="701488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80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0605" y="116632"/>
            <a:ext cx="7920880" cy="603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200" cap="none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cap="none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Типи мас-аналізаторів</a:t>
            </a:r>
            <a:r>
              <a:rPr lang="ru-RU" sz="3200" cap="none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cap="none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504" y="836713"/>
            <a:ext cx="7920880" cy="2880319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Calibri" pitchFamily="34" charset="0"/>
              <a:buChar char="→"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Безперервні мас-аналізатори: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Магнітний мас-аналізатор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Квадрупольний мас-аналізатор</a:t>
            </a:r>
          </a:p>
          <a:p>
            <a:pPr>
              <a:buFont typeface="Calibri" pitchFamily="34" charset="0"/>
              <a:buChar char="→"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Пульсові мас-аналізатори: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«Іонна пастка»</a:t>
            </a:r>
          </a:p>
          <a:p>
            <a:pPr lvl="1">
              <a:buFont typeface="Arial" pitchFamily="34" charset="0"/>
              <a:buChar char="•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Часопролітний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мас-аналізатор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Мас-аналізатор іонно-циклотронного резонансу з Фур'є-перетворенням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504" y="3717032"/>
            <a:ext cx="7943981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Різниця між безперервними і пульсовими мас-аналізаторами полягає в тому, що в перші іони надходять </a:t>
            </a:r>
            <a:r>
              <a:rPr lang="uk-UA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безперервним потоком</a:t>
            </a: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, а в інші - </a:t>
            </a:r>
            <a:r>
              <a:rPr lang="uk-UA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порціями</a:t>
            </a: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, через певні інтервали часу.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Мас-спектрометр може мати </a:t>
            </a:r>
            <a:r>
              <a:rPr lang="uk-UA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мас-аналізатора.</a:t>
            </a: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 Такий мас-спектрометр називають </a:t>
            </a:r>
            <a:r>
              <a:rPr lang="uk-UA" sz="17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тандемним</a:t>
            </a:r>
            <a:r>
              <a:rPr lang="uk-UA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i="1" dirty="0" err="1" smtClean="0">
                <a:latin typeface="Times New Roman" pitchFamily="18" charset="0"/>
                <a:cs typeface="Times New Roman" pitchFamily="18" charset="0"/>
              </a:rPr>
              <a:t>Тандемні</a:t>
            </a: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 мас-спектрометри застосовуються, як правило, разом з "м'якими" методами іонізації, при яких не відбувається фрагментації іонів аналізованих молекул (молекулярних іонів). Таким чином перший мас-аналізатор аналізує молекулярні іони. Залишаючи перший мас-аналізатор, молекулярні іони фрагментуються під дією зіткнень з молекулами інертного газу або випромінювання лазера, після чого їх фрагменти аналізуються в другому мас-аналізаторі.</a:t>
            </a:r>
            <a:endParaRPr kumimoji="0" lang="uk-UA" sz="1700" b="0" i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6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770485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6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магнітного мас-аналізатора</a:t>
            </a:r>
            <a:endParaRPr lang="uk-UA" sz="3600" cap="none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4577964"/>
            <a:ext cx="3491880" cy="228003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Схема магнітного мас-спектрометра з одноразовим фокусуванням: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I - резервуар із зразком,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II - зона іонізації,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III - зона прискорення,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IV - аналізатор,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V - детектор.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08720"/>
            <a:ext cx="8532440" cy="366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106477"/>
            <a:ext cx="36724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колектор; </a:t>
            </a: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розжарюваний катод;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анод;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пучок іонізуючих електронів;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електроди;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магніт;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щілина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колектора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електричний датчик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5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7499176" cy="706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32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квадрупольного </a:t>
            </a:r>
            <a:r>
              <a:rPr lang="ru-RU" sz="3200" cap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мас-аналізатора</a:t>
            </a:r>
            <a:endParaRPr lang="ru-RU" sz="3200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17344" r="22247" b="14735"/>
          <a:stretch>
            <a:fillRect/>
          </a:stretch>
        </p:blipFill>
        <p:spPr bwMode="auto">
          <a:xfrm>
            <a:off x="0" y="882717"/>
            <a:ext cx="47525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427984" y="2204864"/>
            <a:ext cx="3455368" cy="4392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Квадрупольний мас-аналізатор складається з чотирьох металевих стрижнів, до яких попарно в протилежної полярності подається певна комбінація постійного і радіочастотного змінної електричної напруги. Іони, що пролітають паралельно осі стрижнів, потрапляють в електромагнітне поле, і розділяються там за принципом резонансу у відповідності з величиною m/z. В кожний конкретний момент на детектор надходять тільки резонансні іони.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52264" y="4716760"/>
            <a:ext cx="3448000" cy="87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1– квадруполь;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колектор іонів.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10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3184" y="116632"/>
            <a:ext cx="7715200" cy="706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аналізатора “іонної пастки”</a:t>
            </a:r>
            <a:endParaRPr lang="ru-RU" sz="320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4679032"/>
            <a:ext cx="3312368" cy="206233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buFont typeface="Wingdings 2"/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1 – катод; </a:t>
            </a:r>
          </a:p>
          <a:p>
            <a:pPr marL="514350" indent="-514350">
              <a:buFont typeface="Wingdings 2"/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2 – джерело живлення катода; </a:t>
            </a:r>
          </a:p>
          <a:p>
            <a:pPr marL="514350" indent="-514350">
              <a:buFont typeface="Wingdings 2"/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3 – вхід проби; </a:t>
            </a:r>
          </a:p>
          <a:p>
            <a:pPr marL="514350" indent="-514350">
              <a:buFont typeface="Wingdings 2"/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4 – торцевий електрод; </a:t>
            </a:r>
          </a:p>
          <a:p>
            <a:pPr marL="514350" indent="-514350">
              <a:buFont typeface="Wingdings 2"/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5 – кільцевий електрод; </a:t>
            </a:r>
          </a:p>
          <a:p>
            <a:pPr marL="514350" indent="-514350">
              <a:buFont typeface="Wingdings 2"/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6 – електронний примножувач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810" t="37203" r="46163" b="18501"/>
          <a:stretch>
            <a:fillRect/>
          </a:stretch>
        </p:blipFill>
        <p:spPr bwMode="auto">
          <a:xfrm>
            <a:off x="61279" y="1124744"/>
            <a:ext cx="50405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76056" y="1628800"/>
            <a:ext cx="3851920" cy="3888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У спектрометрах цього типу одна пара металевих стрижнів перетворена в кільцеві електроди, а друга пара - в кінцеві заглушки, що мають вигляд кулястих чашок. Іони збираються усередині порожнини пастки і утримуються там на орбітах полем, створюваним комбінацією постійних і високочастотних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напруг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, які подають до кільцевому електроду і кінцевою заглушкою. Доступ іонам з пастки на детектор здійснюється за допомогою резонансної радіочастоти, що відповідає величині m/z.</a:t>
            </a:r>
            <a:endParaRPr kumimoji="0" lang="uk-UA" sz="1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0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ea typeface="Times New Roman" pitchFamily="18" charset="0"/>
                <a:cs typeface="Arial" pitchFamily="34" charset="0"/>
              </a:rPr>
              <a:t>План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64925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Загальна характеристика мас-спектрометрії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Принцип дії  мас-спектрометра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Методи іонізації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Типи мас-аналізаторів  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Приклади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приладів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Метрологічні характеристики методу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Переваги методу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Недоліки методу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Spektrometria 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07475"/>
            <a:ext cx="4097806" cy="57779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7139136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аналізатора “іонної пастки”</a:t>
            </a:r>
            <a:endParaRPr lang="ru-RU" sz="320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4077072"/>
            <a:ext cx="4402832" cy="26642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buFont typeface="Wingdings 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 – катод; </a:t>
            </a:r>
          </a:p>
          <a:p>
            <a:pPr marL="514350" indent="-514350">
              <a:buFont typeface="Wingdings 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 – джерело живлення катода; </a:t>
            </a:r>
          </a:p>
          <a:p>
            <a:pPr marL="514350" indent="-514350">
              <a:buFont typeface="Wingdings 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 – вхід проби; </a:t>
            </a:r>
          </a:p>
          <a:p>
            <a:pPr marL="514350" indent="-514350">
              <a:buFont typeface="Wingdings 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 – торцевий електрод; </a:t>
            </a:r>
          </a:p>
          <a:p>
            <a:pPr marL="514350" indent="-514350">
              <a:buFont typeface="Wingdings 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 – кільцевий електрод;</a:t>
            </a:r>
          </a:p>
          <a:p>
            <a:pPr marL="514350" indent="-514350">
              <a:buFont typeface="Wingdings 2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6 – електронний примножувач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810" t="37203" r="46163" b="18501"/>
          <a:stretch>
            <a:fillRect/>
          </a:stretch>
        </p:blipFill>
        <p:spPr bwMode="auto">
          <a:xfrm>
            <a:off x="35496" y="764704"/>
            <a:ext cx="50405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256584" y="1686818"/>
            <a:ext cx="3851920" cy="5198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 спектрометрах цього типу одна пара металевих стрижнів перетворена в кільцеві електроди, а друга пара - в кінцеві заглушки, що мають вигляд кулястих чашок. Іони збираються усередині порожнини пастки і утримуються там на орбітах полем, створюваним комбінацією постійних і високочастотних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напруг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які подають до кільцевому електроду і кінцевою заглушкою. Доступ іонам з пастки на детектор здійснюється за допомогою резонансної радіочастоти, що відповідає величині m/z.</a:t>
            </a:r>
            <a:endParaRPr kumimoji="0" lang="uk-UA" sz="19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6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534" y="116632"/>
            <a:ext cx="615626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5</a:t>
            </a:r>
            <a:r>
              <a:rPr lang="uk-UA" sz="3200" b="1" dirty="0" smtClean="0">
                <a:solidFill>
                  <a:srgbClr val="C00000"/>
                </a:solidFill>
              </a:rPr>
              <a:t>. </a:t>
            </a:r>
            <a:r>
              <a:rPr lang="uk-UA" sz="3200" b="1" dirty="0">
                <a:solidFill>
                  <a:srgbClr val="C00000"/>
                </a:solidFill>
              </a:rPr>
              <a:t>Приклади приладів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917639"/>
            <a:ext cx="7703822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2800" cap="none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Мас-спектрометри високого дозволу </a:t>
            </a:r>
            <a:endParaRPr lang="uk-UA" sz="2800" cap="none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29" y="2276872"/>
            <a:ext cx="412994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64" y="1700808"/>
            <a:ext cx="43054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8721" y="5589240"/>
            <a:ext cx="802167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Мас-спектрометр високого дозволу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Thermo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DFS с газовим хроматографом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Thermo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Trace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Ultra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06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13184" y="5661248"/>
            <a:ext cx="7643192" cy="11521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Часопролітний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мас-спектрометр високого дозволу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micrOTOFQ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рідинним хроматографом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Agilent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+1100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6" descr="Q-TOF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430" y="836712"/>
            <a:ext cx="5805834" cy="47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3184" y="116632"/>
            <a:ext cx="7283152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3200" cap="none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Часопролітний</a:t>
            </a:r>
            <a:r>
              <a:rPr lang="ru-RU" sz="32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cap="none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3200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-спектрометр</a:t>
            </a:r>
            <a:endParaRPr lang="ru-RU" sz="3200" cap="none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3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ndura_um3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2403" y="513837"/>
            <a:ext cx="6266658" cy="482744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7283152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200" cap="none" dirty="0" smtClean="0">
                <a:latin typeface="Times New Roman" pitchFamily="18" charset="0"/>
                <a:cs typeface="Times New Roman" pitchFamily="18" charset="0"/>
              </a:rPr>
              <a:t>Квадрупольний мас-спектрометр</a:t>
            </a:r>
            <a:endParaRPr lang="uk-UA" sz="32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496" y="5359226"/>
            <a:ext cx="8064896" cy="6809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Thermo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TSQ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Quantiva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™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-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потрійний квадрупольний мас-спектрометр</a:t>
            </a:r>
          </a:p>
          <a:p>
            <a:pPr algn="ctr">
              <a:buFont typeface="Wingdings 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8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4624"/>
            <a:ext cx="684076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32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Ізотопні</a:t>
            </a:r>
            <a:r>
              <a:rPr lang="ru-RU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cap="none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мас-спектрометри</a:t>
            </a:r>
            <a:endParaRPr lang="ru-RU" sz="320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lta_v_adv.png"/>
          <p:cNvPicPr>
            <a:picLocks noChangeAspect="1"/>
          </p:cNvPicPr>
          <p:nvPr/>
        </p:nvPicPr>
        <p:blipFill>
          <a:blip r:embed="rId2" cstate="print"/>
          <a:srcRect l="7024" t="3807" r="7064"/>
          <a:stretch>
            <a:fillRect/>
          </a:stretch>
        </p:blipFill>
        <p:spPr>
          <a:xfrm>
            <a:off x="287524" y="764704"/>
            <a:ext cx="2195736" cy="23054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7391" t="19313" r="26674" b="8829"/>
          <a:stretch>
            <a:fillRect/>
          </a:stretch>
        </p:blipFill>
        <p:spPr bwMode="auto">
          <a:xfrm>
            <a:off x="2775859" y="1196752"/>
            <a:ext cx="636814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7038" y="3104925"/>
            <a:ext cx="3064763" cy="10081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Thermo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DELTA V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Advantage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Delta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мас-спектрометр для вимірювання стабільних ізотопів легких елементів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72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274638"/>
            <a:ext cx="6961906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2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Новітні мас-спектрометри</a:t>
            </a:r>
            <a:endParaRPr lang="ru-RU" sz="3200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5749689"/>
            <a:ext cx="8229600" cy="7529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Мас-спектрометри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індуктивно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-зв'язаною плазмою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PlasmaQuant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® MS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QMS_PQMS_Elite_448x241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93" y="1052736"/>
            <a:ext cx="803143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85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4203"/>
            <a:ext cx="8064896" cy="208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Масова область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 собою діапазон масових чисел однозарядних іонів, які можуть бути зареєстровані на даному приладі. Нижня межа масової області складає зазвичай 1, 2 або більше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а.о.м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Верхня межа для малопотужних приладів складає всього 60-80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а.о.м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використовуються для аналізу залишкових газів, для медичних досліджень. Для приладів середнього класу - 400-500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а.о.м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(використовуються для хімічного аналізу). Для спеціальних досліджень створюються мас-спектрометри з верхньою межею масової області до 2000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а.о.м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більше.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754618"/>
            <a:ext cx="5253409" cy="2834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charset="0"/>
              </a:rPr>
              <a:t>Дозвільна  здатність R</a:t>
            </a:r>
            <a:r>
              <a:rPr lang="uk-UA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uk-UA" dirty="0" smtClean="0">
                <a:latin typeface="Times New Roman" charset="0"/>
              </a:rPr>
              <a:t>характеризує можливість роздільної реєстрації близьких по масам іонів. Ідеальний мас-спектр повинен мати дозволені (роздільні) лінії (вузькі піки прямокутної форми). Реально ж, в результаті різного роду перетворень іонного пучка, а також інерційності </a:t>
            </a:r>
            <a:r>
              <a:rPr lang="uk-UA" dirty="0" err="1" smtClean="0">
                <a:latin typeface="Times New Roman" charset="0"/>
              </a:rPr>
              <a:t>реєструючої</a:t>
            </a:r>
            <a:r>
              <a:rPr lang="uk-UA" dirty="0" smtClean="0">
                <a:latin typeface="Times New Roman" charset="0"/>
              </a:rPr>
              <a:t> апаратури, в мас-спектрі спостерігаються загострені піки, які відрізняються один від одного шириною в основі і глибиною провалу між піками. Чим більше глибина провалу, тим більша роздільна здатність приладу.</a:t>
            </a:r>
            <a:endParaRPr lang="uk-UA" dirty="0">
              <a:latin typeface="Times New Roman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13" y="2564904"/>
            <a:ext cx="37560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70" y="5613047"/>
            <a:ext cx="917329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charset="0"/>
              </a:rPr>
              <a:t>Чутливість</a:t>
            </a:r>
            <a:r>
              <a:rPr lang="uk-UA" dirty="0" smtClean="0">
                <a:latin typeface="Times New Roman" charset="0"/>
              </a:rPr>
              <a:t> мас-спектрометра характеризується мінімальною кількістю аналізованої речовини, при якому показання приладу перевищують рівень шумів не менш, ніж у два рази. Чутливість може визначатися мінімальної відносної концентрацією речовини в пробі (до 10</a:t>
            </a:r>
            <a:r>
              <a:rPr lang="uk-UA" baseline="30000" dirty="0" smtClean="0">
                <a:latin typeface="Times New Roman" charset="0"/>
              </a:rPr>
              <a:t>-7</a:t>
            </a:r>
            <a:r>
              <a:rPr lang="uk-UA" dirty="0" smtClean="0">
                <a:latin typeface="Times New Roman" charset="0"/>
              </a:rPr>
              <a:t>%), мінімальним парціальним тиском (до 10</a:t>
            </a:r>
            <a:r>
              <a:rPr lang="uk-UA" baseline="30000" dirty="0" smtClean="0">
                <a:latin typeface="Times New Roman" charset="0"/>
              </a:rPr>
              <a:t>-14</a:t>
            </a:r>
            <a:r>
              <a:rPr lang="uk-UA" dirty="0" smtClean="0">
                <a:latin typeface="Times New Roman" charset="0"/>
              </a:rPr>
              <a:t> Па), або мінімальною абсолютною кількістю введеної проби (до 10</a:t>
            </a:r>
            <a:r>
              <a:rPr lang="uk-UA" baseline="30000" dirty="0" smtClean="0">
                <a:latin typeface="Times New Roman" charset="0"/>
              </a:rPr>
              <a:t>-12</a:t>
            </a:r>
            <a:r>
              <a:rPr lang="uk-UA" dirty="0" smtClean="0">
                <a:latin typeface="Times New Roman" charset="0"/>
              </a:rPr>
              <a:t> г і менше).</a:t>
            </a:r>
            <a:endParaRPr lang="uk-UA" dirty="0">
              <a:latin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093" y="44624"/>
            <a:ext cx="697625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+mj-lt"/>
              </a:rPr>
              <a:t>6</a:t>
            </a:r>
            <a:r>
              <a:rPr lang="uk-UA" sz="3200" b="1" dirty="0" smtClean="0">
                <a:solidFill>
                  <a:srgbClr val="C00000"/>
                </a:solidFill>
                <a:latin typeface="+mj-lt"/>
              </a:rPr>
              <a:t>. Метрологічні характеристики</a:t>
            </a:r>
            <a:endParaRPr lang="uk-UA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843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116632"/>
            <a:ext cx="6264696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Переваги методу</a:t>
            </a:r>
            <a:endParaRPr lang="ru-RU" sz="3200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7487" y="764704"/>
            <a:ext cx="8064896" cy="3744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Використання невеликих наважок (1 мг і менше)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Висока чутливість: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всі елементи періодичної системи визначають з чутливістю 10</a:t>
            </a:r>
            <a:r>
              <a:rPr lang="uk-UA" sz="2100" baseline="30000" dirty="0" smtClean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при використанні лазерних джерел іонізації досягається чутливість 10</a:t>
            </a:r>
            <a:r>
              <a:rPr lang="uk-UA" sz="2100" baseline="30000" dirty="0" smtClean="0"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Універсальність – можливість аналізу широкого кола об’єктів від елементів до складних білкових молекул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Висока специфічність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Висока селективність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653136"/>
            <a:ext cx="741682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Недоліки методу</a:t>
            </a:r>
            <a:endParaRPr lang="ru-RU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487" y="5344008"/>
            <a:ext cx="8064896" cy="1397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Деструктивний метод аналізу, досліджуваний зразок неможливо відновити для подальшого аналізу чи синтезу.</a:t>
            </a:r>
          </a:p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Високовартісне обладнання.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4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88640"/>
            <a:ext cx="6696744" cy="706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Висновок</a:t>
            </a:r>
            <a:endParaRPr lang="ru-RU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1051520"/>
            <a:ext cx="7920880" cy="56898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20000"/>
              </a:lnSpc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Широке використання мас-спектроскопічних методів аналізу обумовлене необхідністю проводити точні хімічні дослідження. Наприклад у фармацевтичному аналізі потрібно точно та швидко визначати вміст лікувальної речовини у препараті, дана речовина може і не мати певної характерної хімічної реакції. Тому визначення її методами звичайної хімії утруднене. Мас-спектрометричний аналіз, досить часто в сукупності із хроматографією, дозволяє швидко визначати вміст органічних речовин у препаратах. Дослідження складу лікарських препаратів не єдине застосування мас-спектрометрії в фармацевтиці. Досить часто необхідно визначити чистоту препарату, особливо коли ми маємо справу із радіоактивними препаратами призначеними для радіотерапії, лікування онкологічних захворювань. Це завдання вирішує ізотопна мас-спектрометрія, яка вивчає природні та техногенні варіації ізотопного складу хімічних елементів.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Вона дозволяє виявити всі елементи періодичної системи із чутливістю 10</a:t>
            </a:r>
            <a:r>
              <a:rPr lang="uk-UA" sz="3000" baseline="30000" dirty="0" smtClean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 г.</a:t>
            </a:r>
          </a:p>
          <a:p>
            <a:pPr algn="just">
              <a:buFont typeface="Wingdings 2"/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3311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5328592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</a:tabLst>
            </a:pPr>
            <a:r>
              <a:rPr lang="uk-UA" sz="22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ru-RU" sz="2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088449"/>
            <a:ext cx="7560840" cy="5262979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lang="uk-UA" sz="1600" dirty="0" smtClean="0"/>
              <a:t>Фізичні методи дослідження речовин: навчально-методичний посібник  для здобувачів ступеня вищої освіти бакалавра напряму підготовки «Хімія» / М.М. Корнет, О.А. Бражко, Н.П. Дерев’янко, М.П. </a:t>
            </a:r>
            <a:r>
              <a:rPr lang="uk-UA" sz="1600" dirty="0" err="1" smtClean="0"/>
              <a:t>Завгородній</a:t>
            </a:r>
            <a:r>
              <a:rPr lang="uk-UA" sz="1600" dirty="0" smtClean="0"/>
              <a:t>. – Запоріжжя: ЗНУ, 2016. – 146 с.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М. Современные методы аналитической химии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М..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Техносфера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2008.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543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Пентин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Ю.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А. Физические методы исследования в химии / Ю.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Пентин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Л.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В. Вилков. – М.: Мир, ООО «Издательство АСТ», 2003. – 683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Смагин В.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П. Физические методы исследования в химии [Текст]: учебное пособие / В.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П. Смагин. – [2-е изд.,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пепераб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и доп.].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Барнау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Алт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Ун-та, 2014. – 342 с.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ІНФОРМАЦІЙНІ РЕСУРСИ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49263" algn="l"/>
                <a:tab pos="457200" algn="l"/>
                <a:tab pos="800100" algn="l"/>
              </a:tabLst>
            </a:pPr>
            <a:r>
              <a:rPr lang="en-GB" sz="16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http://www.mmass.org/ </a:t>
            </a:r>
            <a:endParaRPr lang="en-GB" sz="1600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tabLst>
                <a:tab pos="449263" algn="l"/>
                <a:tab pos="457200" algn="l"/>
                <a:tab pos="800100" algn="l"/>
              </a:tabLst>
            </a:pPr>
            <a:r>
              <a:rPr lang="ru-RU" sz="1600" dirty="0"/>
              <a:t>С хромато-масс-спектрометрами могут поставляться </a:t>
            </a:r>
            <a:r>
              <a:rPr lang="ru-RU" sz="1600" dirty="0" smtClean="0"/>
              <a:t>библиотеки </a:t>
            </a:r>
            <a:r>
              <a:rPr lang="ru-RU" sz="1600" dirty="0"/>
              <a:t>масс-спектров </a:t>
            </a:r>
            <a:r>
              <a:rPr lang="ru-RU" sz="1600" dirty="0" smtClean="0"/>
              <a:t>(</a:t>
            </a:r>
            <a:r>
              <a:rPr lang="ru-RU" sz="1600" dirty="0" smtClean="0">
                <a:solidFill>
                  <a:srgbClr val="FF0000"/>
                </a:solidFill>
              </a:rPr>
              <a:t>NIST'1</a:t>
            </a:r>
            <a:r>
              <a:rPr lang="ru-RU" sz="1600" dirty="0" smtClean="0"/>
              <a:t>7 </a:t>
            </a:r>
            <a:r>
              <a:rPr lang="ru-RU" sz="1600" dirty="0"/>
              <a:t>от Национального Института Стандартов и Технологий </a:t>
            </a:r>
            <a:r>
              <a:rPr lang="ru-RU" sz="1600" dirty="0" smtClean="0"/>
              <a:t>США</a:t>
            </a:r>
            <a:r>
              <a:rPr lang="en-US" sz="1600" dirty="0" smtClean="0"/>
              <a:t>)</a:t>
            </a:r>
            <a:r>
              <a:rPr lang="ru-RU" sz="1600" dirty="0" smtClean="0"/>
              <a:t>.</a:t>
            </a:r>
            <a:endParaRPr lang="ru-RU" sz="1600" dirty="0"/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49263" algn="l"/>
                <a:tab pos="457200" algn="l"/>
                <a:tab pos="800100" algn="l"/>
              </a:tabLst>
            </a:pPr>
            <a:r>
              <a:rPr kumimoji="0" lang="uk-UA" sz="160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http</a:t>
            </a:r>
            <a:r>
              <a:rPr kumimoji="0" lang="uk-UA" sz="160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://medulka.ru/himiya-biohimiya/books-page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  <a:tab pos="457200" algn="l"/>
                <a:tab pos="800100" algn="l"/>
              </a:tabLst>
            </a:pPr>
            <a:r>
              <a:rPr kumimoji="0" lang="uk-UA" sz="160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http://lib.e-science.ru/book</a:t>
            </a:r>
            <a:endParaRPr kumimoji="0" lang="ru-RU" sz="1600" i="0" strike="noStrike" cap="none" normalizeH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  <a:tab pos="457200" algn="l"/>
                <a:tab pos="800100" algn="l"/>
              </a:tabLst>
            </a:pPr>
            <a:r>
              <a:rPr kumimoji="0" lang="uk-UA" sz="160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http://www.medliter.ru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49263" algn="l"/>
                <a:tab pos="457200" algn="l"/>
                <a:tab pos="800100" algn="l"/>
              </a:tabLst>
            </a:pPr>
            <a:r>
              <a:rPr kumimoji="0" lang="uk-UA" sz="1600" i="0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Дом</a:t>
            </a:r>
            <a:r>
              <a:rPr kumimoji="0" lang="uk-UA" sz="160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i="0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электронных</a:t>
            </a:r>
            <a:r>
              <a:rPr kumimoji="0" lang="uk-UA" sz="160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книг: http://www.dom-eknig.ru</a:t>
            </a:r>
            <a:endParaRPr kumimoji="0" lang="en-US" sz="1600" i="0" strike="noStrike" cap="none" normalizeH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274638"/>
            <a:ext cx="9108504" cy="706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cap="none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cap="none" dirty="0" smtClean="0">
                <a:latin typeface="Times New Roman" pitchFamily="18" charset="0"/>
                <a:cs typeface="Times New Roman" pitchFamily="18" charset="0"/>
              </a:rPr>
              <a:t>Загальна характеристика мас-спектрометрії</a:t>
            </a:r>
            <a:endParaRPr lang="ru-RU" sz="32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-24791" y="1196752"/>
            <a:ext cx="8064896" cy="33843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Мас-спектрометрія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(від лат. 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spectrum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видиме 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skopeo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дивлюся)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комбінований метод дослідження структури і складу речовини, що базується на іонізації та руйнуванні молекул за допомогою різноманітних видів впливів на речовину, розподілу у просторі утворених фрагментів за параметром  m/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(де m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маса,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заряд частки) у різних силових полях (електричному, магнітному або їх комбінації) з наступним визначенням мас цих уламків. 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25144"/>
            <a:ext cx="7920880" cy="1631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altLang="ru-RU" sz="2000" dirty="0">
                <a:latin typeface="Times New Roman" pitchFamily="18" charset="0"/>
              </a:rPr>
              <a:t>Істотна відмінність мас-спектрометрії від інших аналітичних фізико-хімічних методів полягає в тому, що оптичні, рентгенівські і деякі інші методи </a:t>
            </a:r>
            <a:r>
              <a:rPr lang="uk-UA" altLang="ru-RU" sz="2000" dirty="0" err="1">
                <a:latin typeface="Times New Roman" pitchFamily="18" charset="0"/>
              </a:rPr>
              <a:t>детектують</a:t>
            </a:r>
            <a:r>
              <a:rPr lang="uk-UA" altLang="ru-RU" sz="2000" dirty="0">
                <a:latin typeface="Times New Roman" pitchFamily="18" charset="0"/>
              </a:rPr>
              <a:t> випромінювання або поглинання енергії молекулами або атомами, а мас-спектрометрія безпосередньо </a:t>
            </a:r>
            <a:r>
              <a:rPr lang="uk-UA" altLang="ru-RU" sz="2000" dirty="0" err="1">
                <a:latin typeface="Times New Roman" pitchFamily="18" charset="0"/>
              </a:rPr>
              <a:t>детектує</a:t>
            </a:r>
            <a:r>
              <a:rPr lang="uk-UA" altLang="ru-RU" sz="2000" dirty="0">
                <a:latin typeface="Times New Roman" pitchFamily="18" charset="0"/>
              </a:rPr>
              <a:t> самі частинки речовини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70133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¡Ð¿Ð¾ÑÑ ÑÐº Ð¿Ð°Ð½Ð°ÑÐµ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" y="0"/>
            <a:ext cx="9238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 Happy and Sm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84"/>
            <a:ext cx="942747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4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altLang="ru-RU" dirty="0"/>
              <a:t>Мас-спектроскопія належить до найінформативніших методів і відрізняється високими аналітичними характеристиками, дозволяє провести аналіз твердих, рідких і газоподібних речовин. </a:t>
            </a:r>
            <a:r>
              <a:rPr lang="uk-UA" altLang="ru-RU" dirty="0"/>
              <a:t>Завдяки своїй винятково високій чутливості й можливості використання в комбінації з газовою </a:t>
            </a:r>
            <a:r>
              <a:rPr lang="uk-UA" altLang="ru-RU" dirty="0" smtClean="0"/>
              <a:t>й рідинною хроматографією цей метод широко застосовується в органічній, біоорганічній, біологічній, фізичній, аналітичній, медичній хімії, у нафтохімії, фармакології, токсикології, охороні навколишнього середовища, судово-медичній експертизі й у контролі виробництва. </a:t>
            </a:r>
            <a:r>
              <a:rPr lang="uk-UA" dirty="0" smtClean="0">
                <a:cs typeface="Times New Roman" pitchFamily="18" charset="0"/>
              </a:rPr>
              <a:t>Зокрема</a:t>
            </a:r>
            <a:r>
              <a:rPr lang="uk-UA" dirty="0">
                <a:cs typeface="Times New Roman" pitchFamily="18" charset="0"/>
              </a:rPr>
              <a:t>, за допомогою мас-спектрометрії виміряно нейтральний і іонний склад верхніх шарів атмосфери Землі, Марса і Венери. </a:t>
            </a:r>
            <a:r>
              <a:rPr lang="uk-UA" dirty="0" smtClean="0">
                <a:cs typeface="Times New Roman" pitchFamily="18" charset="0"/>
              </a:rPr>
              <a:t> </a:t>
            </a:r>
            <a:endParaRPr lang="uk-UA" dirty="0"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3645024"/>
            <a:ext cx="7560840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altLang="ru-RU" sz="2000" dirty="0" smtClean="0">
                <a:latin typeface="Times New Roman" pitchFamily="18" charset="0"/>
              </a:rPr>
              <a:t>Можна </a:t>
            </a:r>
            <a:r>
              <a:rPr lang="uk-UA" altLang="ru-RU" sz="2000" dirty="0">
                <a:latin typeface="Times New Roman" pitchFamily="18" charset="0"/>
              </a:rPr>
              <a:t>одночасно визначити у природних об'єктах </a:t>
            </a:r>
            <a:r>
              <a:rPr lang="uk-UA" altLang="ru-RU" sz="2000" dirty="0" smtClean="0">
                <a:latin typeface="Times New Roman" pitchFamily="18" charset="0"/>
              </a:rPr>
              <a:t>до </a:t>
            </a:r>
            <a:br>
              <a:rPr lang="uk-UA" altLang="ru-RU" sz="2000" dirty="0" smtClean="0">
                <a:latin typeface="Times New Roman" pitchFamily="18" charset="0"/>
              </a:rPr>
            </a:br>
            <a:r>
              <a:rPr lang="uk-UA" altLang="ru-RU" sz="2000" dirty="0" smtClean="0">
                <a:latin typeface="Times New Roman" pitchFamily="18" charset="0"/>
              </a:rPr>
              <a:t>40 хімічних елементів (з </a:t>
            </a:r>
            <a:r>
              <a:rPr lang="uk-UA" altLang="ru-RU" sz="2000" dirty="0">
                <a:latin typeface="Times New Roman" pitchFamily="18" charset="0"/>
              </a:rPr>
              <a:t>точністю до 1% при наявності стандартних зразків і до 30% при </a:t>
            </a:r>
            <a:r>
              <a:rPr lang="uk-UA" altLang="ru-RU" sz="2000" dirty="0" smtClean="0">
                <a:latin typeface="Times New Roman" pitchFamily="18" charset="0"/>
              </a:rPr>
              <a:t>без еталонному </a:t>
            </a:r>
            <a:r>
              <a:rPr lang="uk-UA" altLang="ru-RU" sz="2000" dirty="0">
                <a:latin typeface="Times New Roman" pitchFamily="18" charset="0"/>
              </a:rPr>
              <a:t>аналізі</a:t>
            </a:r>
            <a:r>
              <a:rPr lang="uk-UA" altLang="ru-RU" sz="2000" dirty="0" smtClean="0">
                <a:latin typeface="Times New Roman" pitchFamily="18" charset="0"/>
              </a:rPr>
              <a:t>).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altLang="ru-RU" sz="2000" dirty="0" smtClean="0">
                <a:latin typeface="Times New Roman" pitchFamily="18" charset="0"/>
              </a:rPr>
              <a:t>Ізотопний </a:t>
            </a:r>
            <a:r>
              <a:rPr lang="uk-UA" altLang="ru-RU" sz="2000" dirty="0">
                <a:latin typeface="Times New Roman" pitchFamily="18" charset="0"/>
              </a:rPr>
              <a:t>склад </a:t>
            </a:r>
            <a:r>
              <a:rPr lang="uk-UA" altLang="ru-RU" sz="2000" dirty="0" smtClean="0">
                <a:latin typeface="Times New Roman" pitchFamily="18" charset="0"/>
              </a:rPr>
              <a:t>з </a:t>
            </a:r>
            <a:r>
              <a:rPr lang="uk-UA" altLang="ru-RU" sz="2000" dirty="0">
                <a:latin typeface="Times New Roman" pitchFamily="18" charset="0"/>
              </a:rPr>
              <a:t>точністю до 10</a:t>
            </a:r>
            <a:r>
              <a:rPr lang="uk-UA" altLang="ru-RU" sz="2000" baseline="30000" dirty="0">
                <a:latin typeface="Times New Roman" pitchFamily="18" charset="0"/>
              </a:rPr>
              <a:t>−1</a:t>
            </a:r>
            <a:r>
              <a:rPr lang="uk-UA" altLang="ru-RU" sz="2000" dirty="0">
                <a:latin typeface="Times New Roman" pitchFamily="18" charset="0"/>
              </a:rPr>
              <a:t>−10</a:t>
            </a:r>
            <a:r>
              <a:rPr lang="uk-UA" altLang="ru-RU" sz="2000" baseline="30000" dirty="0">
                <a:latin typeface="Times New Roman" pitchFamily="18" charset="0"/>
              </a:rPr>
              <a:t>−2</a:t>
            </a:r>
            <a:r>
              <a:rPr lang="uk-UA" altLang="ru-RU" sz="2000" dirty="0" smtClean="0">
                <a:latin typeface="Times New Roman" pitchFamily="18" charset="0"/>
              </a:rPr>
              <a:t>% </a:t>
            </a:r>
            <a:r>
              <a:rPr lang="uk-UA" altLang="ru-RU" sz="2000" dirty="0">
                <a:latin typeface="Times New Roman" pitchFamily="18" charset="0"/>
              </a:rPr>
              <a:t>речовини. </a:t>
            </a:r>
            <a:endParaRPr lang="uk-UA" altLang="ru-RU" sz="2000" dirty="0" smtClean="0">
              <a:latin typeface="Times New Roman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altLang="ru-RU" sz="2000" dirty="0" smtClean="0">
                <a:latin typeface="Times New Roman" pitchFamily="18" charset="0"/>
              </a:rPr>
              <a:t>Границі </a:t>
            </a:r>
            <a:r>
              <a:rPr lang="uk-UA" altLang="ru-RU" sz="2000" dirty="0">
                <a:latin typeface="Times New Roman" pitchFamily="18" charset="0"/>
              </a:rPr>
              <a:t>виявлення: відносна </a:t>
            </a:r>
            <a:r>
              <a:rPr lang="uk-UA" altLang="ru-RU" sz="2000" dirty="0" smtClean="0">
                <a:latin typeface="Times New Roman" pitchFamily="18" charset="0"/>
              </a:rPr>
              <a:t>1</a:t>
            </a:r>
            <a:r>
              <a:rPr lang="uk-UA" altLang="ru-RU" sz="2000" baseline="30000" dirty="0" smtClean="0">
                <a:latin typeface="Times New Roman" pitchFamily="18" charset="0"/>
              </a:rPr>
              <a:t>-4</a:t>
            </a:r>
            <a:r>
              <a:rPr lang="uk-UA" altLang="ru-RU" sz="2000" dirty="0">
                <a:latin typeface="Times New Roman" pitchFamily="18" charset="0"/>
              </a:rPr>
              <a:t>−</a:t>
            </a:r>
            <a:r>
              <a:rPr lang="uk-UA" altLang="ru-RU" sz="2000" dirty="0" smtClean="0">
                <a:latin typeface="Times New Roman" pitchFamily="18" charset="0"/>
              </a:rPr>
              <a:t>10</a:t>
            </a:r>
            <a:r>
              <a:rPr lang="uk-UA" altLang="ru-RU" sz="2000" baseline="30000" dirty="0" smtClean="0">
                <a:latin typeface="Times New Roman" pitchFamily="18" charset="0"/>
              </a:rPr>
              <a:t>-8</a:t>
            </a:r>
            <a:r>
              <a:rPr lang="uk-UA" altLang="ru-RU" sz="2000" dirty="0">
                <a:latin typeface="Times New Roman" pitchFamily="18" charset="0"/>
              </a:rPr>
              <a:t> %, </a:t>
            </a:r>
            <a:r>
              <a:rPr lang="uk-UA" altLang="ru-RU" sz="2000" dirty="0" smtClean="0">
                <a:latin typeface="Times New Roman" pitchFamily="18" charset="0"/>
              </a:rPr>
              <a:t/>
            </a:r>
            <a:br>
              <a:rPr lang="uk-UA" altLang="ru-RU" sz="2000" dirty="0" smtClean="0">
                <a:latin typeface="Times New Roman" pitchFamily="18" charset="0"/>
              </a:rPr>
            </a:br>
            <a:r>
              <a:rPr lang="uk-UA" altLang="ru-RU" sz="2000" dirty="0" smtClean="0">
                <a:latin typeface="Times New Roman" pitchFamily="18" charset="0"/>
              </a:rPr>
              <a:t>		          абсолютна 10</a:t>
            </a:r>
            <a:r>
              <a:rPr lang="uk-UA" altLang="ru-RU" sz="2000" baseline="30000" dirty="0" smtClean="0">
                <a:latin typeface="Times New Roman" pitchFamily="18" charset="0"/>
              </a:rPr>
              <a:t>-10</a:t>
            </a:r>
            <a:r>
              <a:rPr lang="uk-UA" altLang="ru-RU" sz="2000" dirty="0">
                <a:latin typeface="Times New Roman" pitchFamily="18" charset="0"/>
              </a:rPr>
              <a:t>−</a:t>
            </a:r>
            <a:r>
              <a:rPr lang="uk-UA" altLang="ru-RU" sz="2000" dirty="0" smtClean="0">
                <a:latin typeface="Times New Roman" pitchFamily="18" charset="0"/>
              </a:rPr>
              <a:t>10</a:t>
            </a:r>
            <a:r>
              <a:rPr lang="uk-UA" altLang="ru-RU" sz="2000" baseline="30000" dirty="0" smtClean="0">
                <a:latin typeface="Times New Roman" pitchFamily="18" charset="0"/>
              </a:rPr>
              <a:t>-19</a:t>
            </a:r>
            <a:r>
              <a:rPr lang="uk-UA" altLang="ru-RU" sz="2000" dirty="0">
                <a:latin typeface="Times New Roman" pitchFamily="18" charset="0"/>
              </a:rPr>
              <a:t> г.</a:t>
            </a:r>
          </a:p>
        </p:txBody>
      </p:sp>
    </p:spTree>
    <p:extLst>
      <p:ext uri="{BB962C8B-B14F-4D97-AF65-F5344CB8AC3E}">
        <p14:creationId xmlns:p14="http://schemas.microsoft.com/office/powerpoint/2010/main" val="42428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485421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ВИДИ МАС-СПЕКТРОМЕТРІЇ</a:t>
            </a:r>
            <a:endParaRPr lang="uk-UA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5258261"/>
              </p:ext>
            </p:extLst>
          </p:nvPr>
        </p:nvGraphicFramePr>
        <p:xfrm>
          <a:off x="407739" y="404664"/>
          <a:ext cx="7404621" cy="438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21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8244408" cy="685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3000" b="1" dirty="0" smtClean="0"/>
              <a:t>	</a:t>
            </a:r>
            <a:r>
              <a:rPr lang="uk-UA" altLang="ru-RU" sz="1800" b="1" dirty="0" smtClean="0">
                <a:latin typeface="Times New Roman" pitchFamily="18" charset="0"/>
              </a:rPr>
              <a:t>Ізотопний аналіз</a:t>
            </a:r>
            <a:r>
              <a:rPr lang="uk-UA" altLang="ru-RU" sz="1800" dirty="0" smtClean="0">
                <a:latin typeface="Times New Roman" pitchFamily="18" charset="0"/>
              </a:rPr>
              <a:t> (вимірювання поширеності ізотопів різних елементів в земних і космічних об'єктах та їх варіацій) дозволяє:</a:t>
            </a:r>
          </a:p>
          <a:p>
            <a:pPr marL="54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altLang="ru-RU" sz="1800" dirty="0" smtClean="0">
                <a:latin typeface="Times New Roman" pitchFamily="18" charset="0"/>
              </a:rPr>
              <a:t>отримувати інформацію про первинний ізотопний склад елементів, пов'язаний з процесами, що відбувалися під час формування Сонячної системи або в період, що передував (процеси </a:t>
            </a:r>
            <a:r>
              <a:rPr lang="uk-UA" altLang="ru-RU" sz="1800" dirty="0" smtClean="0">
                <a:latin typeface="Times New Roman" pitchFamily="18" charset="0"/>
                <a:hlinkClick r:id="rId2" tooltip="Нуклеосинтез"/>
              </a:rPr>
              <a:t>нуклеосинтезу</a:t>
            </a:r>
            <a:r>
              <a:rPr lang="uk-UA" altLang="ru-RU" sz="1800" dirty="0" smtClean="0">
                <a:latin typeface="Times New Roman" pitchFamily="18" charset="0"/>
              </a:rPr>
              <a:t>);</a:t>
            </a:r>
          </a:p>
          <a:p>
            <a:pPr marL="54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altLang="ru-RU" sz="1800" dirty="0" smtClean="0">
                <a:latin typeface="Times New Roman" pitchFamily="18" charset="0"/>
              </a:rPr>
              <a:t>встановлювати розповсюдженість радіогенних ізотопів;</a:t>
            </a:r>
          </a:p>
          <a:p>
            <a:pPr marL="54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altLang="ru-RU" sz="1800" dirty="0" smtClean="0">
                <a:latin typeface="Times New Roman" pitchFamily="18" charset="0"/>
              </a:rPr>
              <a:t>визначати абсолютний вік порід, мінералів і рудних тіл;</a:t>
            </a:r>
          </a:p>
          <a:p>
            <a:pPr marL="54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altLang="ru-RU" sz="1800" dirty="0" smtClean="0">
                <a:latin typeface="Times New Roman" pitchFamily="18" charset="0"/>
              </a:rPr>
              <a:t>вимірювати варіації розповсюдженості стабільних ізотопів в земній корі, її надрах і космічних об'єктах;</a:t>
            </a:r>
          </a:p>
          <a:p>
            <a:pPr marL="5400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altLang="ru-RU" sz="1800" dirty="0" smtClean="0">
                <a:latin typeface="Times New Roman" pitchFamily="18" charset="0"/>
              </a:rPr>
              <a:t>вивчати роль біосфери в процесах формування родовищ горючих корисних копалин (</a:t>
            </a:r>
            <a:r>
              <a:rPr lang="uk-UA" altLang="ru-RU" sz="1800" dirty="0" smtClean="0">
                <a:latin typeface="Times New Roman" pitchFamily="18" charset="0"/>
                <a:hlinkClick r:id="rId3" tooltip="Вугілля"/>
              </a:rPr>
              <a:t>вугілля</a:t>
            </a:r>
            <a:r>
              <a:rPr lang="uk-UA" altLang="ru-RU" sz="1800" dirty="0" smtClean="0">
                <a:latin typeface="Times New Roman" pitchFamily="18" charset="0"/>
              </a:rPr>
              <a:t>, </a:t>
            </a:r>
            <a:r>
              <a:rPr lang="uk-UA" altLang="ru-RU" sz="1800" dirty="0" smtClean="0">
                <a:latin typeface="Times New Roman" pitchFamily="18" charset="0"/>
                <a:hlinkClick r:id="rId4" tooltip="Нафта"/>
              </a:rPr>
              <a:t>нафти</a:t>
            </a:r>
            <a:r>
              <a:rPr lang="uk-UA" altLang="ru-RU" sz="1800" dirty="0" smtClean="0">
                <a:latin typeface="Times New Roman" pitchFamily="18" charset="0"/>
              </a:rPr>
              <a:t> і </a:t>
            </a:r>
            <a:r>
              <a:rPr lang="uk-UA" altLang="ru-RU" sz="1800" dirty="0" smtClean="0">
                <a:latin typeface="Times New Roman" pitchFamily="18" charset="0"/>
                <a:hlinkClick r:id="rId5" tooltip="Газ"/>
              </a:rPr>
              <a:t>газу</a:t>
            </a:r>
            <a:r>
              <a:rPr lang="uk-UA" altLang="ru-RU" sz="1800" dirty="0" smtClean="0">
                <a:latin typeface="Times New Roman" pitchFamily="18" charset="0"/>
              </a:rPr>
              <a:t>). </a:t>
            </a:r>
          </a:p>
          <a:p>
            <a:pPr algn="just">
              <a:spcAft>
                <a:spcPts val="600"/>
              </a:spcAft>
              <a:buFont typeface="Wingdings" pitchFamily="2" charset="2"/>
              <a:buNone/>
            </a:pPr>
            <a:r>
              <a:rPr lang="uk-UA" altLang="ru-RU" sz="1800" b="1" dirty="0" smtClean="0">
                <a:latin typeface="Times New Roman" pitchFamily="18" charset="0"/>
              </a:rPr>
              <a:t> 	Молекулярний аналіз </a:t>
            </a:r>
            <a:r>
              <a:rPr lang="uk-UA" altLang="ru-RU" sz="1800" dirty="0" smtClean="0">
                <a:latin typeface="Times New Roman" pitchFamily="18" charset="0"/>
              </a:rPr>
              <a:t> (аналіз складних сумішей органічних сполук і визначення їх структури) використовується для визначення складу органічних сполук у ґрунтах, реєстрації органічного забруднення вод, для вивчення складу нафт і їх фракцій з метою оптимізації процесів їх переробки, а також у </a:t>
            </a:r>
            <a:r>
              <a:rPr lang="uk-UA" altLang="ru-RU" sz="1800" dirty="0" err="1" smtClean="0">
                <a:latin typeface="Times New Roman" pitchFamily="18" charset="0"/>
                <a:hlinkClick r:id="rId6" tooltip="Протеоміка"/>
              </a:rPr>
              <a:t>протеоміці</a:t>
            </a:r>
            <a:r>
              <a:rPr lang="uk-UA" altLang="ru-RU" sz="1800" dirty="0" smtClean="0">
                <a:latin typeface="Times New Roman" pitchFamily="18" charset="0"/>
              </a:rPr>
              <a:t> для визначення </a:t>
            </a:r>
            <a:r>
              <a:rPr lang="uk-UA" altLang="ru-RU" sz="1800" dirty="0" err="1" smtClean="0">
                <a:latin typeface="Times New Roman" pitchFamily="18" charset="0"/>
                <a:hlinkClick r:id="rId7" tooltip="Протеом"/>
              </a:rPr>
              <a:t>протеому</a:t>
            </a:r>
            <a:r>
              <a:rPr lang="uk-UA" altLang="ru-RU" sz="1800" dirty="0" smtClean="0">
                <a:latin typeface="Times New Roman" pitchFamily="18" charset="0"/>
              </a:rPr>
              <a:t>.</a:t>
            </a:r>
            <a:endParaRPr lang="uk-UA" altLang="ru-RU" sz="1800" b="1" dirty="0" smtClean="0">
              <a:latin typeface="Times New Roman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None/>
            </a:pPr>
            <a:r>
              <a:rPr lang="uk-UA" altLang="ru-RU" sz="1800" b="1" dirty="0" smtClean="0">
                <a:latin typeface="Times New Roman" pitchFamily="18" charset="0"/>
              </a:rPr>
              <a:t> 	Елементний аналіз </a:t>
            </a:r>
            <a:r>
              <a:rPr lang="uk-UA" altLang="ru-RU" sz="1800" dirty="0" smtClean="0">
                <a:latin typeface="Times New Roman" pitchFamily="18" charset="0"/>
              </a:rPr>
              <a:t> дозволяє визначати склад домішок порід, мінералів і рудних утворень і дослідити розподіл елементів в </a:t>
            </a:r>
            <a:r>
              <a:rPr lang="uk-UA" altLang="ru-RU" sz="1800" dirty="0" err="1" smtClean="0">
                <a:latin typeface="Times New Roman" pitchFamily="18" charset="0"/>
              </a:rPr>
              <a:t>мікрооб'ємах</a:t>
            </a:r>
            <a:r>
              <a:rPr lang="uk-UA" altLang="ru-RU" sz="1800" dirty="0" smtClean="0">
                <a:latin typeface="Times New Roman" pitchFamily="18" charset="0"/>
              </a:rPr>
              <a:t> природних об'єктів, пов'язаний з магматичними і осадовими процесами.</a:t>
            </a:r>
            <a:endParaRPr lang="uk-UA" altLang="ru-RU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5608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Коротка характеристика інформації, яку одержують в методах мас-спектрометрії та </a:t>
            </a:r>
            <a:r>
              <a:rPr lang="uk-UA" sz="2000" b="1" dirty="0" err="1" smtClean="0"/>
              <a:t>хромато</a:t>
            </a:r>
            <a:r>
              <a:rPr lang="uk-UA" sz="2000" b="1" dirty="0" smtClean="0"/>
              <a:t>-мас-спектрометрії</a:t>
            </a:r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1923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1. Пряме вимірювання масового числа молекули речовини, тобто її молекулярної маси, в разі, якщо речовина в умовах мас-спектрометричного експерименту дає молекулярний іон - заряджену частку, що має ту ж масу, до величин маси близько 20000 </a:t>
            </a:r>
            <a:r>
              <a:rPr lang="uk-UA" sz="2000" dirty="0" err="1" smtClean="0"/>
              <a:t>а.о.м</a:t>
            </a:r>
            <a:r>
              <a:rPr lang="uk-UA" sz="2000" dirty="0" smtClean="0"/>
              <a:t>.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/>
              <a:t>2. При використанні мас-спектрометрії високої роздільної здатності можливо отримання дуже точного значення молекулярної маси, що дозволяє по відомим табличних даних отримати брутто-формулу речовини, до величини маси понад 1000 </a:t>
            </a:r>
            <a:r>
              <a:rPr lang="uk-UA" sz="2000" dirty="0" err="1" smtClean="0"/>
              <a:t>а.о.м</a:t>
            </a:r>
            <a:r>
              <a:rPr lang="uk-UA" sz="2000" dirty="0" smtClean="0"/>
              <a:t>.</a:t>
            </a:r>
          </a:p>
          <a:p>
            <a:pPr algn="just"/>
            <a:endParaRPr lang="uk-UA" sz="20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457200" algn="l"/>
                <a:tab pos="800100" algn="l"/>
              </a:tabLst>
            </a:pPr>
            <a:r>
              <a:rPr lang="uk-UA" sz="2000" dirty="0" smtClean="0"/>
              <a:t>3. Отримання мас-спектра речовини, що дозволяє провести його ідентифікацію по бібліотеках мас-спектральних даних (</a:t>
            </a:r>
            <a:r>
              <a:rPr lang="en-GB" sz="20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http://www.mmass.org</a:t>
            </a:r>
            <a:r>
              <a:rPr lang="en-GB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/</a:t>
            </a:r>
            <a:r>
              <a:rPr lang="uk-UA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NIST'17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Стандартів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Технології</a:t>
            </a:r>
            <a:r>
              <a:rPr lang="ru-RU" sz="2000" dirty="0" smtClean="0"/>
              <a:t> </a:t>
            </a:r>
            <a:r>
              <a:rPr lang="ru-RU" sz="2000" dirty="0"/>
              <a:t>США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uk-UA" sz="2000" dirty="0" smtClean="0"/>
              <a:t>або за характером фрагментації припустити будова сполуки.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7742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4618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uk-UA" sz="2000" dirty="0"/>
              <a:t>4. Поділ аналітичного сигналу зразків у часі - в </a:t>
            </a:r>
            <a:r>
              <a:rPr lang="uk-UA" sz="2000" dirty="0" err="1"/>
              <a:t>хромато</a:t>
            </a:r>
            <a:r>
              <a:rPr lang="uk-UA" sz="2000" dirty="0"/>
              <a:t>-мас-спектрометрії виникає додатковий аналітичний сигнал - час утримання зразка, тобто як довго речовина проходить через хроматографічну колонку. Як правило, цей час при одних і тих же умовах експерименту є унікальною характеристикою речовини, що дозволяє розділити навіть суміші ізомерів, при використанні спеціальних хроматографічних </a:t>
            </a:r>
            <a:r>
              <a:rPr lang="uk-UA" sz="2000" dirty="0" err="1"/>
              <a:t>хіральних</a:t>
            </a:r>
            <a:r>
              <a:rPr lang="uk-UA" sz="2000" dirty="0"/>
              <a:t> колонок - навіть оптичні ізомери, і отримати мас-спектри </a:t>
            </a:r>
            <a:r>
              <a:rPr lang="uk-UA" sz="2000" dirty="0" smtClean="0"/>
              <a:t>кожної сполуки </a:t>
            </a:r>
            <a:r>
              <a:rPr lang="uk-UA" sz="2000" dirty="0"/>
              <a:t>в суміші.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uk-UA" sz="2000" dirty="0"/>
              <a:t>5. Площа хроматографічного піка пропорційна вмісту речовини в аналізованому зразку, що дозволяє, при дотриманні ряду умов, проводити точний кількісний аналіз зразків.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uk-UA" sz="2000" dirty="0"/>
              <a:t>6. Отримувати дані про ряд термодинамічних процесів (випаровування, сублімація), досліджувати кінетичні закономірності, механізми протікання процесів </a:t>
            </a:r>
            <a:r>
              <a:rPr lang="uk-UA" sz="2000" dirty="0" err="1" smtClean="0"/>
              <a:t>термораспаду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8220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116632"/>
            <a:ext cx="8017775" cy="6155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32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Принцип дії мас-</a:t>
            </a:r>
            <a:r>
              <a:rPr lang="uk-UA" sz="3200" cap="none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спектрометрометрії</a:t>
            </a:r>
            <a:endParaRPr lang="ru-RU" sz="3200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5762" y="822598"/>
            <a:ext cx="7635552" cy="495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uk-UA" altLang="ru-RU" sz="2400" cap="none" dirty="0" smtClean="0">
                <a:solidFill>
                  <a:schemeClr val="bg2">
                    <a:lumMod val="25000"/>
                  </a:schemeClr>
                </a:solidFill>
              </a:rPr>
              <a:t>Ідею методу можна описати наступною схемою:</a:t>
            </a:r>
            <a:r>
              <a:rPr lang="uk-UA" altLang="ru-RU" sz="2400" dirty="0" smtClean="0"/>
              <a:t/>
            </a:r>
            <a:br>
              <a:rPr lang="uk-UA" altLang="ru-RU" sz="2400" dirty="0" smtClean="0"/>
            </a:br>
            <a:endParaRPr lang="ru-RU" altLang="ru-RU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484784"/>
            <a:ext cx="7780699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0050" indent="-400050" algn="just">
              <a:lnSpc>
                <a:spcPct val="8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uk-UA" altLang="ru-RU" sz="1800" dirty="0" smtClean="0">
                <a:latin typeface="Times New Roman" pitchFamily="18" charset="0"/>
              </a:rPr>
              <a:t>Перетворити нейтральні частинки - атоми або молекули - в заряджені частинки-іони. Цей процес називається іонізацією. </a:t>
            </a:r>
            <a:r>
              <a:rPr lang="uk-UA" altLang="ru-RU" sz="1800" dirty="0">
                <a:latin typeface="Times New Roman" pitchFamily="18" charset="0"/>
              </a:rPr>
              <a:t>Іонізацію здійснюють пучком електронів або </a:t>
            </a:r>
            <a:r>
              <a:rPr lang="uk-UA" altLang="ru-RU" sz="1800" dirty="0" err="1">
                <a:latin typeface="Times New Roman" pitchFamily="18" charset="0"/>
              </a:rPr>
              <a:t>йонів</a:t>
            </a:r>
            <a:r>
              <a:rPr lang="uk-UA" altLang="ru-RU" sz="1800" dirty="0">
                <a:latin typeface="Times New Roman" pitchFamily="18" charset="0"/>
              </a:rPr>
              <a:t>, лазерним випромінюванням тощо</a:t>
            </a:r>
            <a:r>
              <a:rPr lang="uk-UA" altLang="ru-RU" sz="1800" dirty="0" smtClean="0">
                <a:latin typeface="Times New Roman" pitchFamily="18" charset="0"/>
              </a:rPr>
              <a:t>. </a:t>
            </a:r>
            <a:r>
              <a:rPr lang="uk-UA" altLang="ru-RU" sz="1800" dirty="0">
                <a:latin typeface="Times New Roman" pitchFamily="18" charset="0"/>
              </a:rPr>
              <a:t>Він по різному здійснюється для органічних і неорганічних речовин. </a:t>
            </a:r>
            <a:r>
              <a:rPr lang="uk-UA" altLang="ru-RU" sz="1800" dirty="0" smtClean="0">
                <a:latin typeface="Times New Roman" pitchFamily="18" charset="0"/>
              </a:rPr>
              <a:t>Рідини </a:t>
            </a:r>
            <a:r>
              <a:rPr lang="uk-UA" altLang="ru-RU" sz="1800" dirty="0">
                <a:latin typeface="Times New Roman" pitchFamily="18" charset="0"/>
              </a:rPr>
              <a:t>перед іонізацією часто випаровують. </a:t>
            </a:r>
            <a:r>
              <a:rPr lang="uk-UA" altLang="ru-RU" sz="1800" dirty="0" smtClean="0">
                <a:latin typeface="Times New Roman" pitchFamily="18" charset="0"/>
              </a:rPr>
              <a:t>Частіше досліджуються позитивні іони, тому що наявні методи іонізації дозволяються одержувати їх більш простими шляхами й у більших кількостях, ніж негативні. </a:t>
            </a:r>
          </a:p>
          <a:p>
            <a:pPr marL="400050" indent="-400050" algn="just">
              <a:lnSpc>
                <a:spcPct val="8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uk-UA" altLang="ru-RU" sz="1800" dirty="0" smtClean="0">
                <a:latin typeface="Times New Roman" pitchFamily="18" charset="0"/>
              </a:rPr>
              <a:t>Розділити іоні, що утворилися в просторі, відповідно до їх m/z за </a:t>
            </a:r>
            <a:r>
              <a:rPr lang="uk-UA" altLang="ru-RU" sz="1800" dirty="0">
                <a:latin typeface="Times New Roman" pitchFamily="18" charset="0"/>
              </a:rPr>
              <a:t>допомогою електричного або </a:t>
            </a:r>
            <a:r>
              <a:rPr lang="uk-UA" altLang="ru-RU" sz="1800" dirty="0" smtClean="0">
                <a:latin typeface="Times New Roman" pitchFamily="18" charset="0"/>
              </a:rPr>
              <a:t>магнітного поля, частіше у вакуумі (</a:t>
            </a:r>
            <a:r>
              <a:rPr lang="uk-UA" sz="1800" dirty="0" smtClean="0">
                <a:latin typeface="Times New Roman" pitchFamily="18" charset="0"/>
              </a:rPr>
              <a:t>високий вакуум із залишковим тиском близько 10</a:t>
            </a:r>
            <a:r>
              <a:rPr lang="uk-UA" sz="1800" baseline="30000" dirty="0" smtClean="0">
                <a:latin typeface="Times New Roman" pitchFamily="18" charset="0"/>
              </a:rPr>
              <a:t>-5 </a:t>
            </a:r>
            <a:r>
              <a:rPr lang="uk-UA" sz="1800" dirty="0" smtClean="0">
                <a:latin typeface="Times New Roman" pitchFamily="18" charset="0"/>
              </a:rPr>
              <a:t>Па, </a:t>
            </a:r>
            <a:r>
              <a:rPr lang="uk-UA" altLang="ru-RU" sz="1800" dirty="0" smtClean="0">
                <a:latin typeface="Times New Roman" pitchFamily="18" charset="0"/>
              </a:rPr>
              <a:t>для порівняння – космічний вакуум в 1000 км від Землі – 10</a:t>
            </a:r>
            <a:r>
              <a:rPr lang="uk-UA" altLang="ru-RU" sz="1800" baseline="30000" dirty="0" smtClean="0">
                <a:latin typeface="Times New Roman" pitchFamily="18" charset="0"/>
              </a:rPr>
              <a:t>-8</a:t>
            </a:r>
            <a:r>
              <a:rPr lang="uk-UA" altLang="ru-RU" sz="1800" dirty="0" smtClean="0">
                <a:latin typeface="Times New Roman" pitchFamily="18" charset="0"/>
              </a:rPr>
              <a:t> Па). </a:t>
            </a:r>
          </a:p>
          <a:p>
            <a:pPr marL="400050" indent="-400050" algn="just">
              <a:lnSpc>
                <a:spcPct val="8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uk-UA" altLang="ru-RU" sz="1800" dirty="0" smtClean="0">
                <a:latin typeface="Times New Roman" pitchFamily="18" charset="0"/>
              </a:rPr>
              <a:t> Провести детектування. Вимірюючи електричний струм, утворений направлено рухомими іонами, можна говорити про ізотопний, атомарний та молекулярний склад аналізованої речовини на кількісному і якісному рівнях.</a:t>
            </a:r>
          </a:p>
          <a:p>
            <a:pPr marL="400050" indent="-400050" algn="just">
              <a:lnSpc>
                <a:spcPct val="80000"/>
              </a:lnSpc>
              <a:spcAft>
                <a:spcPts val="1200"/>
              </a:spcAft>
              <a:buFont typeface="+mj-lt"/>
              <a:buAutoNum type="romanUcPeriod"/>
            </a:pPr>
            <a:r>
              <a:rPr lang="uk-UA" altLang="ru-RU" sz="1800" dirty="0" smtClean="0">
                <a:latin typeface="Times New Roman" pitchFamily="18" charset="0"/>
              </a:rPr>
              <a:t>Результатом іонізації молекул, поділу іонів і детектування іонів є спектр, за яким можна визначити молекулярну масу і навіть отримати деяку інформацію про будову речовини. Мас спектр – це залежність інтенсивності іонного струму(кількості) від відношення маси до заряду(якості). </a:t>
            </a:r>
            <a:endParaRPr lang="ru-RU" altLang="ru-RU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2337</TotalTime>
  <Words>2212</Words>
  <Application>Microsoft Office PowerPoint</Application>
  <PresentationFormat>Экран (4:3)</PresentationFormat>
  <Paragraphs>180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86</cp:revision>
  <dcterms:created xsi:type="dcterms:W3CDTF">2015-11-18T17:54:03Z</dcterms:created>
  <dcterms:modified xsi:type="dcterms:W3CDTF">2018-11-07T12:06:25Z</dcterms:modified>
</cp:coreProperties>
</file>