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  <p:sldMasterId id="2147483690" r:id="rId2"/>
    <p:sldMasterId id="2147483707" r:id="rId3"/>
  </p:sldMasterIdLst>
  <p:notesMasterIdLst>
    <p:notesMasterId r:id="rId31"/>
  </p:notesMasterIdLst>
  <p:sldIdLst>
    <p:sldId id="256" r:id="rId4"/>
    <p:sldId id="258" r:id="rId5"/>
    <p:sldId id="259" r:id="rId6"/>
    <p:sldId id="260" r:id="rId7"/>
    <p:sldId id="261" r:id="rId8"/>
    <p:sldId id="257" r:id="rId9"/>
    <p:sldId id="262" r:id="rId10"/>
    <p:sldId id="284" r:id="rId11"/>
    <p:sldId id="264" r:id="rId12"/>
    <p:sldId id="263" r:id="rId13"/>
    <p:sldId id="265" r:id="rId14"/>
    <p:sldId id="266" r:id="rId15"/>
    <p:sldId id="268" r:id="rId16"/>
    <p:sldId id="269" r:id="rId17"/>
    <p:sldId id="270" r:id="rId18"/>
    <p:sldId id="275" r:id="rId19"/>
    <p:sldId id="271" r:id="rId20"/>
    <p:sldId id="272" r:id="rId21"/>
    <p:sldId id="274" r:id="rId22"/>
    <p:sldId id="276" r:id="rId23"/>
    <p:sldId id="277" r:id="rId24"/>
    <p:sldId id="278" r:id="rId25"/>
    <p:sldId id="281" r:id="rId26"/>
    <p:sldId id="282" r:id="rId27"/>
    <p:sldId id="283" r:id="rId28"/>
    <p:sldId id="280" r:id="rId29"/>
    <p:sldId id="27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70" autoAdjust="0"/>
  </p:normalViewPr>
  <p:slideViewPr>
    <p:cSldViewPr snapToGrid="0">
      <p:cViewPr varScale="1">
        <p:scale>
          <a:sx n="96" d="100"/>
          <a:sy n="96" d="100"/>
        </p:scale>
        <p:origin x="176" y="408"/>
      </p:cViewPr>
      <p:guideLst/>
    </p:cSldViewPr>
  </p:slideViewPr>
  <p:outlineViewPr>
    <p:cViewPr>
      <p:scale>
        <a:sx n="33" d="100"/>
        <a:sy n="33" d="100"/>
      </p:scale>
      <p:origin x="0" y="-15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2E8F3-F1AC-4368-88D9-D64F6A039027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83261-C751-431E-88E2-87C8F16B4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5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83261-C751-431E-88E2-87C8F16B49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8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83261-C751-431E-88E2-87C8F16B49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13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83261-C751-431E-88E2-87C8F16B49E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8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0035-69AD-4C9F-B6BC-2811D68BBC3E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9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56D5-2D46-46BD-9E0B-305D6D1FAEF3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4E71-F04E-4858-ACDB-00824FE181B4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8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FD35-CA6F-4886-8B92-2294BC9A6084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8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B784-70F5-46CE-83D8-AFCADEC7BA26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0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6774-6136-49D5-9562-1A4A7188A552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1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D31F-D1B2-4B49-B1B5-A99D2F0412DB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3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2C79-2BCA-4893-B459-87B1E68BAE38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9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1633-AC07-4455-B1CD-7E1074C9E2FF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8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F388-5439-41DA-9AEB-FA96E7F1B9E4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1AD2-6B32-431D-AC81-27D5FD7BA5E6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9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2014-EBDF-4DB5-8AB3-B62738957676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19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131F-3064-47ED-B23F-15F429CC6BDA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B86E-CB3D-4995-A484-AEDFB8747053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30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DC5D-2DBF-4D70-8059-CF67A14E5889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24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476D-FD3F-4480-8E1F-0E8ED533F7D0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97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EF9-2711-4CED-BD8C-3F4BABB6129E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180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6D7A-1E64-44C6-95FB-5BC5E0E70632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2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5975-9BD3-414D-A216-66292F6453B7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83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3FA-1007-4931-BD24-89CC21802228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44FF-8B5B-4B76-910C-BCAFC37C264C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06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B35A-94A5-40A8-9E69-D10852900C61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1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3895-1CF8-47FF-B948-F2D5E25FDD39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23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AC00-0251-436C-BB32-CE7A809D1049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0652-24E5-4620-88AC-2988AF7F43EB}" type="datetime1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6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8BF0-82DE-451A-8015-4514909CD7AF}" type="datetime1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45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3B4-03DE-4324-A866-FA4608B583B2}" type="datetime1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14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75BB-AAB6-42B3-B3D0-0CCD3D693C42}" type="datetime1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14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7DC1-97F7-4202-92CF-C969EF6D8860}" type="datetime1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7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52A2-FC2D-4B5F-9F45-E9B0D11603CA}" type="datetime1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195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42-5D8E-450C-B395-B4A5DC6D0301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835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BB3D-C870-4D68-B2A8-B96022E97521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7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34E-C81A-4D1F-9050-5FEF268D4EBB}" type="datetime1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5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8911-341E-424F-959A-E14DB36B78A0}" type="datetime1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3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7B2A-FB05-4B2C-89C6-74C23269D2F6}" type="datetime1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23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B412-7383-4862-8A83-E0470F1076D6}" type="datetime1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5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BDD-2ACD-4D43-B1FA-537BB03C8E7B}" type="datetime1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1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B196-1A9C-4899-9149-250665A86209}" type="datetime1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2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664C-6F53-4202-8828-6F9D67A7A2B5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4E1E-A632-41F9-9AEA-48FB6BEB5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9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DA47A-73BE-439B-A4E6-42684EAFF823}" type="datetime1">
              <a:rPr lang="ru-RU" smtClean="0"/>
              <a:t>08.12.2025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ОПД_тема 1_Бухаріна Л.М.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4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2546-6B8B-460E-9B86-8B70024C6114}" type="datetime1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9679-1F0F-476D-8B5A-80576224B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8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E%D1%86%D1%96%D0%BE%D0%BB%D0%BE%D0%B3" TargetMode="External"/><Relationship Id="rId2" Type="http://schemas.openxmlformats.org/officeDocument/2006/relationships/hyperlink" Target="https://uk.wikipedia.org/wiki/%D0%95%D0%BA%D0%BE%D0%BD%D0%BE%D0%BC%D1%96%D1%81%D1%82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hyperlink" Target="https://uk.wikipedia.org/w/index.php?title=%D0%9A%D1%80%D0%B5%D0%B0%D1%82%D0%B8%D0%B2%D0%BD%D0%B5_%D1%80%D1%83%D0%B9%D0%BD%D1%83%D0%B2%D0%B0%D0%BD%D0%BD%D1%8F&amp;action=edit&amp;redlink=1" TargetMode="External"/><Relationship Id="rId4" Type="http://schemas.openxmlformats.org/officeDocument/2006/relationships/hyperlink" Target="https://uk.wikipedia.org/wiki/%D0%86%D1%81%D1%82%D0%BE%D1%80%D0%B8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Менеджмент</a:t>
            </a:r>
            <a:br>
              <a:rPr lang="uk-UA" dirty="0"/>
            </a:br>
            <a:r>
              <a:rPr lang="uk-UA" dirty="0"/>
              <a:t>підприємницької діяльності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Підприємництво</a:t>
            </a:r>
            <a:br>
              <a:rPr lang="uk-UA" dirty="0"/>
            </a:br>
            <a:r>
              <a:rPr lang="uk-UA" dirty="0"/>
              <a:t> та підприємці.</a:t>
            </a:r>
          </a:p>
          <a:p>
            <a:r>
              <a:rPr lang="uk-UA" dirty="0"/>
              <a:t>Власна справа в Україні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100591"/>
            <a:ext cx="10515600" cy="1071418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Що є рушійною силою економічного розвитку? </a:t>
            </a:r>
            <a:br>
              <a:rPr lang="uk-UA" dirty="0"/>
            </a:br>
            <a:br>
              <a:rPr lang="uk-UA" dirty="0"/>
            </a:br>
            <a:r>
              <a:rPr lang="uk-UA" dirty="0"/>
              <a:t>Комунізм                                          Капіталізм   </a:t>
            </a:r>
            <a:br>
              <a:rPr lang="uk-UA" dirty="0"/>
            </a:br>
            <a:r>
              <a:rPr lang="uk-UA" sz="3600" dirty="0"/>
              <a:t>(за </a:t>
            </a:r>
            <a:r>
              <a:rPr lang="uk-UA" sz="3600" dirty="0" err="1"/>
              <a:t>К.Марксом</a:t>
            </a:r>
            <a:r>
              <a:rPr lang="uk-UA" sz="3600" dirty="0"/>
              <a:t>)                                            (за </a:t>
            </a:r>
            <a:r>
              <a:rPr lang="uk-UA" sz="3600" dirty="0" err="1"/>
              <a:t>Й.Шумпетером</a:t>
            </a:r>
            <a:r>
              <a:rPr lang="uk-UA" sz="3600" dirty="0"/>
              <a:t>)</a:t>
            </a:r>
            <a:br>
              <a:rPr lang="uk-UA" sz="3600" dirty="0"/>
            </a:b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2656898"/>
            <a:ext cx="5181600" cy="31620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4000" i="1" dirty="0"/>
              <a:t>Рушійні сили економіки</a:t>
            </a:r>
            <a:r>
              <a:rPr lang="uk-UA" sz="4000" b="1" dirty="0"/>
              <a:t>:</a:t>
            </a:r>
          </a:p>
          <a:p>
            <a:r>
              <a:rPr lang="uk-UA" sz="4000" b="1" dirty="0"/>
              <a:t>Праця</a:t>
            </a:r>
          </a:p>
          <a:p>
            <a:r>
              <a:rPr lang="uk-UA" sz="4000" b="1" dirty="0"/>
              <a:t>Земля</a:t>
            </a:r>
          </a:p>
          <a:p>
            <a:r>
              <a:rPr lang="uk-UA" sz="4000" b="1" dirty="0"/>
              <a:t>Капітал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2720223"/>
            <a:ext cx="5181600" cy="33672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4000" i="1" dirty="0"/>
              <a:t>Рушійні сили економіки</a:t>
            </a:r>
            <a:r>
              <a:rPr lang="uk-UA" sz="4000" b="1" i="1" dirty="0"/>
              <a:t>:</a:t>
            </a:r>
          </a:p>
          <a:p>
            <a:r>
              <a:rPr lang="uk-UA" sz="4000" b="1" dirty="0"/>
              <a:t>Праця</a:t>
            </a:r>
          </a:p>
          <a:p>
            <a:r>
              <a:rPr lang="uk-UA" sz="4000" b="1" dirty="0"/>
              <a:t>Земля</a:t>
            </a:r>
          </a:p>
          <a:p>
            <a:r>
              <a:rPr lang="uk-UA" sz="4000" dirty="0">
                <a:solidFill>
                  <a:srgbClr val="FF0000"/>
                </a:solidFill>
              </a:rPr>
              <a:t>Підприємницька активність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426527" y="1904062"/>
            <a:ext cx="2784763" cy="2078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2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8020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r>
              <a:rPr lang="uk-UA" dirty="0" err="1"/>
              <a:t>Шумпетер</a:t>
            </a:r>
            <a:r>
              <a:rPr lang="uk-UA" dirty="0"/>
              <a:t> називав підприємництво "</a:t>
            </a:r>
            <a:r>
              <a:rPr lang="uk-UA" b="1" dirty="0"/>
              <a:t>творчим руйнуванням</a:t>
            </a:r>
            <a:r>
              <a:rPr lang="uk-UA" dirty="0"/>
              <a:t>", адже нова ідея зазвичай витісняє з</a:t>
            </a:r>
            <a:br>
              <a:rPr lang="uk-UA" dirty="0"/>
            </a:br>
            <a:r>
              <a:rPr lang="uk-UA" dirty="0"/>
              <a:t>ринку інші вже існуючі, що призводить до</a:t>
            </a:r>
            <a:br>
              <a:rPr lang="uk-UA" dirty="0"/>
            </a:br>
            <a:r>
              <a:rPr lang="uk-UA" dirty="0"/>
              <a:t>банкрутства, тобто </a:t>
            </a:r>
            <a:r>
              <a:rPr lang="uk-UA" b="1" dirty="0"/>
              <a:t>руйнування </a:t>
            </a:r>
            <a:r>
              <a:rPr lang="uk-UA" dirty="0"/>
              <a:t>цілого ряду</a:t>
            </a:r>
            <a:br>
              <a:rPr lang="uk-UA" dirty="0"/>
            </a:br>
            <a:r>
              <a:rPr lang="uk-UA" dirty="0"/>
              <a:t>підприємств, в той же час на місці старого</a:t>
            </a:r>
            <a:br>
              <a:rPr lang="uk-UA" dirty="0"/>
            </a:br>
            <a:r>
              <a:rPr lang="uk-UA" dirty="0"/>
              <a:t>виростає </a:t>
            </a:r>
            <a:r>
              <a:rPr lang="uk-UA" b="1" dirty="0"/>
              <a:t>і твориться </a:t>
            </a:r>
            <a:r>
              <a:rPr lang="uk-UA" dirty="0"/>
              <a:t>новий світ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4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0145" y="681472"/>
            <a:ext cx="98990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err="1">
                <a:solidFill>
                  <a:srgbClr val="373A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Маржиналісти</a:t>
            </a:r>
            <a:r>
              <a:rPr lang="uk-UA" sz="4000" dirty="0">
                <a:solidFill>
                  <a:srgbClr val="373A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-попит первинний </a:t>
            </a:r>
          </a:p>
          <a:p>
            <a:r>
              <a:rPr lang="uk-UA" sz="4000" dirty="0">
                <a:solidFill>
                  <a:srgbClr val="373A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(попит створює своїми потребами стимул для виробництва….)</a:t>
            </a:r>
          </a:p>
          <a:p>
            <a:endParaRPr lang="uk-UA" sz="4000" dirty="0">
              <a:solidFill>
                <a:srgbClr val="373A3C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uk-UA" sz="4000" dirty="0">
                <a:solidFill>
                  <a:srgbClr val="373A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 </a:t>
            </a:r>
            <a:r>
              <a:rPr lang="uk-UA" sz="4000" b="1" dirty="0" err="1">
                <a:solidFill>
                  <a:srgbClr val="373A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Шумпетера</a:t>
            </a:r>
            <a:r>
              <a:rPr lang="uk-UA" sz="4000" b="1" dirty="0">
                <a:solidFill>
                  <a:srgbClr val="373A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н</a:t>
            </a:r>
            <a:r>
              <a:rPr lang="uk-UA" sz="4000" dirty="0">
                <a:solidFill>
                  <a:srgbClr val="373A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авпаки — нове виникає у сфері пропозиції (перш за все у виробництві … авто…літаки…</a:t>
            </a:r>
          </a:p>
          <a:p>
            <a:r>
              <a:rPr lang="uk-UA" sz="4000" dirty="0">
                <a:solidFill>
                  <a:srgbClr val="373A3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Виникають так звані нові (більш продуктивні) комбінації .</a:t>
            </a:r>
            <a:endParaRPr lang="ru-RU" sz="40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2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9618" cy="649287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b="1" i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Шумпетером</a:t>
            </a:r>
            <a:r>
              <a:rPr lang="uk-UA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комбінацій:</a:t>
            </a:r>
            <a:br>
              <a:rPr lang="uk-UA" b="1" i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/>
              <a:t>1. </a:t>
            </a:r>
            <a:r>
              <a:rPr lang="uk-UA" b="1" i="1" dirty="0"/>
              <a:t>виробництво нового блага </a:t>
            </a:r>
            <a:br>
              <a:rPr lang="uk-UA" dirty="0"/>
            </a:br>
            <a:r>
              <a:rPr lang="uk-UA" dirty="0"/>
              <a:t>(</a:t>
            </a:r>
            <a:r>
              <a:rPr lang="uk-UA" i="1" dirty="0"/>
              <a:t>авто, </a:t>
            </a:r>
            <a:r>
              <a:rPr lang="uk-UA" i="1" dirty="0" err="1"/>
              <a:t>компьютер</a:t>
            </a:r>
            <a:r>
              <a:rPr lang="uk-UA" i="1" dirty="0"/>
              <a:t>)</a:t>
            </a:r>
            <a:br>
              <a:rPr lang="uk-UA" i="1" dirty="0"/>
            </a:br>
            <a:r>
              <a:rPr lang="uk-UA" dirty="0"/>
              <a:t>2. </a:t>
            </a:r>
            <a:r>
              <a:rPr lang="uk-UA" b="1" i="1" dirty="0"/>
              <a:t>нова технологія </a:t>
            </a:r>
            <a:br>
              <a:rPr lang="uk-UA" b="1" i="1" dirty="0"/>
            </a:br>
            <a:r>
              <a:rPr lang="uk-UA" dirty="0"/>
              <a:t>(доменна піч- мартенівська)</a:t>
            </a:r>
            <a:br>
              <a:rPr lang="uk-UA" dirty="0"/>
            </a:br>
            <a:r>
              <a:rPr lang="uk-UA" dirty="0"/>
              <a:t>3. </a:t>
            </a:r>
            <a:r>
              <a:rPr lang="uk-UA" b="1" i="1" dirty="0"/>
              <a:t>нові ринки збуту або нове застосування </a:t>
            </a:r>
            <a:r>
              <a:rPr lang="uk-UA" dirty="0"/>
              <a:t>(мікрохвильова піч, </a:t>
            </a:r>
            <a:r>
              <a:rPr lang="uk-UA" dirty="0" err="1"/>
              <a:t>дрон</a:t>
            </a:r>
            <a:r>
              <a:rPr lang="uk-UA" dirty="0"/>
              <a:t>)</a:t>
            </a:r>
            <a:br>
              <a:rPr lang="uk-UA" dirty="0"/>
            </a:br>
            <a:r>
              <a:rPr lang="uk-UA" dirty="0"/>
              <a:t>4. </a:t>
            </a:r>
            <a:r>
              <a:rPr lang="uk-UA" b="1" i="1" dirty="0"/>
              <a:t>нові джерела ресурсів </a:t>
            </a:r>
            <a:r>
              <a:rPr lang="uk-UA" dirty="0"/>
              <a:t>(сонячна енергія)</a:t>
            </a:r>
            <a:br>
              <a:rPr lang="uk-UA" dirty="0"/>
            </a:br>
            <a:r>
              <a:rPr lang="uk-UA" dirty="0"/>
              <a:t>5. </a:t>
            </a:r>
            <a:r>
              <a:rPr lang="uk-UA" b="1" i="1" dirty="0"/>
              <a:t>зміна галузевої структури- </a:t>
            </a:r>
            <a:r>
              <a:rPr lang="uk-UA" dirty="0"/>
              <a:t>монополізація і демонополізація</a:t>
            </a:r>
            <a:br>
              <a:rPr lang="uk-UA" dirty="0"/>
            </a:br>
            <a:r>
              <a:rPr lang="uk-UA" dirty="0"/>
              <a:t>( злиття, поглинання)</a:t>
            </a:r>
            <a:br>
              <a:rPr lang="uk-UA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7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rmAutofit/>
          </a:bodyPr>
          <a:lstStyle/>
          <a:p>
            <a:r>
              <a:rPr lang="uk-UA" b="1" i="1" dirty="0"/>
              <a:t>Цитати Йозефа </a:t>
            </a:r>
            <a:r>
              <a:rPr lang="uk-UA" b="1" i="1" dirty="0" err="1"/>
              <a:t>Шумпетера</a:t>
            </a:r>
            <a:br>
              <a:rPr lang="uk-UA" b="1" i="1" dirty="0"/>
            </a:br>
            <a:br>
              <a:rPr lang="ru-RU" b="1" i="1" dirty="0"/>
            </a:br>
            <a:r>
              <a:rPr lang="uk-UA" dirty="0"/>
              <a:t>Успішне новаторство - досягнення не інтелекту, а волі.</a:t>
            </a:r>
            <a:br>
              <a:rPr lang="uk-UA" dirty="0"/>
            </a:br>
            <a:br>
              <a:rPr lang="ru-RU" dirty="0"/>
            </a:br>
            <a:r>
              <a:rPr lang="uk-UA" dirty="0" err="1"/>
              <a:t>Поставьте</a:t>
            </a:r>
            <a:r>
              <a:rPr lang="uk-UA" dirty="0"/>
              <a:t> в ряд стільки поштових карет, скільки забажаєте - залізниці у вас при цьому не вийде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5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146686"/>
            <a:ext cx="11637819" cy="658029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4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078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Особливості ставлення до життя і світу видатних підприємців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7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399704"/>
            <a:ext cx="10602599" cy="595953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2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10" y="460154"/>
            <a:ext cx="9978156" cy="567048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7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2" y="683274"/>
            <a:ext cx="10099963" cy="545485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5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r>
              <a:rPr lang="ru-RU" b="1" dirty="0"/>
              <a:t>Тема 1.</a:t>
            </a:r>
            <a:r>
              <a:rPr lang="ru-RU" dirty="0"/>
              <a:t> </a:t>
            </a:r>
            <a:r>
              <a:rPr lang="ru-RU" b="1" dirty="0"/>
              <a:t>Природа і </a:t>
            </a:r>
            <a:r>
              <a:rPr lang="ru-RU" b="1" dirty="0" err="1"/>
              <a:t>сутність</a:t>
            </a:r>
            <a:r>
              <a:rPr lang="ru-RU" b="1" dirty="0"/>
              <a:t> </a:t>
            </a:r>
            <a:r>
              <a:rPr lang="ru-RU" b="1" dirty="0" err="1"/>
              <a:t>підприємництва</a:t>
            </a:r>
            <a:br>
              <a:rPr lang="ru-RU" b="1" dirty="0"/>
            </a:br>
            <a:r>
              <a:rPr lang="ru-RU" dirty="0"/>
              <a:t>1. </a:t>
            </a:r>
            <a:r>
              <a:rPr lang="ru-RU" dirty="0" err="1"/>
              <a:t>Історичний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підприємництво</a:t>
            </a:r>
            <a:r>
              <a:rPr lang="ru-RU" dirty="0"/>
              <a:t>»? </a:t>
            </a:r>
            <a:br>
              <a:rPr lang="ru-RU" dirty="0"/>
            </a:br>
            <a:r>
              <a:rPr lang="ru-RU" dirty="0"/>
              <a:t>2.  </a:t>
            </a:r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9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236" y="1632816"/>
            <a:ext cx="10515600" cy="2565111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Головний дефіцит України - це не</a:t>
            </a:r>
            <a:br>
              <a:rPr lang="uk-UA" dirty="0"/>
            </a:br>
            <a:r>
              <a:rPr lang="uk-UA" dirty="0"/>
              <a:t>нафта, не газ, не гроші, не інвестиції,</a:t>
            </a:r>
            <a:br>
              <a:rPr lang="uk-UA" dirty="0"/>
            </a:br>
            <a:r>
              <a:rPr lang="uk-UA" dirty="0"/>
              <a:t>а підприємницька ініціатива </a:t>
            </a:r>
            <a:r>
              <a:rPr lang="uk-UA" dirty="0">
                <a:solidFill>
                  <a:srgbClr val="FF0000"/>
                </a:solidFill>
              </a:rPr>
              <a:t>???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7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8200" y="889793"/>
            <a:ext cx="10515600" cy="54486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dirty="0"/>
              <a:t>Ставлення українців до людей, які ведуть </a:t>
            </a:r>
            <a:r>
              <a:rPr lang="uk-UA" sz="4000" b="1" i="1" dirty="0">
                <a:solidFill>
                  <a:schemeClr val="bg2">
                    <a:lumMod val="50000"/>
                  </a:schemeClr>
                </a:solidFill>
              </a:rPr>
              <a:t>успішний бізнес</a:t>
            </a:r>
            <a:r>
              <a:rPr lang="uk-UA" sz="4000" dirty="0"/>
              <a:t>, переважно </a:t>
            </a:r>
          </a:p>
          <a:p>
            <a:pPr marL="0" indent="0">
              <a:buNone/>
            </a:pPr>
            <a:r>
              <a:rPr lang="uk-UA" sz="4000" dirty="0"/>
              <a:t>негативне, бо часто вони </a:t>
            </a:r>
            <a:r>
              <a:rPr lang="uk-UA" sz="4000" b="1" i="1" dirty="0">
                <a:solidFill>
                  <a:srgbClr val="C00000"/>
                </a:solidFill>
              </a:rPr>
              <a:t>асоціюються</a:t>
            </a:r>
            <a:r>
              <a:rPr lang="uk-UA" sz="4000" dirty="0"/>
              <a:t> з </a:t>
            </a:r>
          </a:p>
          <a:p>
            <a:pPr marL="0" indent="0">
              <a:buNone/>
            </a:pPr>
            <a:r>
              <a:rPr lang="uk-UA" sz="4000" b="1" i="1" dirty="0"/>
              <a:t>олігархами, </a:t>
            </a:r>
          </a:p>
          <a:p>
            <a:pPr marL="0" indent="0">
              <a:buNone/>
            </a:pPr>
            <a:r>
              <a:rPr lang="uk-UA" sz="4000" b="1" i="1" dirty="0"/>
              <a:t>приватизацією за заниженою вартістю</a:t>
            </a:r>
            <a:r>
              <a:rPr lang="uk-UA" sz="4000" dirty="0"/>
              <a:t>,</a:t>
            </a:r>
          </a:p>
          <a:p>
            <a:pPr marL="0" indent="0">
              <a:buNone/>
            </a:pPr>
            <a:r>
              <a:rPr lang="uk-UA" sz="4000" b="1" i="1" dirty="0"/>
              <a:t>корупційними схемами із розподілу бюджетних потоків</a:t>
            </a:r>
          </a:p>
          <a:p>
            <a:pPr marL="0" indent="0">
              <a:buNone/>
            </a:pPr>
            <a:endParaRPr lang="ru-RU" sz="4000" dirty="0"/>
          </a:p>
          <a:p>
            <a:endParaRPr lang="ru-RU" sz="40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38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8" y="188681"/>
            <a:ext cx="11160265" cy="6274464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64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Закон України «Про підприємництво»</a:t>
            </a:r>
            <a:br>
              <a:rPr lang="uk-UA" dirty="0"/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altLang="ru-RU" sz="3600" dirty="0" err="1"/>
              <a:t>Підприємництво</a:t>
            </a:r>
            <a:r>
              <a:rPr lang="ru-RU" altLang="ru-RU" sz="3600" dirty="0"/>
              <a:t> - </a:t>
            </a:r>
            <a:r>
              <a:rPr lang="ru-RU" altLang="ru-RU" sz="3600" dirty="0" err="1"/>
              <a:t>це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безпосередня</a:t>
            </a:r>
            <a:r>
              <a:rPr lang="ru-RU" altLang="ru-RU" sz="3600" dirty="0"/>
              <a:t> </a:t>
            </a:r>
            <a:r>
              <a:rPr lang="ru-RU" altLang="ru-RU" sz="3600" dirty="0" err="1"/>
              <a:t>самостійна</a:t>
            </a:r>
            <a:r>
              <a:rPr lang="ru-RU" altLang="ru-RU" sz="3600" dirty="0"/>
              <a:t>, систематична, на </a:t>
            </a:r>
            <a:r>
              <a:rPr lang="ru-RU" altLang="ru-RU" sz="3600" dirty="0" err="1"/>
              <a:t>власний</a:t>
            </a:r>
            <a:r>
              <a:rPr lang="ru-RU" altLang="ru-RU" sz="3600" dirty="0"/>
              <a:t> </a:t>
            </a:r>
            <a:r>
              <a:rPr lang="ru-RU" altLang="ru-RU" sz="3600" dirty="0" err="1"/>
              <a:t>ризик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діяльність</a:t>
            </a:r>
            <a:r>
              <a:rPr lang="ru-RU" altLang="ru-RU" sz="3600" dirty="0"/>
              <a:t> по </a:t>
            </a:r>
            <a:r>
              <a:rPr lang="ru-RU" altLang="ru-RU" sz="3600" dirty="0" err="1"/>
              <a:t>виробництву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продукції</a:t>
            </a:r>
            <a:r>
              <a:rPr lang="ru-RU" altLang="ru-RU" sz="3600" dirty="0"/>
              <a:t>, </a:t>
            </a:r>
            <a:r>
              <a:rPr lang="ru-RU" altLang="ru-RU" sz="3600" dirty="0" err="1"/>
              <a:t>виконанню</a:t>
            </a:r>
            <a:r>
              <a:rPr lang="ru-RU" altLang="ru-RU" sz="3600" dirty="0"/>
              <a:t>  </a:t>
            </a:r>
            <a:r>
              <a:rPr lang="ru-RU" altLang="ru-RU" sz="3600" dirty="0" err="1"/>
              <a:t>робіт</a:t>
            </a:r>
            <a:r>
              <a:rPr lang="ru-RU" altLang="ru-RU" sz="3600" dirty="0"/>
              <a:t>, </a:t>
            </a:r>
            <a:r>
              <a:rPr lang="ru-RU" altLang="ru-RU" sz="3600" dirty="0" err="1"/>
              <a:t>наданню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послуг</a:t>
            </a:r>
            <a:r>
              <a:rPr lang="ru-RU" altLang="ru-RU" sz="3600" dirty="0"/>
              <a:t> з метою </a:t>
            </a:r>
            <a:r>
              <a:rPr lang="ru-RU" altLang="ru-RU" sz="3600" dirty="0" err="1"/>
              <a:t>отримання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прибутку</a:t>
            </a:r>
            <a:r>
              <a:rPr lang="ru-RU" altLang="ru-RU" sz="3600" dirty="0"/>
              <a:t>, яка  </a:t>
            </a:r>
            <a:r>
              <a:rPr lang="ru-RU" altLang="ru-RU" sz="3600" dirty="0" err="1"/>
              <a:t>здійснюється</a:t>
            </a:r>
            <a:r>
              <a:rPr lang="ru-RU" altLang="ru-RU" sz="3600" dirty="0"/>
              <a:t> </a:t>
            </a:r>
            <a:r>
              <a:rPr lang="ru-RU" altLang="ru-RU" sz="3600" dirty="0" err="1"/>
              <a:t>фізичнми</a:t>
            </a:r>
            <a:r>
              <a:rPr lang="ru-RU" altLang="ru-RU" sz="3600" dirty="0"/>
              <a:t> та </a:t>
            </a:r>
            <a:r>
              <a:rPr lang="ru-RU" altLang="ru-RU" sz="3600" dirty="0" err="1"/>
              <a:t>юридичними</a:t>
            </a:r>
            <a:r>
              <a:rPr lang="ru-RU" altLang="ru-RU" sz="3600" dirty="0"/>
              <a:t> особами, </a:t>
            </a:r>
            <a:r>
              <a:rPr lang="ru-RU" altLang="ru-RU" sz="3600" dirty="0" err="1"/>
              <a:t>зареєстрованими</a:t>
            </a:r>
            <a:r>
              <a:rPr lang="ru-RU" altLang="ru-RU" sz="3600" dirty="0"/>
              <a:t> як </a:t>
            </a:r>
            <a:r>
              <a:rPr lang="ru-RU" altLang="ru-RU" sz="3600" dirty="0" err="1"/>
              <a:t>суб'єкти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підприємницької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діяльності</a:t>
            </a:r>
            <a:r>
              <a:rPr lang="ru-RU" altLang="ru-RU" sz="3600" dirty="0"/>
              <a:t> у порядку, </a:t>
            </a:r>
            <a:r>
              <a:rPr lang="ru-RU" altLang="ru-RU" sz="3600" dirty="0" err="1"/>
              <a:t>встановленому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законодавством</a:t>
            </a:r>
            <a:r>
              <a:rPr lang="ru-RU" altLang="ru-RU" sz="3600" dirty="0"/>
              <a:t>. </a:t>
            </a:r>
          </a:p>
          <a:p>
            <a:pPr lvl="0"/>
            <a:endParaRPr lang="ru-RU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53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err="1"/>
              <a:t>Суб'єктами</a:t>
            </a:r>
            <a:r>
              <a:rPr lang="ru-RU" altLang="ru-RU" dirty="0"/>
              <a:t> </a:t>
            </a:r>
            <a:r>
              <a:rPr lang="ru-RU" altLang="ru-RU" dirty="0" err="1"/>
              <a:t>підприємницької</a:t>
            </a:r>
            <a:r>
              <a:rPr lang="ru-RU" altLang="ru-RU" dirty="0"/>
              <a:t> </a:t>
            </a:r>
            <a:r>
              <a:rPr lang="ru-RU" altLang="ru-RU" dirty="0" err="1"/>
              <a:t>діяльності</a:t>
            </a:r>
            <a:r>
              <a:rPr lang="ru-RU" altLang="ru-RU" dirty="0"/>
              <a:t> (</a:t>
            </a:r>
            <a:r>
              <a:rPr lang="ru-RU" altLang="ru-RU" dirty="0" err="1"/>
              <a:t>підприємцями</a:t>
            </a:r>
            <a:r>
              <a:rPr lang="ru-RU" altLang="ru-RU" dirty="0"/>
              <a:t>) </a:t>
            </a:r>
            <a:r>
              <a:rPr lang="ru-RU" altLang="ru-RU" dirty="0" err="1"/>
              <a:t>можуть</a:t>
            </a:r>
            <a:r>
              <a:rPr lang="ru-RU" altLang="ru-RU" dirty="0"/>
              <a:t> бути: 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altLang="ru-RU" sz="3000" dirty="0" err="1"/>
              <a:t>громадяни</a:t>
            </a:r>
            <a:r>
              <a:rPr lang="ru-RU" altLang="ru-RU" sz="3000" dirty="0"/>
              <a:t> </a:t>
            </a:r>
            <a:r>
              <a:rPr lang="ru-RU" altLang="ru-RU" sz="3000" dirty="0" err="1"/>
              <a:t>України</a:t>
            </a:r>
            <a:r>
              <a:rPr lang="ru-RU" altLang="ru-RU" sz="3000" dirty="0"/>
              <a:t>, </a:t>
            </a:r>
            <a:r>
              <a:rPr lang="ru-RU" altLang="ru-RU" sz="3000" dirty="0" err="1"/>
              <a:t>інших</a:t>
            </a:r>
            <a:r>
              <a:rPr lang="ru-RU" altLang="ru-RU" sz="3000" dirty="0"/>
              <a:t> держав, особи без </a:t>
            </a:r>
            <a:r>
              <a:rPr lang="ru-RU" altLang="ru-RU" sz="3000" dirty="0" err="1"/>
              <a:t>громадянства</a:t>
            </a:r>
            <a:r>
              <a:rPr lang="ru-RU" altLang="ru-RU" sz="3000" dirty="0"/>
              <a:t>, не </a:t>
            </a:r>
            <a:r>
              <a:rPr lang="ru-RU" altLang="ru-RU" sz="3000" dirty="0" err="1"/>
              <a:t>обмежені</a:t>
            </a:r>
            <a:r>
              <a:rPr lang="ru-RU" altLang="ru-RU" sz="3000" dirty="0"/>
              <a:t> законом у </a:t>
            </a:r>
            <a:r>
              <a:rPr lang="ru-RU" altLang="ru-RU" sz="3000" dirty="0" err="1"/>
              <a:t>правоздатності</a:t>
            </a:r>
            <a:r>
              <a:rPr lang="ru-RU" altLang="ru-RU" sz="3000" dirty="0"/>
              <a:t> </a:t>
            </a:r>
            <a:r>
              <a:rPr lang="ru-RU" altLang="ru-RU" sz="3000" dirty="0" err="1"/>
              <a:t>або</a:t>
            </a:r>
            <a:r>
              <a:rPr lang="ru-RU" altLang="ru-RU" sz="3000" dirty="0"/>
              <a:t> </a:t>
            </a:r>
            <a:r>
              <a:rPr lang="ru-RU" altLang="ru-RU" sz="3000" dirty="0" err="1"/>
              <a:t>дієздатності</a:t>
            </a:r>
            <a:r>
              <a:rPr lang="ru-RU" altLang="ru-RU" sz="3000" dirty="0"/>
              <a:t>;</a:t>
            </a:r>
          </a:p>
          <a:p>
            <a:pPr lvl="0"/>
            <a:r>
              <a:rPr lang="ru-RU" altLang="ru-RU" sz="3000" dirty="0"/>
              <a:t> </a:t>
            </a:r>
            <a:r>
              <a:rPr lang="ru-RU" altLang="ru-RU" sz="3000" dirty="0" err="1"/>
              <a:t>юридичні</a:t>
            </a:r>
            <a:r>
              <a:rPr lang="ru-RU" altLang="ru-RU" sz="3000" dirty="0"/>
              <a:t> особи </a:t>
            </a:r>
            <a:r>
              <a:rPr lang="ru-RU" altLang="ru-RU" sz="3000" dirty="0" err="1"/>
              <a:t>всіх</a:t>
            </a:r>
            <a:r>
              <a:rPr lang="ru-RU" altLang="ru-RU" sz="3000" dirty="0"/>
              <a:t> форм </a:t>
            </a:r>
            <a:r>
              <a:rPr lang="ru-RU" altLang="ru-RU" sz="3000" dirty="0" err="1"/>
              <a:t>власності</a:t>
            </a:r>
            <a:r>
              <a:rPr lang="ru-RU" altLang="ru-RU" sz="3000" dirty="0"/>
              <a:t>, </a:t>
            </a:r>
            <a:r>
              <a:rPr lang="ru-RU" altLang="ru-RU" sz="3000" dirty="0" err="1"/>
              <a:t>встановлених</a:t>
            </a:r>
            <a:r>
              <a:rPr lang="ru-RU" altLang="ru-RU" sz="3000" dirty="0"/>
              <a:t> Законом </a:t>
            </a:r>
            <a:r>
              <a:rPr lang="ru-RU" altLang="ru-RU" sz="3000" dirty="0" err="1"/>
              <a:t>України</a:t>
            </a:r>
            <a:r>
              <a:rPr lang="ru-RU" altLang="ru-RU" sz="3000" dirty="0"/>
              <a:t> "Про </a:t>
            </a:r>
            <a:r>
              <a:rPr lang="ru-RU" altLang="ru-RU" sz="3000" dirty="0" err="1"/>
              <a:t>власність</a:t>
            </a:r>
            <a:r>
              <a:rPr lang="ru-RU" altLang="ru-RU" sz="3000" dirty="0"/>
              <a:t>"  </a:t>
            </a:r>
            <a:r>
              <a:rPr lang="ru-RU" altLang="ru-RU" sz="3000" dirty="0" err="1"/>
              <a:t>об'єднання</a:t>
            </a:r>
            <a:r>
              <a:rPr lang="ru-RU" altLang="ru-RU" sz="3000" dirty="0"/>
              <a:t> </a:t>
            </a:r>
            <a:r>
              <a:rPr lang="ru-RU" altLang="ru-RU" sz="3000" dirty="0" err="1"/>
              <a:t>юридичних</a:t>
            </a:r>
            <a:r>
              <a:rPr lang="ru-RU" altLang="ru-RU" sz="3000" dirty="0"/>
              <a:t> </a:t>
            </a:r>
            <a:r>
              <a:rPr lang="ru-RU" altLang="ru-RU" sz="3000" dirty="0" err="1"/>
              <a:t>осіб</a:t>
            </a:r>
            <a:r>
              <a:rPr lang="ru-RU" altLang="ru-RU" sz="3000" dirty="0"/>
              <a:t>, </a:t>
            </a:r>
            <a:r>
              <a:rPr lang="ru-RU" altLang="ru-RU" sz="3000" dirty="0" err="1"/>
              <a:t>що</a:t>
            </a:r>
            <a:r>
              <a:rPr lang="ru-RU" altLang="ru-RU" sz="3000" dirty="0"/>
              <a:t> </a:t>
            </a:r>
            <a:r>
              <a:rPr lang="ru-RU" altLang="ru-RU" sz="3000" dirty="0" err="1"/>
              <a:t>здійснюють</a:t>
            </a:r>
            <a:r>
              <a:rPr lang="ru-RU" altLang="ru-RU" sz="3000" dirty="0"/>
              <a:t> </a:t>
            </a:r>
            <a:r>
              <a:rPr lang="ru-RU" altLang="ru-RU" sz="3000" dirty="0" err="1"/>
              <a:t>діяльність</a:t>
            </a:r>
            <a:r>
              <a:rPr lang="ru-RU" altLang="ru-RU" sz="3000" dirty="0"/>
              <a:t> в </a:t>
            </a:r>
            <a:r>
              <a:rPr lang="ru-RU" altLang="ru-RU" sz="3000" dirty="0" err="1"/>
              <a:t>Україні</a:t>
            </a:r>
            <a:r>
              <a:rPr lang="ru-RU" altLang="ru-RU" sz="3000" dirty="0"/>
              <a:t> на </a:t>
            </a:r>
            <a:r>
              <a:rPr lang="ru-RU" altLang="ru-RU" sz="3000" dirty="0" err="1"/>
              <a:t>умовах</a:t>
            </a:r>
            <a:r>
              <a:rPr lang="ru-RU" altLang="ru-RU" sz="3000" dirty="0"/>
              <a:t> угоди про </a:t>
            </a:r>
            <a:r>
              <a:rPr lang="ru-RU" altLang="ru-RU" sz="3000" dirty="0" err="1"/>
              <a:t>розподіл</a:t>
            </a:r>
            <a:r>
              <a:rPr lang="ru-RU" altLang="ru-RU" sz="3000" dirty="0"/>
              <a:t> </a:t>
            </a:r>
            <a:r>
              <a:rPr lang="ru-RU" altLang="ru-RU" sz="3000" dirty="0" err="1"/>
              <a:t>продукції</a:t>
            </a:r>
            <a:r>
              <a:rPr lang="ru-RU" altLang="ru-RU" sz="3000" dirty="0"/>
              <a:t>. </a:t>
            </a:r>
          </a:p>
          <a:p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Не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допускається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заняття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підприємницькою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діяльністю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таких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категорій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громадян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військовослужбовців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службових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осіб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органів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прокуратури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суду,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державної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безпеки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внутрішніх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справ, державного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нотаріату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а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також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органів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державної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влади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і </a:t>
            </a: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управління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які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покликані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здійснювати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контроль за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діяльністю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підприємств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/>
            <a:endParaRPr lang="ru-RU" altLang="ru-RU" dirty="0"/>
          </a:p>
          <a:p>
            <a:pPr lvl="0"/>
            <a:endParaRPr lang="ru-RU" alt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0262" y="7473553"/>
            <a:ext cx="11111476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24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altLang="ru-RU" sz="2400" b="1" i="1" dirty="0" err="1"/>
              <a:t>Підприємництво</a:t>
            </a:r>
            <a:r>
              <a:rPr lang="ru-RU" altLang="ru-RU" sz="2400" b="1" i="1" dirty="0"/>
              <a:t> </a:t>
            </a:r>
            <a:r>
              <a:rPr lang="ru-RU" altLang="ru-RU" sz="2400" b="1" i="1" dirty="0" err="1"/>
              <a:t>здійснюється</a:t>
            </a:r>
            <a:r>
              <a:rPr lang="ru-RU" altLang="ru-RU" sz="2400" b="1" i="1" dirty="0"/>
              <a:t> на </a:t>
            </a:r>
            <a:r>
              <a:rPr lang="ru-RU" altLang="ru-RU" sz="2400" b="1" i="1" dirty="0" err="1"/>
              <a:t>основі</a:t>
            </a:r>
            <a:r>
              <a:rPr lang="ru-RU" altLang="ru-RU" sz="2400" b="1" i="1" dirty="0"/>
              <a:t> таких </a:t>
            </a:r>
            <a:r>
              <a:rPr lang="ru-RU" altLang="ru-RU" sz="2400" b="1" i="1" dirty="0" err="1"/>
              <a:t>принципів</a:t>
            </a:r>
            <a:r>
              <a:rPr lang="ru-RU" altLang="ru-RU" sz="2400" b="1" i="1" dirty="0"/>
              <a:t>:</a:t>
            </a:r>
            <a:br>
              <a:rPr lang="ru-RU" altLang="ru-RU" sz="2400" b="1" i="1" dirty="0"/>
            </a:br>
            <a:r>
              <a:rPr lang="ru-RU" altLang="ru-RU" sz="2400" dirty="0"/>
              <a:t>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 err="1"/>
              <a:t>вільний</a:t>
            </a:r>
            <a:r>
              <a:rPr lang="ru-RU" altLang="ru-RU" dirty="0"/>
              <a:t> </a:t>
            </a:r>
            <a:r>
              <a:rPr lang="ru-RU" altLang="ru-RU" dirty="0" err="1"/>
              <a:t>вибір</a:t>
            </a:r>
            <a:r>
              <a:rPr lang="ru-RU" altLang="ru-RU" dirty="0"/>
              <a:t> </a:t>
            </a:r>
            <a:r>
              <a:rPr lang="ru-RU" altLang="ru-RU" dirty="0" err="1"/>
              <a:t>видів</a:t>
            </a:r>
            <a:r>
              <a:rPr lang="ru-RU" altLang="ru-RU" dirty="0"/>
              <a:t> </a:t>
            </a:r>
            <a:r>
              <a:rPr lang="ru-RU" altLang="ru-RU" dirty="0" err="1"/>
              <a:t>діяльності</a:t>
            </a:r>
            <a:r>
              <a:rPr lang="ru-RU" altLang="ru-RU" dirty="0"/>
              <a:t>; </a:t>
            </a:r>
            <a:r>
              <a:rPr lang="ru-RU" altLang="ru-RU" dirty="0" err="1"/>
              <a:t>залучення</a:t>
            </a:r>
            <a:r>
              <a:rPr lang="ru-RU" altLang="ru-RU" dirty="0"/>
              <a:t> на </a:t>
            </a:r>
            <a:r>
              <a:rPr lang="ru-RU" altLang="ru-RU" dirty="0" err="1"/>
              <a:t>добровільних</a:t>
            </a:r>
            <a:r>
              <a:rPr lang="ru-RU" altLang="ru-RU" dirty="0"/>
              <a:t> засадах до </a:t>
            </a:r>
            <a:r>
              <a:rPr lang="ru-RU" altLang="ru-RU" dirty="0" err="1"/>
              <a:t>здійснення</a:t>
            </a:r>
            <a:r>
              <a:rPr lang="ru-RU" altLang="ru-RU" dirty="0"/>
              <a:t> </a:t>
            </a:r>
            <a:r>
              <a:rPr lang="ru-RU" altLang="ru-RU" dirty="0" err="1"/>
              <a:t>підприємницької</a:t>
            </a:r>
            <a:r>
              <a:rPr lang="ru-RU" altLang="ru-RU" dirty="0"/>
              <a:t> </a:t>
            </a:r>
            <a:r>
              <a:rPr lang="ru-RU" altLang="ru-RU" dirty="0" err="1"/>
              <a:t>діяльності</a:t>
            </a:r>
            <a:r>
              <a:rPr lang="ru-RU" altLang="ru-RU" dirty="0"/>
              <a:t> майна та </a:t>
            </a:r>
            <a:r>
              <a:rPr lang="ru-RU" altLang="ru-RU" dirty="0" err="1"/>
              <a:t>коштів</a:t>
            </a:r>
            <a:r>
              <a:rPr lang="ru-RU" altLang="ru-RU" dirty="0"/>
              <a:t> </a:t>
            </a:r>
            <a:r>
              <a:rPr lang="ru-RU" altLang="ru-RU" dirty="0" err="1"/>
              <a:t>юридичних</a:t>
            </a:r>
            <a:r>
              <a:rPr lang="ru-RU" altLang="ru-RU" dirty="0"/>
              <a:t> </a:t>
            </a:r>
            <a:r>
              <a:rPr lang="ru-RU" altLang="ru-RU" dirty="0" err="1"/>
              <a:t>осіб</a:t>
            </a:r>
            <a:r>
              <a:rPr lang="ru-RU" altLang="ru-RU" dirty="0"/>
              <a:t> і </a:t>
            </a:r>
            <a:r>
              <a:rPr lang="ru-RU" altLang="ru-RU" dirty="0" err="1"/>
              <a:t>громадян</a:t>
            </a:r>
            <a:r>
              <a:rPr lang="ru-RU" altLang="ru-RU" dirty="0"/>
              <a:t>; </a:t>
            </a:r>
          </a:p>
          <a:p>
            <a:r>
              <a:rPr lang="ru-RU" altLang="ru-RU" dirty="0" err="1"/>
              <a:t>самостійне</a:t>
            </a:r>
            <a:r>
              <a:rPr lang="ru-RU" altLang="ru-RU" dirty="0"/>
              <a:t> </a:t>
            </a:r>
            <a:r>
              <a:rPr lang="ru-RU" altLang="ru-RU" dirty="0" err="1"/>
              <a:t>формування</a:t>
            </a:r>
            <a:r>
              <a:rPr lang="ru-RU" altLang="ru-RU" dirty="0"/>
              <a:t> </a:t>
            </a:r>
            <a:r>
              <a:rPr lang="ru-RU" altLang="ru-RU" dirty="0" err="1"/>
              <a:t>програми</a:t>
            </a:r>
            <a:r>
              <a:rPr lang="ru-RU" altLang="ru-RU" dirty="0"/>
              <a:t> </a:t>
            </a:r>
            <a:r>
              <a:rPr lang="ru-RU" altLang="ru-RU" dirty="0" err="1"/>
              <a:t>діяльності</a:t>
            </a:r>
            <a:r>
              <a:rPr lang="ru-RU" altLang="ru-RU" dirty="0"/>
              <a:t> та </a:t>
            </a:r>
            <a:r>
              <a:rPr lang="ru-RU" altLang="ru-RU" dirty="0" err="1"/>
              <a:t>вибір</a:t>
            </a:r>
            <a:r>
              <a:rPr lang="ru-RU" altLang="ru-RU" dirty="0"/>
              <a:t> </a:t>
            </a:r>
            <a:br>
              <a:rPr lang="ru-RU" altLang="ru-RU" dirty="0"/>
            </a:br>
            <a:r>
              <a:rPr lang="ru-RU" altLang="ru-RU" dirty="0" err="1"/>
              <a:t>постачальників</a:t>
            </a:r>
            <a:r>
              <a:rPr lang="ru-RU" altLang="ru-RU" dirty="0"/>
              <a:t> і </a:t>
            </a:r>
            <a:r>
              <a:rPr lang="ru-RU" altLang="ru-RU" dirty="0" err="1"/>
              <a:t>споживачів</a:t>
            </a:r>
            <a:r>
              <a:rPr lang="ru-RU" altLang="ru-RU" dirty="0"/>
              <a:t> </a:t>
            </a:r>
            <a:r>
              <a:rPr lang="ru-RU" altLang="ru-RU" dirty="0" err="1"/>
              <a:t>вироблюваної</a:t>
            </a:r>
            <a:r>
              <a:rPr lang="ru-RU" altLang="ru-RU" dirty="0"/>
              <a:t> </a:t>
            </a:r>
            <a:r>
              <a:rPr lang="ru-RU" altLang="ru-RU" dirty="0" err="1"/>
              <a:t>продукції</a:t>
            </a:r>
            <a:r>
              <a:rPr lang="ru-RU" altLang="ru-RU" dirty="0"/>
              <a:t>, </a:t>
            </a:r>
            <a:r>
              <a:rPr lang="ru-RU" altLang="ru-RU" dirty="0" err="1"/>
              <a:t>встановлення</a:t>
            </a:r>
            <a:r>
              <a:rPr lang="ru-RU" altLang="ru-RU" dirty="0"/>
              <a:t> </a:t>
            </a:r>
            <a:br>
              <a:rPr lang="ru-RU" altLang="ru-RU" dirty="0"/>
            </a:br>
            <a:r>
              <a:rPr lang="ru-RU" altLang="ru-RU" dirty="0" err="1"/>
              <a:t>цін</a:t>
            </a:r>
            <a:r>
              <a:rPr lang="ru-RU" altLang="ru-RU" dirty="0"/>
              <a:t> </a:t>
            </a:r>
            <a:r>
              <a:rPr lang="ru-RU" altLang="ru-RU" dirty="0" err="1"/>
              <a:t>відповідно</a:t>
            </a:r>
            <a:r>
              <a:rPr lang="ru-RU" altLang="ru-RU" dirty="0"/>
              <a:t> до </a:t>
            </a:r>
            <a:r>
              <a:rPr lang="ru-RU" altLang="ru-RU" dirty="0" err="1"/>
              <a:t>законодавства</a:t>
            </a:r>
            <a:r>
              <a:rPr lang="ru-RU" altLang="ru-RU" dirty="0"/>
              <a:t>; </a:t>
            </a:r>
          </a:p>
          <a:p>
            <a:r>
              <a:rPr lang="ru-RU" altLang="ru-RU" dirty="0" err="1"/>
              <a:t>вільний</a:t>
            </a:r>
            <a:r>
              <a:rPr lang="ru-RU" altLang="ru-RU" dirty="0"/>
              <a:t> </a:t>
            </a:r>
            <a:r>
              <a:rPr lang="ru-RU" altLang="ru-RU" dirty="0" err="1"/>
              <a:t>найм</a:t>
            </a:r>
            <a:r>
              <a:rPr lang="ru-RU" altLang="ru-RU" dirty="0"/>
              <a:t> </a:t>
            </a:r>
            <a:r>
              <a:rPr lang="ru-RU" altLang="ru-RU" dirty="0" err="1"/>
              <a:t>працівників</a:t>
            </a:r>
            <a:r>
              <a:rPr lang="ru-RU" altLang="ru-RU" dirty="0"/>
              <a:t>;</a:t>
            </a:r>
          </a:p>
          <a:p>
            <a:r>
              <a:rPr lang="ru-RU" altLang="ru-RU" dirty="0"/>
              <a:t> </a:t>
            </a:r>
            <a:r>
              <a:rPr lang="ru-RU" altLang="ru-RU" dirty="0" err="1"/>
              <a:t>залучення</a:t>
            </a:r>
            <a:r>
              <a:rPr lang="ru-RU" altLang="ru-RU" dirty="0"/>
              <a:t> і </a:t>
            </a:r>
            <a:r>
              <a:rPr lang="ru-RU" altLang="ru-RU" dirty="0" err="1"/>
              <a:t>використання</a:t>
            </a:r>
            <a:r>
              <a:rPr lang="ru-RU" altLang="ru-RU" dirty="0"/>
              <a:t> </a:t>
            </a:r>
            <a:r>
              <a:rPr lang="ru-RU" altLang="ru-RU" dirty="0" err="1"/>
              <a:t>матеріально-технічних</a:t>
            </a:r>
            <a:r>
              <a:rPr lang="ru-RU" altLang="ru-RU" dirty="0"/>
              <a:t>, </a:t>
            </a:r>
            <a:r>
              <a:rPr lang="ru-RU" altLang="ru-RU" dirty="0" err="1"/>
              <a:t>фінансових</a:t>
            </a:r>
            <a:r>
              <a:rPr lang="ru-RU" altLang="ru-RU" dirty="0"/>
              <a:t>, </a:t>
            </a:r>
            <a:r>
              <a:rPr lang="ru-RU" altLang="ru-RU" dirty="0" err="1"/>
              <a:t>трудових</a:t>
            </a:r>
            <a:r>
              <a:rPr lang="ru-RU" altLang="ru-RU" dirty="0"/>
              <a:t>, </a:t>
            </a:r>
            <a:r>
              <a:rPr lang="ru-RU" altLang="ru-RU" dirty="0" err="1"/>
              <a:t>природних</a:t>
            </a:r>
            <a:r>
              <a:rPr lang="ru-RU" altLang="ru-RU" dirty="0"/>
              <a:t> та </a:t>
            </a:r>
            <a:r>
              <a:rPr lang="ru-RU" altLang="ru-RU" dirty="0" err="1"/>
              <a:t>інших</a:t>
            </a:r>
            <a:r>
              <a:rPr lang="ru-RU" altLang="ru-RU" dirty="0"/>
              <a:t> </a:t>
            </a:r>
            <a:r>
              <a:rPr lang="ru-RU" altLang="ru-RU" dirty="0" err="1"/>
              <a:t>видів</a:t>
            </a:r>
            <a:r>
              <a:rPr lang="ru-RU" altLang="ru-RU" dirty="0"/>
              <a:t> </a:t>
            </a:r>
            <a:r>
              <a:rPr lang="ru-RU" altLang="ru-RU" dirty="0" err="1"/>
              <a:t>ресурсів</a:t>
            </a:r>
            <a:r>
              <a:rPr lang="ru-RU" altLang="ru-RU" dirty="0"/>
              <a:t>, </a:t>
            </a:r>
            <a:r>
              <a:rPr lang="ru-RU" altLang="ru-RU" dirty="0" err="1"/>
              <a:t>використання</a:t>
            </a:r>
            <a:r>
              <a:rPr lang="ru-RU" altLang="ru-RU" dirty="0"/>
              <a:t> </a:t>
            </a:r>
            <a:r>
              <a:rPr lang="ru-RU" altLang="ru-RU" dirty="0" err="1"/>
              <a:t>яких</a:t>
            </a:r>
            <a:r>
              <a:rPr lang="ru-RU" altLang="ru-RU" dirty="0"/>
              <a:t> не заборонено </a:t>
            </a:r>
            <a:r>
              <a:rPr lang="ru-RU" altLang="ru-RU" dirty="0" err="1"/>
              <a:t>або</a:t>
            </a:r>
            <a:r>
              <a:rPr lang="ru-RU" altLang="ru-RU" dirty="0"/>
              <a:t> не </a:t>
            </a:r>
            <a:r>
              <a:rPr lang="ru-RU" altLang="ru-RU" dirty="0" err="1"/>
              <a:t>обмежено</a:t>
            </a:r>
            <a:r>
              <a:rPr lang="ru-RU" altLang="ru-RU" dirty="0"/>
              <a:t> </a:t>
            </a:r>
            <a:r>
              <a:rPr lang="ru-RU" altLang="ru-RU" dirty="0" err="1"/>
              <a:t>законодавством</a:t>
            </a:r>
            <a:r>
              <a:rPr lang="ru-RU" altLang="ru-RU" dirty="0"/>
              <a:t>;</a:t>
            </a:r>
          </a:p>
          <a:p>
            <a:r>
              <a:rPr lang="ru-RU" altLang="ru-RU" dirty="0"/>
              <a:t> </a:t>
            </a:r>
            <a:r>
              <a:rPr lang="ru-RU" altLang="ru-RU" dirty="0" err="1"/>
              <a:t>вільне</a:t>
            </a:r>
            <a:r>
              <a:rPr lang="ru-RU" altLang="ru-RU" dirty="0"/>
              <a:t> </a:t>
            </a:r>
            <a:r>
              <a:rPr lang="ru-RU" altLang="ru-RU" dirty="0" err="1"/>
              <a:t>розпорядження</a:t>
            </a:r>
            <a:r>
              <a:rPr lang="ru-RU" altLang="ru-RU" dirty="0"/>
              <a:t> </a:t>
            </a:r>
            <a:r>
              <a:rPr lang="ru-RU" altLang="ru-RU" dirty="0" err="1"/>
              <a:t>прибутком</a:t>
            </a:r>
            <a:r>
              <a:rPr lang="ru-RU" altLang="ru-RU" dirty="0"/>
              <a:t>, </a:t>
            </a:r>
            <a:r>
              <a:rPr lang="ru-RU" altLang="ru-RU" dirty="0" err="1"/>
              <a:t>що</a:t>
            </a:r>
            <a:r>
              <a:rPr lang="ru-RU" altLang="ru-RU" dirty="0"/>
              <a:t> </a:t>
            </a:r>
            <a:r>
              <a:rPr lang="ru-RU" altLang="ru-RU" dirty="0" err="1"/>
              <a:t>залишається</a:t>
            </a:r>
            <a:r>
              <a:rPr lang="ru-RU" altLang="ru-RU" dirty="0"/>
              <a:t> </a:t>
            </a:r>
            <a:r>
              <a:rPr lang="ru-RU" altLang="ru-RU" dirty="0" err="1"/>
              <a:t>після</a:t>
            </a:r>
            <a:r>
              <a:rPr lang="ru-RU" altLang="ru-RU" dirty="0"/>
              <a:t> </a:t>
            </a:r>
            <a:r>
              <a:rPr lang="ru-RU" altLang="ru-RU" dirty="0" err="1"/>
              <a:t>внесення</a:t>
            </a:r>
            <a:r>
              <a:rPr lang="ru-RU" altLang="ru-RU" dirty="0"/>
              <a:t> </a:t>
            </a:r>
            <a:br>
              <a:rPr lang="ru-RU" altLang="ru-RU" dirty="0"/>
            </a:br>
            <a:r>
              <a:rPr lang="ru-RU" altLang="ru-RU" dirty="0" err="1"/>
              <a:t>платежів</a:t>
            </a:r>
            <a:r>
              <a:rPr lang="ru-RU" altLang="ru-RU" dirty="0"/>
              <a:t>, </a:t>
            </a:r>
            <a:r>
              <a:rPr lang="ru-RU" altLang="ru-RU" dirty="0" err="1"/>
              <a:t>установлених</a:t>
            </a:r>
            <a:r>
              <a:rPr lang="ru-RU" altLang="ru-RU" dirty="0"/>
              <a:t> </a:t>
            </a:r>
            <a:r>
              <a:rPr lang="ru-RU" altLang="ru-RU" dirty="0" err="1"/>
              <a:t>законодавством</a:t>
            </a:r>
            <a:r>
              <a:rPr lang="ru-RU" altLang="ru-RU" dirty="0"/>
              <a:t>; </a:t>
            </a:r>
          </a:p>
          <a:p>
            <a:r>
              <a:rPr lang="ru-RU" altLang="ru-RU" dirty="0" err="1"/>
              <a:t>самостійне</a:t>
            </a:r>
            <a:r>
              <a:rPr lang="ru-RU" altLang="ru-RU" dirty="0"/>
              <a:t> </a:t>
            </a:r>
            <a:r>
              <a:rPr lang="ru-RU" altLang="ru-RU" dirty="0" err="1"/>
              <a:t>здійснення</a:t>
            </a:r>
            <a:r>
              <a:rPr lang="ru-RU" altLang="ru-RU" dirty="0"/>
              <a:t> </a:t>
            </a:r>
            <a:r>
              <a:rPr lang="ru-RU" altLang="ru-RU" dirty="0" err="1"/>
              <a:t>підприємцем</a:t>
            </a:r>
            <a:r>
              <a:rPr lang="ru-RU" altLang="ru-RU" dirty="0"/>
              <a:t> - </a:t>
            </a:r>
            <a:r>
              <a:rPr lang="ru-RU" altLang="ru-RU" dirty="0" err="1"/>
              <a:t>юридичною</a:t>
            </a:r>
            <a:r>
              <a:rPr lang="ru-RU" altLang="ru-RU" dirty="0"/>
              <a:t> особою </a:t>
            </a:r>
            <a:r>
              <a:rPr lang="ru-RU" altLang="ru-RU" dirty="0" err="1"/>
              <a:t>зовнішньоекономічної</a:t>
            </a:r>
            <a:r>
              <a:rPr lang="ru-RU" altLang="ru-RU" dirty="0"/>
              <a:t> </a:t>
            </a:r>
            <a:r>
              <a:rPr lang="ru-RU" altLang="ru-RU" dirty="0" err="1"/>
              <a:t>діяльності</a:t>
            </a:r>
            <a:r>
              <a:rPr lang="ru-RU" altLang="ru-RU" dirty="0"/>
              <a:t>, </a:t>
            </a:r>
            <a:r>
              <a:rPr lang="ru-RU" altLang="ru-RU" dirty="0" err="1"/>
              <a:t>використання</a:t>
            </a:r>
            <a:r>
              <a:rPr lang="ru-RU" altLang="ru-RU" dirty="0"/>
              <a:t> будь-</a:t>
            </a:r>
            <a:r>
              <a:rPr lang="ru-RU" altLang="ru-RU" dirty="0" err="1"/>
              <a:t>яким</a:t>
            </a:r>
            <a:r>
              <a:rPr lang="ru-RU" altLang="ru-RU" dirty="0"/>
              <a:t> </a:t>
            </a:r>
            <a:r>
              <a:rPr lang="ru-RU" altLang="ru-RU" dirty="0" err="1"/>
              <a:t>підприємцем</a:t>
            </a:r>
            <a:r>
              <a:rPr lang="ru-RU" altLang="ru-RU" dirty="0"/>
              <a:t> </a:t>
            </a:r>
            <a:r>
              <a:rPr lang="ru-RU" altLang="ru-RU" dirty="0" err="1"/>
              <a:t>належної</a:t>
            </a:r>
            <a:r>
              <a:rPr lang="ru-RU" altLang="ru-RU" dirty="0"/>
              <a:t> </a:t>
            </a:r>
            <a:r>
              <a:rPr lang="ru-RU" altLang="ru-RU" dirty="0" err="1"/>
              <a:t>йому</a:t>
            </a:r>
            <a:r>
              <a:rPr lang="ru-RU" altLang="ru-RU" dirty="0"/>
              <a:t> </a:t>
            </a:r>
            <a:r>
              <a:rPr lang="ru-RU" altLang="ru-RU" dirty="0" err="1"/>
              <a:t>частки</a:t>
            </a:r>
            <a:r>
              <a:rPr lang="ru-RU" altLang="ru-RU" dirty="0"/>
              <a:t> </a:t>
            </a:r>
            <a:r>
              <a:rPr lang="ru-RU" altLang="ru-RU" dirty="0" err="1"/>
              <a:t>валютної</a:t>
            </a:r>
            <a:r>
              <a:rPr lang="ru-RU" altLang="ru-RU" dirty="0"/>
              <a:t> </a:t>
            </a:r>
            <a:r>
              <a:rPr lang="ru-RU" altLang="ru-RU" dirty="0" err="1"/>
              <a:t>виручки</a:t>
            </a:r>
            <a:r>
              <a:rPr lang="ru-RU" altLang="ru-RU" dirty="0"/>
              <a:t> на </a:t>
            </a:r>
            <a:r>
              <a:rPr lang="ru-RU" altLang="ru-RU" dirty="0" err="1"/>
              <a:t>свій</a:t>
            </a:r>
            <a:r>
              <a:rPr lang="ru-RU" altLang="ru-RU" dirty="0"/>
              <a:t> </a:t>
            </a:r>
            <a:r>
              <a:rPr lang="ru-RU" altLang="ru-RU" dirty="0" err="1"/>
              <a:t>розсуд</a:t>
            </a:r>
            <a:r>
              <a:rPr lang="ru-RU" altLang="ru-RU" dirty="0"/>
              <a:t>. 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72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9511"/>
          </a:xfrm>
        </p:spPr>
        <p:txBody>
          <a:bodyPr>
            <a:normAutofit fontScale="90000"/>
          </a:bodyPr>
          <a:lstStyle/>
          <a:p>
            <a:r>
              <a:rPr lang="uk-UA" dirty="0"/>
              <a:t>Бізнес-модель власної справи </a:t>
            </a:r>
            <a:r>
              <a:rPr lang="uk-UA" sz="3100" dirty="0"/>
              <a:t>(ідеальна візія)</a:t>
            </a:r>
            <a:br>
              <a:rPr lang="uk-UA" sz="3100" dirty="0"/>
            </a:br>
            <a:r>
              <a:rPr lang="uk-UA" dirty="0"/>
              <a:t>Для того, щоб бізнес був стабільно успішним, а не "тут урвати, а далі  подивимося", він має формувати цінність для клієнта.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3325091"/>
            <a:ext cx="10515600" cy="2851872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Яка цінність від того, що такий бізнес існує?</a:t>
            </a:r>
            <a:endParaRPr lang="ru-RU" dirty="0"/>
          </a:p>
          <a:p>
            <a:r>
              <a:rPr lang="uk-UA" dirty="0"/>
              <a:t>Що отримає клієнт?</a:t>
            </a:r>
            <a:endParaRPr lang="ru-RU" dirty="0"/>
          </a:p>
          <a:p>
            <a:r>
              <a:rPr lang="uk-UA" dirty="0"/>
              <a:t>Яким чином він дізнається про нас?</a:t>
            </a:r>
            <a:endParaRPr lang="ru-RU" dirty="0"/>
          </a:p>
          <a:p>
            <a:r>
              <a:rPr lang="uk-UA" dirty="0"/>
              <a:t>Як будуватиметься комунікація з клієнтом?</a:t>
            </a:r>
            <a:endParaRPr lang="ru-RU" dirty="0"/>
          </a:p>
          <a:p>
            <a:r>
              <a:rPr lang="uk-UA" dirty="0"/>
              <a:t>Хто є ключові партнери, чий бізнес може стати кращим?</a:t>
            </a:r>
            <a:endParaRPr lang="ru-RU" dirty="0"/>
          </a:p>
          <a:p>
            <a:r>
              <a:rPr lang="uk-UA" dirty="0"/>
              <a:t>Чи генеруватиме бізнес достатні доходи для покриття витрат і окупності інвестицій?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98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84857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br>
              <a:rPr lang="uk-UA" dirty="0"/>
            </a:br>
            <a:r>
              <a:rPr lang="uk-UA" dirty="0"/>
              <a:t>Почни з першого кроку. </a:t>
            </a:r>
            <a:br>
              <a:rPr lang="uk-UA" dirty="0"/>
            </a:br>
            <a:r>
              <a:rPr lang="uk-UA" dirty="0"/>
              <a:t>Щоб ми не робили, ми завжди</a:t>
            </a:r>
            <a:br>
              <a:rPr lang="ru-RU" dirty="0"/>
            </a:br>
            <a:r>
              <a:rPr lang="uk-UA" dirty="0"/>
              <a:t>робимо це крок за кроком. (</a:t>
            </a:r>
            <a:r>
              <a:rPr lang="uk-UA" sz="3600" dirty="0" err="1"/>
              <a:t>Коносуке</a:t>
            </a:r>
            <a:r>
              <a:rPr lang="uk-UA" sz="3600" dirty="0"/>
              <a:t> </a:t>
            </a:r>
            <a:r>
              <a:rPr lang="uk-UA" sz="3600" dirty="0" err="1"/>
              <a:t>Мацишіта</a:t>
            </a:r>
            <a:r>
              <a:rPr lang="uk-UA" sz="3600" dirty="0"/>
              <a:t>)</a:t>
            </a:r>
            <a:br>
              <a:rPr lang="uk-UA" dirty="0"/>
            </a:br>
            <a:br>
              <a:rPr lang="ru-RU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Дякую за увагу!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1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519545"/>
            <a:ext cx="12863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Вперше</a:t>
            </a: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слово “</a:t>
            </a:r>
            <a:r>
              <a:rPr lang="de-DE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entrepreneur</a:t>
            </a:r>
            <a:r>
              <a:rPr lang="de-DE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 (</a:t>
            </a:r>
            <a:r>
              <a:rPr lang="ru-RU" sz="4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підприємець</a:t>
            </a: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b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використав</a:t>
            </a: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в 1720 </a:t>
            </a:r>
            <a:r>
              <a:rPr lang="ru-RU" sz="4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році</a:t>
            </a: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економіст</a:t>
            </a: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ru-RU" sz="4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банкір</a:t>
            </a: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і</a:t>
            </a:r>
            <a:b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демограф </a:t>
            </a:r>
            <a:r>
              <a:rPr lang="ru-RU" sz="4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Річард</a:t>
            </a:r>
            <a:r>
              <a:rPr lang="ru-RU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Кантільон</a:t>
            </a:r>
            <a:r>
              <a:rPr lang="ru-RU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(1680-1734?).</a:t>
            </a:r>
            <a:br>
              <a:rPr lang="ru-RU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Він</a:t>
            </a: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визначав</a:t>
            </a: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підприємця</a:t>
            </a: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так:</a:t>
            </a:r>
            <a:b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Підприємець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це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людина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з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невизначеними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</a:t>
            </a:r>
            <a:b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нефіксованим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доходами,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який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набуває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чужі</a:t>
            </a:r>
            <a:b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товари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за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відомою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ціною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а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свої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продаватиме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за</a:t>
            </a:r>
            <a:b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ціною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йому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поки</a:t>
            </a:r>
            <a:r>
              <a:rPr lang="ru-RU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4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невідомою</a:t>
            </a:r>
            <a: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  <a:br>
              <a:rPr lang="ru-RU" sz="4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sz="40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6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Система Р. </a:t>
            </a:r>
            <a:r>
              <a:rPr lang="uk-UA" b="1" dirty="0" err="1"/>
              <a:t>Кантильона</a:t>
            </a:r>
            <a:r>
              <a:rPr lang="uk-UA" b="1" dirty="0"/>
              <a:t> «Теорія 3 рент» </a:t>
            </a:r>
            <a:br>
              <a:rPr lang="uk-UA" b="1" dirty="0"/>
            </a:br>
            <a:r>
              <a:rPr lang="uk-UA" b="1" dirty="0"/>
              <a:t>(суспільний продукт в економіці </a:t>
            </a:r>
            <a:br>
              <a:rPr lang="uk-UA" b="1" dirty="0"/>
            </a:br>
            <a:r>
              <a:rPr lang="uk-UA" b="1" dirty="0"/>
              <a:t>детермінований такими  факторами)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9872" y="4753901"/>
            <a:ext cx="10293927" cy="10806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err="1">
                <a:solidFill>
                  <a:schemeClr val="tx1"/>
                </a:solidFill>
              </a:rPr>
              <a:t>Родючисть</a:t>
            </a:r>
            <a:r>
              <a:rPr lang="uk-UA" sz="3200" dirty="0">
                <a:solidFill>
                  <a:schemeClr val="tx1"/>
                </a:solidFill>
              </a:rPr>
              <a:t> землі та зростання населення </a:t>
            </a:r>
          </a:p>
          <a:p>
            <a:pPr algn="ctr"/>
            <a:r>
              <a:rPr lang="uk-UA" sz="3200" dirty="0">
                <a:solidFill>
                  <a:schemeClr val="tx1"/>
                </a:solidFill>
              </a:rPr>
              <a:t>(демографічний фактор)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9872" y="3535134"/>
            <a:ext cx="10293927" cy="80633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Виробництво благ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59872" y="2297836"/>
            <a:ext cx="10293927" cy="824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marL="0" indent="0" algn="ctr">
              <a:buNone/>
            </a:pPr>
            <a:endParaRPr lang="uk-UA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8600" dirty="0">
                <a:solidFill>
                  <a:schemeClr val="tx1"/>
                </a:solidFill>
              </a:rPr>
              <a:t>Уподобання власників землі</a:t>
            </a:r>
          </a:p>
          <a:p>
            <a:pPr marL="0" indent="0" algn="ctr"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9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Детермінованість та невизначеність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9036" y="4759036"/>
            <a:ext cx="10293927" cy="10806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 Рента 3. Дохід фермерів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9872" y="3200400"/>
            <a:ext cx="10293927" cy="122612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Рента 2. Покриття витрат фермерів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059872" y="1690688"/>
            <a:ext cx="10293927" cy="1177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</a:rPr>
              <a:t>Рента 1.Дохід власників землі(витрачають на покупки у ремісників та торговців)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9642764" y="2279289"/>
            <a:ext cx="748146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9679-1F0F-476D-8B5A-80576224B8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8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098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економіці</a:t>
            </a:r>
            <a:r>
              <a:rPr lang="ru-RU" dirty="0"/>
              <a:t> є </a:t>
            </a:r>
            <a:r>
              <a:rPr lang="ru-RU" dirty="0" err="1"/>
              <a:t>невизначеність</a:t>
            </a:r>
            <a:r>
              <a:rPr lang="ru-RU" dirty="0"/>
              <a:t>. 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Джерело</a:t>
            </a:r>
            <a:r>
              <a:rPr lang="ru-RU" dirty="0"/>
              <a:t>- </a:t>
            </a:r>
            <a:r>
              <a:rPr lang="ru-RU" dirty="0" err="1"/>
              <a:t>уподобанння</a:t>
            </a:r>
            <a:r>
              <a:rPr lang="ru-RU" dirty="0"/>
              <a:t> </a:t>
            </a:r>
            <a:r>
              <a:rPr lang="ru-RU" dirty="0" err="1"/>
              <a:t>знаті</a:t>
            </a:r>
            <a:r>
              <a:rPr lang="ru-RU" dirty="0"/>
              <a:t> (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)…(</a:t>
            </a:r>
            <a:r>
              <a:rPr lang="ru-RU" dirty="0" err="1"/>
              <a:t>шовка</a:t>
            </a:r>
            <a:r>
              <a:rPr lang="ru-RU" dirty="0"/>
              <a:t>, </a:t>
            </a:r>
            <a:r>
              <a:rPr lang="ru-RU" dirty="0" err="1"/>
              <a:t>мисливство</a:t>
            </a:r>
            <a:r>
              <a:rPr lang="ru-RU" dirty="0"/>
              <a:t>….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зароджуються</a:t>
            </a:r>
            <a:r>
              <a:rPr lang="ru-RU" dirty="0"/>
              <a:t> та </a:t>
            </a:r>
            <a:r>
              <a:rPr lang="ru-RU" dirty="0" err="1"/>
              <a:t>вмирають</a:t>
            </a:r>
            <a:r>
              <a:rPr lang="ru-RU" dirty="0"/>
              <a:t>) </a:t>
            </a:r>
            <a:br>
              <a:rPr lang="ru-RU" dirty="0"/>
            </a:b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Кантильона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відбуваєтья</a:t>
            </a:r>
            <a:r>
              <a:rPr lang="ru-RU" dirty="0"/>
              <a:t> за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посередників-підприємців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узгодити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продукувати</a:t>
            </a:r>
            <a:r>
              <a:rPr lang="ru-RU" dirty="0"/>
              <a:t> та потреби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 err="1"/>
              <a:t>яким</a:t>
            </a:r>
            <a:r>
              <a:rPr lang="ru-RU" dirty="0"/>
              <a:t> конкретно повинен бути продукт.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0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2384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детермінованих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та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невизначеності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грошовому </a:t>
            </a:r>
            <a:r>
              <a:rPr lang="ru-RU" dirty="0" err="1"/>
              <a:t>середовищі</a:t>
            </a:r>
            <a:r>
              <a:rPr lang="ru-RU" dirty="0"/>
              <a:t> та на ринку, а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це</a:t>
            </a:r>
            <a:br>
              <a:rPr lang="ru-RU" dirty="0"/>
            </a:br>
            <a:r>
              <a:rPr lang="ru-RU" b="1" dirty="0" err="1"/>
              <a:t>підприємці</a:t>
            </a:r>
            <a:r>
              <a:rPr lang="ru-RU" dirty="0"/>
              <a:t>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8519"/>
          </a:xfrm>
        </p:spPr>
        <p:txBody>
          <a:bodyPr>
            <a:normAutofit fontScale="90000"/>
          </a:bodyPr>
          <a:lstStyle/>
          <a:p>
            <a:br>
              <a:rPr lang="uk-UA" dirty="0"/>
            </a:br>
            <a:br>
              <a:rPr lang="uk-UA" dirty="0"/>
            </a:br>
            <a:r>
              <a:rPr lang="uk-UA" b="1" dirty="0"/>
              <a:t>Жан-Батист Сей  «Трактат про  політичну економію</a:t>
            </a:r>
            <a:r>
              <a:rPr lang="uk-UA" dirty="0"/>
              <a:t>»(1803)</a:t>
            </a:r>
            <a:br>
              <a:rPr lang="uk-UA" dirty="0"/>
            </a:br>
            <a:br>
              <a:rPr lang="uk-UA" dirty="0"/>
            </a:br>
            <a:r>
              <a:rPr lang="uk-UA" dirty="0"/>
              <a:t>За цим трактатом, </a:t>
            </a:r>
            <a:br>
              <a:rPr lang="uk-UA" dirty="0"/>
            </a:br>
            <a:r>
              <a:rPr lang="uk-UA" dirty="0"/>
              <a:t>підприємець — людина, що поєднує разом працю, капітал та  землю, яка організовує процес, яка здійснює поточне управління, яка впроваджує наукові ідеї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ОПД_тема 1_Бухаріна Л.М.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4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93518"/>
            <a:ext cx="7660955" cy="1600200"/>
          </a:xfrm>
        </p:spPr>
        <p:txBody>
          <a:bodyPr>
            <a:normAutofit/>
          </a:bodyPr>
          <a:lstStyle/>
          <a:p>
            <a:r>
              <a:rPr lang="uk-UA" sz="4400" dirty="0"/>
              <a:t>Йозеф </a:t>
            </a:r>
            <a:r>
              <a:rPr lang="uk-UA" sz="4400" dirty="0" err="1"/>
              <a:t>Алоїс</a:t>
            </a:r>
            <a:r>
              <a:rPr lang="uk-UA" sz="4400" dirty="0"/>
              <a:t> </a:t>
            </a:r>
            <a:r>
              <a:rPr lang="uk-UA" sz="4400" dirty="0" err="1"/>
              <a:t>Шумпетер</a:t>
            </a:r>
            <a:br>
              <a:rPr lang="uk-UA" sz="4400" dirty="0"/>
            </a:br>
            <a:r>
              <a:rPr lang="uk-UA" dirty="0"/>
              <a:t> (1883-1950)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39788" y="2078182"/>
            <a:ext cx="7140430" cy="3811588"/>
          </a:xfrm>
        </p:spPr>
        <p:txBody>
          <a:bodyPr>
            <a:normAutofit/>
          </a:bodyPr>
          <a:lstStyle/>
          <a:p>
            <a:r>
              <a:rPr lang="ru-RU" sz="3200" dirty="0" err="1"/>
              <a:t>австрійський</a:t>
            </a:r>
            <a:r>
              <a:rPr lang="ru-RU" sz="3200" dirty="0"/>
              <a:t> і </a:t>
            </a:r>
            <a:r>
              <a:rPr lang="ru-RU" sz="3200" dirty="0" err="1"/>
              <a:t>американський</a:t>
            </a:r>
            <a:r>
              <a:rPr lang="ru-RU" sz="3200" dirty="0"/>
              <a:t> </a:t>
            </a:r>
            <a:r>
              <a:rPr lang="ru-RU" sz="3200" dirty="0" err="1">
                <a:hlinkClick r:id="rId2" tooltip="Економіст"/>
              </a:rPr>
              <a:t>економіст</a:t>
            </a:r>
            <a:r>
              <a:rPr lang="ru-RU" sz="3200" dirty="0"/>
              <a:t>, </a:t>
            </a:r>
            <a:r>
              <a:rPr lang="ru-RU" sz="3200" dirty="0" err="1">
                <a:hlinkClick r:id="rId3" tooltip="Соціолог"/>
              </a:rPr>
              <a:t>соціолог</a:t>
            </a:r>
            <a:r>
              <a:rPr lang="ru-RU" sz="3200" dirty="0"/>
              <a:t> та </a:t>
            </a:r>
          </a:p>
          <a:p>
            <a:r>
              <a:rPr lang="ru-RU" sz="3200" dirty="0" err="1">
                <a:hlinkClick r:id="rId4" tooltip="Історик"/>
              </a:rPr>
              <a:t>історик</a:t>
            </a:r>
            <a:r>
              <a:rPr lang="ru-RU" sz="3200" dirty="0"/>
              <a:t> </a:t>
            </a:r>
            <a:r>
              <a:rPr lang="ru-RU" sz="3200" dirty="0" err="1"/>
              <a:t>економічної</a:t>
            </a:r>
            <a:r>
              <a:rPr lang="ru-RU" sz="3200" dirty="0"/>
              <a:t> думки. </a:t>
            </a:r>
            <a:r>
              <a:rPr lang="ru-RU" sz="3200" dirty="0" err="1"/>
              <a:t>Популяризував</a:t>
            </a:r>
            <a:r>
              <a:rPr lang="ru-RU" sz="3200" dirty="0"/>
              <a:t> </a:t>
            </a:r>
            <a:r>
              <a:rPr lang="ru-RU" sz="3200" dirty="0" err="1"/>
              <a:t>термін</a:t>
            </a:r>
            <a:r>
              <a:rPr lang="ru-RU" sz="3200" dirty="0"/>
              <a:t> </a:t>
            </a:r>
            <a:r>
              <a:rPr lang="ru-RU" sz="3200" dirty="0">
                <a:hlinkClick r:id="rId5" tooltip="Креативне руйнування (ще не написана)"/>
              </a:rPr>
              <a:t>«</a:t>
            </a:r>
            <a:r>
              <a:rPr lang="ru-RU" sz="3200" dirty="0" err="1">
                <a:hlinkClick r:id="rId5" tooltip="Креативне руйнування (ще не написана)"/>
              </a:rPr>
              <a:t>Креативне</a:t>
            </a:r>
            <a:r>
              <a:rPr lang="ru-RU" sz="3200" dirty="0">
                <a:hlinkClick r:id="rId5" tooltip="Креативне руйнування (ще не написана)"/>
              </a:rPr>
              <a:t> </a:t>
            </a:r>
            <a:r>
              <a:rPr lang="ru-RU" sz="3200" dirty="0" err="1">
                <a:hlinkClick r:id="rId5" tooltip="Креативне руйнування (ще не написана)"/>
              </a:rPr>
              <a:t>руйнування</a:t>
            </a:r>
            <a:r>
              <a:rPr lang="ru-RU" sz="3200" dirty="0">
                <a:hlinkClick r:id="rId5" tooltip="Креативне руйнування (ще не написана)"/>
              </a:rPr>
              <a:t>»</a:t>
            </a:r>
            <a:r>
              <a:rPr lang="ru-RU" sz="3200" dirty="0"/>
              <a:t> в </a:t>
            </a:r>
            <a:r>
              <a:rPr lang="ru-RU" sz="3200" dirty="0" err="1"/>
              <a:t>економіці</a:t>
            </a:r>
            <a:r>
              <a:rPr lang="ru-RU" sz="3200" dirty="0"/>
              <a:t>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24" y="893618"/>
            <a:ext cx="3133468" cy="4104843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ОПД_тема 1_Бухаріна Л.М.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4E1E-A632-41F9-9AEA-48FB6BEB59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38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/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1308</Words>
  <Application>Microsoft Macintosh PowerPoint</Application>
  <PresentationFormat>Широкоэкранный</PresentationFormat>
  <Paragraphs>126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Courier New</vt:lpstr>
      <vt:lpstr>Trebuchet MS</vt:lpstr>
      <vt:lpstr>Wingdings 3</vt:lpstr>
      <vt:lpstr>Тема Office</vt:lpstr>
      <vt:lpstr>Грань</vt:lpstr>
      <vt:lpstr>1_Тема Office</vt:lpstr>
      <vt:lpstr>Менеджмент підприємницької діяльності</vt:lpstr>
      <vt:lpstr>Тема 1. Природа і сутність підприємництва 1. Історичний розвиток поняття «підприємництво»?  2.  Doing business в Україні.  </vt:lpstr>
      <vt:lpstr>Презентация PowerPoint</vt:lpstr>
      <vt:lpstr>Система Р. Кантильона «Теорія 3 рент»  (суспільний продукт в економіці  детермінований такими  факторами)</vt:lpstr>
      <vt:lpstr>Детермінованість та невизначеність</vt:lpstr>
      <vt:lpstr> В економіці є невизначеність.   Джерело- уподобанння знаті (власників землі)…(шовка, мисливство….  галузі зароджуються та вмирають)  Ідея Кантильона – це відбуваєтья за допомоги посередників-підприємців, на яких відповідальність  узгодити можливість землі продукувати та потреби кінцевого споживача,  яким конкретно повинен бути продукт.  </vt:lpstr>
      <vt:lpstr>Узгодження детермінованих факторів та факторів невизначеності відбувається у грошовому середовищі та на ринку, а забезпечують це підприємці.</vt:lpstr>
      <vt:lpstr>  Жан-Батист Сей  «Трактат про  політичну економію»(1803)  За цим трактатом,  підприємець — людина, що поєднує разом працю, капітал та  землю, яка організовує процес, яка здійснює поточне управління, яка впроваджує наукові ідеї</vt:lpstr>
      <vt:lpstr>Йозеф Алоїс Шумпетер  (1883-1950) </vt:lpstr>
      <vt:lpstr>   Що є рушійною силою економічного розвитку?   Комунізм                                          Капіталізм    (за К.Марксом)                                            (за Й.Шумпетером) </vt:lpstr>
      <vt:lpstr>  Шумпетер називав підприємництво "творчим руйнуванням", адже нова ідея зазвичай витісняє з ринку інші вже існуючі, що призводить до банкрутства, тобто руйнування цілого ряду підприємств, в той же час на місці старого виростає і твориться новий світ </vt:lpstr>
      <vt:lpstr>Презентация PowerPoint</vt:lpstr>
      <vt:lpstr>За Шумпетером 5 комбінацій: 1. виробництво нового блага  (авто, компьютер) 2. нова технологія  (доменна піч- мартенівська) 3. нові ринки збуту або нове застосування (мікрохвильова піч, дрон) 4. нові джерела ресурсів (сонячна енергія) 5. зміна галузевої структури- монополізація і демонополізація ( злиття, поглинання) </vt:lpstr>
      <vt:lpstr>Цитати Йозефа Шумпетера  Успішне новаторство - досягнення не інтелекту, а волі.  Поставьте в ряд стільки поштових карет, скільки забажаєте - залізниці у вас при цьому не вийде </vt:lpstr>
      <vt:lpstr>Презентация PowerPoint</vt:lpstr>
      <vt:lpstr>Особливості ставлення до життя і світу видатних підприємців </vt:lpstr>
      <vt:lpstr>Презентация PowerPoint</vt:lpstr>
      <vt:lpstr>Презентация PowerPoint</vt:lpstr>
      <vt:lpstr>Презентация PowerPoint</vt:lpstr>
      <vt:lpstr>Головний дефіцит України - це не нафта, не газ, не гроші, не інвестиції, а підприємницька ініціатива ???</vt:lpstr>
      <vt:lpstr> </vt:lpstr>
      <vt:lpstr>Презентация PowerPoint</vt:lpstr>
      <vt:lpstr>Закон України «Про підприємництво» </vt:lpstr>
      <vt:lpstr>Суб'єктами підприємницької діяльності (підприємцями) можуть бути:  </vt:lpstr>
      <vt:lpstr>Підприємництво здійснюється на основі таких принципів:  </vt:lpstr>
      <vt:lpstr>Бізнес-модель власної справи (ідеальна візія) Для того, щоб бізнес був стабільно успішним, а не "тут урвати, а далі  подивимося", він має формувати цінність для клієнта.  </vt:lpstr>
      <vt:lpstr>  Почни з першого кроку.  Щоб ми не робили, ми завжди робимо це крок за кроком. (Коносуке Мацишіта)    Дякую за увагу!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Mila</dc:creator>
  <cp:lastModifiedBy>Microsoft Office User</cp:lastModifiedBy>
  <cp:revision>35</cp:revision>
  <dcterms:created xsi:type="dcterms:W3CDTF">2017-09-11T16:31:01Z</dcterms:created>
  <dcterms:modified xsi:type="dcterms:W3CDTF">2025-12-08T17:09:20Z</dcterms:modified>
</cp:coreProperties>
</file>