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103" y="4077072"/>
            <a:ext cx="7772400" cy="821953"/>
          </a:xfrm>
        </p:spPr>
        <p:txBody>
          <a:bodyPr/>
          <a:lstStyle/>
          <a:p>
            <a:pPr algn="ctr"/>
            <a:r>
              <a:rPr lang="uk-UA" dirty="0" smtClean="0"/>
              <a:t>БЕЗПЕКА ТЕХНОЛОГІЧНИХ ПРОЦЕСІВ І</a:t>
            </a:r>
            <a:br>
              <a:rPr lang="uk-UA" dirty="0" smtClean="0"/>
            </a:br>
            <a:r>
              <a:rPr lang="uk-UA" dirty="0" smtClean="0"/>
              <a:t>ОБЛАДНАННЯ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918012"/>
            <a:ext cx="187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Охорона праці – </a:t>
            </a:r>
          </a:p>
          <a:p>
            <a:r>
              <a:rPr lang="uk-UA" dirty="0" smtClean="0"/>
              <a:t>запорука життя!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060848"/>
            <a:ext cx="334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 безпеці немає дрібниць!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83872" y="2780928"/>
            <a:ext cx="525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Кожен має право на належні,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безпечні і здорові умови праці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975"/>
            <a:ext cx="309634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2636912"/>
            <a:ext cx="4201355" cy="397844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(097)8814692</a:t>
            </a:r>
          </a:p>
          <a:p>
            <a:r>
              <a:rPr lang="en-US" sz="1800" dirty="0" smtClean="0"/>
              <a:t>Manidina_ZGIA@ukr.net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504" y="3284984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1124744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ЧОМУ НЕОБХІДНО ВИВЧАТИ ДИСЦИПЛІНУ </a:t>
            </a:r>
            <a:r>
              <a:rPr lang="uk-UA" dirty="0" smtClean="0"/>
              <a:t>«Безпека технологічних процесів і обладнання»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Безпека виробничого процесу - властивість виробничого процесу зберігати відповідність вимогам безпеки праці в умовах, установлених нормативно-технічною документацією. Це досягається комплексом конструкторських, проектних та організаційних рішень, що полягають у відповідному виборі технологічних процесів, робочих операцій і впорядкуванні обслуговування обладнання, виробничих приміщень або зовнішніх майданчиків, виробничого обладнання та умов його розміщення, засобів захисту працюючих, умов зберігання й транспортування вихідних матеріалів, напівфабрикатів, готової продукції й відходів виробництва. Велике значення має правильний розподіл функцій між людиною та складовими частинами виробничого процесу. </a:t>
            </a:r>
            <a:endParaRPr lang="ru-RU" dirty="0"/>
          </a:p>
          <a:p>
            <a:r>
              <a:rPr lang="uk-UA" i="1" dirty="0" smtClean="0"/>
              <a:t>Тому </a:t>
            </a:r>
            <a:r>
              <a:rPr lang="uk-UA" i="1" dirty="0"/>
              <a:t>вивчення дисципліни </a:t>
            </a:r>
            <a:r>
              <a:rPr lang="uk-UA" i="1" dirty="0" smtClean="0"/>
              <a:t>«Безпека технологічних процесів і обладнання» </a:t>
            </a:r>
            <a:r>
              <a:rPr lang="uk-UA" i="1" dirty="0"/>
              <a:t>є актуальною для майбутніх фахівців з охорони праці.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5085184"/>
            <a:ext cx="1639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3875" y="1052736"/>
            <a:ext cx="7520940" cy="672188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/>
              <a:t>оволодіння </a:t>
            </a:r>
            <a:r>
              <a:rPr lang="uk-UA" i="1" dirty="0"/>
              <a:t>теоретичними знаннями і набуття практичних навичок з безпеки основних технологічних процесів і обладнання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84470" y="2060848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984470" y="2708920"/>
            <a:ext cx="7652086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/>
            <a:r>
              <a:rPr lang="uk-UA" dirty="0"/>
              <a:t>вироблення здатності застосовування тенденцій розвитку техніки і технології захисту людини, матеріальних цінностей і довкілля від небезпек техногенного і природного характеру та обґрунтованого вибору засобів та систем захисту людини і довкілля від небезпек, аналізу й оцінювання потенційної небезпеки об’єктів, технологічних процесів та виробничого устаткування для людини й навколишнього середовища,  організації безпечної експлуатації техніки, устаткування, спорядження у сфері професійної діяльності, створення безпечних і здорових умов праці</a:t>
            </a:r>
            <a:endParaRPr lang="ru-RU" dirty="0"/>
          </a:p>
        </p:txBody>
      </p:sp>
      <p:pic>
        <p:nvPicPr>
          <p:cNvPr id="2050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93456" cy="758984"/>
          </a:xfrm>
        </p:spPr>
        <p:txBody>
          <a:bodyPr/>
          <a:lstStyle/>
          <a:p>
            <a:pPr algn="ctr"/>
            <a:r>
              <a:rPr lang="uk-UA" dirty="0" smtClean="0"/>
              <a:t>Основні питання, які розглядаються під час вивчення дисципліни: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13671705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аналізувати </a:t>
            </a:r>
            <a:r>
              <a:rPr lang="uk-UA" sz="1600" b="1" i="1" dirty="0"/>
              <a:t>вимоги до безпеки праці в різних галузях;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оцінювати </a:t>
            </a:r>
            <a:r>
              <a:rPr lang="uk-UA" sz="1600" b="1" i="1" dirty="0"/>
              <a:t>імовірності виникнення потенційно небезпечних та шкідливих факторів </a:t>
            </a:r>
            <a:endParaRPr lang="uk-UA" sz="1600" b="1" i="1" dirty="0" smtClean="0"/>
          </a:p>
          <a:p>
            <a:pPr marL="0" lvl="2"/>
            <a:r>
              <a:rPr lang="uk-UA" sz="1600" b="1" i="1" dirty="0" smtClean="0"/>
              <a:t>на </a:t>
            </a:r>
            <a:r>
              <a:rPr lang="uk-UA" sz="1600" b="1" i="1" dirty="0"/>
              <a:t>робочих місцях;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 </a:t>
            </a:r>
            <a:r>
              <a:rPr lang="uk-UA" sz="1600" b="1" i="1" dirty="0"/>
              <a:t>аналізувати нормативно-правове забезпечення у сфері державного нагляду і контролю </a:t>
            </a:r>
            <a:endParaRPr lang="uk-UA" sz="1600" b="1" i="1" dirty="0" smtClean="0"/>
          </a:p>
          <a:p>
            <a:pPr marL="0" lvl="2"/>
            <a:r>
              <a:rPr lang="uk-UA" sz="1600" b="1" i="1" dirty="0" smtClean="0"/>
              <a:t>за </a:t>
            </a:r>
            <a:r>
              <a:rPr lang="uk-UA" sz="1600" b="1" i="1" dirty="0"/>
              <a:t>охороною праці та промисловою безпекою;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визначати </a:t>
            </a:r>
            <a:r>
              <a:rPr lang="uk-UA" sz="1600" b="1" i="1" dirty="0"/>
              <a:t>загрози для працюючих що діють на робочих місцях або ланках виробництва, </a:t>
            </a:r>
            <a:endParaRPr lang="uk-UA" sz="1600" b="1" i="1" dirty="0" smtClean="0"/>
          </a:p>
          <a:p>
            <a:pPr marL="0" lvl="2"/>
            <a:r>
              <a:rPr lang="uk-UA" sz="1600" b="1" i="1" dirty="0" smtClean="0"/>
              <a:t>та </a:t>
            </a:r>
            <a:r>
              <a:rPr lang="uk-UA" sz="1600" b="1" i="1" dirty="0"/>
              <a:t>вживати профілактичних заходів щодо їх запобігання;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проектувати </a:t>
            </a:r>
            <a:r>
              <a:rPr lang="uk-UA" sz="1600" b="1" i="1" dirty="0"/>
              <a:t>оптимальні заходи і засоби, спрямовані на зменшення професійного ризику, </a:t>
            </a:r>
            <a:endParaRPr lang="uk-UA" sz="1600" b="1" i="1" dirty="0" smtClean="0"/>
          </a:p>
          <a:p>
            <a:pPr marL="0" lvl="2"/>
            <a:r>
              <a:rPr lang="uk-UA" sz="1600" b="1" i="1" dirty="0" smtClean="0"/>
              <a:t>захисту </a:t>
            </a:r>
            <a:r>
              <a:rPr lang="uk-UA" sz="1600" b="1" i="1" dirty="0"/>
              <a:t>населення, запобігання надзвичайним ситуаціям;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пояснювати </a:t>
            </a:r>
            <a:r>
              <a:rPr lang="uk-UA" sz="1600" b="1" i="1" dirty="0"/>
              <a:t>вимоги щодо убезпечення та захисту суб'єктів господарювання, положення та </a:t>
            </a:r>
            <a:endParaRPr lang="uk-UA" sz="1600" b="1" i="1" dirty="0" smtClean="0"/>
          </a:p>
          <a:p>
            <a:pPr marL="0" lvl="2"/>
            <a:r>
              <a:rPr lang="uk-UA" sz="1600" b="1" i="1" dirty="0" smtClean="0"/>
              <a:t>вимоги </a:t>
            </a:r>
            <a:r>
              <a:rPr lang="uk-UA" sz="1600" b="1" i="1" dirty="0"/>
              <a:t>щодо безпечності, ідентифікації, паспортизації та ведення реєстрів об'єктів </a:t>
            </a:r>
            <a:r>
              <a:rPr lang="uk-UA" sz="1600" b="1" i="1" dirty="0" smtClean="0"/>
              <a:t>підвищеної</a:t>
            </a:r>
          </a:p>
          <a:p>
            <a:pPr marL="0" lvl="2"/>
            <a:r>
              <a:rPr lang="uk-UA" sz="1600" b="1" i="1" dirty="0" smtClean="0"/>
              <a:t> </a:t>
            </a:r>
            <a:r>
              <a:rPr lang="uk-UA" sz="1600" b="1" i="1" dirty="0"/>
              <a:t>небезпеки та потенційно небезпечних об'єктів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ru-RU" sz="1050" b="1" i="1" dirty="0"/>
          </a:p>
          <a:p>
            <a:endParaRPr lang="ru-RU" dirty="0"/>
          </a:p>
        </p:txBody>
      </p:sp>
      <p:pic>
        <p:nvPicPr>
          <p:cNvPr id="8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376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БЕЗПЕКА ТЕХНОЛОГІЧНИХ ПРОЦЕСІВ І ОБЛАДНАННЯ</vt:lpstr>
      <vt:lpstr>Презентация PowerPoint</vt:lpstr>
      <vt:lpstr>ЧОМУ НЕОБХІДНО ВИВЧАТИ ДИСЦИПЛІНУ «Безпека технологічних процесів і обладнання»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6</cp:revision>
  <dcterms:created xsi:type="dcterms:W3CDTF">2020-09-02T17:48:05Z</dcterms:created>
  <dcterms:modified xsi:type="dcterms:W3CDTF">2020-09-07T15:36:08Z</dcterms:modified>
</cp:coreProperties>
</file>