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Презентація курсу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КОНКРЕТНИЙ ВИПАДОК СОЦІАЛЬНОГО ЗАХИСТУ</a:t>
            </a:r>
          </a:p>
        </p:txBody>
      </p:sp>
    </p:spTree>
    <p:extLst>
      <p:ext uri="{BB962C8B-B14F-4D97-AF65-F5344CB8AC3E}">
        <p14:creationId xmlns:p14="http://schemas.microsoft.com/office/powerpoint/2010/main" val="505897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ВСТУП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err="1"/>
              <a:t>Програма</a:t>
            </a:r>
            <a:r>
              <a:rPr lang="ru-RU" dirty="0"/>
              <a:t> </a:t>
            </a:r>
            <a:r>
              <a:rPr lang="ru-RU" dirty="0" err="1"/>
              <a:t>навчальної</a:t>
            </a:r>
            <a:r>
              <a:rPr lang="ru-RU" dirty="0"/>
              <a:t> </a:t>
            </a:r>
            <a:r>
              <a:rPr lang="ru-RU" dirty="0" err="1"/>
              <a:t>дисципліни</a:t>
            </a:r>
            <a:r>
              <a:rPr lang="ru-RU" dirty="0"/>
              <a:t> «</a:t>
            </a:r>
            <a:r>
              <a:rPr lang="ru-RU" dirty="0" err="1"/>
              <a:t>Конкретний</a:t>
            </a:r>
            <a:r>
              <a:rPr lang="ru-RU" dirty="0"/>
              <a:t> </a:t>
            </a:r>
            <a:r>
              <a:rPr lang="ru-RU" dirty="0" err="1"/>
              <a:t>випадок</a:t>
            </a:r>
            <a:r>
              <a:rPr lang="ru-RU" dirty="0"/>
              <a:t>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» </a:t>
            </a:r>
            <a:r>
              <a:rPr lang="ru-RU" dirty="0" err="1"/>
              <a:t>складена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освітньо-професійної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підготовки</a:t>
            </a:r>
            <a:r>
              <a:rPr lang="ru-RU" dirty="0"/>
              <a:t> </a:t>
            </a:r>
            <a:r>
              <a:rPr lang="ru-RU" dirty="0" err="1" smtClean="0"/>
              <a:t>бакалаврів</a:t>
            </a:r>
            <a:r>
              <a:rPr lang="ru-RU" dirty="0" smtClean="0"/>
              <a:t> </a:t>
            </a:r>
            <a:r>
              <a:rPr lang="ru-RU" dirty="0" err="1"/>
              <a:t>напряму</a:t>
            </a:r>
            <a:r>
              <a:rPr lang="ru-RU" dirty="0"/>
              <a:t> «</a:t>
            </a:r>
            <a:r>
              <a:rPr lang="ru-RU" dirty="0" err="1"/>
              <a:t>Соціальна</a:t>
            </a:r>
            <a:r>
              <a:rPr lang="ru-RU" dirty="0"/>
              <a:t> </a:t>
            </a:r>
            <a:r>
              <a:rPr lang="ru-RU" dirty="0" err="1"/>
              <a:t>педагогіка</a:t>
            </a:r>
            <a:r>
              <a:rPr lang="ru-RU" dirty="0"/>
              <a:t>». Курс «</a:t>
            </a:r>
            <a:r>
              <a:rPr lang="ru-RU" dirty="0" err="1"/>
              <a:t>Конкретний</a:t>
            </a:r>
            <a:r>
              <a:rPr lang="ru-RU" dirty="0"/>
              <a:t> </a:t>
            </a:r>
            <a:r>
              <a:rPr lang="ru-RU" dirty="0" err="1"/>
              <a:t>випадок</a:t>
            </a:r>
            <a:r>
              <a:rPr lang="ru-RU" dirty="0"/>
              <a:t>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» є </a:t>
            </a:r>
            <a:r>
              <a:rPr lang="ru-RU" dirty="0" err="1"/>
              <a:t>важливою</a:t>
            </a:r>
            <a:r>
              <a:rPr lang="ru-RU" dirty="0"/>
              <a:t> </a:t>
            </a:r>
            <a:r>
              <a:rPr lang="ru-RU" dirty="0" err="1"/>
              <a:t>складовою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професійної</a:t>
            </a:r>
            <a:r>
              <a:rPr lang="ru-RU" dirty="0"/>
              <a:t> </a:t>
            </a:r>
            <a:r>
              <a:rPr lang="ru-RU" dirty="0" err="1"/>
              <a:t>підготовки</a:t>
            </a:r>
            <a:r>
              <a:rPr lang="ru-RU" dirty="0"/>
              <a:t> </a:t>
            </a:r>
            <a:r>
              <a:rPr lang="ru-RU" dirty="0" err="1"/>
              <a:t>студентів</a:t>
            </a:r>
            <a:r>
              <a:rPr lang="ru-RU" dirty="0"/>
              <a:t> </a:t>
            </a:r>
            <a:r>
              <a:rPr lang="ru-RU" dirty="0" err="1"/>
              <a:t>соціально-педагогічного</a:t>
            </a:r>
            <a:r>
              <a:rPr lang="ru-RU" dirty="0"/>
              <a:t> </a:t>
            </a:r>
            <a:r>
              <a:rPr lang="ru-RU" dirty="0" err="1"/>
              <a:t>профілю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Реалізація</a:t>
            </a:r>
            <a:r>
              <a:rPr lang="ru-RU" dirty="0"/>
              <a:t> </a:t>
            </a:r>
            <a:r>
              <a:rPr lang="ru-RU" dirty="0" err="1"/>
              <a:t>змісту</a:t>
            </a:r>
            <a:r>
              <a:rPr lang="ru-RU" dirty="0"/>
              <a:t> курсу «</a:t>
            </a:r>
            <a:r>
              <a:rPr lang="ru-RU" dirty="0" err="1"/>
              <a:t>Конкретний</a:t>
            </a:r>
            <a:r>
              <a:rPr lang="ru-RU" dirty="0"/>
              <a:t> </a:t>
            </a:r>
            <a:r>
              <a:rPr lang="ru-RU" dirty="0" err="1"/>
              <a:t>випадок</a:t>
            </a:r>
            <a:r>
              <a:rPr lang="ru-RU" dirty="0"/>
              <a:t>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» 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підготовки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педагогів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теоретичного та практичного </a:t>
            </a:r>
            <a:r>
              <a:rPr lang="ru-RU" dirty="0" err="1"/>
              <a:t>засвоєння</a:t>
            </a:r>
            <a:r>
              <a:rPr lang="ru-RU" dirty="0"/>
              <a:t> студентами </a:t>
            </a:r>
            <a:r>
              <a:rPr lang="ru-RU" dirty="0" err="1"/>
              <a:t>знань</a:t>
            </a:r>
            <a:r>
              <a:rPr lang="ru-RU" dirty="0"/>
              <a:t> про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законодавчі</a:t>
            </a:r>
            <a:r>
              <a:rPr lang="ru-RU" dirty="0"/>
              <a:t> </a:t>
            </a:r>
            <a:r>
              <a:rPr lang="ru-RU" dirty="0" err="1"/>
              <a:t>акти</a:t>
            </a:r>
            <a:r>
              <a:rPr lang="ru-RU" dirty="0"/>
              <a:t>, нормативно-</a:t>
            </a:r>
            <a:r>
              <a:rPr lang="ru-RU" dirty="0" err="1"/>
              <a:t>правові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регламентують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прав </a:t>
            </a:r>
            <a:r>
              <a:rPr lang="ru-RU" dirty="0" err="1"/>
              <a:t>дітей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, </a:t>
            </a:r>
            <a:r>
              <a:rPr lang="ru-RU" dirty="0" err="1"/>
              <a:t>правовий</a:t>
            </a:r>
            <a:r>
              <a:rPr lang="ru-RU" dirty="0"/>
              <a:t> статус особи, яка не </a:t>
            </a:r>
            <a:r>
              <a:rPr lang="ru-RU" dirty="0" err="1"/>
              <a:t>досягла</a:t>
            </a:r>
            <a:r>
              <a:rPr lang="ru-RU" dirty="0"/>
              <a:t> 18-річного </a:t>
            </a:r>
            <a:r>
              <a:rPr lang="ru-RU" dirty="0" err="1"/>
              <a:t>віку</a:t>
            </a:r>
            <a:r>
              <a:rPr lang="ru-RU" dirty="0"/>
              <a:t> у </a:t>
            </a:r>
            <a:r>
              <a:rPr lang="ru-RU" dirty="0" err="1"/>
              <a:t>вирішенні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нагальних</a:t>
            </a:r>
            <a:r>
              <a:rPr lang="ru-RU" dirty="0"/>
              <a:t> проблем.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3791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Мета курсу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формування у майбутніх спеціалістів  моделі здійснення соціальної роботи з дітьми в громаді з забезпеченням їх прав на виховання, навчання, всебічний розвиток.</a:t>
            </a:r>
          </a:p>
        </p:txBody>
      </p:sp>
    </p:spTree>
    <p:extLst>
      <p:ext uri="{BB962C8B-B14F-4D97-AF65-F5344CB8AC3E}">
        <p14:creationId xmlns:p14="http://schemas.microsoft.com/office/powerpoint/2010/main" val="3057741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/>
              <a:t>формування цілісного уявлення щодо предмету і специфіки навчального курсу «Конкретний випадок соціального захисту»;</a:t>
            </a:r>
          </a:p>
          <a:p>
            <a:r>
              <a:rPr lang="uk-UA" dirty="0"/>
              <a:t>- ознайомлення з державною моделлю органів виконавчої влади на які покладені повноваження в здійсненні соціального захисту;</a:t>
            </a:r>
          </a:p>
          <a:p>
            <a:r>
              <a:rPr lang="uk-UA" dirty="0"/>
              <a:t>- ознайомлення з формами та методами в здійснення соціального захисту дітей, прав та обов’язків батьків по вихованню, навчанню, всебічному розвитку дитини;</a:t>
            </a:r>
          </a:p>
          <a:p>
            <a:r>
              <a:rPr lang="uk-UA" dirty="0"/>
              <a:t>- підвищення  мотивації самостійного оволодіння професійними знаннями, уміннями та навичками.</a:t>
            </a:r>
          </a:p>
        </p:txBody>
      </p:sp>
    </p:spTree>
    <p:extLst>
      <p:ext uri="{BB962C8B-B14F-4D97-AF65-F5344CB8AC3E}">
        <p14:creationId xmlns:p14="http://schemas.microsoft.com/office/powerpoint/2010/main" val="915850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19256" cy="2232248"/>
          </a:xfrm>
        </p:spPr>
        <p:txBody>
          <a:bodyPr/>
          <a:lstStyle/>
          <a:p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вимогами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освітньо-професійної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студенти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знати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uk-UA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708920"/>
            <a:ext cx="8219256" cy="3417243"/>
          </a:xfrm>
        </p:spPr>
        <p:txBody>
          <a:bodyPr>
            <a:normAutofit fontScale="92500"/>
          </a:bodyPr>
          <a:lstStyle/>
          <a:p>
            <a:r>
              <a:rPr lang="uk-UA" dirty="0"/>
              <a:t>•	основні нормативно-правові аспекти щодо соціальної роботи з дітьми та молоддю;</a:t>
            </a:r>
          </a:p>
          <a:p>
            <a:r>
              <a:rPr lang="uk-UA" dirty="0"/>
              <a:t>•	визначення основних понять «соціальна робота», «соціальний працівник», «заклади соціального захисту»;</a:t>
            </a:r>
          </a:p>
          <a:p>
            <a:r>
              <a:rPr lang="uk-UA" dirty="0"/>
              <a:t>•	зарубіжний досвід соціальної роботи в громаді. </a:t>
            </a:r>
          </a:p>
          <a:p>
            <a:r>
              <a:rPr lang="uk-UA" dirty="0"/>
              <a:t>•	організацію взаємодії зацікавлених органів виконавчої влади, місцевого самоврядування в здійсненні соціального захисту неповнолітніх;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95144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19256" cy="2232248"/>
          </a:xfrm>
        </p:spPr>
        <p:txBody>
          <a:bodyPr/>
          <a:lstStyle/>
          <a:p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вимогами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освітньо-професійної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студенти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вміти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uk-UA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708920"/>
            <a:ext cx="8219256" cy="3417243"/>
          </a:xfrm>
        </p:spPr>
        <p:txBody>
          <a:bodyPr>
            <a:normAutofit fontScale="77500" lnSpcReduction="20000"/>
          </a:bodyPr>
          <a:lstStyle/>
          <a:p>
            <a:r>
              <a:rPr lang="uk-UA" dirty="0"/>
              <a:t>•	здійснити першочергові дії по соціальному захисту неповнолітньої особи, яка опинилася в складних життєвих обставинах;</a:t>
            </a:r>
          </a:p>
          <a:p>
            <a:r>
              <a:rPr lang="uk-UA" dirty="0"/>
              <a:t>•	вивчити основну оцінку потреб дитини, сім’ї, яка потребує соціального захисту;</a:t>
            </a:r>
          </a:p>
          <a:p>
            <a:r>
              <a:rPr lang="uk-UA" dirty="0"/>
              <a:t>•	добирати інструментарій для визначення </a:t>
            </a:r>
            <a:r>
              <a:rPr lang="uk-UA" dirty="0" err="1"/>
              <a:t>проблемно-потребового</a:t>
            </a:r>
            <a:r>
              <a:rPr lang="uk-UA" dirty="0"/>
              <a:t> поля об’єктів соціальної роботи;</a:t>
            </a:r>
          </a:p>
          <a:p>
            <a:r>
              <a:rPr lang="uk-UA" dirty="0"/>
              <a:t>•	визначати необхідні соціальні послуги для об’єктів соціальної роботи;</a:t>
            </a:r>
          </a:p>
          <a:p>
            <a:r>
              <a:rPr lang="uk-UA" dirty="0"/>
              <a:t>•	розробляти та </a:t>
            </a:r>
            <a:r>
              <a:rPr lang="uk-UA" dirty="0" err="1"/>
              <a:t>апробовувати</a:t>
            </a:r>
            <a:r>
              <a:rPr lang="uk-UA" dirty="0"/>
              <a:t> програми, які направлені на соціальний захист прав неповнолітніх;</a:t>
            </a:r>
          </a:p>
          <a:p>
            <a:r>
              <a:rPr lang="uk-UA" dirty="0"/>
              <a:t>•	використовувати в реалізації авторських програм різні методи та форми, спираючись на зарубіжний досвід.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99430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Форма </a:t>
            </a:r>
            <a:r>
              <a:rPr lang="ru-RU" dirty="0" err="1"/>
              <a:t>підсумкового</a:t>
            </a:r>
            <a:r>
              <a:rPr lang="ru-RU" dirty="0"/>
              <a:t> контролю </a:t>
            </a:r>
            <a:r>
              <a:rPr lang="ru-RU" dirty="0" err="1"/>
              <a:t>успішності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–</a:t>
            </a:r>
            <a:r>
              <a:rPr lang="ru-RU" dirty="0" err="1"/>
              <a:t>залік</a:t>
            </a:r>
            <a:r>
              <a:rPr lang="ru-RU" dirty="0"/>
              <a:t>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 err="1" smtClean="0"/>
              <a:t>Засоби</a:t>
            </a:r>
            <a:r>
              <a:rPr lang="ru-RU" dirty="0" smtClean="0"/>
              <a:t> </a:t>
            </a:r>
            <a:r>
              <a:rPr lang="ru-RU" dirty="0" err="1"/>
              <a:t>діагностики</a:t>
            </a:r>
            <a:r>
              <a:rPr lang="ru-RU" dirty="0"/>
              <a:t> </a:t>
            </a:r>
            <a:r>
              <a:rPr lang="ru-RU" dirty="0" err="1"/>
              <a:t>успішності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:</a:t>
            </a:r>
          </a:p>
          <a:p>
            <a:r>
              <a:rPr lang="ru-RU" dirty="0" err="1" smtClean="0"/>
              <a:t>усне</a:t>
            </a:r>
            <a:r>
              <a:rPr lang="ru-RU" dirty="0" smtClean="0"/>
              <a:t> </a:t>
            </a:r>
            <a:r>
              <a:rPr lang="ru-RU" dirty="0" err="1"/>
              <a:t>опитування</a:t>
            </a:r>
            <a:r>
              <a:rPr lang="ru-RU" dirty="0"/>
              <a:t> на </a:t>
            </a:r>
            <a:r>
              <a:rPr lang="ru-RU" dirty="0" err="1"/>
              <a:t>семінарських</a:t>
            </a:r>
            <a:r>
              <a:rPr lang="ru-RU" dirty="0"/>
              <a:t> </a:t>
            </a:r>
            <a:r>
              <a:rPr lang="ru-RU" dirty="0" err="1"/>
              <a:t>заняттях</a:t>
            </a:r>
            <a:r>
              <a:rPr lang="ru-RU" dirty="0"/>
              <a:t>;</a:t>
            </a:r>
          </a:p>
          <a:p>
            <a:r>
              <a:rPr lang="ru-RU" dirty="0" err="1" smtClean="0"/>
              <a:t>тематичне</a:t>
            </a:r>
            <a:r>
              <a:rPr lang="ru-RU" dirty="0" smtClean="0"/>
              <a:t> </a:t>
            </a:r>
            <a:r>
              <a:rPr lang="ru-RU" dirty="0" err="1"/>
              <a:t>тестування</a:t>
            </a:r>
            <a:r>
              <a:rPr lang="ru-RU" dirty="0"/>
              <a:t>;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64984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</TotalTime>
  <Words>237</Words>
  <Application>Microsoft Office PowerPoint</Application>
  <PresentationFormat>Экран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Исполнительная</vt:lpstr>
      <vt:lpstr>Презентація курсу</vt:lpstr>
      <vt:lpstr>ВСТУП</vt:lpstr>
      <vt:lpstr>Мета курсу</vt:lpstr>
      <vt:lpstr>Завдання</vt:lpstr>
      <vt:lpstr>Згідно з вимогами освітньо-професійної програми студенти повинні: знати:</vt:lpstr>
      <vt:lpstr>Згідно з вимогами освітньо-професійної програми студенти повинні: вміти: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курсу</dc:title>
  <dc:creator>user</dc:creator>
  <cp:lastModifiedBy>user</cp:lastModifiedBy>
  <cp:revision>3</cp:revision>
  <dcterms:created xsi:type="dcterms:W3CDTF">2017-02-28T18:08:50Z</dcterms:created>
  <dcterms:modified xsi:type="dcterms:W3CDTF">2017-02-28T18:13:54Z</dcterms:modified>
</cp:coreProperties>
</file>