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E87EC-AB11-4C60-9342-3A1A7DB7D8FA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2868F-4A42-4550-B9E3-E65A1A857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7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68F-4A42-4550-B9E3-E65A1A8574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6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3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7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3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6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8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7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5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6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036A-A001-49CC-9246-90163145CE7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2BF9-42B4-46E0-BE25-1CCC8DB4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1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02991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ДІЄСЛОВО</a:t>
            </a:r>
            <a:br>
              <a:rPr lang="uk-UA" sz="5400" dirty="0" smtClean="0">
                <a:latin typeface="Lato Black" panose="020F0A02020204030203" pitchFamily="34" charset="0"/>
                <a:cs typeface="Lato Black" panose="020F0A02020204030203" pitchFamily="34" charset="0"/>
              </a:rPr>
            </a:br>
            <a:r>
              <a:rPr lang="uk-UA" sz="5400" dirty="0">
                <a:latin typeface="Lato Black" panose="020F0A02020204030203" pitchFamily="34" charset="0"/>
                <a:cs typeface="Lato Black" panose="020F0A02020204030203" pitchFamily="34" charset="0"/>
              </a:rPr>
              <a:t/>
            </a:r>
            <a:br>
              <a:rPr lang="uk-UA" sz="5400" dirty="0">
                <a:latin typeface="Lato Black" panose="020F0A02020204030203" pitchFamily="34" charset="0"/>
                <a:cs typeface="Lato Black" panose="020F0A02020204030203" pitchFamily="34" charset="0"/>
              </a:rPr>
            </a:br>
            <a:r>
              <a:rPr lang="uk-UA" sz="54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ІНФІНІТИВ</a:t>
            </a:r>
            <a:endParaRPr lang="ru-RU" sz="54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6400800" cy="697632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29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Дієприслівник</a:t>
            </a:r>
            <a:r>
              <a:rPr lang="uk-UA" dirty="0" smtClean="0"/>
              <a:t> виражає значення дії або стану. В позиції прислівника, який виконує роль другорядного члена речення.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6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Предикативні (присудкові) </a:t>
            </a:r>
            <a:b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на –но, -то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4888" y="3294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/>
              <a:t> </a:t>
            </a:r>
            <a:r>
              <a:rPr lang="uk-UA" sz="3600" dirty="0" smtClean="0"/>
              <a:t>  Мають спільні та відмінні ознаки з аналітичними дієприкметниковими формами. Подібно до них, вони виражають результативний стан, але тільки в дієслівній позиції головного члена односкладного речення. Безвідносно до суб’єкта, що спричинив своєю дією цей стан.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566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Інфінітив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8186" y="1484784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 smtClean="0"/>
              <a:t>   Історично був формою </a:t>
            </a:r>
            <a:r>
              <a:rPr lang="uk-UA" sz="2800" dirty="0" err="1" smtClean="0"/>
              <a:t>Д.в</a:t>
            </a:r>
            <a:r>
              <a:rPr lang="uk-UA" sz="2800" dirty="0" smtClean="0"/>
              <a:t>. імені зі значенням дії (в індоєвропейській мові).</a:t>
            </a:r>
          </a:p>
          <a:p>
            <a:pPr algn="l"/>
            <a:r>
              <a:rPr lang="uk-UA" sz="2800" dirty="0" smtClean="0"/>
              <a:t>   У давньоукраїнські мові був близький до іменника (виражав назву дії, але не відмінювався, мав суфікс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-ті</a:t>
            </a:r>
            <a:r>
              <a:rPr lang="uk-UA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34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30" y="3870176"/>
            <a:ext cx="86609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Синтаксичні властивості:</a:t>
            </a:r>
            <a:b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/>
              <a:t>• </a:t>
            </a:r>
            <a:r>
              <a:rPr lang="uk-UA" sz="3200" b="1" dirty="0" smtClean="0"/>
              <a:t>присудок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• </a:t>
            </a:r>
            <a:r>
              <a:rPr lang="uk-UA" sz="3200" b="1" dirty="0" smtClean="0"/>
              <a:t>підмет</a:t>
            </a:r>
            <a:r>
              <a:rPr lang="uk-UA" sz="3200" dirty="0" smtClean="0"/>
              <a:t> </a:t>
            </a:r>
            <a:r>
              <a:rPr lang="uk-UA" sz="3200" i="1" dirty="0" smtClean="0"/>
              <a:t>(Життя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прожити -</a:t>
            </a:r>
            <a:r>
              <a:rPr lang="uk-UA" sz="3200" i="1" dirty="0" smtClean="0"/>
              <a:t> </a:t>
            </a:r>
            <a:r>
              <a:rPr lang="uk-UA" sz="3200" i="1" dirty="0" smtClean="0"/>
              <a:t>не поле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перейти</a:t>
            </a:r>
            <a:r>
              <a:rPr lang="uk-UA" sz="3200" i="1" dirty="0" smtClean="0"/>
              <a:t>)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• </a:t>
            </a:r>
            <a:r>
              <a:rPr lang="uk-UA" sz="3200" b="1" dirty="0" smtClean="0"/>
              <a:t>означення</a:t>
            </a:r>
            <a:r>
              <a:rPr lang="uk-UA" sz="3200" dirty="0" smtClean="0"/>
              <a:t> </a:t>
            </a:r>
            <a:r>
              <a:rPr lang="uk-UA" sz="3200" i="1" dirty="0" smtClean="0"/>
              <a:t>(Командир прийняв рішення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наступати</a:t>
            </a:r>
            <a:r>
              <a:rPr lang="uk-UA" sz="3200" i="1" dirty="0" smtClean="0"/>
              <a:t>)</a:t>
            </a:r>
            <a:br>
              <a:rPr lang="uk-UA" sz="3200" i="1" dirty="0" smtClean="0"/>
            </a:br>
            <a:r>
              <a:rPr lang="uk-UA" sz="3200" i="1" dirty="0" smtClean="0"/>
              <a:t>• </a:t>
            </a:r>
            <a:r>
              <a:rPr lang="uk-UA" sz="3200" b="1" dirty="0" smtClean="0"/>
              <a:t>обставина</a:t>
            </a:r>
            <a:r>
              <a:rPr lang="uk-UA" sz="3200" dirty="0" smtClean="0"/>
              <a:t> </a:t>
            </a:r>
            <a:r>
              <a:rPr lang="uk-UA" sz="3200" i="1" dirty="0" smtClean="0"/>
              <a:t>(прийшов </a:t>
            </a:r>
            <a:r>
              <a:rPr lang="uk-UA" sz="3200" b="1" i="1" dirty="0" smtClean="0"/>
              <a:t>перепросити</a:t>
            </a:r>
            <a:r>
              <a:rPr lang="uk-UA" sz="3200" i="1" dirty="0" smtClean="0"/>
              <a:t>)</a:t>
            </a: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>• </a:t>
            </a:r>
            <a:r>
              <a:rPr lang="uk-UA" sz="3200" b="1" dirty="0" smtClean="0"/>
              <a:t>додаток</a:t>
            </a:r>
            <a:r>
              <a:rPr lang="uk-UA" sz="3200" dirty="0" smtClean="0"/>
              <a:t> </a:t>
            </a:r>
            <a:r>
              <a:rPr lang="uk-UA" sz="3200" i="1" dirty="0" smtClean="0"/>
              <a:t>(просив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пити</a:t>
            </a:r>
            <a:r>
              <a:rPr lang="uk-UA" sz="3200" i="1" dirty="0" smtClean="0"/>
              <a:t>)</a:t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2200" b="1" i="1" dirty="0" smtClean="0"/>
              <a:t>Можуть набувати значення пестливості, вжив. </a:t>
            </a:r>
            <a:r>
              <a:rPr lang="uk-UA" sz="2200" b="1" i="1" dirty="0" smtClean="0"/>
              <a:t>демінутивні  </a:t>
            </a:r>
            <a:r>
              <a:rPr lang="uk-UA" sz="2200" b="1" i="1" dirty="0" smtClean="0"/>
              <a:t>суфікси –</a:t>
            </a:r>
            <a:r>
              <a:rPr lang="uk-UA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оньк</a:t>
            </a: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(їстоньки), -</a:t>
            </a:r>
            <a:r>
              <a:rPr lang="uk-UA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</a:t>
            </a: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(</a:t>
            </a:r>
            <a:r>
              <a:rPr lang="uk-UA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сісточки</a:t>
            </a: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2210" y="692696"/>
            <a:ext cx="8712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Функції:</a:t>
            </a:r>
          </a:p>
          <a:p>
            <a:pPr algn="l"/>
            <a:r>
              <a:rPr lang="uk-UA" sz="3200" dirty="0" smtClean="0"/>
              <a:t>• номінативна (називає дію безвідносно до часу)</a:t>
            </a:r>
          </a:p>
          <a:p>
            <a:pPr algn="l"/>
            <a:r>
              <a:rPr lang="uk-UA" sz="3200" dirty="0" smtClean="0"/>
              <a:t>• має значення виду</a:t>
            </a:r>
          </a:p>
          <a:p>
            <a:pPr algn="l"/>
            <a:r>
              <a:rPr lang="uk-UA" sz="3200" dirty="0" smtClean="0"/>
              <a:t>• має значення стану</a:t>
            </a:r>
          </a:p>
          <a:p>
            <a:pPr algn="l"/>
            <a:r>
              <a:rPr lang="uk-UA" sz="3200" dirty="0" smtClean="0"/>
              <a:t>• має значення перехідності/неперехідності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34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857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1. Дієслово як центральна частина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мови.</a:t>
            </a:r>
            <a:br>
              <a:rPr lang="uk-UA" dirty="0" smtClean="0"/>
            </a:br>
            <a:r>
              <a:rPr lang="uk-UA" dirty="0" smtClean="0"/>
              <a:t>2. Типи дієслівних утворень.</a:t>
            </a:r>
            <a:br>
              <a:rPr lang="uk-UA" dirty="0" smtClean="0"/>
            </a:br>
            <a:r>
              <a:rPr lang="uk-UA" dirty="0" smtClean="0"/>
              <a:t>3. Інфінітив як початкова форма   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дієслова . Історія формування.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Граматичні особливості.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2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857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• Дієслівні форми часто</a:t>
            </a:r>
            <a:br>
              <a:rPr lang="uk-UA" dirty="0" smtClean="0"/>
            </a:br>
            <a:r>
              <a:rPr lang="uk-UA" dirty="0" smtClean="0"/>
              <a:t>протиставляються іменним формам.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• Дієслово посідає центральну позицію щодо </a:t>
            </a:r>
            <a:r>
              <a:rPr lang="uk-UA" dirty="0" err="1" smtClean="0"/>
              <a:t>прикм</a:t>
            </a:r>
            <a:r>
              <a:rPr lang="uk-UA" dirty="0" smtClean="0"/>
              <a:t>., </a:t>
            </a:r>
            <a:r>
              <a:rPr lang="uk-UA" dirty="0" err="1" smtClean="0"/>
              <a:t>числ</a:t>
            </a:r>
            <a:r>
              <a:rPr lang="uk-UA" dirty="0" smtClean="0"/>
              <a:t>., </a:t>
            </a:r>
            <a:r>
              <a:rPr lang="uk-UA" dirty="0" err="1" smtClean="0"/>
              <a:t>присл</a:t>
            </a:r>
            <a:r>
              <a:rPr lang="uk-UA" dirty="0" smtClean="0"/>
              <a:t>. – </a:t>
            </a:r>
            <a:r>
              <a:rPr lang="uk-UA" dirty="0" err="1" smtClean="0"/>
              <a:t>зумовюється</a:t>
            </a:r>
            <a:r>
              <a:rPr lang="uk-UA" dirty="0" smtClean="0"/>
              <a:t> його семантичними функціями, морфологічними категоріями і синтаксичним уживанням.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2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857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Дієслово має: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/>
              <a:t>1семантично-синтаксичну </a:t>
            </a:r>
            <a:r>
              <a:rPr lang="uk-UA" dirty="0" smtClean="0"/>
              <a:t>категорію валентності;</a:t>
            </a:r>
            <a:br>
              <a:rPr lang="uk-UA" dirty="0" smtClean="0"/>
            </a:br>
            <a:r>
              <a:rPr lang="uk-UA" dirty="0" smtClean="0"/>
              <a:t>2 </a:t>
            </a:r>
            <a:r>
              <a:rPr lang="uk-UA" dirty="0" smtClean="0"/>
              <a:t>іменник та дієслово протиставляються за характером валентного зв'язку.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373216"/>
            <a:ext cx="745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Валентність</a:t>
            </a:r>
            <a:r>
              <a:rPr lang="uk-UA" sz="2400" b="1" dirty="0" smtClean="0"/>
              <a:t> – здатність слова до семантичного і синтаксичного сполучення  з іншими словами в реченні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910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17099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   Має активну валентність і своєю семантикою зумовлює відповідні позиції для заповнення ім. Може мати широкі межі валентної рамки.</a:t>
            </a:r>
            <a:br>
              <a:rPr lang="uk-UA" dirty="0" smtClean="0"/>
            </a:br>
            <a:r>
              <a:rPr lang="uk-UA" dirty="0" smtClean="0"/>
              <a:t>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Центральність дієслова </a:t>
            </a:r>
            <a:r>
              <a:rPr lang="uk-UA" dirty="0" smtClean="0"/>
              <a:t>зумовлена його найбільшим набором морфологічних 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категорій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7704" y="4365104"/>
            <a:ext cx="24482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44008" y="4365104"/>
            <a:ext cx="24482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4941168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 дієслівні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8322" y="4941168"/>
            <a:ext cx="3017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Невласне дієслівні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0098" y="5373216"/>
            <a:ext cx="13083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i="1" dirty="0" smtClean="0"/>
              <a:t>СПОСІБ</a:t>
            </a:r>
          </a:p>
          <a:p>
            <a:pPr algn="ctr"/>
            <a:r>
              <a:rPr lang="uk-UA" sz="2800" i="1" dirty="0" smtClean="0"/>
              <a:t>ЧАС</a:t>
            </a:r>
          </a:p>
          <a:p>
            <a:pPr algn="ctr"/>
            <a:r>
              <a:rPr lang="uk-UA" sz="2800" i="1" dirty="0" smtClean="0"/>
              <a:t>ВИД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3611" y="5356373"/>
            <a:ext cx="1257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i="1" dirty="0" smtClean="0"/>
              <a:t>ОСОБА</a:t>
            </a:r>
          </a:p>
          <a:p>
            <a:pPr algn="ctr"/>
            <a:r>
              <a:rPr lang="uk-UA" sz="2800" i="1" dirty="0" smtClean="0"/>
              <a:t>ЧИСЛО</a:t>
            </a:r>
          </a:p>
          <a:p>
            <a:pPr algn="ctr"/>
            <a:r>
              <a:rPr lang="uk-UA" sz="2800" i="1" dirty="0" smtClean="0"/>
              <a:t>РІД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2" y="1853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000" dirty="0" smtClean="0"/>
              <a:t>Про центральність дієслова свідчить його вживання в позиціях присудка та головного члена односкладного речення.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036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-  це центральний клас </a:t>
            </a:r>
            <a:r>
              <a:rPr lang="uk-UA" dirty="0" err="1" smtClean="0"/>
              <a:t>ознакових</a:t>
            </a:r>
            <a:r>
              <a:rPr lang="uk-UA" dirty="0" smtClean="0"/>
              <a:t> слів, що виражають дії, процеси та стани, </a:t>
            </a:r>
            <a:r>
              <a:rPr lang="uk-UA" dirty="0" smtClean="0"/>
              <a:t>має </a:t>
            </a:r>
            <a:r>
              <a:rPr lang="uk-UA" dirty="0" smtClean="0"/>
              <a:t>активну й широку валентність, найбільший набір морфологічних категорій і виконує у реченні основні формально- синтаксичні функції.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5740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	     </a:t>
            </a:r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дієслівних утворень:</a:t>
            </a:r>
            <a:b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4000" dirty="0" smtClean="0"/>
              <a:t>Дієвідмінюване (особове) дієслово</a:t>
            </a:r>
            <a:br>
              <a:rPr lang="uk-UA" sz="4000" dirty="0" smtClean="0"/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4000" dirty="0" smtClean="0"/>
              <a:t>Дієприкметник</a:t>
            </a:r>
            <a:br>
              <a:rPr lang="uk-UA" sz="4000" dirty="0" smtClean="0"/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4000" dirty="0" smtClean="0"/>
              <a:t>Дієприслівник</a:t>
            </a:r>
            <a:br>
              <a:rPr lang="uk-UA" sz="4000" dirty="0" smtClean="0"/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uk-UA" sz="4000" dirty="0" smtClean="0"/>
              <a:t>Інфінітив</a:t>
            </a:r>
            <a:br>
              <a:rPr lang="uk-UA" sz="4000" dirty="0" smtClean="0"/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uk-UA" sz="4000" dirty="0" smtClean="0"/>
              <a:t>Предикативні (присудкові) форми </a:t>
            </a:r>
            <a:br>
              <a:rPr lang="uk-UA" sz="4000" dirty="0" smtClean="0"/>
            </a:br>
            <a:r>
              <a:rPr lang="uk-UA" sz="4000" dirty="0" smtClean="0"/>
              <a:t>на </a:t>
            </a:r>
            <a:r>
              <a:rPr lang="uk-UA" sz="4000" b="1" i="1" dirty="0" smtClean="0"/>
              <a:t>-но, -то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9566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Особові дієслова </a:t>
            </a:r>
            <a:r>
              <a:rPr lang="uk-UA" dirty="0" smtClean="0"/>
              <a:t>найпослідовніше вживаються в позиції головного члена речення і присудка в </a:t>
            </a:r>
            <a:r>
              <a:rPr lang="uk-UA" dirty="0" smtClean="0"/>
              <a:t>двоскладному </a:t>
            </a:r>
            <a:r>
              <a:rPr lang="uk-UA" dirty="0" smtClean="0"/>
              <a:t>реченні. Є основними і типовими формами дієслова (найповніше представляє його в системі мови).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6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" r="4629" b="16658"/>
          <a:stretch/>
        </p:blipFill>
        <p:spPr bwMode="auto">
          <a:xfrm rot="16200000">
            <a:off x="1143003" y="-1143000"/>
            <a:ext cx="685799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62064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Дієприкметник</a:t>
            </a:r>
            <a:r>
              <a:rPr lang="uk-UA" dirty="0" smtClean="0"/>
              <a:t> характеризується </a:t>
            </a:r>
            <a:r>
              <a:rPr lang="uk-UA" dirty="0" err="1" smtClean="0"/>
              <a:t>двоплановістю</a:t>
            </a:r>
            <a:r>
              <a:rPr lang="uk-UA" dirty="0" smtClean="0"/>
              <a:t>.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Синтетичні форми</a:t>
            </a:r>
            <a:r>
              <a:rPr lang="uk-UA" dirty="0" smtClean="0"/>
              <a:t> вживання в типовій для прикметників </a:t>
            </a:r>
            <a:r>
              <a:rPr lang="uk-UA" dirty="0" smtClean="0"/>
              <a:t>присубстантивних позиціях </a:t>
            </a:r>
            <a:r>
              <a:rPr lang="uk-UA" dirty="0" smtClean="0"/>
              <a:t>і набувають його морфологічних ознак. </a:t>
            </a:r>
            <a:br>
              <a:rPr lang="uk-UA" dirty="0" smtClean="0"/>
            </a:br>
            <a:r>
              <a:rPr lang="uk-UA" dirty="0" smtClean="0"/>
              <a:t>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Аналітичні форми </a:t>
            </a:r>
            <a:r>
              <a:rPr lang="uk-UA" dirty="0" smtClean="0"/>
              <a:t>можуть </a:t>
            </a:r>
            <a:r>
              <a:rPr lang="uk-UA" dirty="0" smtClean="0"/>
              <a:t>уживатися </a:t>
            </a:r>
            <a:r>
              <a:rPr lang="uk-UA" dirty="0" smtClean="0"/>
              <a:t>в присудковій позиції дієслова, але вже є виразниками результату стану.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6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267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Lato Black</vt:lpstr>
      <vt:lpstr>Тема Office</vt:lpstr>
      <vt:lpstr>ДІЄСЛОВО  ІНФІНІТИВ</vt:lpstr>
      <vt:lpstr>1. Дієслово як центральна частина         мови. 2. Типи дієслівних утворень. 3. Інфінітив як початкова форма            дієслова . Історія формування.        Граматичні особливості.</vt:lpstr>
      <vt:lpstr>• Дієслівні форми часто протиставляються іменним формам.  • Дієслово посідає центральну позицію щодо прикм., числ., присл. – зумовюється його семантичними функціями, морфологічними категоріями і синтаксичним уживанням. </vt:lpstr>
      <vt:lpstr>Дієслово має: 1семантично-синтаксичну категорію валентності; 2 іменник та дієслово протиставляються за характером валентного зв'язку.  </vt:lpstr>
      <vt:lpstr>   Має активну валентність і своєю семантикою зумовлює відповідні позиції для заповнення ім. Може мати широкі межі валентної рамки.    Центральність дієслова зумовлена його найбільшим набором морфологічних категорій</vt:lpstr>
      <vt:lpstr>Дієслово -  це центральний клас ознакових слів, що виражають дії, процеси та стани, має активну й широку валентність, найбільший набір морфологічних категорій і виконує у реченні основні формально- синтаксичні функції.</vt:lpstr>
      <vt:lpstr>      Типи дієслівних утворень:  1. Дієвідмінюване (особове) дієслово 2. Дієприкметник 3. Дієприслівник 4. Інфінітив 5. Предикативні (присудкові) форми  на -но, -то</vt:lpstr>
      <vt:lpstr>Особові дієслова найпослідовніше вживаються в позиції головного члена речення і присудка в двоскладному реченні. Є основними і типовими формами дієслова (найповніше представляє його в системі мови).</vt:lpstr>
      <vt:lpstr>Дієприкметник характеризується двоплановістю.     Синтетичні форми вживання в типовій для прикметників присубстантивних позиціях і набувають його морфологічних ознак.     Аналітичні форми можуть уживатися в присудковій позиції дієслова, але вже є виразниками результату стану.</vt:lpstr>
      <vt:lpstr>Дієприслівник виражає значення дії або стану. В позиції прислівника, який виконує роль другорядного члена речення.</vt:lpstr>
      <vt:lpstr>Предикативні (присудкові)  форми на –но, -то</vt:lpstr>
      <vt:lpstr>Інфінітив</vt:lpstr>
      <vt:lpstr> Синтаксичні властивості: • присудок • підмет (Життя прожити - не поле перейти) • означення (Командир прийняв рішення наступати) • обставина (прийшов перепросити) • додаток (просив пити)  Можуть набувати значення пестливості, вжив. демінутивні  суфікси –оньк- (їстоньки), -очк- (сісточки)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ЗАГАЛЬНОДІЄСЛІВНІ КАТЕГОРІЇ</dc:title>
  <dc:creator>Acer</dc:creator>
  <cp:lastModifiedBy>Admin</cp:lastModifiedBy>
  <cp:revision>11</cp:revision>
  <dcterms:created xsi:type="dcterms:W3CDTF">2018-12-03T13:52:29Z</dcterms:created>
  <dcterms:modified xsi:type="dcterms:W3CDTF">2021-09-10T17:03:29Z</dcterms:modified>
</cp:coreProperties>
</file>