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8" r:id="rId2"/>
    <p:sldId id="259" r:id="rId3"/>
    <p:sldId id="285" r:id="rId4"/>
    <p:sldId id="286" r:id="rId5"/>
    <p:sldId id="287" r:id="rId6"/>
    <p:sldId id="288" r:id="rId7"/>
    <p:sldId id="289" r:id="rId8"/>
    <p:sldId id="291" r:id="rId9"/>
    <p:sldId id="262" r:id="rId10"/>
    <p:sldId id="263" r:id="rId11"/>
    <p:sldId id="261" r:id="rId12"/>
    <p:sldId id="282" r:id="rId13"/>
    <p:sldId id="292" r:id="rId14"/>
    <p:sldId id="298" r:id="rId15"/>
    <p:sldId id="283" r:id="rId16"/>
    <p:sldId id="284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1" r:id="rId26"/>
    <p:sldId id="280" r:id="rId27"/>
    <p:sldId id="296" r:id="rId28"/>
    <p:sldId id="297" r:id="rId29"/>
    <p:sldId id="295" r:id="rId30"/>
    <p:sldId id="29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23.03.2021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23.03.2021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2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2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2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2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3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3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3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трасування променів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Аппель запропонував метод, заснований на трасуванні в зворотному напрямку, тобто від спостерігача до тіла, суть якого полягає в наступному.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спостереження і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</a:t>
            </a:r>
            <a:r>
              <a:rPr lang="uk-UA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проводиться промінь і визначаються точки його перетину з тілами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сцени.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та точка тіла, відстань від якої до спостерігача є найменшою.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12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трасування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променів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1026" name="Picture 2" descr="C:\Users\Владелец\Pictures\rtdia2-728x499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496" y="1600200"/>
            <a:ext cx="660300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752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трасування променів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 пошук точки перетину трасуючого променя, рівняння якого має вигляд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площиною, що несе грань тіла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елементарною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операцією(див. проекція точки на площину у заданому напрямку).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цього ще треба рішити задачу про належність точки до довільно орієнтованого у просторі багатокутника.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42438"/>
              </p:ext>
            </p:extLst>
          </p:nvPr>
        </p:nvGraphicFramePr>
        <p:xfrm>
          <a:off x="2123728" y="2708920"/>
          <a:ext cx="25352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Формула" r:id="rId3" imgW="1689100" imgH="279400" progId="Equation.3">
                  <p:embed/>
                </p:oleObj>
              </mc:Choice>
              <mc:Fallback>
                <p:oleObj name="Формула" r:id="rId3" imgW="1689100" imgH="2794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708920"/>
                        <a:ext cx="253523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069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належності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 до площини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Відомі наступні способи визначення належності точки перетину до грані: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за допомогою бароцентричних координат(для трикутників);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за допомогою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двопараметричного представлення грані(для паралелограмів);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розширення методу Кіруса-Бека на випадок трьох вимірів.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24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Належність точки  до опуклого багатокутника на площині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Oxy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Належність точки  до опуклого багатокутника на площині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Oxy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вершинами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перевіркою знаків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 векторних добутків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довільна вершина , а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коли точка є внутрішньою 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добутків будуть мати різні знаки.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835971"/>
              </p:ext>
            </p:extLst>
          </p:nvPr>
        </p:nvGraphicFramePr>
        <p:xfrm>
          <a:off x="4716016" y="2060848"/>
          <a:ext cx="13843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Формула" r:id="rId3" imgW="876240" imgH="241200" progId="Equation.3">
                  <p:embed/>
                </p:oleObj>
              </mc:Choice>
              <mc:Fallback>
                <p:oleObj name="Формула" r:id="rId3" imgW="87624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060848"/>
                        <a:ext cx="13843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28257"/>
              </p:ext>
            </p:extLst>
          </p:nvPr>
        </p:nvGraphicFramePr>
        <p:xfrm>
          <a:off x="3635896" y="2852936"/>
          <a:ext cx="1224136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Формула" r:id="rId5" imgW="939392" imgH="241195" progId="Equation.3">
                  <p:embed/>
                </p:oleObj>
              </mc:Choice>
              <mc:Fallback>
                <p:oleObj name="Формула" r:id="rId5" imgW="939392" imgH="241195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852936"/>
                        <a:ext cx="1224136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819724"/>
              </p:ext>
            </p:extLst>
          </p:nvPr>
        </p:nvGraphicFramePr>
        <p:xfrm>
          <a:off x="5508104" y="2780928"/>
          <a:ext cx="360188" cy="38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Формула" r:id="rId7" imgW="228600" imgH="241300" progId="Equation.3">
                  <p:embed/>
                </p:oleObj>
              </mc:Choice>
              <mc:Fallback>
                <p:oleObj name="Формула" r:id="rId7" imgW="228600" imgH="2413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780928"/>
                        <a:ext cx="360188" cy="38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093159"/>
              </p:ext>
            </p:extLst>
          </p:nvPr>
        </p:nvGraphicFramePr>
        <p:xfrm>
          <a:off x="2555776" y="3212976"/>
          <a:ext cx="841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Формула" r:id="rId9" imgW="634680" imgH="241200" progId="Equation.3">
                  <p:embed/>
                </p:oleObj>
              </mc:Choice>
              <mc:Fallback>
                <p:oleObj name="Формула" r:id="rId9" imgW="634680" imgH="241200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212976"/>
                        <a:ext cx="8413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50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Сферична оболонка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щоб уникнути марних обчислень, доцільно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помістити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 у оболонку і , якщо не буде перетинів променя з оболонкою, то їх не слід шукати і для об’єкта. Найбільш просто цей прийом реалізується для випадку сферичної оболонки. Нехай сферична оболонка має радіус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її центр знаходиться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. 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мінімальна відстань між цією точкою і прямою заданою у параметричній формі , що проходить через точки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і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визначається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116547"/>
              </p:ext>
            </p:extLst>
          </p:nvPr>
        </p:nvGraphicFramePr>
        <p:xfrm>
          <a:off x="899592" y="3933056"/>
          <a:ext cx="108012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1" name="Формула" r:id="rId3" imgW="812447" imgH="241195" progId="Equation.3">
                  <p:embed/>
                </p:oleObj>
              </mc:Choice>
              <mc:Fallback>
                <p:oleObj name="Формула" r:id="rId3" imgW="812447" imgH="241195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933056"/>
                        <a:ext cx="108012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599282"/>
              </p:ext>
            </p:extLst>
          </p:nvPr>
        </p:nvGraphicFramePr>
        <p:xfrm>
          <a:off x="4067944" y="4653136"/>
          <a:ext cx="3254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2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653136"/>
                        <a:ext cx="3254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02781"/>
              </p:ext>
            </p:extLst>
          </p:nvPr>
        </p:nvGraphicFramePr>
        <p:xfrm>
          <a:off x="4548188" y="4652963"/>
          <a:ext cx="3730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" name="Формула" r:id="rId7" imgW="203040" imgH="241200" progId="Equation.3">
                  <p:embed/>
                </p:oleObj>
              </mc:Choice>
              <mc:Fallback>
                <p:oleObj name="Формула" r:id="rId7" imgW="2030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88" y="4652963"/>
                        <a:ext cx="3730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198677"/>
              </p:ext>
            </p:extLst>
          </p:nvPr>
        </p:nvGraphicFramePr>
        <p:xfrm>
          <a:off x="6012160" y="4653136"/>
          <a:ext cx="1800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" name="Формула" r:id="rId9" imgW="1346200" imgH="241300" progId="Equation.3">
                  <p:embed/>
                </p:oleObj>
              </mc:Choice>
              <mc:Fallback>
                <p:oleObj name="Формула" r:id="rId9" imgW="1346200" imgH="2413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653136"/>
                        <a:ext cx="1800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678198"/>
              </p:ext>
            </p:extLst>
          </p:nvPr>
        </p:nvGraphicFramePr>
        <p:xfrm>
          <a:off x="2195736" y="5517232"/>
          <a:ext cx="4464496" cy="564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5" name="Формула" r:id="rId11" imgW="2730500" imgH="279400" progId="Equation.3">
                  <p:embed/>
                </p:oleObj>
              </mc:Choice>
              <mc:Fallback>
                <p:oleObj name="Формула" r:id="rId11" imgW="2730500" imgH="2794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517232"/>
                        <a:ext cx="4464496" cy="5647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8447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Сферична оболонка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параметр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відповідає найближчій точці дорівнює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нашому випадку з рівняння (5.3)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промінь оболонку не перетинає.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702897"/>
              </p:ext>
            </p:extLst>
          </p:nvPr>
        </p:nvGraphicFramePr>
        <p:xfrm>
          <a:off x="2411760" y="2132856"/>
          <a:ext cx="388778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Формула" r:id="rId3" imgW="2997200" imgH="495300" progId="Equation.3">
                  <p:embed/>
                </p:oleObj>
              </mc:Choice>
              <mc:Fallback>
                <p:oleObj name="Формула" r:id="rId3" imgW="2997200" imgH="4953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132856"/>
                        <a:ext cx="3887787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055337"/>
              </p:ext>
            </p:extLst>
          </p:nvPr>
        </p:nvGraphicFramePr>
        <p:xfrm>
          <a:off x="1233488" y="3573463"/>
          <a:ext cx="19288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Формула" r:id="rId5" imgW="1485720" imgH="279360" progId="Equation.3">
                  <p:embed/>
                </p:oleObj>
              </mc:Choice>
              <mc:Fallback>
                <p:oleObj name="Формула" r:id="rId5" imgW="1485720" imgH="27936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3573463"/>
                        <a:ext cx="19288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566835"/>
              </p:ext>
            </p:extLst>
          </p:nvPr>
        </p:nvGraphicFramePr>
        <p:xfrm>
          <a:off x="3707904" y="3573016"/>
          <a:ext cx="17621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6" name="Формула" r:id="rId7" imgW="1117600" imgH="241300" progId="Equation.3">
                  <p:embed/>
                </p:oleObj>
              </mc:Choice>
              <mc:Fallback>
                <p:oleObj name="Формула" r:id="rId7" imgW="1117600" imgH="241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573016"/>
                        <a:ext cx="17621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61455"/>
              </p:ext>
            </p:extLst>
          </p:nvPr>
        </p:nvGraphicFramePr>
        <p:xfrm>
          <a:off x="1763688" y="4581128"/>
          <a:ext cx="11525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7" name="Формула" r:id="rId9" imgW="609336" imgH="241195" progId="Equation.3">
                  <p:embed/>
                </p:oleObj>
              </mc:Choice>
              <mc:Fallback>
                <p:oleObj name="Формула" r:id="rId9" imgW="609336" imgH="24119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581128"/>
                        <a:ext cx="11525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9563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реалістичних зображень</a:t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побудові зображень варто брати до уваги  два ефекти,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обумовлені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особливостями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людського зору :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однаковою інтенсивністю освітлення на більш темному фоні сприймаються як більш яскраві;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поблизу границь областей постійної інтенсивності освітлення з'являються смуги (смуги Маха).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349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Моделі освітлення.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освітлення це математичне представлення фізичних властивостей джерел освітлення і поверхонь та їх взаємного розташування . Найпростішої модель є фонове освітлення коли проводиться рівномірне освітлення сцени з усіх сторін інтенсивністю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Сумарна кількість відбитих розсіяний променів довільній поверхнею визначається коефіцієнтом фонового відбиття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Таким чином інтенсивність освітлення деякої поверхні є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82953"/>
              </p:ext>
            </p:extLst>
          </p:nvPr>
        </p:nvGraphicFramePr>
        <p:xfrm>
          <a:off x="3113088" y="5229225"/>
          <a:ext cx="11906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Формула" r:id="rId3" imgW="660240" imgH="241200" progId="Equation.3">
                  <p:embed/>
                </p:oleObj>
              </mc:Choice>
              <mc:Fallback>
                <p:oleObj name="Формула" r:id="rId3" imgW="6602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5229225"/>
                        <a:ext cx="11906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7817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Моделі освітлення.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цієї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 витікає, що фонова складова освітленості не залежить від просторових координат освітлюваної точки і джерела. Дана модель не враховує і не використовує ніяких фізичних законів взагалі і часто просто задається якесь глобальне фонове освітлення всієї сцени.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Промінь, який попадає на тіло безпосередньо від джерела освітлення називається первинним. Моделі освітлення, які враховують тільки первинні промені,називаються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локальними. Глобальні моделі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відміну від локальних враховують також промені, які потрапляють на тіло після відбиття від інших об'єктів або заломлення при проходженні прозорих тіл (вторинні промені).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58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трасування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променів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реалістичних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Ламберта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дзеркального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відбиття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Принципом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побудови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моделей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освітлення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принципом побудови моделі освітлення прийняти поділяти на фізично обґрунтовані і емпіричні. Фізично обґрунтовані моделі побудовані на апроксимації властивостей реальних матеріалів.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емпіричних моделях як самі параметри, так і форма функціональної залежності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інтенсивності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освітлення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 параметрів визначається шляхом підбору з міркувань якості отриманого зображення.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403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Відбиття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світлової енергії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 </a:t>
            </a:r>
          </a:p>
          <a:p>
            <a:pPr lvl="0">
              <a:lnSpc>
                <a:spcPct val="120000"/>
              </a:lnSpc>
            </a:pP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частина світлової енергії, що потрапляє на тіло, в залежності від стану поверхні і фізичної природи тіла може поглинатися, а частина відбиватись. </a:t>
            </a:r>
            <a:endParaRPr lang="ru-RU" sz="4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більша частина світла, що попадає на 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тіло,відбивається,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 </a:t>
            </a:r>
            <a:r>
              <a:rPr lang="ru-RU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дзеркальне відбиття,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якщо переважним є розсіювання - </a:t>
            </a:r>
            <a:r>
              <a:rPr lang="ru-RU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дифузійне відбиття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endParaRPr lang="en-US" sz="4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Цим 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двом граничним випадкам відповідають дві моделі освітлення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sz="3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414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законом Френеля вектори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рівні між собою і розташовані в одній площині з нормаллю.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через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напрямок променя світла,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вектор відбиття, а     кут між цими векторами і нормаллю </a:t>
            </a:r>
            <a:r>
              <a:rPr lang="ru-RU" i="1" strike="sngStrik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поверхні у даній точці поверхні,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933056"/>
            <a:ext cx="4383217" cy="2589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942612"/>
              </p:ext>
            </p:extLst>
          </p:nvPr>
        </p:nvGraphicFramePr>
        <p:xfrm>
          <a:off x="3419872" y="2852936"/>
          <a:ext cx="215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Формула" r:id="rId4" imgW="126725" imgH="177415" progId="Equation.3">
                  <p:embed/>
                </p:oleObj>
              </mc:Choice>
              <mc:Fallback>
                <p:oleObj name="Формула" r:id="rId4" imgW="126725" imgH="17741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852936"/>
                        <a:ext cx="2159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3054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Ламберта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Модель Ламберта описує ідеальне дифузне освітлення. Вважається, що світло при попаданні на поверхню розсіюється рівномірно по всім напрямках. При розрахунку такого освітлення враховується тільки орієнтація поверхні (нормаль N) і напрямок на джерело світла (вектор L</a:t>
            </a:r>
            <a:r>
              <a:rPr lang="ru-RU" dirty="0" smtClean="0">
                <a:solidFill>
                  <a:schemeClr val="bg1"/>
                </a:solidFill>
              </a:rPr>
              <a:t>)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де </a:t>
            </a:r>
            <a:r>
              <a:rPr lang="ru-RU" i="1" dirty="0">
                <a:solidFill>
                  <a:schemeClr val="bg1"/>
                </a:solidFill>
              </a:rPr>
              <a:t>I</a:t>
            </a:r>
            <a:r>
              <a:rPr lang="ru-RU" dirty="0">
                <a:solidFill>
                  <a:schemeClr val="bg1"/>
                </a:solidFill>
              </a:rPr>
              <a:t> - інтенсивність, що спостерігається, </a:t>
            </a:r>
            <a:r>
              <a:rPr lang="ru-RU" i="1" dirty="0">
                <a:solidFill>
                  <a:schemeClr val="bg1"/>
                </a:solidFill>
              </a:rPr>
              <a:t>I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i="1" baseline="-25000" dirty="0">
                <a:solidFill>
                  <a:schemeClr val="bg1"/>
                </a:solidFill>
              </a:rPr>
              <a:t>d</a:t>
            </a:r>
            <a:r>
              <a:rPr lang="ru-RU" dirty="0">
                <a:solidFill>
                  <a:schemeClr val="bg1"/>
                </a:solidFill>
              </a:rPr>
              <a:t> , - інтенсивність </a:t>
            </a:r>
            <a:r>
              <a:rPr lang="ru-RU" dirty="0">
                <a:solidFill>
                  <a:srgbClr val="FF0000"/>
                </a:solidFill>
              </a:rPr>
              <a:t>точкового джерела</a:t>
            </a:r>
            <a:r>
              <a:rPr lang="ru-RU" dirty="0">
                <a:solidFill>
                  <a:schemeClr val="bg1"/>
                </a:solidFill>
              </a:rPr>
              <a:t> освітлення, </a:t>
            </a:r>
            <a:r>
              <a:rPr lang="ru-RU" i="1" dirty="0">
                <a:solidFill>
                  <a:schemeClr val="bg1"/>
                </a:solidFill>
              </a:rPr>
              <a:t>k</a:t>
            </a:r>
            <a:r>
              <a:rPr lang="ru-RU" i="1" baseline="-25000" dirty="0">
                <a:solidFill>
                  <a:schemeClr val="bg1"/>
                </a:solidFill>
              </a:rPr>
              <a:t>d</a:t>
            </a:r>
            <a:r>
              <a:rPr lang="ru-RU" dirty="0">
                <a:solidFill>
                  <a:schemeClr val="bg1"/>
                </a:solidFill>
              </a:rPr>
              <a:t> - характеристика матеріалу. Величини параметрів, що входять у цю модель змінюються в </a:t>
            </a:r>
            <a:r>
              <a:rPr lang="ru-RU" dirty="0" smtClean="0">
                <a:solidFill>
                  <a:schemeClr val="bg1"/>
                </a:solidFill>
              </a:rPr>
              <a:t>межах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644543"/>
              </p:ext>
            </p:extLst>
          </p:nvPr>
        </p:nvGraphicFramePr>
        <p:xfrm>
          <a:off x="2915816" y="3789040"/>
          <a:ext cx="20161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name="Формула" r:id="rId3" imgW="1117600" imgH="241300" progId="Equation.3">
                  <p:embed/>
                </p:oleObj>
              </mc:Choice>
              <mc:Fallback>
                <p:oleObj name="Формула" r:id="rId3" imgW="1117600" imgH="2413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789040"/>
                        <a:ext cx="20161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905326"/>
              </p:ext>
            </p:extLst>
          </p:nvPr>
        </p:nvGraphicFramePr>
        <p:xfrm>
          <a:off x="3707904" y="5517232"/>
          <a:ext cx="2303463" cy="382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8" name="Формула" r:id="rId5" imgW="1638300" imgH="241300" progId="Equation.3">
                  <p:embed/>
                </p:oleObj>
              </mc:Choice>
              <mc:Fallback>
                <p:oleObj name="Формула" r:id="rId5" imgW="1638300" imgH="2413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517232"/>
                        <a:ext cx="2303463" cy="382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109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Ламберта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зручності всі вектори, описані вище, беруться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одиничними.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випадку косинус кута між ними співпадає зі скалярним добутком.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Ламберта є однією з найпростіших моделей освітлення і дуже часто використовується в комбінації інших моделей, практично в будь-який інший моделі освітлення можна виділити дифузну складову.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079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Ламберта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Більш-менш рівномірна частину освітлення (без присутності будь-якого сплеску) як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буде представлятися моделлю Ламберта з певними характеристиками.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може бути дуже зручна для аналізу властивостей інших моделей (за рахунок того, що її легко виділити з будь-якої моделі і аналізувати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складові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залишилися.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8175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дзеркального відбиття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Фонга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моделі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дзеркального відбиття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інтенсивність освітлення буде залежати також від положення спостерігача, яке задається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  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01008"/>
            <a:ext cx="4680520" cy="200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728135"/>
              </p:ext>
            </p:extLst>
          </p:nvPr>
        </p:nvGraphicFramePr>
        <p:xfrm>
          <a:off x="6156176" y="2420888"/>
          <a:ext cx="2889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Формула" r:id="rId4" imgW="164885" imgH="215619" progId="Equation.3">
                  <p:embed/>
                </p:oleObj>
              </mc:Choice>
              <mc:Fallback>
                <p:oleObj name="Формула" r:id="rId4" imgW="164885" imgH="215619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420888"/>
                        <a:ext cx="2889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3022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Фонга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цій моделі інтенсивність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інтенсивність джерела 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фокусування променя, 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випадку функція Фонга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кожного тіла, яке дзеркально відбиває світло матиме свій вигляд і крім того має досить складну залежність від довжини світової хвилі  і  кута відбиття. Тому Фонг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запропонував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замінити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константою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величина якої знаходиться підбором для кожного конкретного випадку.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462535"/>
              </p:ext>
            </p:extLst>
          </p:nvPr>
        </p:nvGraphicFramePr>
        <p:xfrm>
          <a:off x="2351088" y="2060575"/>
          <a:ext cx="24971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Формула" r:id="rId3" imgW="1498320" imgH="279360" progId="Equation.3">
                  <p:embed/>
                </p:oleObj>
              </mc:Choice>
              <mc:Fallback>
                <p:oleObj name="Формула" r:id="rId3" imgW="1498320" imgH="279360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2060575"/>
                        <a:ext cx="2497137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301765"/>
              </p:ext>
            </p:extLst>
          </p:nvPr>
        </p:nvGraphicFramePr>
        <p:xfrm>
          <a:off x="3779838" y="4724400"/>
          <a:ext cx="13684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Формула" r:id="rId5" imgW="1016000" imgH="241300" progId="Equation.3">
                  <p:embed/>
                </p:oleObj>
              </mc:Choice>
              <mc:Fallback>
                <p:oleObj name="Формула" r:id="rId5" imgW="1016000" imgH="2413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724400"/>
                        <a:ext cx="13684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082258"/>
              </p:ext>
            </p:extLst>
          </p:nvPr>
        </p:nvGraphicFramePr>
        <p:xfrm>
          <a:off x="1187624" y="2708920"/>
          <a:ext cx="504056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Формула" r:id="rId7" imgW="177480" imgH="241200" progId="Equation.3">
                  <p:embed/>
                </p:oleObj>
              </mc:Choice>
              <mc:Fallback>
                <p:oleObj name="Формула" r:id="rId7" imgW="1774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7624" y="2708920"/>
                        <a:ext cx="504056" cy="385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706233"/>
              </p:ext>
            </p:extLst>
          </p:nvPr>
        </p:nvGraphicFramePr>
        <p:xfrm>
          <a:off x="4860032" y="2636912"/>
          <a:ext cx="720080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Формула" r:id="rId9" imgW="533160" imgH="241200" progId="Equation.3">
                  <p:embed/>
                </p:oleObj>
              </mc:Choice>
              <mc:Fallback>
                <p:oleObj name="Формула" r:id="rId9" imgW="5331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0032" y="2636912"/>
                        <a:ext cx="720080" cy="385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3354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Аддитивна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модель освітлення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освітлення є результатом дії декількох джерел, значення інтенсивності необхідно просумувати по всіх джерелах. Тоді загальна модель освітлення з врахуванням відстані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точкою освітленні і його джерелом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набуде вигляду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константа, яка також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шляхом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підбору.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18219"/>
              </p:ext>
            </p:extLst>
          </p:nvPr>
        </p:nvGraphicFramePr>
        <p:xfrm>
          <a:off x="2123728" y="3501008"/>
          <a:ext cx="388778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Формула" r:id="rId3" imgW="2933700" imgH="533400" progId="Equation.3">
                  <p:embed/>
                </p:oleObj>
              </mc:Choice>
              <mc:Fallback>
                <p:oleObj name="Формула" r:id="rId3" imgW="2933700" imgH="5334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501008"/>
                        <a:ext cx="388778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39746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Блінна-Фонга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Модифікацією моделі Фонга 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Блінна-Фонга , яка не містить відбитого променя і цим спрощує обчислення. Принципової різниці між двома цими моделями немає. Вводиться новий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бісектрисою векторів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модифікація зводиться до заміни скалярних добутків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373867"/>
              </p:ext>
            </p:extLst>
          </p:nvPr>
        </p:nvGraphicFramePr>
        <p:xfrm>
          <a:off x="3131840" y="3212976"/>
          <a:ext cx="10795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Формула" r:id="rId3" imgW="875920" imgH="545863" progId="Equation.3">
                  <p:embed/>
                </p:oleObj>
              </mc:Choice>
              <mc:Fallback>
                <p:oleObj name="Формула" r:id="rId3" imgW="875920" imgH="545863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212976"/>
                        <a:ext cx="10795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115955"/>
              </p:ext>
            </p:extLst>
          </p:nvPr>
        </p:nvGraphicFramePr>
        <p:xfrm>
          <a:off x="4788024" y="4149080"/>
          <a:ext cx="287338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Формула" r:id="rId5" imgW="164957" imgH="203024" progId="Equation.3">
                  <p:embed/>
                </p:oleObj>
              </mc:Choice>
              <mc:Fallback>
                <p:oleObj name="Формула" r:id="rId5" imgW="164957" imgH="203024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149080"/>
                        <a:ext cx="287338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693287"/>
              </p:ext>
            </p:extLst>
          </p:nvPr>
        </p:nvGraphicFramePr>
        <p:xfrm>
          <a:off x="5220072" y="4149080"/>
          <a:ext cx="288925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Формула" r:id="rId7" imgW="164885" imgH="215619" progId="Equation.3">
                  <p:embed/>
                </p:oleObj>
              </mc:Choice>
              <mc:Fallback>
                <p:oleObj name="Формула" r:id="rId7" imgW="164885" imgH="215619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149080"/>
                        <a:ext cx="288925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31006"/>
              </p:ext>
            </p:extLst>
          </p:nvPr>
        </p:nvGraphicFramePr>
        <p:xfrm>
          <a:off x="2843808" y="5085184"/>
          <a:ext cx="1800200" cy="574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Формула" r:id="rId9" imgW="1143000" imgH="292100" progId="Equation.3">
                  <p:embed/>
                </p:oleObj>
              </mc:Choice>
              <mc:Fallback>
                <p:oleObj name="Формула" r:id="rId9" imgW="1143000" imgH="2921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085184"/>
                        <a:ext cx="1800200" cy="5742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981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алгоритмі Вейлер і Азертон спробували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мінімізувати кількість кроків  алгоритму  розбиття типу Варнока шляхом розбиття вікна вздовж границі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багатокутників (1977).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вони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використовували одноіменний алгоритм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відсікання багатокутників.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працює в об'єктному просторі, і результатом його роботи є багатокутники.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848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Блінна-Фонга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pic>
        <p:nvPicPr>
          <p:cNvPr id="16386" name="Picture 2" descr="C:\Users\Владелец\Pictures\blinn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869" y="2518135"/>
            <a:ext cx="3932261" cy="269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371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самому загальному вигляді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складається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чотирьох кроків.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Попереднє сортування по глибині.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Відсікання по границі найближчого до точки спостереження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багатокутника(сортуванням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багатокутників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площині).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Видалення багатокутників, що екрануються ближчими до точки спостереження багатокутниками.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Якщо потрібно, то рекурсивне розбиття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остаточне сортування для усунення всіх невизначеностей.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32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5" name="Picture 2" descr="H:\d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3158331"/>
            <a:ext cx="32385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00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процесі попереднього сортування створюється список приблизних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пріоритетів. Якщо точка спостереження знаходиться в початку координат, найближчим до неї і першим у списку буде багатокутник, який має вершину з мінімальною координатою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якості відсікаючого багатокутника використовується копія першого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попереднього списку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глибині.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Відсікатися будуть всі багатокутники, що лишилися в цьому списку, в тому числі і перший. Створюються два списки: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внутрішній і зовнішній.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відсікання проводиться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 проекціями багатокутників на картинну площину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445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частина кожного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багатокутника, що відсікається яка опиняється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середені відсікателя(екрану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і якщо вона буде, заноситься до внутрішнього списку. Частина , що залишилася(якщо вона буде) – до зовнішнього.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глибина жодної з вершин внутрішнього списку не буде меншою        вершини екрану, то вони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вилучаються з внутрішнього списку, в якому залишився лише відсікаючий багатокутник.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алгоритму продовжується з зовнішнім списком.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875765"/>
              </p:ext>
            </p:extLst>
          </p:nvPr>
        </p:nvGraphicFramePr>
        <p:xfrm>
          <a:off x="3203848" y="4077072"/>
          <a:ext cx="6318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Формула" r:id="rId3" imgW="355320" imgH="241200" progId="Equation.3">
                  <p:embed/>
                </p:oleObj>
              </mc:Choice>
              <mc:Fallback>
                <p:oleObj name="Формула" r:id="rId3" imgW="35532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77072"/>
                        <a:ext cx="6318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858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Вейлера-Азертона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якась із вершин внутрішнього багатокутника виявляється ближче до спостерігача, ніж найближча з вершин екрануючого багатокутника, то такий багатокутник є частково видимим. У цьому випадку попередній список пріоритетів некоректний, і тоді в якості нового відсікаючого багатокутника вибирається саме цей "порушник порядку". При цьому використовується копія вихідного багатокутника, а не той, що вийшов в результаті першого відсікання. Такий підхід дозволяє мінімізувати число розбиття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51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трасування променів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трасування променів є більш загальним ніж метод Z-буфера, постільки за його допомогою можна реалізувати такі ефекти як прозорість, переломлення і відбиття променів, тіні та інші. В його основі лежить той факт, що промінь світла, що рухається від джерела, відбивається від тіла і попадає до спостерігача. Якщо цілком простежити шлях, пройдений променем за такою схемою, то велика кількість обчислень, необхідна для виконання цієї задачі, виявиться марною внаслідок екранування променя іншим тілами.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52983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2452</TotalTime>
  <Words>1300</Words>
  <Application>Microsoft Office PowerPoint</Application>
  <PresentationFormat>Экран (4:3)</PresentationFormat>
  <Paragraphs>152</Paragraphs>
  <Slides>30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Паркет</vt:lpstr>
      <vt:lpstr>Формула</vt:lpstr>
      <vt:lpstr>КОМП’ЮТЕРНА ГРАФІКА</vt:lpstr>
      <vt:lpstr>ЛЕКЦІЯ 8</vt:lpstr>
      <vt:lpstr>Алгоритм Вейлера-Азертона</vt:lpstr>
      <vt:lpstr>Алгоритм Вейлера-Азертона</vt:lpstr>
      <vt:lpstr>Алгоритм Вейлера-Азертона</vt:lpstr>
      <vt:lpstr>Алгоритм Вейлера-Азертона</vt:lpstr>
      <vt:lpstr>Алгоритм Вейлера-Азертона</vt:lpstr>
      <vt:lpstr>Алгоритм Вейлера-Азертона</vt:lpstr>
      <vt:lpstr>Метод трасування променів</vt:lpstr>
      <vt:lpstr>Метод трасування променів</vt:lpstr>
      <vt:lpstr>Метод трасування променів </vt:lpstr>
      <vt:lpstr>Метод трасування променів</vt:lpstr>
      <vt:lpstr>Визначення належності точки перетину до площини</vt:lpstr>
      <vt:lpstr>Належність точки  до опуклого багатокутника на площині Oxy</vt:lpstr>
      <vt:lpstr>Сферична оболонка</vt:lpstr>
      <vt:lpstr>Сферична оболонка</vt:lpstr>
      <vt:lpstr>Побудова реалістичних зображень </vt:lpstr>
      <vt:lpstr> Моделі освітлення.</vt:lpstr>
      <vt:lpstr>Моделі освітлення.</vt:lpstr>
      <vt:lpstr>Принципом побудови  моделей освітлення</vt:lpstr>
      <vt:lpstr>Відбиття світлової енергії</vt:lpstr>
      <vt:lpstr>Закон Френеля</vt:lpstr>
      <vt:lpstr>Модель Ламберта</vt:lpstr>
      <vt:lpstr>Модель Ламберта</vt:lpstr>
      <vt:lpstr>Модель Ламберта</vt:lpstr>
      <vt:lpstr>Модель дзеркального відбиття  Модель Фонга</vt:lpstr>
      <vt:lpstr>Модель Фонга</vt:lpstr>
      <vt:lpstr>Аддитивна модель освітлення</vt:lpstr>
      <vt:lpstr>Модель Блінна-Фонга</vt:lpstr>
      <vt:lpstr>Модель Блінна-Фонга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205</cp:revision>
  <dcterms:created xsi:type="dcterms:W3CDTF">2018-09-10T07:12:08Z</dcterms:created>
  <dcterms:modified xsi:type="dcterms:W3CDTF">2021-03-23T08:32:21Z</dcterms:modified>
</cp:coreProperties>
</file>