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052736"/>
            <a:ext cx="6766520" cy="2448272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/>
              <a:t>Вивчення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особливостей</a:t>
            </a:r>
            <a:r>
              <a:rPr lang="ru-RU" sz="4400" dirty="0" smtClean="0"/>
              <a:t> </a:t>
            </a:r>
            <a:r>
              <a:rPr lang="ru-RU" sz="4400" dirty="0" err="1" smtClean="0"/>
              <a:t>уваги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у </a:t>
            </a:r>
            <a:r>
              <a:rPr lang="ru-RU" sz="4400" dirty="0" err="1" smtClean="0"/>
              <a:t>людини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6693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уявленнями</a:t>
            </a:r>
            <a:r>
              <a:rPr lang="ru-RU" dirty="0" smtClean="0"/>
              <a:t>, </a:t>
            </a:r>
            <a:r>
              <a:rPr lang="ru-RU" dirty="0" err="1" smtClean="0"/>
              <a:t>чинники</a:t>
            </a:r>
            <a:r>
              <a:rPr lang="ru-RU" dirty="0" smtClean="0"/>
              <a:t>, що </a:t>
            </a:r>
            <a:r>
              <a:rPr lang="ru-RU" dirty="0" err="1" smtClean="0"/>
              <a:t>провокують</a:t>
            </a:r>
            <a:r>
              <a:rPr lang="ru-RU" dirty="0" smtClean="0"/>
              <a:t> ОР,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упорядкувати</a:t>
            </a:r>
            <a:r>
              <a:rPr lang="ru-RU" dirty="0" smtClean="0"/>
              <a:t>, </a:t>
            </a:r>
            <a:r>
              <a:rPr lang="ru-RU" dirty="0" err="1" smtClean="0"/>
              <a:t>виділивши</a:t>
            </a:r>
            <a:r>
              <a:rPr lang="ru-RU" dirty="0" smtClean="0"/>
              <a:t> </a:t>
            </a:r>
            <a:r>
              <a:rPr lang="ru-RU" dirty="0" smtClean="0"/>
              <a:t>4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регістри</a:t>
            </a:r>
            <a:r>
              <a:rPr lang="ru-RU" dirty="0" smtClean="0"/>
              <a:t> : </a:t>
            </a:r>
          </a:p>
          <a:p>
            <a:r>
              <a:rPr lang="en-US" dirty="0" smtClean="0"/>
              <a:t>  </a:t>
            </a:r>
            <a:r>
              <a:rPr lang="ru-RU" dirty="0" err="1" smtClean="0"/>
              <a:t>стимульний</a:t>
            </a:r>
            <a:r>
              <a:rPr lang="ru-RU" dirty="0" smtClean="0"/>
              <a:t> </a:t>
            </a:r>
            <a:r>
              <a:rPr lang="ru-RU" dirty="0" err="1" smtClean="0"/>
              <a:t>регістр</a:t>
            </a:r>
            <a:r>
              <a:rPr lang="ru-RU" dirty="0" smtClean="0"/>
              <a:t>; </a:t>
            </a:r>
          </a:p>
          <a:p>
            <a:r>
              <a:rPr lang="en-US" dirty="0" smtClean="0"/>
              <a:t>  </a:t>
            </a:r>
            <a:r>
              <a:rPr lang="ru-RU" dirty="0" err="1" smtClean="0"/>
              <a:t>регістр</a:t>
            </a:r>
            <a:r>
              <a:rPr lang="ru-RU" dirty="0" smtClean="0"/>
              <a:t> </a:t>
            </a:r>
            <a:r>
              <a:rPr lang="ru-RU" dirty="0" err="1" smtClean="0"/>
              <a:t>новизни</a:t>
            </a:r>
            <a:r>
              <a:rPr lang="ru-RU" dirty="0" smtClean="0"/>
              <a:t>; </a:t>
            </a:r>
          </a:p>
          <a:p>
            <a:r>
              <a:rPr lang="en-US" dirty="0" smtClean="0"/>
              <a:t>  </a:t>
            </a:r>
            <a:r>
              <a:rPr lang="ru-RU" dirty="0" err="1" smtClean="0"/>
              <a:t>регістр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; </a:t>
            </a:r>
          </a:p>
          <a:p>
            <a:r>
              <a:rPr lang="en-US" dirty="0" smtClean="0"/>
              <a:t>  </a:t>
            </a:r>
            <a:r>
              <a:rPr lang="ru-RU" dirty="0" err="1" smtClean="0"/>
              <a:t>регістр</a:t>
            </a:r>
            <a:r>
              <a:rPr lang="ru-RU" dirty="0" smtClean="0"/>
              <a:t> </a:t>
            </a:r>
            <a:r>
              <a:rPr lang="ru-RU" dirty="0" err="1" smtClean="0"/>
              <a:t>значущості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Перший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проходять</a:t>
            </a:r>
            <a:r>
              <a:rPr lang="ru-RU" dirty="0" smtClean="0"/>
              <a:t> практично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стимули</a:t>
            </a:r>
            <a:r>
              <a:rPr lang="ru-RU" dirty="0" smtClean="0"/>
              <a:t>,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третій</a:t>
            </a:r>
            <a:r>
              <a:rPr lang="ru-RU" dirty="0" smtClean="0"/>
              <a:t> </a:t>
            </a:r>
            <a:r>
              <a:rPr lang="ru-RU" dirty="0" err="1" smtClean="0"/>
              <a:t>регістри</a:t>
            </a:r>
            <a:r>
              <a:rPr lang="ru-RU" dirty="0" smtClean="0"/>
              <a:t> 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. 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 </a:t>
            </a:r>
            <a:r>
              <a:rPr lang="ru-RU" dirty="0" err="1" smtClean="0"/>
              <a:t>будь-якого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регістрів</a:t>
            </a:r>
            <a:r>
              <a:rPr lang="ru-RU" dirty="0" smtClean="0"/>
              <a:t>, стимул </a:t>
            </a:r>
            <a:r>
              <a:rPr lang="ru-RU" dirty="0" err="1" smtClean="0"/>
              <a:t>поступає</a:t>
            </a:r>
            <a:r>
              <a:rPr lang="ru-RU" dirty="0" smtClean="0"/>
              <a:t> в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там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завершального</a:t>
            </a:r>
            <a:r>
              <a:rPr lang="ru-RU" dirty="0" smtClean="0"/>
              <a:t>  акту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увесь комплекс </a:t>
            </a:r>
            <a:r>
              <a:rPr lang="ru-RU" dirty="0" err="1" smtClean="0"/>
              <a:t>орієнтовної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Таким чином, ОР </a:t>
            </a:r>
            <a:r>
              <a:rPr lang="ru-RU" dirty="0" err="1" smtClean="0"/>
              <a:t>виникає</a:t>
            </a:r>
            <a:r>
              <a:rPr lang="ru-RU" dirty="0" smtClean="0"/>
              <a:t> не на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стимул, а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такий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 як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значущий</a:t>
            </a:r>
            <a:r>
              <a:rPr lang="ru-RU" dirty="0" smtClean="0"/>
              <a:t>. </a:t>
            </a:r>
            <a:r>
              <a:rPr lang="ru-RU" dirty="0" err="1" smtClean="0"/>
              <a:t>Інакше</a:t>
            </a:r>
            <a:r>
              <a:rPr lang="ru-RU" dirty="0" smtClean="0"/>
              <a:t> ми переживали б ОР </a:t>
            </a:r>
            <a:r>
              <a:rPr lang="ru-RU" dirty="0" err="1" smtClean="0"/>
              <a:t>щомиті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на нас </a:t>
            </a:r>
            <a:r>
              <a:rPr lang="ru-RU" dirty="0" err="1" smtClean="0"/>
              <a:t>постійно</a:t>
            </a:r>
            <a:r>
              <a:rPr lang="ru-RU" dirty="0" smtClean="0"/>
              <a:t>.  </a:t>
            </a:r>
            <a:r>
              <a:rPr lang="ru-RU" dirty="0" err="1" smtClean="0"/>
              <a:t>Отже</a:t>
            </a:r>
            <a:r>
              <a:rPr lang="ru-RU" dirty="0" smtClean="0"/>
              <a:t>,  </a:t>
            </a:r>
            <a:r>
              <a:rPr lang="ru-RU" dirty="0" err="1" smtClean="0"/>
              <a:t>оцінюючи</a:t>
            </a:r>
            <a:r>
              <a:rPr lang="ru-RU" dirty="0" smtClean="0"/>
              <a:t> ОР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не </a:t>
            </a:r>
            <a:r>
              <a:rPr lang="ru-RU" dirty="0" err="1" smtClean="0"/>
              <a:t>формальну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що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стимулі</a:t>
            </a:r>
            <a:r>
              <a:rPr lang="ru-RU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семантичної</a:t>
            </a:r>
            <a:r>
              <a:rPr lang="ru-RU" dirty="0" smtClean="0"/>
              <a:t>, </a:t>
            </a:r>
            <a:r>
              <a:rPr lang="ru-RU" dirty="0" err="1" smtClean="0"/>
              <a:t>значущої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Важливе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 </a:t>
            </a:r>
            <a:r>
              <a:rPr lang="ru-RU" sz="2800" dirty="0" err="1" smtClean="0"/>
              <a:t>інше</a:t>
            </a:r>
            <a:r>
              <a:rPr lang="ru-RU" sz="2800" dirty="0" smtClean="0"/>
              <a:t>: </a:t>
            </a:r>
            <a:r>
              <a:rPr lang="ru-RU" sz="2800" dirty="0" err="1" smtClean="0"/>
              <a:t>сприйняття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значущого</a:t>
            </a:r>
            <a:r>
              <a:rPr lang="ru-RU" sz="2800" dirty="0" smtClean="0"/>
              <a:t> стимулу </a:t>
            </a:r>
            <a:r>
              <a:rPr lang="ru-RU" sz="2800" dirty="0" err="1" smtClean="0"/>
              <a:t>нерідко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супроводжується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адекватної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відповідь</a:t>
            </a:r>
            <a:r>
              <a:rPr lang="ru-RU" sz="2800" dirty="0" smtClean="0"/>
              <a:t>. </a:t>
            </a:r>
            <a:r>
              <a:rPr lang="ru-RU" sz="2800" dirty="0" err="1" smtClean="0"/>
              <a:t>Присутність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моторних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свідчить</a:t>
            </a:r>
            <a:r>
              <a:rPr lang="ru-RU" sz="2800" dirty="0" smtClean="0"/>
              <a:t> </a:t>
            </a:r>
            <a:r>
              <a:rPr lang="ru-RU" sz="2800" dirty="0" smtClean="0"/>
              <a:t>про те, що ОР  </a:t>
            </a:r>
            <a:r>
              <a:rPr lang="ru-RU" sz="2800" dirty="0" err="1" smtClean="0"/>
              <a:t>являє</a:t>
            </a:r>
            <a:r>
              <a:rPr lang="ru-RU" sz="2800" dirty="0" smtClean="0"/>
              <a:t> собою </a:t>
            </a:r>
            <a:r>
              <a:rPr lang="ru-RU" sz="2800" dirty="0" err="1" smtClean="0"/>
              <a:t>єдність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сприймаючих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 </a:t>
            </a:r>
            <a:r>
              <a:rPr lang="ru-RU" sz="2800" dirty="0" err="1" smtClean="0"/>
              <a:t>виконуючих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механізмів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r>
              <a:rPr lang="ru-RU" sz="2800" dirty="0" smtClean="0"/>
              <a:t>Таким </a:t>
            </a:r>
            <a:r>
              <a:rPr lang="ru-RU" sz="2800" dirty="0" smtClean="0"/>
              <a:t>чином, ОР, що </a:t>
            </a:r>
            <a:r>
              <a:rPr lang="ru-RU" sz="2800" dirty="0" err="1" smtClean="0"/>
              <a:t>традиційно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розглядається</a:t>
            </a:r>
            <a:r>
              <a:rPr lang="ru-RU" sz="2800" dirty="0" smtClean="0"/>
              <a:t> як 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подразник</a:t>
            </a:r>
            <a:r>
              <a:rPr lang="ru-RU" sz="2800" dirty="0" smtClean="0"/>
              <a:t>, </a:t>
            </a:r>
            <a:r>
              <a:rPr lang="ru-RU" sz="2800" dirty="0" err="1" smtClean="0"/>
              <a:t>представляє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орієнтовної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розуміється</a:t>
            </a:r>
            <a:r>
              <a:rPr lang="ru-RU" sz="2800" dirty="0" smtClean="0"/>
              <a:t> </a:t>
            </a:r>
            <a:r>
              <a:rPr lang="ru-RU" sz="2800" dirty="0" smtClean="0"/>
              <a:t>як </a:t>
            </a:r>
            <a:r>
              <a:rPr lang="ru-RU" sz="2800" dirty="0" err="1" smtClean="0"/>
              <a:t>організація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активності</a:t>
            </a:r>
            <a:r>
              <a:rPr lang="ru-RU" sz="2800" dirty="0" smtClean="0"/>
              <a:t> в 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змінилися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4. </a:t>
            </a:r>
            <a:r>
              <a:rPr lang="ru-RU" sz="2800" b="1" dirty="0" err="1" smtClean="0"/>
              <a:t>Теорії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уваги</a:t>
            </a:r>
            <a:r>
              <a:rPr lang="ru-RU" sz="2800" b="1" dirty="0" smtClean="0"/>
              <a:t> </a:t>
            </a:r>
          </a:p>
          <a:p>
            <a:r>
              <a:rPr lang="ru-RU" sz="2800" dirty="0" smtClean="0"/>
              <a:t>Т. </a:t>
            </a:r>
            <a:r>
              <a:rPr lang="ru-RU" sz="2800" dirty="0" err="1" smtClean="0"/>
              <a:t>Рібо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запропонував</a:t>
            </a:r>
            <a:r>
              <a:rPr lang="ru-RU" sz="2800" dirty="0" smtClean="0"/>
              <a:t> так </a:t>
            </a:r>
            <a:r>
              <a:rPr lang="ru-RU" sz="2800" dirty="0" err="1" smtClean="0"/>
              <a:t>звану</a:t>
            </a:r>
            <a:r>
              <a:rPr lang="ru-RU" sz="2800" dirty="0" smtClean="0"/>
              <a:t>  </a:t>
            </a:r>
            <a:r>
              <a:rPr lang="ru-RU" sz="2800" dirty="0" err="1" smtClean="0"/>
              <a:t>моторну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теорію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,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основну</a:t>
            </a:r>
            <a:r>
              <a:rPr lang="ru-RU" sz="2800" dirty="0" smtClean="0"/>
              <a:t> </a:t>
            </a:r>
            <a:r>
              <a:rPr lang="ru-RU" sz="2800" dirty="0" smtClean="0"/>
              <a:t>роль у  </a:t>
            </a:r>
            <a:r>
              <a:rPr lang="ru-RU" sz="2800" dirty="0" err="1" smtClean="0"/>
              <a:t>процесах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  </a:t>
            </a:r>
            <a:r>
              <a:rPr lang="ru-RU" sz="2800" dirty="0" err="1" smtClean="0"/>
              <a:t>відіграють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рухи</a:t>
            </a:r>
            <a:r>
              <a:rPr lang="ru-RU" sz="2800" dirty="0" smtClean="0"/>
              <a:t>.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виборчій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цілеспрямованій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концентрується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посилюється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предметі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підтримується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предметі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впродовж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 часу. </a:t>
            </a:r>
          </a:p>
          <a:p>
            <a:r>
              <a:rPr lang="ru-RU" sz="2800" dirty="0" err="1" smtClean="0"/>
              <a:t>Аналогічно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фізіологічний</a:t>
            </a:r>
            <a:r>
              <a:rPr lang="ru-RU" sz="2800" dirty="0" smtClean="0"/>
              <a:t>  </a:t>
            </a:r>
            <a:r>
              <a:rPr lang="ru-RU" sz="2800" dirty="0" err="1" smtClean="0"/>
              <a:t>механізм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висловлювався</a:t>
            </a:r>
            <a:r>
              <a:rPr lang="ru-RU" sz="2800" dirty="0" smtClean="0"/>
              <a:t> </a:t>
            </a:r>
            <a:r>
              <a:rPr lang="ru-RU" sz="2800" dirty="0" smtClean="0"/>
              <a:t>О.О</a:t>
            </a:r>
            <a:r>
              <a:rPr lang="ru-RU" sz="2800" dirty="0" smtClean="0"/>
              <a:t>. </a:t>
            </a:r>
            <a:r>
              <a:rPr lang="ru-RU" sz="2800" dirty="0" err="1" smtClean="0"/>
              <a:t>Ухтомський</a:t>
            </a:r>
            <a:r>
              <a:rPr lang="ru-RU" sz="2800" dirty="0" smtClean="0"/>
              <a:t>, 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вважав</a:t>
            </a:r>
            <a:r>
              <a:rPr lang="ru-RU" sz="2800" dirty="0" smtClean="0"/>
              <a:t>  </a:t>
            </a:r>
            <a:r>
              <a:rPr lang="ru-RU" sz="2800" dirty="0" err="1" smtClean="0"/>
              <a:t>фізіологічною</a:t>
            </a:r>
            <a:r>
              <a:rPr lang="ru-RU" sz="2800" dirty="0" smtClean="0"/>
              <a:t> основою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домінантний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осередок</a:t>
            </a:r>
            <a:r>
              <a:rPr lang="ru-RU" sz="2800" dirty="0" smtClean="0"/>
              <a:t>  </a:t>
            </a:r>
            <a:r>
              <a:rPr lang="ru-RU" sz="2800" dirty="0" err="1" smtClean="0"/>
              <a:t>збудження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 </a:t>
            </a:r>
            <a:r>
              <a:rPr lang="ru-RU" sz="2800" dirty="0" err="1" smtClean="0"/>
              <a:t>уявлення</a:t>
            </a:r>
            <a:r>
              <a:rPr lang="ru-RU" sz="2800" dirty="0" smtClean="0"/>
              <a:t>  І.П. Павлова </a:t>
            </a:r>
            <a:r>
              <a:rPr lang="ru-RU" sz="2800" dirty="0" err="1" smtClean="0"/>
              <a:t>теж</a:t>
            </a:r>
            <a:r>
              <a:rPr lang="ru-RU" sz="2800" dirty="0" smtClean="0"/>
              <a:t>  </a:t>
            </a:r>
            <a:r>
              <a:rPr lang="ru-RU" sz="2800" dirty="0" err="1" smtClean="0"/>
              <a:t>органічно</a:t>
            </a:r>
            <a:r>
              <a:rPr lang="ru-RU" sz="2800" dirty="0" smtClean="0"/>
              <a:t>  </a:t>
            </a:r>
            <a:r>
              <a:rPr lang="ru-RU" sz="2800" dirty="0" err="1" smtClean="0"/>
              <a:t>поєднується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цими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теоріями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48464" cy="6858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Нервові</a:t>
            </a:r>
            <a:r>
              <a:rPr lang="ru-RU" b="1" dirty="0" smtClean="0"/>
              <a:t> </a:t>
            </a:r>
            <a:r>
              <a:rPr lang="ru-RU" b="1" dirty="0" err="1" smtClean="0"/>
              <a:t>процеси</a:t>
            </a:r>
            <a:r>
              <a:rPr lang="ru-RU" b="1" dirty="0" smtClean="0"/>
              <a:t> </a:t>
            </a:r>
            <a:r>
              <a:rPr lang="ru-RU" b="1" dirty="0" err="1" smtClean="0"/>
              <a:t>збудження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гальмування</a:t>
            </a:r>
            <a:r>
              <a:rPr lang="ru-RU" b="1" dirty="0" smtClean="0"/>
              <a:t>.  </a:t>
            </a:r>
            <a:endParaRPr lang="ru-RU" b="1" dirty="0" smtClean="0"/>
          </a:p>
          <a:p>
            <a:r>
              <a:rPr lang="ru-RU" dirty="0" err="1" smtClean="0"/>
              <a:t>Психічна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концентрується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потрібному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 та 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відволікається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що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закону </a:t>
            </a:r>
            <a:r>
              <a:rPr lang="ru-RU" dirty="0" err="1" smtClean="0"/>
              <a:t>взаємної</a:t>
            </a:r>
            <a:r>
              <a:rPr lang="ru-RU" dirty="0" smtClean="0"/>
              <a:t> </a:t>
            </a:r>
            <a:r>
              <a:rPr lang="ru-RU" dirty="0" err="1" smtClean="0"/>
              <a:t>індукції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  </a:t>
            </a:r>
            <a:r>
              <a:rPr lang="ru-RU" dirty="0" err="1" smtClean="0"/>
              <a:t>Осередок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корі</a:t>
            </a:r>
            <a:r>
              <a:rPr lang="ru-RU" dirty="0" smtClean="0"/>
              <a:t>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, що </a:t>
            </a:r>
            <a:r>
              <a:rPr lang="ru-RU" dirty="0" err="1" smtClean="0"/>
              <a:t>з’явився</a:t>
            </a:r>
            <a:r>
              <a:rPr lang="ru-RU" dirty="0" smtClean="0"/>
              <a:t> при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сигналу,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кори. Так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сприйняття</a:t>
            </a:r>
            <a:r>
              <a:rPr lang="ru-RU" dirty="0" smtClean="0"/>
              <a:t> того, на що </a:t>
            </a:r>
            <a:r>
              <a:rPr lang="ru-RU" dirty="0" err="1" smtClean="0"/>
              <a:t>спрямована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І.П</a:t>
            </a:r>
            <a:r>
              <a:rPr lang="ru-RU" dirty="0" smtClean="0"/>
              <a:t>. Павлов </a:t>
            </a:r>
            <a:r>
              <a:rPr lang="ru-RU" dirty="0" err="1" smtClean="0"/>
              <a:t>описував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smtClean="0"/>
              <a:t>так</a:t>
            </a:r>
            <a:r>
              <a:rPr lang="ru-RU" dirty="0" smtClean="0"/>
              <a:t>:  «Если бы можно было видеть сквозь черепную коробку и если бы место с </a:t>
            </a:r>
            <a:r>
              <a:rPr lang="ru-RU" dirty="0" smtClean="0"/>
              <a:t>оптимальной </a:t>
            </a:r>
            <a:r>
              <a:rPr lang="ru-RU" dirty="0" smtClean="0"/>
              <a:t>возбудимостью светилось, то мы увидели бы на думающем </a:t>
            </a:r>
            <a:r>
              <a:rPr lang="ru-RU" dirty="0" smtClean="0"/>
              <a:t>сознательном </a:t>
            </a:r>
            <a:r>
              <a:rPr lang="ru-RU" dirty="0" smtClean="0"/>
              <a:t>человеке, как по его большим полушариям передвигается постоянно изменяющееся в форме и величине причудливо меняющихся очертаний светлое </a:t>
            </a:r>
            <a:r>
              <a:rPr lang="ru-RU" dirty="0" smtClean="0"/>
              <a:t>пятно</a:t>
            </a:r>
            <a:r>
              <a:rPr lang="ru-RU" dirty="0" smtClean="0"/>
              <a:t>» [Павлов И.П., 1951, с. 248].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48464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На думку О.О. </a:t>
            </a:r>
            <a:r>
              <a:rPr lang="ru-RU" dirty="0" err="1" smtClean="0"/>
              <a:t>Ухтомського</a:t>
            </a:r>
            <a:r>
              <a:rPr lang="ru-RU" dirty="0" smtClean="0"/>
              <a:t> в </a:t>
            </a:r>
            <a:r>
              <a:rPr lang="ru-RU" dirty="0" err="1" smtClean="0"/>
              <a:t>нервовій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причин </a:t>
            </a:r>
            <a:r>
              <a:rPr lang="ru-RU" dirty="0" err="1" smtClean="0"/>
              <a:t>з’являється</a:t>
            </a:r>
            <a:r>
              <a:rPr lang="ru-RU" dirty="0" smtClean="0"/>
              <a:t> </a:t>
            </a:r>
            <a:r>
              <a:rPr lang="ru-RU" dirty="0" err="1" smtClean="0"/>
              <a:t>осередок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smtClean="0"/>
              <a:t>час </a:t>
            </a:r>
            <a:r>
              <a:rPr lang="ru-RU" dirty="0" err="1" smtClean="0"/>
              <a:t>підпорядковує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домінує</a:t>
            </a:r>
            <a:r>
              <a:rPr lang="ru-RU" dirty="0" smtClean="0"/>
              <a:t>, </a:t>
            </a:r>
            <a:r>
              <a:rPr lang="ru-RU" dirty="0" err="1" smtClean="0"/>
              <a:t>панує</a:t>
            </a:r>
            <a:r>
              <a:rPr lang="ru-RU" dirty="0" smtClean="0"/>
              <a:t> над ними, </a:t>
            </a:r>
            <a:r>
              <a:rPr lang="ru-RU" dirty="0" err="1" smtClean="0"/>
              <a:t>керує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діалектика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захопленості</a:t>
            </a:r>
            <a:r>
              <a:rPr lang="ru-RU" dirty="0" smtClean="0"/>
              <a:t>, </a:t>
            </a:r>
            <a:r>
              <a:rPr lang="ru-RU" dirty="0" err="1" smtClean="0"/>
              <a:t>натхнення</a:t>
            </a:r>
            <a:r>
              <a:rPr lang="ru-RU" dirty="0" smtClean="0"/>
              <a:t>, </a:t>
            </a:r>
            <a:r>
              <a:rPr lang="ru-RU" dirty="0" err="1" smtClean="0"/>
              <a:t>інтуїції</a:t>
            </a:r>
            <a:r>
              <a:rPr lang="ru-RU" dirty="0" smtClean="0"/>
              <a:t>, </a:t>
            </a:r>
            <a:r>
              <a:rPr lang="ru-RU" dirty="0" err="1" smtClean="0"/>
              <a:t>несподіваних</a:t>
            </a:r>
            <a:r>
              <a:rPr lang="ru-RU" dirty="0" smtClean="0"/>
              <a:t> </a:t>
            </a:r>
            <a:r>
              <a:rPr lang="ru-RU" dirty="0" err="1" smtClean="0"/>
              <a:t>відкриттів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5. </a:t>
            </a:r>
            <a:r>
              <a:rPr lang="ru-RU" b="1" dirty="0" err="1" smtClean="0"/>
              <a:t>Нейропсихологія</a:t>
            </a:r>
            <a:r>
              <a:rPr lang="ru-RU" b="1" dirty="0" smtClean="0"/>
              <a:t> </a:t>
            </a:r>
            <a:r>
              <a:rPr lang="ru-RU" b="1" dirty="0" err="1" smtClean="0"/>
              <a:t>уваги</a:t>
            </a:r>
            <a:r>
              <a:rPr lang="ru-RU" b="1" dirty="0" smtClean="0"/>
              <a:t>. 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нейронаук</a:t>
            </a:r>
            <a:r>
              <a:rPr lang="ru-RU" dirty="0" smtClean="0"/>
              <a:t> ми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що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головному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На </a:t>
            </a:r>
            <a:r>
              <a:rPr lang="ru-RU" dirty="0" err="1" smtClean="0"/>
              <a:t>тваринах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кішках</a:t>
            </a:r>
            <a:r>
              <a:rPr lang="ru-RU" dirty="0" smtClean="0"/>
              <a:t>,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експерименти</a:t>
            </a:r>
            <a:r>
              <a:rPr lang="ru-RU" dirty="0" smtClean="0"/>
              <a:t>, </a:t>
            </a:r>
            <a:r>
              <a:rPr lang="ru-RU" dirty="0" err="1" smtClean="0"/>
              <a:t>імплантуючи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у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електроди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ту </a:t>
            </a:r>
            <a:r>
              <a:rPr lang="ru-RU" dirty="0" err="1" smtClean="0"/>
              <a:t>частину</a:t>
            </a:r>
            <a:r>
              <a:rPr lang="ru-RU" dirty="0" smtClean="0"/>
              <a:t>, яку </a:t>
            </a:r>
            <a:r>
              <a:rPr lang="ru-RU" dirty="0" err="1" smtClean="0"/>
              <a:t>збираються</a:t>
            </a:r>
            <a:r>
              <a:rPr lang="ru-RU" dirty="0" smtClean="0"/>
              <a:t> </a:t>
            </a:r>
            <a:r>
              <a:rPr lang="ru-RU" dirty="0" err="1" smtClean="0"/>
              <a:t>досліджувати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 </a:t>
            </a:r>
            <a:r>
              <a:rPr lang="ru-RU" dirty="0" err="1" smtClean="0"/>
              <a:t>спостерігають</a:t>
            </a:r>
            <a:r>
              <a:rPr lang="ru-RU" dirty="0" smtClean="0"/>
              <a:t>  за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. 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 </a:t>
            </a:r>
            <a:r>
              <a:rPr lang="ru-RU" dirty="0" err="1" smtClean="0"/>
              <a:t>досліджують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електроенцефалограми</a:t>
            </a:r>
            <a:r>
              <a:rPr lang="ru-RU" dirty="0" smtClean="0"/>
              <a:t> </a:t>
            </a:r>
            <a:r>
              <a:rPr lang="ru-RU" dirty="0" smtClean="0"/>
              <a:t>(ЕЕГ) </a:t>
            </a:r>
            <a:r>
              <a:rPr lang="ru-RU" dirty="0" err="1" smtClean="0"/>
              <a:t>мозку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станах </a:t>
            </a:r>
            <a:r>
              <a:rPr lang="ru-RU" dirty="0" err="1" smtClean="0"/>
              <a:t>організму</a:t>
            </a:r>
            <a:r>
              <a:rPr lang="ru-RU" dirty="0" smtClean="0"/>
              <a:t> (сон, </a:t>
            </a:r>
            <a:r>
              <a:rPr lang="ru-RU" dirty="0" err="1" smtClean="0"/>
              <a:t>пильнування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про </a:t>
            </a:r>
            <a:r>
              <a:rPr lang="ru-RU" dirty="0" err="1" smtClean="0"/>
              <a:t>фізіологічні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то </a:t>
            </a:r>
            <a:r>
              <a:rPr lang="ru-RU" dirty="0" err="1" smtClean="0"/>
              <a:t>природно</a:t>
            </a:r>
            <a:r>
              <a:rPr lang="ru-RU" dirty="0" smtClean="0"/>
              <a:t>,  що  </a:t>
            </a:r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пильнуванні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активною </a:t>
            </a:r>
            <a:r>
              <a:rPr lang="ru-RU" dirty="0" err="1" smtClean="0"/>
              <a:t>мозковою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пильнування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електроенцефалографа</a:t>
            </a:r>
            <a:r>
              <a:rPr lang="ru-RU" dirty="0" smtClean="0"/>
              <a:t> </a:t>
            </a:r>
            <a:r>
              <a:rPr lang="ru-RU" dirty="0" smtClean="0"/>
              <a:t>(ЕЕГ), що </a:t>
            </a:r>
            <a:r>
              <a:rPr lang="ru-RU" dirty="0" err="1" smtClean="0"/>
              <a:t>визначає</a:t>
            </a:r>
            <a:r>
              <a:rPr lang="ru-RU" dirty="0" smtClean="0"/>
              <a:t>  за  </a:t>
            </a:r>
            <a:r>
              <a:rPr lang="ru-RU" dirty="0" err="1" smtClean="0"/>
              <a:t>слабкими</a:t>
            </a:r>
            <a:r>
              <a:rPr lang="ru-RU" dirty="0" smtClean="0"/>
              <a:t>  струмами 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електроактивність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5 </a:t>
            </a:r>
            <a:r>
              <a:rPr lang="ru-RU" dirty="0" err="1" smtClean="0"/>
              <a:t>стадій</a:t>
            </a:r>
            <a:r>
              <a:rPr lang="ru-RU" dirty="0" smtClean="0"/>
              <a:t> </a:t>
            </a:r>
            <a:r>
              <a:rPr lang="ru-RU" dirty="0" err="1" smtClean="0"/>
              <a:t>пильнування</a:t>
            </a:r>
            <a:r>
              <a:rPr lang="ru-RU" dirty="0" smtClean="0"/>
              <a:t>:  </a:t>
            </a:r>
            <a:r>
              <a:rPr lang="ru-RU" dirty="0" err="1" smtClean="0"/>
              <a:t>глибокий</a:t>
            </a:r>
            <a:r>
              <a:rPr lang="ru-RU" dirty="0" smtClean="0"/>
              <a:t> сон, </a:t>
            </a:r>
            <a:r>
              <a:rPr lang="ru-RU" dirty="0" err="1" smtClean="0"/>
              <a:t>дрімотний</a:t>
            </a:r>
            <a:r>
              <a:rPr lang="ru-RU" dirty="0" smtClean="0"/>
              <a:t> </a:t>
            </a:r>
            <a:r>
              <a:rPr lang="ru-RU" dirty="0" smtClean="0"/>
              <a:t>стан, </a:t>
            </a:r>
            <a:r>
              <a:rPr lang="ru-RU" dirty="0" err="1" smtClean="0"/>
              <a:t>спокійне</a:t>
            </a:r>
            <a:r>
              <a:rPr lang="ru-RU" dirty="0" smtClean="0"/>
              <a:t> </a:t>
            </a:r>
            <a:r>
              <a:rPr lang="ru-RU" dirty="0" err="1" smtClean="0"/>
              <a:t>пильнування</a:t>
            </a:r>
            <a:r>
              <a:rPr lang="ru-RU" dirty="0" smtClean="0"/>
              <a:t>, </a:t>
            </a:r>
            <a:r>
              <a:rPr lang="ru-RU" dirty="0" err="1" smtClean="0"/>
              <a:t>активне</a:t>
            </a:r>
            <a:r>
              <a:rPr lang="ru-RU" dirty="0" smtClean="0"/>
              <a:t> (</a:t>
            </a:r>
            <a:r>
              <a:rPr lang="ru-RU" dirty="0" err="1" smtClean="0"/>
              <a:t>насторожене</a:t>
            </a:r>
            <a:r>
              <a:rPr lang="ru-RU" dirty="0" smtClean="0"/>
              <a:t>) </a:t>
            </a:r>
            <a:r>
              <a:rPr lang="ru-RU" dirty="0" err="1" smtClean="0"/>
              <a:t>пильнування</a:t>
            </a:r>
            <a:r>
              <a:rPr lang="ru-RU" dirty="0" smtClean="0"/>
              <a:t>, </a:t>
            </a:r>
            <a:r>
              <a:rPr lang="ru-RU" dirty="0" err="1" smtClean="0"/>
              <a:t>надмірне</a:t>
            </a:r>
            <a:r>
              <a:rPr lang="ru-RU" dirty="0" smtClean="0"/>
              <a:t> </a:t>
            </a:r>
            <a:r>
              <a:rPr lang="ru-RU" dirty="0" err="1" smtClean="0"/>
              <a:t>пильнування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Найефективніша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відбуватиметься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активного та  </a:t>
            </a:r>
            <a:r>
              <a:rPr lang="ru-RU" dirty="0" err="1" smtClean="0"/>
              <a:t>спокійного</a:t>
            </a:r>
            <a:r>
              <a:rPr lang="ru-RU" dirty="0" smtClean="0"/>
              <a:t> </a:t>
            </a:r>
            <a:r>
              <a:rPr lang="ru-RU" dirty="0" err="1" smtClean="0"/>
              <a:t>пильнування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на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стадіях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які-небудь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</a:t>
            </a:r>
            <a:r>
              <a:rPr lang="ru-RU" dirty="0" smtClean="0"/>
              <a:t>Так</a:t>
            </a:r>
            <a:r>
              <a:rPr lang="ru-RU" dirty="0" smtClean="0"/>
              <a:t>, 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дрімоти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1-2 </a:t>
            </a:r>
            <a:r>
              <a:rPr lang="ru-RU" dirty="0" err="1" smtClean="0"/>
              <a:t>подразники</a:t>
            </a:r>
            <a:r>
              <a:rPr lang="ru-RU" dirty="0" smtClean="0"/>
              <a:t>, а </a:t>
            </a:r>
            <a:r>
              <a:rPr lang="ru-RU" dirty="0" smtClean="0"/>
              <a:t>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не бути. </a:t>
            </a:r>
            <a:r>
              <a:rPr lang="ru-RU" dirty="0" err="1" smtClean="0"/>
              <a:t>Класичний</a:t>
            </a:r>
            <a:r>
              <a:rPr lang="ru-RU" dirty="0" smtClean="0"/>
              <a:t> приклад: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спокійно</a:t>
            </a:r>
            <a:r>
              <a:rPr lang="ru-RU" dirty="0" smtClean="0"/>
              <a:t> спить при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шумі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миттєво</a:t>
            </a:r>
            <a:r>
              <a:rPr lang="ru-RU" dirty="0" smtClean="0"/>
              <a:t> </a:t>
            </a:r>
            <a:r>
              <a:rPr lang="ru-RU" dirty="0" err="1" smtClean="0"/>
              <a:t>прокинеться</a:t>
            </a:r>
            <a:r>
              <a:rPr lang="ru-RU" dirty="0" smtClean="0"/>
              <a:t> при </a:t>
            </a:r>
            <a:r>
              <a:rPr lang="ru-RU" dirty="0" err="1" smtClean="0"/>
              <a:t>щонайменшому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6. </a:t>
            </a:r>
            <a:r>
              <a:rPr lang="ru-RU" b="1" dirty="0" err="1" smtClean="0"/>
              <a:t>Фізіологічні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основи</a:t>
            </a:r>
            <a:r>
              <a:rPr lang="ru-RU" b="1" dirty="0" smtClean="0"/>
              <a:t> </a:t>
            </a:r>
            <a:r>
              <a:rPr lang="ru-RU" b="1" dirty="0" err="1" smtClean="0"/>
              <a:t>уваги</a:t>
            </a:r>
            <a:r>
              <a:rPr lang="ru-RU" b="1" dirty="0" smtClean="0"/>
              <a:t>.  </a:t>
            </a:r>
            <a:r>
              <a:rPr lang="ru-RU" dirty="0" err="1" smtClean="0"/>
              <a:t>Фізіологічними</a:t>
            </a:r>
            <a:r>
              <a:rPr lang="ru-RU" dirty="0" smtClean="0"/>
              <a:t> основами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займалися</a:t>
            </a:r>
            <a:r>
              <a:rPr lang="ru-RU" dirty="0" smtClean="0"/>
              <a:t> </a:t>
            </a:r>
            <a:r>
              <a:rPr lang="ru-RU" dirty="0" smtClean="0"/>
              <a:t> В.М</a:t>
            </a:r>
            <a:r>
              <a:rPr lang="ru-RU" dirty="0" smtClean="0"/>
              <a:t>. </a:t>
            </a:r>
            <a:r>
              <a:rPr lang="ru-RU" dirty="0" err="1" smtClean="0"/>
              <a:t>Бехтєрев</a:t>
            </a:r>
            <a:r>
              <a:rPr lang="ru-RU" dirty="0" smtClean="0"/>
              <a:t>, Л.А. </a:t>
            </a:r>
            <a:r>
              <a:rPr lang="ru-RU" dirty="0" err="1" smtClean="0"/>
              <a:t>Орбелі</a:t>
            </a:r>
            <a:r>
              <a:rPr lang="ru-RU" dirty="0" smtClean="0"/>
              <a:t>, П.К. </a:t>
            </a:r>
            <a:r>
              <a:rPr lang="ru-RU" dirty="0" err="1" smtClean="0"/>
              <a:t>Анохін</a:t>
            </a:r>
            <a:r>
              <a:rPr lang="ru-RU" dirty="0" smtClean="0"/>
              <a:t>. </a:t>
            </a:r>
            <a:r>
              <a:rPr lang="ru-RU" dirty="0" err="1" smtClean="0"/>
              <a:t>Провідна</a:t>
            </a:r>
            <a:r>
              <a:rPr lang="ru-RU" dirty="0" smtClean="0"/>
              <a:t> роль </a:t>
            </a:r>
            <a:r>
              <a:rPr lang="ru-RU" dirty="0" err="1" smtClean="0"/>
              <a:t>кіркових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 у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нейрофізіологічним</a:t>
            </a:r>
            <a:r>
              <a:rPr lang="ru-RU" dirty="0" smtClean="0"/>
              <a:t> </a:t>
            </a:r>
            <a:r>
              <a:rPr lang="ru-RU" dirty="0" err="1" smtClean="0"/>
              <a:t>дослідженням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З’ясовано</a:t>
            </a:r>
            <a:r>
              <a:rPr lang="ru-RU" dirty="0" smtClean="0"/>
              <a:t>, що </a:t>
            </a:r>
            <a:r>
              <a:rPr lang="ru-RU" dirty="0" err="1" smtClean="0"/>
              <a:t>вибіркова</a:t>
            </a:r>
            <a:r>
              <a:rPr lang="ru-RU" dirty="0" smtClean="0"/>
              <a:t> 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на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пильнуванні</a:t>
            </a:r>
            <a:r>
              <a:rPr lang="ru-RU" dirty="0" smtClean="0"/>
              <a:t> кори </a:t>
            </a:r>
            <a:r>
              <a:rPr lang="ru-RU" dirty="0" smtClean="0"/>
              <a:t>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підвищенні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Оптимальний</a:t>
            </a:r>
            <a:r>
              <a:rPr lang="ru-RU" dirty="0" smtClean="0"/>
              <a:t> 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збудливості</a:t>
            </a:r>
            <a:r>
              <a:rPr lang="ru-RU" dirty="0" smtClean="0"/>
              <a:t> </a:t>
            </a:r>
            <a:r>
              <a:rPr lang="ru-RU" dirty="0" smtClean="0"/>
              <a:t>кори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активізації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вибірковий</a:t>
            </a:r>
            <a:r>
              <a:rPr lang="ru-RU" dirty="0" smtClean="0"/>
              <a:t>  характер.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осередків</a:t>
            </a:r>
            <a:r>
              <a:rPr lang="ru-RU" dirty="0" smtClean="0"/>
              <a:t>  </a:t>
            </a:r>
            <a:r>
              <a:rPr lang="ru-RU" dirty="0" smtClean="0"/>
              <a:t>оптимального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до </a:t>
            </a:r>
            <a:r>
              <a:rPr lang="ru-RU" dirty="0" err="1" smtClean="0"/>
              <a:t>чого-небудь</a:t>
            </a:r>
            <a:r>
              <a:rPr lang="ru-RU" dirty="0" smtClean="0"/>
              <a:t> </a:t>
            </a:r>
            <a:r>
              <a:rPr lang="ru-RU" dirty="0" err="1" smtClean="0"/>
              <a:t>проявляє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ж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неуважна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значить,  </a:t>
            </a:r>
            <a:r>
              <a:rPr lang="ru-RU" dirty="0" err="1" smtClean="0"/>
              <a:t>її</a:t>
            </a:r>
            <a:r>
              <a:rPr lang="ru-RU" dirty="0" smtClean="0"/>
              <a:t>  </a:t>
            </a:r>
            <a:r>
              <a:rPr lang="ru-RU" dirty="0" err="1" smtClean="0"/>
              <a:t>увага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smtClean="0"/>
              <a:t>абстрактна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стороннє</a:t>
            </a:r>
            <a:r>
              <a:rPr lang="ru-RU" dirty="0" smtClean="0"/>
              <a:t>, не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родом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smtClean="0"/>
              <a:t>Особливо </a:t>
            </a:r>
            <a:r>
              <a:rPr lang="ru-RU" dirty="0" err="1" smtClean="0"/>
              <a:t>підкреслюється</a:t>
            </a:r>
            <a:r>
              <a:rPr lang="ru-RU" dirty="0" smtClean="0"/>
              <a:t> </a:t>
            </a:r>
            <a:r>
              <a:rPr lang="ru-RU" dirty="0" err="1" smtClean="0"/>
              <a:t>важлива</a:t>
            </a:r>
            <a:r>
              <a:rPr lang="ru-RU" dirty="0" smtClean="0"/>
              <a:t> роль </a:t>
            </a:r>
            <a:r>
              <a:rPr lang="ru-RU" dirty="0" err="1" smtClean="0"/>
              <a:t>лобових</a:t>
            </a:r>
            <a:r>
              <a:rPr lang="ru-RU" dirty="0" smtClean="0"/>
              <a:t> областей </a:t>
            </a:r>
            <a:r>
              <a:rPr lang="ru-RU" dirty="0" err="1" smtClean="0"/>
              <a:t>мозку</a:t>
            </a:r>
            <a:r>
              <a:rPr lang="ru-RU" dirty="0" smtClean="0"/>
              <a:t> у </a:t>
            </a:r>
            <a:r>
              <a:rPr lang="ru-RU" dirty="0" err="1" smtClean="0"/>
              <a:t>відборі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 </a:t>
            </a:r>
            <a:r>
              <a:rPr lang="ru-RU" dirty="0" err="1" smtClean="0"/>
              <a:t>нейрофізіологічних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у 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, що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».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 smtClean="0"/>
              <a:t>клітини-детектори</a:t>
            </a:r>
            <a:r>
              <a:rPr lang="ru-RU" dirty="0" smtClean="0"/>
              <a:t> </a:t>
            </a:r>
            <a:r>
              <a:rPr lang="ru-RU" dirty="0" err="1" smtClean="0"/>
              <a:t>новизни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на </a:t>
            </a:r>
            <a:r>
              <a:rPr lang="ru-RU" dirty="0" err="1" smtClean="0"/>
              <a:t>усій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кори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smtClean="0"/>
              <a:t>структурах.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Встановлено</a:t>
            </a:r>
            <a:r>
              <a:rPr lang="ru-RU" dirty="0" smtClean="0"/>
              <a:t>, що в </a:t>
            </a:r>
            <a:r>
              <a:rPr lang="ru-RU" dirty="0" err="1" smtClean="0"/>
              <a:t>глибоких</a:t>
            </a:r>
            <a:r>
              <a:rPr lang="ru-RU" dirty="0" smtClean="0"/>
              <a:t> </a:t>
            </a:r>
            <a:r>
              <a:rPr lang="ru-RU" dirty="0" err="1" smtClean="0"/>
              <a:t>відділах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скупчення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волокон</a:t>
            </a:r>
            <a:r>
              <a:rPr lang="ru-RU" dirty="0" smtClean="0"/>
              <a:t>, що </a:t>
            </a:r>
            <a:r>
              <a:rPr lang="ru-RU" dirty="0" err="1" smtClean="0"/>
              <a:t>йдуть</a:t>
            </a:r>
            <a:r>
              <a:rPr lang="ru-RU" dirty="0" smtClean="0"/>
              <a:t> у 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напрямах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переплітаються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собою. </a:t>
            </a:r>
            <a:r>
              <a:rPr lang="ru-RU" dirty="0" err="1" smtClean="0"/>
              <a:t>Це</a:t>
            </a:r>
            <a:r>
              <a:rPr lang="ru-RU" dirty="0" smtClean="0"/>
              <a:t> на </a:t>
            </a:r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, що  </a:t>
            </a:r>
            <a:r>
              <a:rPr lang="ru-RU" dirty="0" err="1" smtClean="0"/>
              <a:t>поєднують</a:t>
            </a:r>
            <a:r>
              <a:rPr lang="ru-RU" dirty="0" smtClean="0"/>
              <a:t>  </a:t>
            </a:r>
            <a:r>
              <a:rPr lang="ru-RU" dirty="0" err="1" smtClean="0"/>
              <a:t>рецептори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чуття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 </a:t>
            </a:r>
            <a:r>
              <a:rPr lang="ru-RU" dirty="0" smtClean="0"/>
              <a:t>кори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Скупчення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що  </a:t>
            </a:r>
            <a:r>
              <a:rPr lang="ru-RU" dirty="0" err="1" smtClean="0"/>
              <a:t>розташоване</a:t>
            </a:r>
            <a:r>
              <a:rPr lang="ru-RU" dirty="0" smtClean="0"/>
              <a:t> в  </a:t>
            </a:r>
            <a:r>
              <a:rPr lang="ru-RU" dirty="0" err="1" smtClean="0"/>
              <a:t>стовбуровій</a:t>
            </a:r>
            <a:r>
              <a:rPr lang="ru-RU" dirty="0" smtClean="0"/>
              <a:t> 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отримало</a:t>
            </a:r>
            <a:r>
              <a:rPr lang="ru-RU" dirty="0" smtClean="0"/>
              <a:t>  </a:t>
            </a:r>
            <a:r>
              <a:rPr lang="ru-RU" dirty="0" err="1" smtClean="0"/>
              <a:t>назву</a:t>
            </a:r>
            <a:r>
              <a:rPr lang="ru-RU" dirty="0" smtClean="0"/>
              <a:t>  </a:t>
            </a:r>
            <a:r>
              <a:rPr lang="ru-RU" dirty="0" err="1" smtClean="0"/>
              <a:t>ретикулярної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. </a:t>
            </a:r>
            <a:r>
              <a:rPr lang="ru-RU" dirty="0" err="1" smtClean="0"/>
              <a:t>Нервові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, що </a:t>
            </a:r>
            <a:r>
              <a:rPr lang="ru-RU" dirty="0" err="1" smtClean="0"/>
              <a:t>йдуть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виникають</a:t>
            </a:r>
            <a:r>
              <a:rPr lang="ru-RU" dirty="0" smtClean="0"/>
              <a:t> у 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чуття</a:t>
            </a:r>
            <a:r>
              <a:rPr lang="ru-RU" dirty="0" smtClean="0"/>
              <a:t> </a:t>
            </a:r>
            <a:r>
              <a:rPr lang="ru-RU" dirty="0" err="1" smtClean="0"/>
              <a:t>сильних</a:t>
            </a:r>
            <a:r>
              <a:rPr lang="ru-RU" dirty="0" smtClean="0"/>
              <a:t>,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несподіваних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збуджують</a:t>
            </a:r>
            <a:r>
              <a:rPr lang="ru-RU" dirty="0" smtClean="0"/>
              <a:t> кору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активізується</a:t>
            </a:r>
            <a:r>
              <a:rPr lang="ru-RU" dirty="0" smtClean="0"/>
              <a:t> </a:t>
            </a:r>
            <a:r>
              <a:rPr lang="ru-RU" dirty="0" err="1" smtClean="0"/>
              <a:t>неспецифічною</a:t>
            </a:r>
            <a:r>
              <a:rPr lang="ru-RU" dirty="0" smtClean="0"/>
              <a:t> системою,  до </a:t>
            </a:r>
            <a:r>
              <a:rPr lang="ru-RU" dirty="0" err="1" smtClean="0"/>
              <a:t>якої</a:t>
            </a:r>
            <a:r>
              <a:rPr lang="ru-RU" dirty="0" smtClean="0"/>
              <a:t> належать </a:t>
            </a:r>
            <a:r>
              <a:rPr lang="ru-RU" dirty="0" err="1" smtClean="0"/>
              <a:t>ретикулярна</a:t>
            </a:r>
            <a:r>
              <a:rPr lang="ru-RU" dirty="0" smtClean="0"/>
              <a:t> </a:t>
            </a:r>
            <a:r>
              <a:rPr lang="ru-RU" dirty="0" err="1" smtClean="0"/>
              <a:t>формація</a:t>
            </a:r>
            <a:r>
              <a:rPr lang="ru-RU" dirty="0" smtClean="0"/>
              <a:t>, </a:t>
            </a:r>
            <a:r>
              <a:rPr lang="ru-RU" dirty="0" err="1" smtClean="0"/>
              <a:t>дифузна</a:t>
            </a:r>
            <a:r>
              <a:rPr lang="ru-RU" dirty="0" smtClean="0"/>
              <a:t>  </a:t>
            </a:r>
            <a:r>
              <a:rPr lang="ru-RU" dirty="0" err="1" smtClean="0"/>
              <a:t>таламічна</a:t>
            </a:r>
            <a:r>
              <a:rPr lang="ru-RU" dirty="0" smtClean="0"/>
              <a:t> система, </a:t>
            </a:r>
            <a:r>
              <a:rPr lang="ru-RU" dirty="0" err="1" smtClean="0"/>
              <a:t>гіпоталамічні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гіпокамп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 </a:t>
            </a:r>
            <a:r>
              <a:rPr lang="ru-RU" dirty="0" err="1" smtClean="0"/>
              <a:t>далі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35896" y="0"/>
            <a:ext cx="5328592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b="1" dirty="0" smtClean="0"/>
              <a:t>7. </a:t>
            </a:r>
            <a:r>
              <a:rPr lang="ru-RU" b="1" dirty="0" err="1" smtClean="0"/>
              <a:t>Ретикулярна</a:t>
            </a:r>
            <a:r>
              <a:rPr lang="ru-RU" b="1" dirty="0" smtClean="0"/>
              <a:t> </a:t>
            </a:r>
            <a:r>
              <a:rPr lang="ru-RU" b="1" dirty="0" err="1" smtClean="0"/>
              <a:t>формація</a:t>
            </a:r>
            <a:r>
              <a:rPr lang="ru-RU" b="1" dirty="0" smtClean="0"/>
              <a:t>.  </a:t>
            </a:r>
            <a:r>
              <a:rPr lang="ru-RU" dirty="0" smtClean="0"/>
              <a:t>При  </a:t>
            </a:r>
            <a:r>
              <a:rPr lang="ru-RU" dirty="0" err="1" smtClean="0"/>
              <a:t>подразнені</a:t>
            </a:r>
            <a:r>
              <a:rPr lang="ru-RU" dirty="0" smtClean="0"/>
              <a:t>  </a:t>
            </a:r>
            <a:r>
              <a:rPr lang="ru-RU" dirty="0" err="1" smtClean="0"/>
              <a:t>висхідної</a:t>
            </a:r>
            <a:r>
              <a:rPr lang="ru-RU" dirty="0" smtClean="0"/>
              <a:t> </a:t>
            </a:r>
            <a:r>
              <a:rPr lang="ru-RU" dirty="0" err="1" smtClean="0"/>
              <a:t>ретикулярної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з’являються</a:t>
            </a:r>
            <a:r>
              <a:rPr lang="ru-RU" dirty="0" smtClean="0"/>
              <a:t> </a:t>
            </a:r>
            <a:r>
              <a:rPr lang="ru-RU" dirty="0" err="1" smtClean="0"/>
              <a:t>швидкі</a:t>
            </a:r>
            <a:r>
              <a:rPr lang="ru-RU" dirty="0" smtClean="0"/>
              <a:t> </a:t>
            </a:r>
            <a:r>
              <a:rPr lang="ru-RU" dirty="0" err="1" smtClean="0"/>
              <a:t>електроколивання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(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десинхронізація</a:t>
            </a:r>
            <a:r>
              <a:rPr lang="ru-RU" dirty="0" smtClean="0"/>
              <a:t>),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рухливість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знижуються</a:t>
            </a:r>
            <a:r>
              <a:rPr lang="ru-RU" dirty="0" smtClean="0"/>
              <a:t> пороги </a:t>
            </a:r>
            <a:r>
              <a:rPr lang="ru-RU" dirty="0" err="1" smtClean="0"/>
              <a:t>чутливості</a:t>
            </a:r>
            <a:r>
              <a:rPr lang="ru-RU" dirty="0" smtClean="0"/>
              <a:t>, що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схожість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 станом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ретикулярній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, що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шляху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пов’язані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що </a:t>
            </a:r>
            <a:r>
              <a:rPr lang="ru-RU" dirty="0" err="1" smtClean="0"/>
              <a:t>стосуються</a:t>
            </a:r>
            <a:r>
              <a:rPr lang="ru-RU" dirty="0" smtClean="0"/>
              <a:t> практично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пізнавальних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насторожуватися</a:t>
            </a:r>
            <a:r>
              <a:rPr lang="ru-RU" dirty="0" smtClean="0"/>
              <a:t>, </a:t>
            </a:r>
            <a:r>
              <a:rPr lang="ru-RU" dirty="0" err="1" smtClean="0"/>
              <a:t>реагувати</a:t>
            </a:r>
            <a:r>
              <a:rPr lang="ru-RU" dirty="0" smtClean="0"/>
              <a:t> на </a:t>
            </a:r>
            <a:r>
              <a:rPr lang="ru-RU" dirty="0" err="1" smtClean="0"/>
              <a:t>незначні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довкіллі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нервова</a:t>
            </a:r>
            <a:r>
              <a:rPr lang="ru-RU" dirty="0" smtClean="0"/>
              <a:t>  структура 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механізмом</a:t>
            </a:r>
            <a:r>
              <a:rPr lang="ru-RU" dirty="0" smtClean="0"/>
              <a:t>,  </a:t>
            </a:r>
            <a:r>
              <a:rPr lang="ru-RU" dirty="0" err="1" smtClean="0"/>
              <a:t>який</a:t>
            </a:r>
            <a:r>
              <a:rPr lang="ru-RU" dirty="0" smtClean="0"/>
              <a:t>  </a:t>
            </a:r>
            <a:r>
              <a:rPr lang="ru-RU" dirty="0" err="1" smtClean="0"/>
              <a:t>знаходиться</a:t>
            </a:r>
            <a:r>
              <a:rPr lang="ru-RU" dirty="0" smtClean="0"/>
              <a:t> 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орієнтовного</a:t>
            </a:r>
            <a:r>
              <a:rPr lang="ru-RU" dirty="0" smtClean="0"/>
              <a:t> рефлексу. </a:t>
            </a:r>
            <a:endParaRPr lang="ru-RU" dirty="0"/>
          </a:p>
        </p:txBody>
      </p:sp>
      <p:pic>
        <p:nvPicPr>
          <p:cNvPr id="1126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7904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Таким чином, </a:t>
            </a:r>
            <a:r>
              <a:rPr lang="ru-RU" sz="2800" dirty="0" err="1" smtClean="0"/>
              <a:t>ретикулярна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формація</a:t>
            </a:r>
            <a:r>
              <a:rPr lang="ru-RU" sz="2800" dirty="0" smtClean="0"/>
              <a:t> разом </a:t>
            </a:r>
            <a:r>
              <a:rPr lang="ru-RU" sz="2800" dirty="0" err="1" smtClean="0"/>
              <a:t>з</a:t>
            </a:r>
            <a:r>
              <a:rPr lang="ru-RU" sz="2800" dirty="0" smtClean="0"/>
              <a:t> органами </a:t>
            </a:r>
            <a:r>
              <a:rPr lang="ru-RU" sz="2800" dirty="0" err="1" smtClean="0"/>
              <a:t>чуття</a:t>
            </a:r>
            <a:r>
              <a:rPr lang="ru-RU" sz="2800" dirty="0" smtClean="0"/>
              <a:t>  </a:t>
            </a:r>
            <a:r>
              <a:rPr lang="ru-RU" sz="2800" dirty="0" err="1" smtClean="0"/>
              <a:t>зумовлює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появу</a:t>
            </a:r>
            <a:r>
              <a:rPr lang="ru-RU" sz="2800" dirty="0" smtClean="0"/>
              <a:t> </a:t>
            </a:r>
            <a:r>
              <a:rPr lang="ru-RU" sz="2800" dirty="0" err="1" smtClean="0"/>
              <a:t>орієнтовного</a:t>
            </a:r>
            <a:r>
              <a:rPr lang="ru-RU" sz="2800" dirty="0" smtClean="0"/>
              <a:t> рефлексу, що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первинною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фізіологічною</a:t>
            </a:r>
            <a:r>
              <a:rPr lang="ru-RU" sz="2800" dirty="0" smtClean="0"/>
              <a:t> основою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Одним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механізмів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запускають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ретикулярну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орієнтовний</a:t>
            </a:r>
            <a:r>
              <a:rPr lang="ru-RU" sz="2800" dirty="0" smtClean="0"/>
              <a:t> </a:t>
            </a:r>
            <a:r>
              <a:rPr lang="ru-RU" sz="2800" dirty="0" smtClean="0"/>
              <a:t>рефлекс.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вроджена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будь-яку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 у </a:t>
            </a:r>
            <a:r>
              <a:rPr lang="ru-RU" sz="2800" dirty="0" smtClean="0"/>
              <a:t>людей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.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хтось</a:t>
            </a:r>
            <a:r>
              <a:rPr lang="ru-RU" sz="2800" dirty="0" smtClean="0"/>
              <a:t> входить у </a:t>
            </a:r>
            <a:r>
              <a:rPr lang="ru-RU" sz="2800" dirty="0" err="1" smtClean="0"/>
              <a:t>кімнату</a:t>
            </a:r>
            <a:r>
              <a:rPr lang="ru-RU" sz="2800" dirty="0" smtClean="0"/>
              <a:t>,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, </a:t>
            </a:r>
            <a:r>
              <a:rPr lang="ru-RU" sz="2800" dirty="0" err="1" smtClean="0"/>
              <a:t>незважаючи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зайнятість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миттєво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обертається</a:t>
            </a:r>
            <a:r>
              <a:rPr lang="ru-RU" sz="2800" dirty="0" smtClean="0"/>
              <a:t> до дверей. І.П. Павлов назвав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рефлекс – «що </a:t>
            </a:r>
            <a:r>
              <a:rPr lang="ru-RU" sz="2800" dirty="0" err="1" smtClean="0"/>
              <a:t>таке</a:t>
            </a:r>
            <a:r>
              <a:rPr lang="ru-RU" sz="2800" dirty="0" smtClean="0"/>
              <a:t>?». 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та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Орієнтовна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Нервова</a:t>
            </a:r>
            <a:r>
              <a:rPr lang="ru-RU" dirty="0" smtClean="0"/>
              <a:t> модель стимулу. 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Нейропсихологія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Фізіологічні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err="1" smtClean="0"/>
              <a:t>Ретикулярна</a:t>
            </a:r>
            <a:r>
              <a:rPr lang="ru-RU" dirty="0" smtClean="0"/>
              <a:t> </a:t>
            </a:r>
            <a:r>
              <a:rPr lang="ru-RU" dirty="0" err="1" smtClean="0"/>
              <a:t>формація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 err="1" smtClean="0"/>
              <a:t>Периферичні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8. </a:t>
            </a:r>
            <a:r>
              <a:rPr lang="ru-RU" b="1" dirty="0" err="1" smtClean="0"/>
              <a:t>Периферичні</a:t>
            </a:r>
            <a:r>
              <a:rPr lang="ru-RU" b="1" dirty="0" smtClean="0"/>
              <a:t> </a:t>
            </a:r>
            <a:r>
              <a:rPr lang="ru-RU" b="1" dirty="0" err="1" smtClean="0"/>
              <a:t>механізми</a:t>
            </a:r>
            <a:r>
              <a:rPr lang="ru-RU" b="1" dirty="0" smtClean="0"/>
              <a:t> </a:t>
            </a:r>
            <a:r>
              <a:rPr lang="ru-RU" b="1" dirty="0" err="1" smtClean="0"/>
              <a:t>уваги</a:t>
            </a:r>
            <a:r>
              <a:rPr lang="ru-RU" b="1" dirty="0" smtClean="0"/>
              <a:t>. </a:t>
            </a:r>
            <a:r>
              <a:rPr lang="ru-RU" dirty="0" smtClean="0"/>
              <a:t>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виборчий</a:t>
            </a:r>
            <a:r>
              <a:rPr lang="ru-RU" dirty="0" smtClean="0"/>
              <a:t> </a:t>
            </a:r>
            <a:r>
              <a:rPr lang="ru-RU" dirty="0" smtClean="0"/>
              <a:t>характер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ознайомитися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складними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, </a:t>
            </a:r>
            <a:r>
              <a:rPr lang="ru-RU" dirty="0" smtClean="0"/>
              <a:t>що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організмі</a:t>
            </a:r>
            <a:r>
              <a:rPr lang="ru-RU" dirty="0" smtClean="0"/>
              <a:t>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фільтрацію</a:t>
            </a:r>
            <a:r>
              <a:rPr lang="ru-RU" dirty="0" smtClean="0"/>
              <a:t> </a:t>
            </a:r>
            <a:r>
              <a:rPr lang="ru-RU" dirty="0" err="1" smtClean="0"/>
              <a:t>подразнень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периферичні</a:t>
            </a:r>
            <a:r>
              <a:rPr lang="ru-RU" dirty="0" smtClean="0"/>
              <a:t> та </a:t>
            </a:r>
            <a:r>
              <a:rPr lang="ru-RU" dirty="0" err="1" smtClean="0"/>
              <a:t>центральні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Периферичні</a:t>
            </a:r>
            <a:r>
              <a:rPr lang="ru-RU" dirty="0" smtClean="0"/>
              <a:t>  </a:t>
            </a:r>
            <a:r>
              <a:rPr lang="ru-RU" dirty="0" err="1" smtClean="0"/>
              <a:t>механізми</a:t>
            </a:r>
            <a:r>
              <a:rPr lang="ru-RU" dirty="0" smtClean="0"/>
              <a:t>  – 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 smtClean="0"/>
              <a:t>свого</a:t>
            </a:r>
            <a:r>
              <a:rPr lang="ru-RU" dirty="0" smtClean="0"/>
              <a:t> роду  </a:t>
            </a:r>
            <a:r>
              <a:rPr lang="ru-RU" dirty="0" err="1" smtClean="0"/>
              <a:t>налаштування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чуття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Людина, коли </a:t>
            </a:r>
            <a:r>
              <a:rPr lang="ru-RU" dirty="0" err="1" smtClean="0"/>
              <a:t>прислухається</a:t>
            </a:r>
            <a:r>
              <a:rPr lang="ru-RU" dirty="0" smtClean="0"/>
              <a:t> до </a:t>
            </a:r>
            <a:r>
              <a:rPr lang="ru-RU" dirty="0" err="1" smtClean="0"/>
              <a:t>чогось</a:t>
            </a:r>
            <a:r>
              <a:rPr lang="ru-RU" dirty="0" smtClean="0"/>
              <a:t>, </a:t>
            </a:r>
            <a:r>
              <a:rPr lang="ru-RU" dirty="0" err="1" smtClean="0"/>
              <a:t>повертає</a:t>
            </a:r>
            <a:r>
              <a:rPr lang="ru-RU" dirty="0" smtClean="0"/>
              <a:t> голову у </a:t>
            </a:r>
            <a:r>
              <a:rPr lang="ru-RU" dirty="0" err="1" smtClean="0"/>
              <a:t>бік</a:t>
            </a:r>
            <a:r>
              <a:rPr lang="ru-RU" dirty="0" smtClean="0"/>
              <a:t> звуку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м’яз</a:t>
            </a:r>
            <a:r>
              <a:rPr lang="ru-RU" dirty="0" smtClean="0"/>
              <a:t> </a:t>
            </a:r>
            <a:r>
              <a:rPr lang="ru-RU" dirty="0" err="1" smtClean="0"/>
              <a:t>натягує</a:t>
            </a:r>
            <a:r>
              <a:rPr lang="ru-RU" dirty="0" smtClean="0"/>
              <a:t> </a:t>
            </a:r>
            <a:r>
              <a:rPr lang="ru-RU" dirty="0" err="1" smtClean="0"/>
              <a:t>барабанну</a:t>
            </a:r>
            <a:r>
              <a:rPr lang="ru-RU" dirty="0" smtClean="0"/>
              <a:t> </a:t>
            </a:r>
            <a:r>
              <a:rPr lang="ru-RU" dirty="0" err="1" smtClean="0"/>
              <a:t>перетинку</a:t>
            </a:r>
            <a:r>
              <a:rPr lang="ru-RU" dirty="0" smtClean="0"/>
              <a:t>, що  </a:t>
            </a:r>
            <a:r>
              <a:rPr lang="ru-RU" dirty="0" err="1" smtClean="0"/>
              <a:t>підвищує</a:t>
            </a:r>
            <a:r>
              <a:rPr lang="ru-RU" dirty="0" smtClean="0"/>
              <a:t> 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звук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, то </a:t>
            </a:r>
            <a:r>
              <a:rPr lang="ru-RU" dirty="0" err="1" smtClean="0"/>
              <a:t>натягнення</a:t>
            </a:r>
            <a:r>
              <a:rPr lang="ru-RU" dirty="0" smtClean="0"/>
              <a:t> </a:t>
            </a:r>
            <a:r>
              <a:rPr lang="ru-RU" dirty="0" err="1" smtClean="0"/>
              <a:t>барабанної</a:t>
            </a:r>
            <a:r>
              <a:rPr lang="ru-RU" dirty="0" smtClean="0"/>
              <a:t> </a:t>
            </a:r>
            <a:r>
              <a:rPr lang="ru-RU" dirty="0" err="1" smtClean="0"/>
              <a:t>перетинки</a:t>
            </a:r>
            <a:r>
              <a:rPr lang="ru-RU" dirty="0" smtClean="0"/>
              <a:t> </a:t>
            </a:r>
            <a:r>
              <a:rPr lang="ru-RU" dirty="0" err="1" smtClean="0"/>
              <a:t>слабшає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гірше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у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вухо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Загостренню</a:t>
            </a:r>
            <a:r>
              <a:rPr lang="ru-RU" dirty="0" smtClean="0"/>
              <a:t> слуху  </a:t>
            </a:r>
            <a:r>
              <a:rPr lang="ru-RU" dirty="0" err="1" smtClean="0"/>
              <a:t>під</a:t>
            </a:r>
            <a:r>
              <a:rPr lang="ru-RU" dirty="0" smtClean="0"/>
              <a:t> час  </a:t>
            </a:r>
            <a:r>
              <a:rPr lang="ru-RU" dirty="0" err="1" smtClean="0"/>
              <a:t>найвищої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затримка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 Д. </a:t>
            </a:r>
            <a:r>
              <a:rPr lang="ru-RU" dirty="0" err="1" smtClean="0"/>
              <a:t>Бродбент</a:t>
            </a:r>
            <a:r>
              <a:rPr lang="ru-RU" dirty="0" smtClean="0"/>
              <a:t> припустив, що </a:t>
            </a:r>
            <a:r>
              <a:rPr lang="ru-RU" dirty="0" err="1" smtClean="0"/>
              <a:t>увага</a:t>
            </a:r>
            <a:r>
              <a:rPr lang="ru-RU" dirty="0" smtClean="0"/>
              <a:t>  – 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фільтр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на входах, </a:t>
            </a:r>
            <a:r>
              <a:rPr lang="ru-RU" dirty="0" err="1" smtClean="0"/>
              <a:t>тобто</a:t>
            </a:r>
            <a:r>
              <a:rPr lang="ru-RU" dirty="0" smtClean="0"/>
              <a:t> на </a:t>
            </a:r>
            <a:r>
              <a:rPr lang="ru-RU" dirty="0" err="1" smtClean="0"/>
              <a:t>периферії</a:t>
            </a:r>
            <a:r>
              <a:rPr lang="ru-RU" dirty="0" smtClean="0"/>
              <a:t>. На </a:t>
            </a:r>
            <a:r>
              <a:rPr lang="ru-RU" dirty="0" err="1" smtClean="0"/>
              <a:t>його</a:t>
            </a:r>
            <a:r>
              <a:rPr lang="ru-RU" dirty="0" smtClean="0"/>
              <a:t> думку,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подавати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в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протилежним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, вона </a:t>
            </a:r>
            <a:r>
              <a:rPr lang="ru-RU" dirty="0" smtClean="0"/>
              <a:t>повинна </a:t>
            </a:r>
            <a:r>
              <a:rPr lang="ru-RU" dirty="0" err="1" smtClean="0"/>
              <a:t>сприймати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лівим</a:t>
            </a:r>
            <a:r>
              <a:rPr lang="ru-RU" dirty="0" smtClean="0"/>
              <a:t>, а  </a:t>
            </a:r>
            <a:r>
              <a:rPr lang="ru-RU" dirty="0" err="1" smtClean="0"/>
              <a:t>інформація</a:t>
            </a:r>
            <a:r>
              <a:rPr lang="ru-RU" dirty="0" smtClean="0"/>
              <a:t>, що </a:t>
            </a:r>
            <a:r>
              <a:rPr lang="ru-RU" dirty="0" err="1" smtClean="0"/>
              <a:t>подавалася</a:t>
            </a:r>
            <a:r>
              <a:rPr lang="ru-RU" dirty="0" smtClean="0"/>
              <a:t> в праве </a:t>
            </a:r>
            <a:r>
              <a:rPr lang="ru-RU" dirty="0" err="1" smtClean="0"/>
              <a:t>вухо</a:t>
            </a:r>
            <a:r>
              <a:rPr lang="ru-RU" dirty="0" smtClean="0"/>
              <a:t>  – </a:t>
            </a:r>
            <a:r>
              <a:rPr lang="ru-RU" dirty="0" err="1" smtClean="0"/>
              <a:t>ігнорується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Пізніше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показано, що </a:t>
            </a:r>
            <a:r>
              <a:rPr lang="ru-RU" sz="2800" dirty="0" err="1" smtClean="0"/>
              <a:t>периферичні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відбирають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 </a:t>
            </a:r>
            <a:r>
              <a:rPr lang="ru-RU" sz="2800" dirty="0" smtClean="0"/>
              <a:t>за </a:t>
            </a:r>
            <a:r>
              <a:rPr lang="ru-RU" sz="2800" dirty="0" err="1" smtClean="0"/>
              <a:t>фізичними</a:t>
            </a:r>
            <a:r>
              <a:rPr lang="ru-RU" sz="2800" dirty="0" smtClean="0"/>
              <a:t> характеристиками. У. </a:t>
            </a:r>
            <a:r>
              <a:rPr lang="ru-RU" sz="2800" dirty="0" err="1" smtClean="0"/>
              <a:t>Найсер</a:t>
            </a:r>
            <a:r>
              <a:rPr lang="ru-RU" sz="2800" dirty="0" smtClean="0"/>
              <a:t> назвав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передувагою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відбувається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порівняно</a:t>
            </a:r>
            <a:r>
              <a:rPr lang="ru-RU" sz="2800" dirty="0" smtClean="0"/>
              <a:t> груба </a:t>
            </a:r>
            <a:r>
              <a:rPr lang="ru-RU" sz="2800" dirty="0" err="1" smtClean="0"/>
              <a:t>обробка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 (</a:t>
            </a:r>
            <a:r>
              <a:rPr lang="ru-RU" sz="2800" dirty="0" err="1" smtClean="0"/>
              <a:t>виділення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об’єкту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загального</a:t>
            </a:r>
            <a:r>
              <a:rPr lang="ru-RU" sz="2800" dirty="0" smtClean="0"/>
              <a:t> </a:t>
            </a:r>
            <a:r>
              <a:rPr lang="ru-RU" sz="2800" dirty="0" smtClean="0"/>
              <a:t>фону</a:t>
            </a:r>
            <a:r>
              <a:rPr lang="ru-RU" sz="2800" dirty="0" smtClean="0"/>
              <a:t>, </a:t>
            </a:r>
            <a:r>
              <a:rPr lang="ru-RU" sz="2800" dirty="0" err="1" smtClean="0"/>
              <a:t>спостереження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несподіваними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змінами</a:t>
            </a:r>
            <a:r>
              <a:rPr lang="ru-RU" sz="2800" dirty="0" smtClean="0"/>
              <a:t> у </a:t>
            </a:r>
            <a:r>
              <a:rPr lang="ru-RU" sz="2800" dirty="0" err="1" smtClean="0"/>
              <a:t>зовнішньому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</a:t>
            </a:r>
            <a:r>
              <a:rPr lang="ru-RU" sz="2800" dirty="0" smtClean="0"/>
              <a:t>). </a:t>
            </a:r>
          </a:p>
          <a:p>
            <a:r>
              <a:rPr lang="ru-RU" sz="2800" dirty="0" smtClean="0"/>
              <a:t>Стан </a:t>
            </a:r>
            <a:r>
              <a:rPr lang="ru-RU" sz="2800" dirty="0" err="1" smtClean="0"/>
              <a:t>зосередженості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пов’язаний</a:t>
            </a:r>
            <a:r>
              <a:rPr lang="ru-RU" sz="2800" dirty="0" smtClean="0"/>
              <a:t> 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підвищенням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збудливості</a:t>
            </a:r>
            <a:r>
              <a:rPr lang="ru-RU" sz="2800" dirty="0" smtClean="0"/>
              <a:t>  та </a:t>
            </a:r>
            <a:r>
              <a:rPr lang="ru-RU" sz="2800" dirty="0" err="1" smtClean="0"/>
              <a:t>співвідноситься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</a:t>
            </a:r>
            <a:r>
              <a:rPr lang="ru-RU" sz="2800" dirty="0" smtClean="0"/>
              <a:t> </a:t>
            </a:r>
            <a:r>
              <a:rPr lang="ru-RU" sz="2800" dirty="0" err="1" smtClean="0"/>
              <a:t>ретикулярної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формації</a:t>
            </a:r>
            <a:r>
              <a:rPr lang="ru-RU" sz="2800" dirty="0" smtClean="0"/>
              <a:t>. </a:t>
            </a:r>
            <a:r>
              <a:rPr lang="ru-RU" sz="2800" dirty="0" err="1" smtClean="0"/>
              <a:t>Ті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відділи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своєю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породжують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</a:t>
            </a:r>
            <a:r>
              <a:rPr lang="ru-RU" sz="2800" dirty="0" smtClean="0"/>
              <a:t> </a:t>
            </a:r>
            <a:r>
              <a:rPr lang="ru-RU" sz="2800" dirty="0" err="1" smtClean="0"/>
              <a:t>збудження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  до </a:t>
            </a:r>
            <a:r>
              <a:rPr lang="ru-RU" sz="2800" dirty="0" smtClean="0"/>
              <a:t>структур</a:t>
            </a:r>
            <a:r>
              <a:rPr lang="ru-RU" sz="2800" dirty="0" smtClean="0"/>
              <a:t>, 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 </a:t>
            </a:r>
            <a:r>
              <a:rPr lang="ru-RU" sz="2800" dirty="0" err="1" smtClean="0"/>
              <a:t>пов’язані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орієнтовним</a:t>
            </a:r>
            <a:r>
              <a:rPr lang="ru-RU" sz="2800" dirty="0" smtClean="0"/>
              <a:t> рефлексом. 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 автоматично  </a:t>
            </a:r>
            <a:r>
              <a:rPr lang="ru-RU" sz="2800" dirty="0" err="1" smtClean="0"/>
              <a:t>виникає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будь-яких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несподіваних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змінах</a:t>
            </a:r>
            <a:r>
              <a:rPr lang="ru-RU" sz="2800" dirty="0" smtClean="0"/>
              <a:t> </a:t>
            </a:r>
            <a:r>
              <a:rPr lang="ru-RU" sz="2800" dirty="0" err="1" smtClean="0"/>
              <a:t>стимулів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впливають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організм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Ті</a:t>
            </a:r>
            <a:r>
              <a:rPr lang="ru-RU" sz="2800" dirty="0" smtClean="0"/>
              <a:t>  </a:t>
            </a:r>
            <a:r>
              <a:rPr lang="ru-RU" sz="2800" dirty="0" err="1" smtClean="0"/>
              <a:t>відділи</a:t>
            </a:r>
            <a:r>
              <a:rPr lang="ru-RU" sz="2800" dirty="0" smtClean="0"/>
              <a:t> </a:t>
            </a:r>
            <a:r>
              <a:rPr lang="ru-RU" sz="2800" dirty="0" err="1" smtClean="0"/>
              <a:t>ретикулярної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специфічний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</a:t>
            </a:r>
            <a:r>
              <a:rPr lang="ru-RU" sz="2800" dirty="0" smtClean="0"/>
              <a:t> </a:t>
            </a:r>
            <a:r>
              <a:rPr lang="ru-RU" sz="2800" dirty="0" err="1" smtClean="0"/>
              <a:t>збудження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функціонують</a:t>
            </a:r>
            <a:r>
              <a:rPr lang="ru-RU" sz="2800" dirty="0" smtClean="0"/>
              <a:t>, </a:t>
            </a:r>
            <a:r>
              <a:rPr lang="ru-RU" sz="2800" dirty="0" err="1" smtClean="0"/>
              <a:t>ймовірно</a:t>
            </a:r>
            <a:r>
              <a:rPr lang="ru-RU" sz="2800" dirty="0" smtClean="0"/>
              <a:t>, у  межах  </a:t>
            </a:r>
            <a:r>
              <a:rPr lang="ru-RU" sz="2800" dirty="0" err="1" smtClean="0"/>
              <a:t>анатомо-фізіологічної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домінанти</a:t>
            </a:r>
            <a:r>
              <a:rPr lang="ru-RU" sz="2800" dirty="0" smtClean="0"/>
              <a:t>. З нею ж, </a:t>
            </a:r>
            <a:r>
              <a:rPr lang="ru-RU" sz="2800" dirty="0" err="1" smtClean="0"/>
              <a:t>швидше</a:t>
            </a:r>
            <a:r>
              <a:rPr lang="ru-RU" sz="2800" dirty="0" smtClean="0"/>
              <a:t>  за все,  </a:t>
            </a:r>
            <a:r>
              <a:rPr lang="ru-RU" sz="2800" dirty="0" err="1" smtClean="0"/>
              <a:t>пов’язаний</a:t>
            </a:r>
            <a:r>
              <a:rPr lang="ru-RU" sz="2800" dirty="0" smtClean="0"/>
              <a:t>  у </a:t>
            </a:r>
            <a:r>
              <a:rPr lang="ru-RU" sz="2800" dirty="0" err="1" smtClean="0"/>
              <a:t>своїй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виборчий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регуляції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 через </a:t>
            </a:r>
            <a:r>
              <a:rPr lang="ru-RU" sz="2800" dirty="0" err="1" smtClean="0"/>
              <a:t>актуалізацію</a:t>
            </a:r>
            <a:r>
              <a:rPr lang="ru-RU" sz="2800" dirty="0" smtClean="0"/>
              <a:t> потреб,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вольового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увагою</a:t>
            </a:r>
            <a:r>
              <a:rPr lang="ru-RU" sz="2800" dirty="0" smtClean="0"/>
              <a:t> </a:t>
            </a:r>
            <a:r>
              <a:rPr lang="ru-RU" sz="2800" dirty="0" smtClean="0"/>
              <a:t>через </a:t>
            </a:r>
            <a:r>
              <a:rPr lang="ru-RU" sz="2800" dirty="0" err="1" smtClean="0"/>
              <a:t>кортикально-підкоркові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Модель Є.М. Соколова.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в </a:t>
            </a:r>
            <a:r>
              <a:rPr lang="ru-RU" dirty="0" err="1" smtClean="0"/>
              <a:t>психофізіології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 </a:t>
            </a:r>
            <a:r>
              <a:rPr lang="ru-RU" dirty="0" smtClean="0"/>
              <a:t>модель  Є.М. Соколова.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 ЕЕГ для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звикання</a:t>
            </a:r>
            <a:r>
              <a:rPr lang="ru-RU" dirty="0" smtClean="0"/>
              <a:t>  </a:t>
            </a:r>
            <a:r>
              <a:rPr lang="ru-RU" dirty="0" smtClean="0"/>
              <a:t>–  того моменту,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при </a:t>
            </a:r>
            <a:r>
              <a:rPr lang="ru-RU" dirty="0" err="1" smtClean="0"/>
              <a:t>неодноразовому</a:t>
            </a:r>
            <a:r>
              <a:rPr lang="ru-RU" dirty="0" smtClean="0"/>
              <a:t> </a:t>
            </a:r>
            <a:r>
              <a:rPr lang="ru-RU" dirty="0" err="1" smtClean="0"/>
              <a:t>повторенні</a:t>
            </a:r>
            <a:r>
              <a:rPr lang="ru-RU" dirty="0" smtClean="0"/>
              <a:t> стимулу,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реагувати</a:t>
            </a:r>
            <a:r>
              <a:rPr lang="ru-RU" dirty="0" smtClean="0"/>
              <a:t> на </a:t>
            </a:r>
            <a:r>
              <a:rPr lang="ru-RU" dirty="0" err="1" smtClean="0"/>
              <a:t>цей</a:t>
            </a:r>
            <a:r>
              <a:rPr lang="ru-RU" dirty="0" smtClean="0"/>
              <a:t> стимул. </a:t>
            </a:r>
            <a:r>
              <a:rPr lang="ru-RU" dirty="0" err="1" smtClean="0"/>
              <a:t>Патерни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зникали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ЕЕГ при </a:t>
            </a:r>
            <a:r>
              <a:rPr lang="ru-RU" dirty="0" err="1" smtClean="0"/>
              <a:t>багаторазовому</a:t>
            </a:r>
            <a:r>
              <a:rPr lang="ru-RU" dirty="0" smtClean="0"/>
              <a:t> </a:t>
            </a:r>
            <a:r>
              <a:rPr lang="ru-RU" dirty="0" err="1" smtClean="0"/>
              <a:t>повторенні</a:t>
            </a:r>
            <a:r>
              <a:rPr lang="ru-RU" dirty="0" smtClean="0"/>
              <a:t> стимулу. 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моделлю</a:t>
            </a:r>
            <a:r>
              <a:rPr lang="ru-RU" dirty="0" smtClean="0"/>
              <a:t> Соколова, </a:t>
            </a:r>
            <a:r>
              <a:rPr lang="ru-RU" dirty="0" err="1" smtClean="0"/>
              <a:t>мозок</a:t>
            </a:r>
            <a:r>
              <a:rPr lang="ru-RU" dirty="0" smtClean="0"/>
              <a:t> – </a:t>
            </a:r>
            <a:r>
              <a:rPr lang="ru-RU" dirty="0" err="1" smtClean="0"/>
              <a:t>адміністратор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суперечить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звиканням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когнітивна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відключенні</a:t>
            </a:r>
            <a:r>
              <a:rPr lang="ru-RU" dirty="0" smtClean="0"/>
              <a:t> </a:t>
            </a:r>
            <a:r>
              <a:rPr lang="ru-RU" dirty="0" err="1" smtClean="0"/>
              <a:t>стимулів</a:t>
            </a:r>
            <a:r>
              <a:rPr lang="ru-RU" dirty="0" smtClean="0"/>
              <a:t>, що </a:t>
            </a:r>
            <a:r>
              <a:rPr lang="ru-RU" dirty="0" err="1" smtClean="0"/>
              <a:t>повторюються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Нещодавно</a:t>
            </a:r>
            <a:r>
              <a:rPr lang="ru-RU" dirty="0" smtClean="0"/>
              <a:t>, у 2012 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американськими</a:t>
            </a:r>
            <a:r>
              <a:rPr lang="ru-RU" dirty="0" smtClean="0"/>
              <a:t> </a:t>
            </a:r>
            <a:r>
              <a:rPr lang="ru-RU" dirty="0" err="1" smtClean="0"/>
              <a:t>вченими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Бостонського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нейронний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перемикання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на те, що </a:t>
            </a:r>
            <a:r>
              <a:rPr lang="ru-RU" dirty="0" err="1" smtClean="0"/>
              <a:t>викликає</a:t>
            </a:r>
            <a:r>
              <a:rPr lang="ru-RU" dirty="0" smtClean="0"/>
              <a:t> у нас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(рис. </a:t>
            </a:r>
            <a:r>
              <a:rPr lang="ru-RU" dirty="0" smtClean="0"/>
              <a:t>1</a:t>
            </a:r>
            <a:r>
              <a:rPr lang="ru-RU" dirty="0" smtClean="0"/>
              <a:t>).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збираються</a:t>
            </a:r>
            <a:r>
              <a:rPr lang="ru-RU" dirty="0" smtClean="0"/>
              <a:t> </a:t>
            </a:r>
            <a:r>
              <a:rPr lang="ru-RU" dirty="0" err="1" smtClean="0"/>
              <a:t>опублікувати</a:t>
            </a:r>
            <a:r>
              <a:rPr lang="ru-RU" dirty="0" smtClean="0"/>
              <a:t> у </a:t>
            </a:r>
            <a:r>
              <a:rPr lang="ru-RU" dirty="0" err="1" smtClean="0"/>
              <a:t>журналі</a:t>
            </a:r>
            <a:r>
              <a:rPr lang="ru-RU" dirty="0" smtClean="0"/>
              <a:t>  </a:t>
            </a:r>
            <a:r>
              <a:rPr lang="en-US" dirty="0" smtClean="0"/>
              <a:t>Journal of Neuroscience.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 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Рисунок </a:t>
            </a:r>
            <a:r>
              <a:rPr lang="ru-RU" dirty="0" smtClean="0"/>
              <a:t>1  </a:t>
            </a:r>
            <a:r>
              <a:rPr lang="ru-RU" dirty="0" smtClean="0"/>
              <a:t>–  </a:t>
            </a:r>
            <a:r>
              <a:rPr lang="ru-RU" dirty="0" err="1" smtClean="0"/>
              <a:t>Взаємозв’язки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амігдалою</a:t>
            </a:r>
            <a:r>
              <a:rPr lang="ru-RU" dirty="0" smtClean="0"/>
              <a:t>, </a:t>
            </a:r>
            <a:r>
              <a:rPr lang="ru-RU" dirty="0" err="1" smtClean="0"/>
              <a:t>ретикулярними</a:t>
            </a:r>
            <a:r>
              <a:rPr lang="ru-RU" dirty="0" smtClean="0"/>
              <a:t> ядрами таламуса (</a:t>
            </a:r>
            <a:r>
              <a:rPr lang="en-US" dirty="0" smtClean="0"/>
              <a:t>TRN)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орбітофронтальною</a:t>
            </a:r>
            <a:r>
              <a:rPr lang="ru-RU" dirty="0" smtClean="0"/>
              <a:t> корою (</a:t>
            </a:r>
            <a:r>
              <a:rPr lang="en-US" dirty="0" err="1" smtClean="0"/>
              <a:t>pOFC</a:t>
            </a:r>
            <a:r>
              <a:rPr lang="en-US" dirty="0" smtClean="0"/>
              <a:t>), </a:t>
            </a:r>
            <a:r>
              <a:rPr lang="ru-RU" dirty="0" smtClean="0"/>
              <a:t>яка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доцільність</a:t>
            </a:r>
            <a:r>
              <a:rPr lang="ru-RU" dirty="0" smtClean="0"/>
              <a:t>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 (рисунок </a:t>
            </a:r>
            <a:r>
              <a:rPr lang="ru-RU" dirty="0" err="1" smtClean="0"/>
              <a:t>авторів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73135"/>
            <a:ext cx="4032448" cy="32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Встановлено</a:t>
            </a:r>
            <a:r>
              <a:rPr lang="ru-RU" dirty="0" smtClean="0"/>
              <a:t>, що </a:t>
            </a:r>
            <a:r>
              <a:rPr lang="ru-RU" dirty="0" err="1" smtClean="0"/>
              <a:t>аксони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амігдали</a:t>
            </a:r>
            <a:r>
              <a:rPr lang="ru-RU" dirty="0" smtClean="0"/>
              <a:t> (</a:t>
            </a:r>
            <a:r>
              <a:rPr lang="ru-RU" dirty="0" err="1" smtClean="0"/>
              <a:t>мигдалевидне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), </a:t>
            </a:r>
            <a:r>
              <a:rPr lang="ru-RU" dirty="0" err="1" smtClean="0"/>
              <a:t>зосереджуються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ретикулярних</a:t>
            </a:r>
            <a:r>
              <a:rPr lang="ru-RU" dirty="0" smtClean="0"/>
              <a:t> ядрах таламуса,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первинною</a:t>
            </a:r>
            <a:r>
              <a:rPr lang="ru-RU" dirty="0" smtClean="0"/>
              <a:t> </a:t>
            </a:r>
            <a:r>
              <a:rPr lang="ru-RU" dirty="0" err="1" smtClean="0"/>
              <a:t>обробкою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чуття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таламуса </a:t>
            </a:r>
            <a:r>
              <a:rPr lang="ru-RU" dirty="0" err="1" smtClean="0"/>
              <a:t>залежить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сигналу </a:t>
            </a:r>
            <a:r>
              <a:rPr lang="ru-RU" dirty="0" err="1" smtClean="0"/>
              <a:t>віддати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дивитися</a:t>
            </a:r>
            <a:r>
              <a:rPr lang="ru-RU" dirty="0" smtClean="0"/>
              <a:t> та що </a:t>
            </a:r>
            <a:r>
              <a:rPr lang="ru-RU" dirty="0" err="1" smtClean="0"/>
              <a:t>слухати</a:t>
            </a:r>
            <a:r>
              <a:rPr lang="ru-RU" dirty="0" smtClean="0"/>
              <a:t>. За словами </a:t>
            </a:r>
            <a:r>
              <a:rPr lang="ru-RU" dirty="0" err="1" smtClean="0"/>
              <a:t>учених</a:t>
            </a:r>
            <a:r>
              <a:rPr lang="ru-RU" dirty="0" smtClean="0"/>
              <a:t>, </a:t>
            </a:r>
            <a:r>
              <a:rPr lang="ru-RU" dirty="0" err="1" smtClean="0"/>
              <a:t>аксони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амігдали</a:t>
            </a:r>
            <a:r>
              <a:rPr lang="ru-RU" dirty="0" smtClean="0"/>
              <a:t>  </a:t>
            </a:r>
            <a:r>
              <a:rPr lang="ru-RU" dirty="0" smtClean="0"/>
              <a:t>до таламуса  </a:t>
            </a:r>
            <a:r>
              <a:rPr lang="ru-RU" dirty="0" err="1" smtClean="0"/>
              <a:t>відіграють</a:t>
            </a:r>
            <a:r>
              <a:rPr lang="ru-RU" dirty="0" smtClean="0"/>
              <a:t> роль «</a:t>
            </a:r>
            <a:r>
              <a:rPr lang="ru-RU" dirty="0" err="1" smtClean="0"/>
              <a:t>виділеної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»: сигнал, </a:t>
            </a:r>
            <a:r>
              <a:rPr lang="ru-RU" dirty="0" err="1" smtClean="0"/>
              <a:t>який</a:t>
            </a:r>
            <a:r>
              <a:rPr lang="ru-RU" dirty="0" smtClean="0"/>
              <a:t> вони </a:t>
            </a:r>
            <a:r>
              <a:rPr lang="ru-RU" dirty="0" err="1" smtClean="0"/>
              <a:t>проводять</a:t>
            </a:r>
            <a:r>
              <a:rPr lang="ru-RU" dirty="0" smtClean="0"/>
              <a:t>,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потужний</a:t>
            </a:r>
            <a:r>
              <a:rPr lang="ru-RU" dirty="0" smtClean="0"/>
              <a:t>, 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могли б </a:t>
            </a:r>
            <a:r>
              <a:rPr lang="ru-RU" dirty="0" err="1" smtClean="0"/>
              <a:t>зашкодити</a:t>
            </a:r>
            <a:r>
              <a:rPr lang="ru-RU" dirty="0" smtClean="0"/>
              <a:t> </a:t>
            </a:r>
            <a:r>
              <a:rPr lang="ru-RU" dirty="0" err="1" smtClean="0"/>
              <a:t>проведенню</a:t>
            </a:r>
            <a:r>
              <a:rPr lang="ru-RU" dirty="0" smtClean="0"/>
              <a:t> таламусом </a:t>
            </a:r>
            <a:r>
              <a:rPr lang="ru-RU" dirty="0" err="1" smtClean="0"/>
              <a:t>інформації</a:t>
            </a:r>
            <a:r>
              <a:rPr lang="ru-RU" dirty="0" smtClean="0"/>
              <a:t> по </a:t>
            </a:r>
            <a:r>
              <a:rPr lang="ru-RU" dirty="0" err="1" smtClean="0"/>
              <a:t>емоціях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Коли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r>
              <a:rPr lang="ru-RU" dirty="0" smtClean="0"/>
              <a:t> 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потужний</a:t>
            </a:r>
            <a:r>
              <a:rPr lang="ru-RU" dirty="0" smtClean="0"/>
              <a:t> канал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полі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велика </a:t>
            </a:r>
            <a:r>
              <a:rPr lang="ru-RU" dirty="0" err="1" smtClean="0"/>
              <a:t>змія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хижак</a:t>
            </a:r>
            <a:r>
              <a:rPr lang="ru-RU" dirty="0" smtClean="0"/>
              <a:t>, </a:t>
            </a:r>
            <a:r>
              <a:rPr lang="ru-RU" dirty="0" err="1" smtClean="0"/>
              <a:t>імпульс</a:t>
            </a:r>
            <a:r>
              <a:rPr lang="ru-RU" dirty="0" smtClean="0"/>
              <a:t> </a:t>
            </a:r>
            <a:r>
              <a:rPr lang="ru-RU" dirty="0" smtClean="0"/>
              <a:t>страху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мигдалеподібного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повинен </a:t>
            </a:r>
            <a:r>
              <a:rPr lang="ru-RU" dirty="0" err="1" smtClean="0"/>
              <a:t>пригнітити</a:t>
            </a:r>
            <a:r>
              <a:rPr lang="ru-RU" dirty="0" smtClean="0"/>
              <a:t> 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сконцентрувалася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загрозі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допоможуть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підвищена</a:t>
            </a:r>
            <a:r>
              <a:rPr lang="ru-RU" dirty="0" smtClean="0"/>
              <a:t> </a:t>
            </a:r>
            <a:r>
              <a:rPr lang="ru-RU" dirty="0" err="1" smtClean="0"/>
              <a:t>тривожність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надмірною</a:t>
            </a:r>
            <a:r>
              <a:rPr lang="ru-RU" dirty="0" smtClean="0"/>
              <a:t> </a:t>
            </a:r>
            <a:r>
              <a:rPr lang="ru-RU" dirty="0" err="1" smtClean="0"/>
              <a:t>активацією</a:t>
            </a:r>
            <a:r>
              <a:rPr lang="ru-RU" dirty="0" smtClean="0"/>
              <a:t> шляху 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амігдалою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таламусом, коли </a:t>
            </a:r>
            <a:r>
              <a:rPr lang="ru-RU" dirty="0" smtClean="0"/>
              <a:t>абсолютно </a:t>
            </a:r>
            <a:r>
              <a:rPr lang="ru-RU" dirty="0" smtClean="0"/>
              <a:t>все, що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,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потенційна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r>
              <a:rPr lang="ru-RU" dirty="0" smtClean="0"/>
              <a:t>. І </a:t>
            </a:r>
            <a:r>
              <a:rPr lang="ru-RU" dirty="0" err="1" smtClean="0"/>
              <a:t>навпаки</a:t>
            </a:r>
            <a:r>
              <a:rPr lang="ru-RU" dirty="0" smtClean="0"/>
              <a:t>, при </a:t>
            </a:r>
            <a:r>
              <a:rPr lang="ru-RU" dirty="0" err="1" smtClean="0"/>
              <a:t>депресивному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ослаблений так, що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smtClean="0"/>
              <a:t>буквально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помічати</a:t>
            </a:r>
            <a:r>
              <a:rPr lang="ru-RU" dirty="0" smtClean="0"/>
              <a:t> </a:t>
            </a:r>
            <a:r>
              <a:rPr lang="ru-RU" dirty="0" err="1" smtClean="0"/>
              <a:t>що-небудь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У  </a:t>
            </a:r>
            <a:r>
              <a:rPr lang="ru-RU" dirty="0" err="1" smtClean="0"/>
              <a:t>результаті</a:t>
            </a:r>
            <a:r>
              <a:rPr lang="ru-RU" dirty="0" smtClean="0"/>
              <a:t> ми </a:t>
            </a:r>
            <a:r>
              <a:rPr lang="ru-RU" dirty="0" err="1" smtClean="0"/>
              <a:t>можемо</a:t>
            </a:r>
            <a:r>
              <a:rPr lang="ru-RU" dirty="0" smtClean="0"/>
              <a:t>  </a:t>
            </a:r>
            <a:r>
              <a:rPr lang="ru-RU" dirty="0" err="1" smtClean="0"/>
              <a:t>зазначити</a:t>
            </a:r>
            <a:r>
              <a:rPr lang="ru-RU" dirty="0" smtClean="0"/>
              <a:t>, що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стан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специфічно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та 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те, що до </a:t>
            </a:r>
            <a:r>
              <a:rPr lang="ru-RU" dirty="0" err="1" smtClean="0"/>
              <a:t>теперішнього</a:t>
            </a:r>
            <a:r>
              <a:rPr lang="ru-RU" dirty="0" smtClean="0"/>
              <a:t> часу нам не </a:t>
            </a:r>
            <a:r>
              <a:rPr lang="ru-RU" dirty="0" smtClean="0"/>
              <a:t>так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про характер </a:t>
            </a:r>
            <a:r>
              <a:rPr lang="ru-RU" dirty="0" err="1" smtClean="0"/>
              <a:t>зв’язків</a:t>
            </a:r>
            <a:r>
              <a:rPr lang="ru-RU" dirty="0" smtClean="0"/>
              <a:t>, що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психічними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структур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все таки, </a:t>
            </a:r>
            <a:r>
              <a:rPr lang="ru-RU" dirty="0" err="1" smtClean="0"/>
              <a:t>деяка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04056"/>
          </a:xfrm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atin typeface="+mn-lt"/>
              </a:rPr>
              <a:t>1. </a:t>
            </a:r>
            <a:r>
              <a:rPr lang="ru-RU" b="1" cap="none" dirty="0" err="1" smtClean="0">
                <a:latin typeface="+mn-lt"/>
              </a:rPr>
              <a:t>Поняття</a:t>
            </a:r>
            <a:r>
              <a:rPr lang="ru-RU" b="1" cap="none" dirty="0" smtClean="0">
                <a:latin typeface="+mn-lt"/>
              </a:rPr>
              <a:t> та </a:t>
            </a:r>
            <a:r>
              <a:rPr lang="ru-RU" b="1" cap="none" dirty="0" err="1" smtClean="0">
                <a:latin typeface="+mn-lt"/>
              </a:rPr>
              <a:t>функції</a:t>
            </a:r>
            <a:r>
              <a:rPr lang="ru-RU" b="1" cap="none" dirty="0" smtClean="0">
                <a:latin typeface="+mn-lt"/>
              </a:rPr>
              <a:t> </a:t>
            </a:r>
            <a:r>
              <a:rPr lang="ru-RU" b="1" cap="none" dirty="0" err="1" smtClean="0">
                <a:latin typeface="+mn-lt"/>
              </a:rPr>
              <a:t>уваги</a:t>
            </a:r>
            <a:r>
              <a:rPr lang="ru-RU" b="1" cap="none" dirty="0" smtClean="0">
                <a:latin typeface="+mn-lt"/>
              </a:rPr>
              <a:t>. </a:t>
            </a:r>
            <a:endParaRPr lang="ru-RU" b="1" cap="none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12968" cy="6093296"/>
          </a:xfrm>
        </p:spPr>
        <p:txBody>
          <a:bodyPr>
            <a:normAutofit fontScale="92500" lnSpcReduction="10000"/>
          </a:bodyPr>
          <a:lstStyle/>
          <a:p>
            <a:pPr indent="274320">
              <a:lnSpc>
                <a:spcPct val="150000"/>
              </a:lnSpc>
              <a:spcBef>
                <a:spcPts val="0"/>
              </a:spcBef>
            </a:pPr>
            <a:r>
              <a:rPr lang="ru-RU" dirty="0" err="1" smtClean="0"/>
              <a:t>Увага</a:t>
            </a:r>
            <a:r>
              <a:rPr lang="ru-RU" dirty="0" smtClean="0"/>
              <a:t> – </a:t>
            </a:r>
            <a:r>
              <a:rPr lang="ru-RU" dirty="0" err="1" smtClean="0"/>
              <a:t>вибіркова</a:t>
            </a:r>
            <a:r>
              <a:rPr lang="ru-RU" dirty="0" smtClean="0"/>
              <a:t> 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на той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. 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визначень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  <a:r>
              <a:rPr lang="ru-RU" dirty="0" err="1" smtClean="0"/>
              <a:t>Увага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самостійним</a:t>
            </a:r>
            <a:r>
              <a:rPr lang="ru-RU" dirty="0" smtClean="0"/>
              <a:t> </a:t>
            </a:r>
            <a:r>
              <a:rPr lang="ru-RU" dirty="0" err="1" smtClean="0"/>
              <a:t>пізнавальним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вона сама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взяте</a:t>
            </a:r>
            <a:r>
              <a:rPr lang="ru-RU" dirty="0" smtClean="0"/>
              <a:t> </a:t>
            </a:r>
            <a:r>
              <a:rPr lang="ru-RU" dirty="0" err="1" smtClean="0"/>
              <a:t>психічне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існує</a:t>
            </a:r>
            <a:r>
              <a:rPr lang="ru-RU" dirty="0" smtClean="0"/>
              <a:t>. У  той же час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вона, </a:t>
            </a:r>
            <a:r>
              <a:rPr lang="ru-RU" dirty="0" err="1" smtClean="0"/>
              <a:t>виникаючи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пізнавальних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організовує</a:t>
            </a:r>
            <a:r>
              <a:rPr lang="ru-RU" dirty="0" smtClean="0"/>
              <a:t> та 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пізнавальна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свідомо</a:t>
            </a:r>
            <a:r>
              <a:rPr lang="ru-RU" dirty="0" smtClean="0"/>
              <a:t>, то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</a:pP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вивести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20472" cy="666936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b="1" i="1" dirty="0" err="1" smtClean="0"/>
              <a:t>Увага</a:t>
            </a:r>
            <a:r>
              <a:rPr lang="ru-RU" dirty="0" smtClean="0"/>
              <a:t>  – 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стан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 </a:t>
            </a:r>
            <a:r>
              <a:rPr lang="ru-RU" dirty="0" err="1" smtClean="0"/>
              <a:t>суб’єкт</a:t>
            </a:r>
            <a:r>
              <a:rPr lang="ru-RU" dirty="0" smtClean="0"/>
              <a:t> </a:t>
            </a:r>
            <a:r>
              <a:rPr lang="ru-RU" dirty="0" err="1" smtClean="0"/>
              <a:t>направляє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зосереджує</a:t>
            </a:r>
            <a:r>
              <a:rPr lang="ru-RU" dirty="0" smtClean="0"/>
              <a:t>  </a:t>
            </a:r>
            <a:r>
              <a:rPr lang="ru-RU" dirty="0" err="1" smtClean="0"/>
              <a:t>пізнавальні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для </a:t>
            </a:r>
            <a:r>
              <a:rPr lang="ru-RU" dirty="0" err="1" smtClean="0"/>
              <a:t>більш</a:t>
            </a:r>
            <a:r>
              <a:rPr lang="ru-RU" dirty="0" smtClean="0"/>
              <a:t>  </a:t>
            </a:r>
            <a:r>
              <a:rPr lang="ru-RU" dirty="0" err="1" smtClean="0"/>
              <a:t>повного</a:t>
            </a:r>
            <a:r>
              <a:rPr lang="ru-RU" dirty="0" smtClean="0"/>
              <a:t> та  </a:t>
            </a:r>
            <a:r>
              <a:rPr lang="ru-RU" dirty="0" err="1" smtClean="0"/>
              <a:t>чіткого</a:t>
            </a:r>
            <a:r>
              <a:rPr lang="ru-RU" dirty="0" smtClean="0"/>
              <a:t> </a:t>
            </a:r>
            <a:r>
              <a:rPr lang="ru-RU" dirty="0" err="1" smtClean="0"/>
              <a:t>віддзеркалення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.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сенсорними</a:t>
            </a:r>
            <a:r>
              <a:rPr lang="ru-RU" dirty="0" smtClean="0"/>
              <a:t>  та  </a:t>
            </a:r>
            <a:r>
              <a:rPr lang="ru-RU" dirty="0" err="1" smtClean="0"/>
              <a:t>інтелектуальними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Найпомітніше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відчуттях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сприйняттях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Іншими</a:t>
            </a:r>
            <a:r>
              <a:rPr lang="ru-RU" dirty="0" smtClean="0"/>
              <a:t> словами: </a:t>
            </a:r>
            <a:r>
              <a:rPr lang="ru-RU" dirty="0" err="1" smtClean="0"/>
              <a:t>увага</a:t>
            </a:r>
            <a:r>
              <a:rPr lang="ru-RU" dirty="0" smtClean="0"/>
              <a:t> – </a:t>
            </a:r>
            <a:r>
              <a:rPr lang="ru-RU" dirty="0" err="1" smtClean="0"/>
              <a:t>фізіологічний</a:t>
            </a:r>
            <a:r>
              <a:rPr lang="ru-RU" dirty="0" smtClean="0"/>
              <a:t> </a:t>
            </a:r>
            <a:r>
              <a:rPr lang="ru-RU" dirty="0" err="1" smtClean="0"/>
              <a:t>багаторівневий</a:t>
            </a:r>
            <a:r>
              <a:rPr lang="ru-RU" dirty="0" smtClean="0"/>
              <a:t> </a:t>
            </a:r>
            <a:r>
              <a:rPr lang="ru-RU" dirty="0" err="1" smtClean="0"/>
              <a:t>фільтр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оточуюче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пропускає</a:t>
            </a:r>
            <a:r>
              <a:rPr lang="ru-RU" dirty="0" smtClean="0"/>
              <a:t>, а </a:t>
            </a:r>
            <a:r>
              <a:rPr lang="ru-RU" dirty="0" err="1" smtClean="0"/>
              <a:t>іншу</a:t>
            </a:r>
            <a:r>
              <a:rPr lang="ru-RU" dirty="0" smtClean="0"/>
              <a:t> – </a:t>
            </a:r>
            <a:r>
              <a:rPr lang="ru-RU" dirty="0" err="1" smtClean="0"/>
              <a:t>затримує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 основ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суперечок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Упродовж</a:t>
            </a:r>
            <a:r>
              <a:rPr lang="ru-RU" dirty="0" smtClean="0"/>
              <a:t>  </a:t>
            </a:r>
            <a:r>
              <a:rPr lang="ru-RU" dirty="0" err="1" smtClean="0"/>
              <a:t>тривалого</a:t>
            </a:r>
            <a:r>
              <a:rPr lang="ru-RU" dirty="0" smtClean="0"/>
              <a:t>  часу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притягала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органічна</a:t>
            </a:r>
            <a:r>
              <a:rPr lang="ru-RU" dirty="0" smtClean="0"/>
              <a:t> </a:t>
            </a:r>
            <a:r>
              <a:rPr lang="ru-RU" dirty="0" err="1" smtClean="0"/>
              <a:t>інтерпретація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 Були 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представити</a:t>
            </a:r>
            <a:r>
              <a:rPr lang="ru-RU" dirty="0" smtClean="0"/>
              <a:t> </a:t>
            </a:r>
            <a:r>
              <a:rPr lang="ru-RU" dirty="0" err="1" smtClean="0"/>
              <a:t>фізіологічну</a:t>
            </a:r>
            <a:r>
              <a:rPr lang="ru-RU" dirty="0" smtClean="0"/>
              <a:t> схему </a:t>
            </a:r>
            <a:r>
              <a:rPr lang="ru-RU" dirty="0" err="1" smtClean="0"/>
              <a:t>довільної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 що  </a:t>
            </a:r>
            <a:r>
              <a:rPr lang="ru-RU" dirty="0" err="1" smtClean="0"/>
              <a:t>пов’язана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вольовим</a:t>
            </a:r>
            <a:r>
              <a:rPr lang="ru-RU" dirty="0" smtClean="0"/>
              <a:t> </a:t>
            </a:r>
            <a:r>
              <a:rPr lang="ru-RU" dirty="0" err="1" smtClean="0"/>
              <a:t>зусиллям</a:t>
            </a:r>
            <a:r>
              <a:rPr lang="ru-RU" dirty="0" smtClean="0"/>
              <a:t>,  яке 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пригадування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, що </a:t>
            </a:r>
            <a:r>
              <a:rPr lang="ru-RU" dirty="0" err="1" smtClean="0"/>
              <a:t>фізіологічну</a:t>
            </a:r>
            <a:r>
              <a:rPr lang="ru-RU" dirty="0" smtClean="0"/>
              <a:t> основу,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мимовільна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,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орієнтовна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2. </a:t>
            </a:r>
            <a:r>
              <a:rPr lang="ru-RU" sz="3200" b="1" i="1" dirty="0" err="1" smtClean="0"/>
              <a:t>Орієнтовна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реакція</a:t>
            </a:r>
            <a:r>
              <a:rPr lang="ru-RU" sz="3200" b="1" i="1" dirty="0" smtClean="0"/>
              <a:t> </a:t>
            </a:r>
            <a:r>
              <a:rPr lang="ru-RU" sz="3200" dirty="0" smtClean="0"/>
              <a:t>(ОР)  </a:t>
            </a:r>
            <a:r>
              <a:rPr lang="ru-RU" sz="3200" dirty="0" err="1" smtClean="0"/>
              <a:t>уперше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описана І.П. </a:t>
            </a:r>
            <a:r>
              <a:rPr lang="ru-RU" sz="3200" dirty="0" err="1" smtClean="0"/>
              <a:t>Павловим</a:t>
            </a:r>
            <a:r>
              <a:rPr lang="ru-RU" sz="3200" dirty="0" smtClean="0"/>
              <a:t> як </a:t>
            </a:r>
            <a:r>
              <a:rPr lang="ru-RU" sz="3200" dirty="0" err="1" smtClean="0"/>
              <a:t>рухова</a:t>
            </a:r>
            <a:r>
              <a:rPr lang="ru-RU" sz="3200" dirty="0" smtClean="0"/>
              <a:t> </a:t>
            </a:r>
            <a:r>
              <a:rPr lang="ru-RU" sz="3200" dirty="0" err="1" smtClean="0"/>
              <a:t>реакція</a:t>
            </a:r>
            <a:r>
              <a:rPr lang="ru-RU" sz="3200" dirty="0" smtClean="0"/>
              <a:t>  </a:t>
            </a:r>
            <a:r>
              <a:rPr lang="ru-RU" sz="3200" dirty="0" err="1" smtClean="0"/>
              <a:t>тварини</a:t>
            </a:r>
            <a:r>
              <a:rPr lang="ru-RU" sz="3200" dirty="0" smtClean="0"/>
              <a:t> на </a:t>
            </a:r>
            <a:r>
              <a:rPr lang="ru-RU" sz="3200" dirty="0" err="1" smtClean="0"/>
              <a:t>новий</a:t>
            </a:r>
            <a:r>
              <a:rPr lang="ru-RU" sz="3200" dirty="0" smtClean="0"/>
              <a:t>, </a:t>
            </a:r>
            <a:r>
              <a:rPr lang="ru-RU" sz="3200" dirty="0" err="1" smtClean="0"/>
              <a:t>несподіваний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подразник</a:t>
            </a:r>
            <a:r>
              <a:rPr lang="ru-RU" sz="3200" dirty="0" smtClean="0"/>
              <a:t>. Вона включала  </a:t>
            </a:r>
            <a:r>
              <a:rPr lang="ru-RU" sz="3200" dirty="0" err="1" smtClean="0"/>
              <a:t>спрямування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голови</a:t>
            </a:r>
            <a:r>
              <a:rPr lang="ru-RU" sz="3200" dirty="0" smtClean="0"/>
              <a:t> </a:t>
            </a:r>
            <a:r>
              <a:rPr lang="ru-RU" sz="3200" dirty="0" smtClean="0"/>
              <a:t>та  очей у </a:t>
            </a:r>
            <a:r>
              <a:rPr lang="ru-RU" sz="3200" dirty="0" err="1" smtClean="0"/>
              <a:t>бік</a:t>
            </a:r>
            <a:r>
              <a:rPr lang="ru-RU" sz="3200" dirty="0" smtClean="0"/>
              <a:t> </a:t>
            </a:r>
            <a:r>
              <a:rPr lang="ru-RU" sz="3200" dirty="0" err="1" smtClean="0"/>
              <a:t>подразника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обов’язково</a:t>
            </a:r>
            <a:r>
              <a:rPr lang="ru-RU" sz="3200" dirty="0" smtClean="0"/>
              <a:t> </a:t>
            </a:r>
            <a:r>
              <a:rPr lang="ru-RU" sz="3200" dirty="0" err="1" smtClean="0"/>
              <a:t>супроводжувалася</a:t>
            </a:r>
            <a:r>
              <a:rPr lang="ru-RU" sz="3200" dirty="0" smtClean="0"/>
              <a:t> </a:t>
            </a:r>
            <a:r>
              <a:rPr lang="ru-RU" sz="3200" dirty="0" err="1" smtClean="0"/>
              <a:t>гальмуванням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поточної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умовно-рефлекторної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. </a:t>
            </a:r>
            <a:r>
              <a:rPr lang="ru-RU" sz="3200" dirty="0" err="1" smtClean="0"/>
              <a:t>Інша</a:t>
            </a:r>
            <a:r>
              <a:rPr lang="ru-RU" sz="3200" dirty="0" smtClean="0"/>
              <a:t> </a:t>
            </a:r>
            <a:r>
              <a:rPr lang="ru-RU" sz="3200" dirty="0" err="1" smtClean="0"/>
              <a:t>особливість</a:t>
            </a:r>
            <a:r>
              <a:rPr lang="ru-RU" sz="3200" dirty="0" smtClean="0"/>
              <a:t> ОР </a:t>
            </a:r>
            <a:r>
              <a:rPr lang="ru-RU" sz="3200" dirty="0" err="1" smtClean="0"/>
              <a:t>полягала</a:t>
            </a:r>
            <a:r>
              <a:rPr lang="ru-RU" sz="3200" dirty="0" smtClean="0"/>
              <a:t> в </a:t>
            </a:r>
            <a:r>
              <a:rPr lang="ru-RU" sz="3200" dirty="0" err="1" smtClean="0"/>
              <a:t>згасанні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усіх</a:t>
            </a:r>
            <a:r>
              <a:rPr lang="ru-RU" sz="3200" dirty="0" smtClean="0"/>
              <a:t> </a:t>
            </a:r>
            <a:r>
              <a:rPr lang="ru-RU" sz="3200" dirty="0" err="1" smtClean="0"/>
              <a:t>її</a:t>
            </a:r>
            <a:r>
              <a:rPr lang="ru-RU" sz="3200" dirty="0" smtClean="0"/>
              <a:t> </a:t>
            </a:r>
            <a:r>
              <a:rPr lang="ru-RU" sz="3200" dirty="0" err="1" smtClean="0"/>
              <a:t>поведінкових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проявів</a:t>
            </a:r>
            <a:r>
              <a:rPr lang="ru-RU" sz="3200" dirty="0" smtClean="0"/>
              <a:t> при </a:t>
            </a:r>
            <a:r>
              <a:rPr lang="ru-RU" sz="3200" dirty="0" err="1" smtClean="0"/>
              <a:t>повторенні</a:t>
            </a:r>
            <a:r>
              <a:rPr lang="ru-RU" sz="3200" dirty="0" smtClean="0"/>
              <a:t> стимулу. ОР, яка </a:t>
            </a:r>
            <a:r>
              <a:rPr lang="ru-RU" sz="3200" dirty="0" err="1" smtClean="0"/>
              <a:t>згасла</a:t>
            </a:r>
            <a:r>
              <a:rPr lang="ru-RU" sz="3200" dirty="0" smtClean="0"/>
              <a:t> легко </a:t>
            </a:r>
            <a:r>
              <a:rPr lang="ru-RU" sz="3200" dirty="0" err="1" smtClean="0"/>
              <a:t>відновлювалася</a:t>
            </a:r>
            <a:r>
              <a:rPr lang="ru-RU" sz="3200" dirty="0" smtClean="0"/>
              <a:t> </a:t>
            </a:r>
            <a:r>
              <a:rPr lang="ru-RU" sz="3200" dirty="0" smtClean="0"/>
              <a:t>при </a:t>
            </a:r>
            <a:r>
              <a:rPr lang="ru-RU" sz="3200" dirty="0" err="1" smtClean="0"/>
              <a:t>щонайменшій</a:t>
            </a:r>
            <a:r>
              <a:rPr lang="ru-RU" sz="3200" dirty="0" smtClean="0"/>
              <a:t> </a:t>
            </a:r>
            <a:r>
              <a:rPr lang="ru-RU" sz="3200" dirty="0" err="1" smtClean="0"/>
              <a:t>зміні</a:t>
            </a:r>
            <a:r>
              <a:rPr lang="ru-RU" sz="3200" dirty="0" smtClean="0"/>
              <a:t> обстановки.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597352"/>
          </a:xfrm>
        </p:spPr>
        <p:txBody>
          <a:bodyPr>
            <a:noAutofit/>
          </a:bodyPr>
          <a:lstStyle/>
          <a:p>
            <a:r>
              <a:rPr lang="ru-RU" b="1" i="1" dirty="0" err="1" smtClean="0"/>
              <a:t>Фізіологічні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показники</a:t>
            </a:r>
            <a:r>
              <a:rPr lang="ru-RU" b="1" i="1" dirty="0" smtClean="0"/>
              <a:t> ОР</a:t>
            </a:r>
            <a:r>
              <a:rPr lang="ru-RU" i="1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поліграфічної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показало</a:t>
            </a:r>
            <a:r>
              <a:rPr lang="ru-RU" dirty="0" smtClean="0"/>
              <a:t>, що </a:t>
            </a:r>
            <a:r>
              <a:rPr lang="ru-RU" dirty="0" smtClean="0"/>
              <a:t>ОР </a:t>
            </a:r>
            <a:r>
              <a:rPr lang="ru-RU" dirty="0" err="1" smtClean="0"/>
              <a:t>викликає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поведінкові</a:t>
            </a:r>
            <a:r>
              <a:rPr lang="ru-RU" dirty="0" smtClean="0"/>
              <a:t> прояви,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спектр </a:t>
            </a:r>
            <a:r>
              <a:rPr lang="ru-RU" dirty="0" err="1" smtClean="0"/>
              <a:t>вегетативних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Віддзеркаленням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генералізованих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 ОР: </a:t>
            </a:r>
            <a:r>
              <a:rPr lang="ru-RU" dirty="0" err="1" smtClean="0"/>
              <a:t>руховий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м’язовий</a:t>
            </a:r>
            <a:r>
              <a:rPr lang="ru-RU" dirty="0" smtClean="0"/>
              <a:t>), </a:t>
            </a:r>
            <a:r>
              <a:rPr lang="ru-RU" dirty="0" err="1" smtClean="0"/>
              <a:t>серцевий</a:t>
            </a:r>
            <a:r>
              <a:rPr lang="ru-RU" dirty="0" smtClean="0"/>
              <a:t>, </a:t>
            </a:r>
            <a:r>
              <a:rPr lang="ru-RU" dirty="0" err="1" smtClean="0"/>
              <a:t>дихальний</a:t>
            </a:r>
            <a:r>
              <a:rPr lang="ru-RU" dirty="0" smtClean="0"/>
              <a:t>, </a:t>
            </a:r>
            <a:r>
              <a:rPr lang="ru-RU" dirty="0" err="1" smtClean="0"/>
              <a:t>шкіряно-гальванічний</a:t>
            </a:r>
            <a:r>
              <a:rPr lang="ru-RU" dirty="0" smtClean="0"/>
              <a:t>, </a:t>
            </a:r>
            <a:r>
              <a:rPr lang="ru-RU" dirty="0" err="1" smtClean="0"/>
              <a:t>судинний</a:t>
            </a:r>
            <a:r>
              <a:rPr lang="ru-RU" dirty="0" smtClean="0"/>
              <a:t>, </a:t>
            </a:r>
            <a:r>
              <a:rPr lang="ru-RU" dirty="0" err="1" smtClean="0"/>
              <a:t>зіничний</a:t>
            </a:r>
            <a:r>
              <a:rPr lang="ru-RU" dirty="0" smtClean="0"/>
              <a:t>, </a:t>
            </a:r>
            <a:r>
              <a:rPr lang="ru-RU" dirty="0" err="1" smtClean="0"/>
              <a:t>сенсорний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електроенцефалографічний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Як </a:t>
            </a:r>
            <a:r>
              <a:rPr lang="ru-RU" dirty="0" smtClean="0"/>
              <a:t>правило, при </a:t>
            </a:r>
            <a:r>
              <a:rPr lang="ru-RU" dirty="0" err="1" smtClean="0"/>
              <a:t>пред’явленні</a:t>
            </a:r>
            <a:r>
              <a:rPr lang="ru-RU" dirty="0" smtClean="0"/>
              <a:t> </a:t>
            </a:r>
            <a:r>
              <a:rPr lang="ru-RU" dirty="0" smtClean="0"/>
              <a:t>нового стимулу </a:t>
            </a:r>
            <a:r>
              <a:rPr lang="ru-RU" dirty="0" err="1" smtClean="0"/>
              <a:t>підвищується</a:t>
            </a:r>
            <a:r>
              <a:rPr lang="ru-RU" dirty="0" smtClean="0"/>
              <a:t> </a:t>
            </a:r>
            <a:r>
              <a:rPr lang="ru-RU" dirty="0" err="1" smtClean="0"/>
              <a:t>м’язовий</a:t>
            </a:r>
            <a:r>
              <a:rPr lang="ru-RU" dirty="0" smtClean="0"/>
              <a:t> тонус, </a:t>
            </a:r>
            <a:r>
              <a:rPr lang="ru-RU" dirty="0" err="1" smtClean="0"/>
              <a:t>змінюється</a:t>
            </a:r>
            <a:r>
              <a:rPr lang="ru-RU" dirty="0" smtClean="0"/>
              <a:t> частота </a:t>
            </a:r>
            <a:r>
              <a:rPr lang="ru-RU" dirty="0" err="1" smtClean="0"/>
              <a:t>дихання</a:t>
            </a:r>
            <a:r>
              <a:rPr lang="ru-RU" dirty="0" smtClean="0"/>
              <a:t>, пульсу</a:t>
            </a:r>
            <a:r>
              <a:rPr lang="ru-RU" dirty="0" smtClean="0"/>
              <a:t>,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електрична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розширюються</a:t>
            </a:r>
            <a:r>
              <a:rPr lang="ru-RU" dirty="0" smtClean="0"/>
              <a:t> </a:t>
            </a:r>
            <a:r>
              <a:rPr lang="ru-RU" dirty="0" err="1" smtClean="0"/>
              <a:t>зіниці</a:t>
            </a:r>
            <a:r>
              <a:rPr lang="ru-RU" dirty="0" smtClean="0"/>
              <a:t>, </a:t>
            </a:r>
            <a:r>
              <a:rPr lang="ru-RU" dirty="0" err="1" smtClean="0"/>
              <a:t>знижуються</a:t>
            </a:r>
            <a:r>
              <a:rPr lang="ru-RU" dirty="0" smtClean="0"/>
              <a:t> </a:t>
            </a:r>
            <a:r>
              <a:rPr lang="ru-RU" dirty="0" err="1" smtClean="0"/>
              <a:t>сенсорні</a:t>
            </a:r>
            <a:r>
              <a:rPr lang="ru-RU" dirty="0" smtClean="0"/>
              <a:t> пороги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На  </a:t>
            </a:r>
            <a:r>
              <a:rPr lang="ru-RU" dirty="0" err="1" smtClean="0"/>
              <a:t>електроенцефалограмі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початку </a:t>
            </a:r>
            <a:r>
              <a:rPr lang="ru-RU" dirty="0" err="1" smtClean="0"/>
              <a:t>орієнтовної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генералізована</a:t>
            </a:r>
            <a:r>
              <a:rPr lang="ru-RU" dirty="0" smtClean="0"/>
              <a:t>  </a:t>
            </a:r>
            <a:r>
              <a:rPr lang="ru-RU" dirty="0" err="1" smtClean="0"/>
              <a:t>активація</a:t>
            </a:r>
            <a:r>
              <a:rPr lang="ru-RU" dirty="0" smtClean="0"/>
              <a:t>, яка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</a:t>
            </a:r>
            <a:r>
              <a:rPr lang="ru-RU" dirty="0" err="1" smtClean="0"/>
              <a:t>блокаді</a:t>
            </a:r>
            <a:r>
              <a:rPr lang="ru-RU" dirty="0" smtClean="0"/>
              <a:t> (</a:t>
            </a:r>
            <a:r>
              <a:rPr lang="ru-RU" dirty="0" err="1" smtClean="0"/>
              <a:t>пригніченні</a:t>
            </a:r>
            <a:r>
              <a:rPr lang="ru-RU" dirty="0" smtClean="0"/>
              <a:t>)  </a:t>
            </a:r>
            <a:r>
              <a:rPr lang="el-GR" dirty="0" smtClean="0"/>
              <a:t>α-</a:t>
            </a:r>
            <a:r>
              <a:rPr lang="ru-RU" dirty="0" smtClean="0"/>
              <a:t>ритму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високочастотної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Autofit/>
          </a:bodyPr>
          <a:lstStyle/>
          <a:p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smtClean="0"/>
              <a:t>та  </a:t>
            </a:r>
            <a:r>
              <a:rPr lang="ru-RU" dirty="0" err="1" smtClean="0"/>
              <a:t>синхронної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не за принципом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просторової</a:t>
            </a:r>
            <a:r>
              <a:rPr lang="ru-RU" dirty="0" smtClean="0"/>
              <a:t> </a:t>
            </a:r>
            <a:r>
              <a:rPr lang="ru-RU" dirty="0" err="1" smtClean="0"/>
              <a:t>близькості</a:t>
            </a:r>
            <a:r>
              <a:rPr lang="ru-RU" dirty="0" smtClean="0"/>
              <a:t>, а за </a:t>
            </a:r>
            <a:r>
              <a:rPr lang="ru-RU" dirty="0" err="1" smtClean="0"/>
              <a:t>функціональним</a:t>
            </a:r>
            <a:r>
              <a:rPr lang="ru-RU" dirty="0" smtClean="0"/>
              <a:t> принципом. </a:t>
            </a:r>
            <a:endParaRPr lang="ru-RU" dirty="0" smtClean="0"/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змінам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стан </a:t>
            </a:r>
            <a:r>
              <a:rPr lang="ru-RU" dirty="0" err="1" smtClean="0"/>
              <a:t>мобілізаційної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Частіше</a:t>
            </a:r>
            <a:r>
              <a:rPr lang="ru-RU" dirty="0" smtClean="0"/>
              <a:t> за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експериментах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вивчення</a:t>
            </a:r>
            <a:r>
              <a:rPr lang="ru-RU" dirty="0" smtClean="0"/>
              <a:t> ОР,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i="1" dirty="0" err="1" smtClean="0"/>
              <a:t>шкіряно-гальванічної</a:t>
            </a:r>
            <a:r>
              <a:rPr lang="ru-RU" i="1" dirty="0" smtClean="0"/>
              <a:t> </a:t>
            </a:r>
            <a:r>
              <a:rPr lang="ru-RU" i="1" dirty="0" err="1" smtClean="0"/>
              <a:t>реакції</a:t>
            </a:r>
            <a:r>
              <a:rPr lang="ru-RU" i="1" dirty="0" smtClean="0"/>
              <a:t> </a:t>
            </a:r>
            <a:r>
              <a:rPr lang="ru-RU" dirty="0" smtClean="0"/>
              <a:t>(ШГР). </a:t>
            </a:r>
            <a:endParaRPr lang="ru-RU" dirty="0" smtClean="0"/>
          </a:p>
          <a:p>
            <a:r>
              <a:rPr lang="ru-RU" dirty="0" smtClean="0"/>
              <a:t>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новизни</a:t>
            </a:r>
            <a:r>
              <a:rPr lang="ru-RU" dirty="0" smtClean="0"/>
              <a:t> стимулу</a:t>
            </a:r>
            <a:r>
              <a:rPr lang="ru-RU" dirty="0" smtClean="0"/>
              <a:t>, модально  </a:t>
            </a:r>
            <a:r>
              <a:rPr lang="ru-RU" dirty="0" err="1" smtClean="0"/>
              <a:t>неспецифічна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smtClean="0"/>
              <a:t>стимул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smtClean="0"/>
              <a:t>ОР. </a:t>
            </a:r>
            <a:r>
              <a:rPr lang="ru-RU" dirty="0" err="1" smtClean="0"/>
              <a:t>Крім</a:t>
            </a:r>
            <a:r>
              <a:rPr lang="ru-RU" dirty="0" smtClean="0"/>
              <a:t> того,  ШГР  </a:t>
            </a:r>
            <a:r>
              <a:rPr lang="ru-RU" dirty="0" err="1" smtClean="0"/>
              <a:t>швидко</a:t>
            </a:r>
            <a:r>
              <a:rPr lang="ru-RU" dirty="0" smtClean="0"/>
              <a:t>  </a:t>
            </a:r>
            <a:r>
              <a:rPr lang="ru-RU" dirty="0" err="1" smtClean="0"/>
              <a:t>згасає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ОР </a:t>
            </a:r>
            <a:r>
              <a:rPr lang="ru-RU" dirty="0" err="1" smtClean="0"/>
              <a:t>викликаний</a:t>
            </a:r>
            <a:r>
              <a:rPr lang="ru-RU" dirty="0" smtClean="0"/>
              <a:t> </a:t>
            </a:r>
            <a:r>
              <a:rPr lang="ru-RU" dirty="0" err="1" smtClean="0"/>
              <a:t>больовим</a:t>
            </a:r>
            <a:r>
              <a:rPr lang="ru-RU" dirty="0" smtClean="0"/>
              <a:t> </a:t>
            </a:r>
            <a:r>
              <a:rPr lang="ru-RU" dirty="0" err="1" smtClean="0"/>
              <a:t>подразником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ШГР 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емоційною</a:t>
            </a:r>
            <a:r>
              <a:rPr lang="ru-RU" dirty="0" smtClean="0"/>
              <a:t> сферою, </a:t>
            </a:r>
            <a:r>
              <a:rPr lang="ru-RU" dirty="0" smtClean="0"/>
              <a:t>тому </a:t>
            </a:r>
            <a:r>
              <a:rPr lang="ru-RU" dirty="0" err="1" smtClean="0"/>
              <a:t>використання</a:t>
            </a:r>
            <a:r>
              <a:rPr lang="ru-RU" dirty="0" smtClean="0"/>
              <a:t>  </a:t>
            </a:r>
            <a:r>
              <a:rPr lang="ru-RU" dirty="0" smtClean="0"/>
              <a:t>ШГР  при </a:t>
            </a:r>
            <a:r>
              <a:rPr lang="ru-RU" dirty="0" err="1" smtClean="0"/>
              <a:t>вивченні</a:t>
            </a:r>
            <a:r>
              <a:rPr lang="ru-RU" dirty="0" smtClean="0"/>
              <a:t> ОР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чіткого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орієнтовного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на </a:t>
            </a:r>
            <a:r>
              <a:rPr lang="ru-RU" dirty="0" err="1" smtClean="0"/>
              <a:t>новий</a:t>
            </a:r>
            <a:r>
              <a:rPr lang="ru-RU" dirty="0" smtClean="0"/>
              <a:t> стимул.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48464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Нервова</a:t>
            </a:r>
            <a:r>
              <a:rPr lang="ru-RU" b="1" dirty="0" smtClean="0"/>
              <a:t> </a:t>
            </a:r>
            <a:r>
              <a:rPr lang="ru-RU" b="1" dirty="0" smtClean="0"/>
              <a:t>модель стимулу.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гальмування</a:t>
            </a:r>
            <a:r>
              <a:rPr lang="ru-RU" dirty="0" smtClean="0"/>
              <a:t> ОР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тлумачення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стимулу, </a:t>
            </a:r>
            <a:r>
              <a:rPr lang="ru-RU" dirty="0" err="1" smtClean="0"/>
              <a:t>запропонованого</a:t>
            </a:r>
            <a:r>
              <a:rPr lang="ru-RU" dirty="0" smtClean="0"/>
              <a:t> </a:t>
            </a:r>
            <a:r>
              <a:rPr lang="ru-RU" dirty="0" smtClean="0"/>
              <a:t>Є.М</a:t>
            </a:r>
            <a:r>
              <a:rPr lang="ru-RU" dirty="0" smtClean="0"/>
              <a:t>. </a:t>
            </a:r>
            <a:r>
              <a:rPr lang="ru-RU" dirty="0" err="1" smtClean="0"/>
              <a:t>Соколовим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, у 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 стимулу в </a:t>
            </a:r>
            <a:r>
              <a:rPr lang="ru-RU" dirty="0" err="1" smtClean="0"/>
              <a:t>нервовій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 «модель»,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конфігурація</a:t>
            </a:r>
            <a:r>
              <a:rPr lang="ru-RU" dirty="0" smtClean="0"/>
              <a:t> </a:t>
            </a:r>
            <a:r>
              <a:rPr lang="ru-RU" dirty="0" err="1" smtClean="0"/>
              <a:t>сліду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фіксуються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параметри</a:t>
            </a:r>
            <a:r>
              <a:rPr lang="ru-RU" dirty="0" smtClean="0"/>
              <a:t> стимулу. </a:t>
            </a:r>
            <a:r>
              <a:rPr lang="ru-RU" dirty="0" err="1" smtClean="0"/>
              <a:t>Орієнтовна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в тих </a:t>
            </a:r>
            <a:r>
              <a:rPr lang="ru-RU" dirty="0" err="1" smtClean="0"/>
              <a:t>випадках</a:t>
            </a:r>
            <a:r>
              <a:rPr lang="ru-RU" dirty="0" smtClean="0"/>
              <a:t>, </a:t>
            </a:r>
            <a:r>
              <a:rPr lang="ru-RU" dirty="0" smtClean="0"/>
              <a:t>коли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розузгодження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діючим</a:t>
            </a:r>
            <a:r>
              <a:rPr lang="ru-RU" dirty="0" smtClean="0"/>
              <a:t> стимулом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сформованим</a:t>
            </a:r>
            <a:r>
              <a:rPr lang="ru-RU" dirty="0" smtClean="0"/>
              <a:t> </a:t>
            </a:r>
            <a:r>
              <a:rPr lang="ru-RU" dirty="0" err="1" smtClean="0"/>
              <a:t>слідом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нервовою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». 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діючий</a:t>
            </a:r>
            <a:r>
              <a:rPr lang="ru-RU" dirty="0" smtClean="0"/>
              <a:t> стимул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нервовий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залишений</a:t>
            </a:r>
            <a:r>
              <a:rPr lang="ru-RU" dirty="0" smtClean="0"/>
              <a:t> </a:t>
            </a:r>
            <a:r>
              <a:rPr lang="ru-RU" dirty="0" err="1" smtClean="0"/>
              <a:t>попереднім</a:t>
            </a:r>
            <a:r>
              <a:rPr lang="ru-RU" dirty="0" smtClean="0"/>
              <a:t> </a:t>
            </a:r>
            <a:r>
              <a:rPr lang="ru-RU" dirty="0" err="1" smtClean="0"/>
              <a:t>подразником</a:t>
            </a:r>
            <a:r>
              <a:rPr lang="ru-RU" dirty="0" smtClean="0"/>
              <a:t>, </a:t>
            </a:r>
            <a:r>
              <a:rPr lang="ru-RU" dirty="0" err="1" smtClean="0"/>
              <a:t>ідентичні</a:t>
            </a:r>
            <a:r>
              <a:rPr lang="ru-RU" dirty="0" smtClean="0"/>
              <a:t>, то ОР не </a:t>
            </a:r>
            <a:r>
              <a:rPr lang="ru-RU" dirty="0" err="1" smtClean="0"/>
              <a:t>виникає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вони не </a:t>
            </a:r>
            <a:r>
              <a:rPr lang="ru-RU" dirty="0" err="1" smtClean="0"/>
              <a:t>співпадають</a:t>
            </a:r>
            <a:r>
              <a:rPr lang="ru-RU" dirty="0" smtClean="0"/>
              <a:t>,  то </a:t>
            </a:r>
            <a:r>
              <a:rPr lang="ru-RU" dirty="0" err="1" smtClean="0"/>
              <a:t>орієнтовна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та </a:t>
            </a:r>
            <a:r>
              <a:rPr lang="ru-RU" dirty="0" err="1" smtClean="0"/>
              <a:t>виявляється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розрізняється</a:t>
            </a:r>
            <a:r>
              <a:rPr lang="ru-RU" dirty="0" smtClean="0"/>
              <a:t> </a:t>
            </a:r>
            <a:r>
              <a:rPr lang="ru-RU" dirty="0" err="1" smtClean="0"/>
              <a:t>передуючий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Оскільки</a:t>
            </a:r>
            <a:r>
              <a:rPr lang="ru-RU" dirty="0" smtClean="0"/>
              <a:t> ОР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розузгодження</a:t>
            </a:r>
            <a:r>
              <a:rPr lang="ru-RU" dirty="0" smtClean="0"/>
              <a:t> </a:t>
            </a:r>
            <a:r>
              <a:rPr lang="ru-RU" dirty="0" err="1" smtClean="0"/>
              <a:t>аферентного</a:t>
            </a:r>
            <a:r>
              <a:rPr lang="ru-RU" dirty="0" smtClean="0"/>
              <a:t>  </a:t>
            </a:r>
            <a:r>
              <a:rPr lang="ru-RU" dirty="0" err="1" smtClean="0"/>
              <a:t>подразнення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«</a:t>
            </a:r>
            <a:r>
              <a:rPr lang="ru-RU" dirty="0" err="1" smtClean="0"/>
              <a:t>нервовою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» </a:t>
            </a:r>
            <a:r>
              <a:rPr lang="ru-RU" dirty="0" err="1" smtClean="0"/>
              <a:t>очікуваного</a:t>
            </a:r>
            <a:r>
              <a:rPr lang="ru-RU" dirty="0" smtClean="0"/>
              <a:t> стимулу,  </a:t>
            </a:r>
            <a:r>
              <a:rPr lang="ru-RU" dirty="0" err="1" smtClean="0"/>
              <a:t>зрозуміло</a:t>
            </a:r>
            <a:r>
              <a:rPr lang="ru-RU" dirty="0" smtClean="0"/>
              <a:t>, що ОР буде  </a:t>
            </a:r>
            <a:r>
              <a:rPr lang="ru-RU" dirty="0" err="1" smtClean="0"/>
              <a:t>тривати</a:t>
            </a:r>
            <a:r>
              <a:rPr lang="ru-RU" dirty="0" smtClean="0"/>
              <a:t> до тих </a:t>
            </a:r>
            <a:r>
              <a:rPr lang="ru-RU" dirty="0" err="1" smtClean="0"/>
              <a:t>пір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ОР повинна </a:t>
            </a:r>
            <a:r>
              <a:rPr lang="ru-RU" dirty="0" err="1" smtClean="0"/>
              <a:t>фіксуватися</a:t>
            </a:r>
            <a:r>
              <a:rPr lang="ru-RU" dirty="0" smtClean="0"/>
              <a:t> при </a:t>
            </a:r>
            <a:r>
              <a:rPr lang="ru-RU" dirty="0" err="1" smtClean="0"/>
              <a:t>будь-якій</a:t>
            </a:r>
            <a:r>
              <a:rPr lang="ru-RU" dirty="0" smtClean="0"/>
              <a:t>  </a:t>
            </a:r>
            <a:r>
              <a:rPr lang="ru-RU" dirty="0" err="1" smtClean="0"/>
              <a:t>мінімально</a:t>
            </a:r>
            <a:r>
              <a:rPr lang="ru-RU" dirty="0" smtClean="0"/>
              <a:t>  </a:t>
            </a:r>
            <a:r>
              <a:rPr lang="ru-RU" dirty="0" err="1" smtClean="0"/>
              <a:t>відчутній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стимулами, що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пред’являються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 </a:t>
            </a:r>
            <a:r>
              <a:rPr lang="ru-RU" dirty="0" err="1" smtClean="0"/>
              <a:t>чисельні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про те, що ОР далеко </a:t>
            </a:r>
            <a:r>
              <a:rPr lang="ru-RU" dirty="0" smtClean="0"/>
              <a:t>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при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стимулу.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48464" cy="6858000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Значущість</a:t>
            </a:r>
            <a:r>
              <a:rPr lang="ru-RU" b="1" i="1" dirty="0" smtClean="0"/>
              <a:t> стимулу. </a:t>
            </a:r>
            <a:r>
              <a:rPr lang="ru-RU" dirty="0" err="1" smtClean="0"/>
              <a:t>Орієнтовний</a:t>
            </a:r>
            <a:r>
              <a:rPr lang="ru-RU" dirty="0" smtClean="0"/>
              <a:t> рефлекс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адаптацією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smtClean="0"/>
              <a:t>до умов </a:t>
            </a:r>
            <a:r>
              <a:rPr lang="ru-RU" dirty="0" err="1" smtClean="0"/>
              <a:t>середовища</a:t>
            </a:r>
            <a:r>
              <a:rPr lang="ru-RU" dirty="0" smtClean="0"/>
              <a:t>, що  </a:t>
            </a:r>
            <a:r>
              <a:rPr lang="ru-RU" dirty="0" err="1" smtClean="0"/>
              <a:t>змінюються</a:t>
            </a:r>
            <a:r>
              <a:rPr lang="ru-RU" dirty="0" smtClean="0"/>
              <a:t>, тому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справедливий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smtClean="0"/>
              <a:t>закон </a:t>
            </a:r>
            <a:r>
              <a:rPr lang="ru-RU" dirty="0" err="1" smtClean="0"/>
              <a:t>сили</a:t>
            </a:r>
            <a:r>
              <a:rPr lang="ru-RU" dirty="0" smtClean="0"/>
              <a:t>». 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стимул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міра</a:t>
            </a:r>
            <a:r>
              <a:rPr lang="ru-RU" dirty="0" smtClean="0"/>
              <a:t> </a:t>
            </a:r>
            <a:r>
              <a:rPr lang="ru-RU" dirty="0" err="1" smtClean="0"/>
              <a:t>новизни</a:t>
            </a:r>
            <a:r>
              <a:rPr lang="ru-RU" dirty="0" smtClean="0"/>
              <a:t>), </a:t>
            </a:r>
            <a:r>
              <a:rPr lang="ru-RU" dirty="0" err="1" smtClean="0"/>
              <a:t>тим</a:t>
            </a:r>
            <a:r>
              <a:rPr lang="ru-RU" dirty="0" smtClean="0"/>
              <a:t>  </a:t>
            </a:r>
            <a:r>
              <a:rPr lang="ru-RU" dirty="0" err="1" smtClean="0"/>
              <a:t>більш</a:t>
            </a:r>
            <a:r>
              <a:rPr lang="ru-RU" dirty="0" smtClean="0"/>
              <a:t> 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у </a:t>
            </a:r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меншу</a:t>
            </a:r>
            <a:r>
              <a:rPr lang="ru-RU" dirty="0" smtClean="0"/>
              <a:t>, а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мізерні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вони </a:t>
            </a:r>
            <a:r>
              <a:rPr lang="ru-RU" dirty="0" smtClean="0"/>
              <a:t>прямо </a:t>
            </a:r>
            <a:r>
              <a:rPr lang="ru-RU" dirty="0" err="1" smtClean="0"/>
              <a:t>адресовані</a:t>
            </a:r>
            <a:r>
              <a:rPr lang="ru-RU" dirty="0" smtClean="0"/>
              <a:t> до </a:t>
            </a:r>
            <a:r>
              <a:rPr lang="ru-RU" dirty="0" err="1" smtClean="0"/>
              <a:t>основних</a:t>
            </a:r>
            <a:r>
              <a:rPr lang="ru-RU" dirty="0" smtClean="0"/>
              <a:t> потреб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Здається</a:t>
            </a:r>
            <a:r>
              <a:rPr lang="ru-RU" dirty="0" smtClean="0"/>
              <a:t>, що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значущий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знайомий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стимул повинен за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рівних</a:t>
            </a:r>
            <a:r>
              <a:rPr lang="ru-RU" dirty="0" smtClean="0"/>
              <a:t> умов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ОР, </a:t>
            </a:r>
            <a:r>
              <a:rPr lang="ru-RU" dirty="0" err="1" smtClean="0"/>
              <a:t>чим</a:t>
            </a:r>
            <a:r>
              <a:rPr lang="ru-RU" dirty="0" smtClean="0"/>
              <a:t> абсолютно </a:t>
            </a:r>
            <a:r>
              <a:rPr lang="ru-RU" dirty="0" err="1" smtClean="0"/>
              <a:t>новий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Факти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,  </a:t>
            </a:r>
            <a:r>
              <a:rPr lang="ru-RU" dirty="0" err="1" smtClean="0"/>
              <a:t>свідчать</a:t>
            </a:r>
            <a:r>
              <a:rPr lang="ru-RU" dirty="0" smtClean="0"/>
              <a:t>  про </a:t>
            </a:r>
            <a:r>
              <a:rPr lang="ru-RU" dirty="0" err="1" smtClean="0"/>
              <a:t>інше</a:t>
            </a:r>
            <a:r>
              <a:rPr lang="ru-RU" dirty="0" smtClean="0"/>
              <a:t>. </a:t>
            </a:r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smtClean="0"/>
              <a:t>стимулу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вирішальне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виникнення</a:t>
            </a:r>
            <a:r>
              <a:rPr lang="ru-RU" dirty="0" smtClean="0"/>
              <a:t> ОР.  Стимул, що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фізичну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потужну</a:t>
            </a:r>
            <a:r>
              <a:rPr lang="ru-RU" dirty="0" smtClean="0"/>
              <a:t> </a:t>
            </a:r>
            <a:r>
              <a:rPr lang="ru-RU" dirty="0" err="1" smtClean="0"/>
              <a:t>орієнтовну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000000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2744</Words>
  <Application>Microsoft Office PowerPoint</Application>
  <PresentationFormat>Экран (4:3)</PresentationFormat>
  <Paragraphs>87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Вивчення особливостей уваги  у людини</vt:lpstr>
      <vt:lpstr>План</vt:lpstr>
      <vt:lpstr>1. Поняття та функції уваги.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Вивчення особливостей уваги  у людини</dc:title>
  <dc:creator>Elena Alexandrovna</dc:creator>
  <cp:lastModifiedBy>Elena Alexandrovna</cp:lastModifiedBy>
  <cp:revision>51</cp:revision>
  <dcterms:created xsi:type="dcterms:W3CDTF">2019-04-15T19:44:02Z</dcterms:created>
  <dcterms:modified xsi:type="dcterms:W3CDTF">2019-04-16T21:42:41Z</dcterms:modified>
</cp:coreProperties>
</file>