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CDF4-C9E4-4F76-89B7-6CCB3E9B8905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1BBC-D01B-41D7-A8E8-D770A074D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464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CDF4-C9E4-4F76-89B7-6CCB3E9B8905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1BBC-D01B-41D7-A8E8-D770A074D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081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CDF4-C9E4-4F76-89B7-6CCB3E9B8905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1BBC-D01B-41D7-A8E8-D770A074D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67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CDF4-C9E4-4F76-89B7-6CCB3E9B8905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1BBC-D01B-41D7-A8E8-D770A074D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04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CDF4-C9E4-4F76-89B7-6CCB3E9B8905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1BBC-D01B-41D7-A8E8-D770A074D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61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CDF4-C9E4-4F76-89B7-6CCB3E9B8905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1BBC-D01B-41D7-A8E8-D770A074D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649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CDF4-C9E4-4F76-89B7-6CCB3E9B8905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1BBC-D01B-41D7-A8E8-D770A074D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88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CDF4-C9E4-4F76-89B7-6CCB3E9B8905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1BBC-D01B-41D7-A8E8-D770A074D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12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CDF4-C9E4-4F76-89B7-6CCB3E9B8905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1BBC-D01B-41D7-A8E8-D770A074D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871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CDF4-C9E4-4F76-89B7-6CCB3E9B8905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1BBC-D01B-41D7-A8E8-D770A074D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27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CDF4-C9E4-4F76-89B7-6CCB3E9B8905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61BBC-D01B-41D7-A8E8-D770A074D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50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FCDF4-C9E4-4F76-89B7-6CCB3E9B8905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61BBC-D01B-41D7-A8E8-D770A074D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3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uk-UA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Презентація навчальної дисципліни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uk-UA" sz="3200" b="1" i="1" dirty="0" smtClean="0">
              <a:solidFill>
                <a:srgbClr val="C00000"/>
              </a:solidFill>
              <a:latin typeface="Liberation Mono" panose="02070409020205020404" pitchFamily="49" charset="0"/>
              <a:cs typeface="Liberation Mono" panose="02070409020205020404" pitchFamily="49" charset="0"/>
            </a:endParaRPr>
          </a:p>
          <a:p>
            <a:r>
              <a:rPr lang="uk-UA" sz="3200" b="1" i="1" dirty="0" smtClean="0">
                <a:solidFill>
                  <a:srgbClr val="C00000"/>
                </a:solidFill>
                <a:latin typeface="Liberation Mono" panose="02070409020205020404" pitchFamily="49" charset="0"/>
                <a:cs typeface="Liberation Mono" panose="02070409020205020404" pitchFamily="49" charset="0"/>
              </a:rPr>
              <a:t>Практикум ПР в бізнесовій сфері</a:t>
            </a:r>
            <a:endParaRPr lang="uk-UA" sz="3200" b="1" i="1" dirty="0" smtClean="0">
              <a:solidFill>
                <a:srgbClr val="C00000"/>
              </a:solidFill>
              <a:latin typeface="Liberation Mono" panose="02070409020205020404" pitchFamily="49" charset="0"/>
              <a:cs typeface="Liberation Mono" panose="020704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48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b="1" dirty="0"/>
              <a:t>Основні </a:t>
            </a:r>
            <a:r>
              <a:rPr lang="uk-UA" b="1" dirty="0" smtClean="0"/>
              <a:t>поняття курсу: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 algn="r">
              <a:buNone/>
            </a:pPr>
            <a:r>
              <a:rPr lang="uk-UA" i="1" dirty="0" smtClean="0">
                <a:solidFill>
                  <a:srgbClr val="0070C0"/>
                </a:solidFill>
              </a:rPr>
              <a:t>Громадянське суспільство, PR</a:t>
            </a:r>
            <a:r>
              <a:rPr lang="uk-UA" i="1" dirty="0">
                <a:solidFill>
                  <a:srgbClr val="0070C0"/>
                </a:solidFill>
              </a:rPr>
              <a:t>,  PR-комунікація, </a:t>
            </a:r>
            <a:r>
              <a:rPr lang="uk-UA" i="1" dirty="0" smtClean="0">
                <a:solidFill>
                  <a:srgbClr val="0070C0"/>
                </a:solidFill>
              </a:rPr>
              <a:t>громадська думка,</a:t>
            </a:r>
            <a:r>
              <a:rPr lang="uk-UA" dirty="0"/>
              <a:t> </a:t>
            </a:r>
            <a:r>
              <a:rPr lang="uk-UA" i="1" dirty="0">
                <a:solidFill>
                  <a:srgbClr val="0070C0"/>
                </a:solidFill>
              </a:rPr>
              <a:t>"</a:t>
            </a:r>
            <a:r>
              <a:rPr lang="uk-UA" i="1" dirty="0" smtClean="0">
                <a:solidFill>
                  <a:srgbClr val="0070C0"/>
                </a:solidFill>
              </a:rPr>
              <a:t>спіраль </a:t>
            </a:r>
            <a:r>
              <a:rPr lang="uk-UA" i="1" dirty="0">
                <a:solidFill>
                  <a:srgbClr val="0070C0"/>
                </a:solidFill>
              </a:rPr>
              <a:t>мовчання" Е. </a:t>
            </a:r>
            <a:r>
              <a:rPr lang="uk-UA" i="1" dirty="0" err="1" smtClean="0">
                <a:solidFill>
                  <a:srgbClr val="0070C0"/>
                </a:solidFill>
              </a:rPr>
              <a:t>Ноель-Нойманн</a:t>
            </a:r>
            <a:r>
              <a:rPr lang="uk-UA" i="1" dirty="0" smtClean="0">
                <a:solidFill>
                  <a:srgbClr val="0070C0"/>
                </a:solidFill>
              </a:rPr>
              <a:t>,</a:t>
            </a:r>
          </a:p>
          <a:p>
            <a:pPr marL="0" indent="0" algn="r">
              <a:buNone/>
            </a:pPr>
            <a:r>
              <a:rPr lang="uk-UA" i="1" dirty="0">
                <a:solidFill>
                  <a:srgbClr val="0070C0"/>
                </a:solidFill>
              </a:rPr>
              <a:t>с</a:t>
            </a:r>
            <a:r>
              <a:rPr lang="uk-UA" i="1" dirty="0" smtClean="0">
                <a:solidFill>
                  <a:srgbClr val="0070C0"/>
                </a:solidFill>
              </a:rPr>
              <a:t>оціологічні дослідження, </a:t>
            </a:r>
            <a:r>
              <a:rPr lang="uk-UA" i="1" dirty="0" err="1" smtClean="0">
                <a:solidFill>
                  <a:srgbClr val="0070C0"/>
                </a:solidFill>
              </a:rPr>
              <a:t>дослідження</a:t>
            </a:r>
            <a:r>
              <a:rPr lang="uk-UA" i="1" dirty="0" smtClean="0">
                <a:solidFill>
                  <a:srgbClr val="0070C0"/>
                </a:solidFill>
              </a:rPr>
              <a:t> громадської думки,</a:t>
            </a:r>
          </a:p>
          <a:p>
            <a:pPr marL="0" indent="0" algn="r">
              <a:buNone/>
            </a:pPr>
            <a:r>
              <a:rPr lang="uk-UA" i="1" dirty="0">
                <a:solidFill>
                  <a:srgbClr val="0070C0"/>
                </a:solidFill>
              </a:rPr>
              <a:t>ф</a:t>
            </a:r>
            <a:r>
              <a:rPr lang="uk-UA" i="1" dirty="0" smtClean="0">
                <a:solidFill>
                  <a:srgbClr val="0070C0"/>
                </a:solidFill>
              </a:rPr>
              <a:t>ункції громадської думки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871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Зміст дисципліни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734209"/>
              </p:ext>
            </p:extLst>
          </p:nvPr>
        </p:nvGraphicFramePr>
        <p:xfrm>
          <a:off x="1828801" y="1524001"/>
          <a:ext cx="7365364" cy="4026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82778">
                  <a:extLst>
                    <a:ext uri="{9D8B030D-6E8A-4147-A177-3AD203B41FA5}">
                      <a16:colId xmlns:a16="http://schemas.microsoft.com/office/drawing/2014/main" val="605311396"/>
                    </a:ext>
                  </a:extLst>
                </a:gridCol>
                <a:gridCol w="5147493">
                  <a:extLst>
                    <a:ext uri="{9D8B030D-6E8A-4147-A177-3AD203B41FA5}">
                      <a16:colId xmlns:a16="http://schemas.microsoft.com/office/drawing/2014/main" val="1980941464"/>
                    </a:ext>
                  </a:extLst>
                </a:gridCol>
                <a:gridCol w="782778">
                  <a:extLst>
                    <a:ext uri="{9D8B030D-6E8A-4147-A177-3AD203B41FA5}">
                      <a16:colId xmlns:a16="http://schemas.microsoft.com/office/drawing/2014/main" val="3089624607"/>
                    </a:ext>
                  </a:extLst>
                </a:gridCol>
                <a:gridCol w="652315">
                  <a:extLst>
                    <a:ext uri="{9D8B030D-6E8A-4147-A177-3AD203B41FA5}">
                      <a16:colId xmlns:a16="http://schemas.microsoft.com/office/drawing/2014/main" val="319236580"/>
                    </a:ext>
                  </a:extLst>
                </a:gridCol>
              </a:tblGrid>
              <a:tr h="386128">
                <a:tc rowSpan="2">
                  <a:txBody>
                    <a:bodyPr/>
                    <a:lstStyle/>
                    <a:p>
                      <a:pPr marL="90170" indent="-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№</a:t>
                      </a:r>
                      <a:endParaRPr lang="ru-RU" sz="1400">
                        <a:effectLst/>
                      </a:endParaRPr>
                    </a:p>
                    <a:p>
                      <a:pPr marL="90170" indent="-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з/п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Назва теми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Кількість годин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221186"/>
                  </a:ext>
                </a:extLst>
              </a:tr>
              <a:tr h="5774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денна форма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заочна форма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5873965"/>
                  </a:ext>
                </a:extLst>
              </a:tr>
              <a:tr h="688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Основи діяльності по зв’язках з громадськістю в бізнесовій сфері.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6783123"/>
                  </a:ext>
                </a:extLst>
              </a:tr>
              <a:tr h="688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Впровадження  бізнесовою структурою корпоративних та зовнішніх зв’язків з громадськістю.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6160997"/>
                  </a:ext>
                </a:extLst>
              </a:tr>
              <a:tr h="688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Організація роботи по зв’язках з громадськістю в бізнесовому  секторі економіки.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246848"/>
                  </a:ext>
                </a:extLst>
              </a:tr>
              <a:tr h="332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ПР-діяльність бізнес-структур в рекреаційній сфері.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5799086"/>
                  </a:ext>
                </a:extLst>
              </a:tr>
              <a:tr h="332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 Інвестиційна сфера бізнесової діяльності та її специфіка.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8199524"/>
                  </a:ext>
                </a:extLst>
              </a:tr>
              <a:tr h="332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Разом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     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      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5571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70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2219" y="587107"/>
            <a:ext cx="9086229" cy="5940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 навчальної дисципліни «Практикум з ПР в бізнесовій сфері» є освоєння студентами практичних навичок  з планування  ПР-діяльності в різних  сферах  бізнесу та здійснення основних етапів реалізації заходів в сфері 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громадськістю, з аналізу комунікативної діяльності бізнесової установи в конкурентному середовищі, з оцінки ефективності корпоративних та зовнішніх комунікативних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бізнесу в контексті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паблік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рилейшнз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Україні та світі.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5430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9" y="1196752"/>
            <a:ext cx="2665635" cy="20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722" y="3690055"/>
            <a:ext cx="238125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19536" y="2227317"/>
            <a:ext cx="53285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У 1961—1964 роках — </a:t>
            </a:r>
            <a:r>
              <a:rPr lang="ru-RU" sz="2000" dirty="0" err="1"/>
              <a:t>науковий</a:t>
            </a:r>
            <a:r>
              <a:rPr lang="ru-RU" sz="2000" dirty="0"/>
              <a:t> </a:t>
            </a:r>
            <a:r>
              <a:rPr lang="ru-RU" sz="2000" dirty="0" err="1"/>
              <a:t>співробітник</a:t>
            </a:r>
            <a:r>
              <a:rPr lang="ru-RU" sz="2000" dirty="0"/>
              <a:t> у </a:t>
            </a:r>
            <a:r>
              <a:rPr lang="ru-RU" sz="2000" dirty="0" err="1"/>
              <a:t>Вільному</a:t>
            </a:r>
            <a:r>
              <a:rPr lang="ru-RU" sz="2000" dirty="0"/>
              <a:t> </a:t>
            </a:r>
            <a:r>
              <a:rPr lang="ru-RU" sz="2000" dirty="0" err="1"/>
              <a:t>університеті</a:t>
            </a:r>
            <a:r>
              <a:rPr lang="ru-RU" sz="2000" dirty="0"/>
              <a:t> </a:t>
            </a:r>
            <a:r>
              <a:rPr lang="ru-RU" sz="2000" dirty="0" err="1"/>
              <a:t>Берліна</a:t>
            </a:r>
            <a:r>
              <a:rPr lang="ru-RU" sz="2000" dirty="0"/>
              <a:t>. </a:t>
            </a:r>
          </a:p>
          <a:p>
            <a:r>
              <a:rPr lang="ru-RU" sz="2000" dirty="0"/>
              <a:t>В 1964 р. при </a:t>
            </a:r>
            <a:r>
              <a:rPr lang="ru-RU" sz="2000" dirty="0" err="1"/>
              <a:t>підтримці</a:t>
            </a:r>
            <a:r>
              <a:rPr lang="ru-RU" sz="2000" dirty="0"/>
              <a:t> Гельмута Коля </a:t>
            </a:r>
            <a:r>
              <a:rPr lang="ru-RU" sz="2000" dirty="0" err="1"/>
              <a:t>була</a:t>
            </a:r>
            <a:r>
              <a:rPr lang="ru-RU" sz="2000" dirty="0"/>
              <a:t> запрошена як </a:t>
            </a:r>
            <a:r>
              <a:rPr lang="ru-RU" sz="2000" dirty="0" err="1"/>
              <a:t>професор</a:t>
            </a:r>
            <a:r>
              <a:rPr lang="ru-RU" sz="2000" dirty="0"/>
              <a:t> в </a:t>
            </a:r>
            <a:r>
              <a:rPr lang="ru-RU" sz="2000" dirty="0" err="1"/>
              <a:t>університеті</a:t>
            </a:r>
            <a:r>
              <a:rPr lang="ru-RU" sz="2000" dirty="0"/>
              <a:t> Майнца, де вона </a:t>
            </a:r>
            <a:r>
              <a:rPr lang="ru-RU" sz="2000" dirty="0" err="1"/>
              <a:t>організувала</a:t>
            </a:r>
            <a:r>
              <a:rPr lang="ru-RU" sz="2000" dirty="0"/>
              <a:t> </a:t>
            </a:r>
            <a:r>
              <a:rPr lang="ru-RU" sz="2000" dirty="0" err="1"/>
              <a:t>інститут</a:t>
            </a:r>
            <a:r>
              <a:rPr lang="ru-RU" sz="2000" dirty="0"/>
              <a:t> </a:t>
            </a:r>
            <a:r>
              <a:rPr lang="ru-RU" sz="2000" dirty="0" err="1"/>
              <a:t>публіцистики</a:t>
            </a:r>
            <a:r>
              <a:rPr lang="ru-RU" sz="2000" dirty="0"/>
              <a:t>, </a:t>
            </a:r>
            <a:r>
              <a:rPr lang="ru-RU" sz="2000" dirty="0" err="1"/>
              <a:t>яким</a:t>
            </a:r>
            <a:r>
              <a:rPr lang="ru-RU" sz="2000" dirty="0"/>
              <a:t> </a:t>
            </a:r>
            <a:r>
              <a:rPr lang="ru-RU" sz="2000" dirty="0" err="1"/>
              <a:t>керувала</a:t>
            </a:r>
            <a:r>
              <a:rPr lang="ru-RU" sz="2000" dirty="0"/>
              <a:t> до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відходу</a:t>
            </a:r>
            <a:r>
              <a:rPr lang="ru-RU" sz="2000" dirty="0"/>
              <a:t> на </a:t>
            </a:r>
            <a:r>
              <a:rPr lang="ru-RU" sz="2000" dirty="0" err="1"/>
              <a:t>пенсію</a:t>
            </a:r>
            <a:r>
              <a:rPr lang="ru-RU" sz="2000" dirty="0"/>
              <a:t> в 1983 р.</a:t>
            </a:r>
          </a:p>
          <a:p>
            <a:r>
              <a:rPr lang="ru-RU" sz="2000" dirty="0"/>
              <a:t> </a:t>
            </a:r>
            <a:r>
              <a:rPr lang="ru-RU" sz="2000" dirty="0" err="1"/>
              <a:t>Була</a:t>
            </a:r>
            <a:r>
              <a:rPr lang="ru-RU" sz="2000" dirty="0"/>
              <a:t> президентом ряду </a:t>
            </a:r>
            <a:r>
              <a:rPr lang="ru-RU" sz="2000" dirty="0" err="1"/>
              <a:t>німецький</a:t>
            </a:r>
            <a:r>
              <a:rPr lang="ru-RU" sz="2000" dirty="0"/>
              <a:t> </a:t>
            </a:r>
            <a:r>
              <a:rPr lang="ru-RU" sz="2000" dirty="0" err="1"/>
              <a:t>наукових</a:t>
            </a:r>
            <a:r>
              <a:rPr lang="ru-RU" sz="2000" dirty="0"/>
              <a:t> </a:t>
            </a:r>
            <a:r>
              <a:rPr lang="ru-RU" sz="2000" dirty="0" err="1"/>
              <a:t>об'єднань</a:t>
            </a:r>
            <a:r>
              <a:rPr lang="ru-RU" sz="2000" dirty="0"/>
              <a:t> у </a:t>
            </a:r>
            <a:r>
              <a:rPr lang="ru-RU" sz="2000" dirty="0" err="1"/>
              <a:t>сфері</a:t>
            </a:r>
            <a:r>
              <a:rPr lang="ru-RU" sz="2000" dirty="0"/>
              <a:t> </a:t>
            </a:r>
            <a:r>
              <a:rPr lang="ru-RU" sz="2000" dirty="0" err="1"/>
              <a:t>вивчення</a:t>
            </a:r>
            <a:r>
              <a:rPr lang="ru-RU" sz="2000" dirty="0"/>
              <a:t> </a:t>
            </a:r>
            <a:r>
              <a:rPr lang="ru-RU" sz="2000" dirty="0" err="1"/>
              <a:t>громадської</a:t>
            </a:r>
            <a:r>
              <a:rPr lang="ru-RU" sz="2000" dirty="0"/>
              <a:t> думки та </a:t>
            </a:r>
            <a:r>
              <a:rPr lang="ru-RU" sz="2000" dirty="0" err="1"/>
              <a:t>масових</a:t>
            </a:r>
            <a:r>
              <a:rPr lang="ru-RU" sz="2000" dirty="0"/>
              <a:t> </a:t>
            </a:r>
            <a:r>
              <a:rPr lang="ru-RU" sz="2000" dirty="0" err="1"/>
              <a:t>комунікацій</a:t>
            </a:r>
            <a:r>
              <a:rPr lang="ru-RU" sz="2000" dirty="0"/>
              <a:t>.</a:t>
            </a:r>
          </a:p>
          <a:p>
            <a:r>
              <a:rPr lang="ru-RU" sz="2000" dirty="0"/>
              <a:t>В </a:t>
            </a:r>
            <a:r>
              <a:rPr lang="ru-RU" sz="2000" dirty="0" err="1"/>
              <a:t>науці</a:t>
            </a:r>
            <a:r>
              <a:rPr lang="ru-RU" sz="2000" dirty="0"/>
              <a:t> </a:t>
            </a:r>
            <a:r>
              <a:rPr lang="ru-RU" sz="2000" dirty="0" err="1"/>
              <a:t>отримала</a:t>
            </a:r>
            <a:r>
              <a:rPr lang="ru-RU" sz="2000" dirty="0"/>
              <a:t> </a:t>
            </a:r>
            <a:r>
              <a:rPr lang="ru-RU" sz="2000" dirty="0" err="1"/>
              <a:t>популярність</a:t>
            </a:r>
            <a:r>
              <a:rPr lang="ru-RU" sz="2000" dirty="0"/>
              <a:t> </a:t>
            </a:r>
            <a:r>
              <a:rPr lang="ru-RU" sz="2000" dirty="0" err="1">
                <a:solidFill>
                  <a:srgbClr val="FF0000"/>
                </a:solidFill>
              </a:rPr>
              <a:t>теорія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Ноель-Нойман</a:t>
            </a:r>
            <a:r>
              <a:rPr lang="ru-RU" sz="2000" dirty="0">
                <a:solidFill>
                  <a:srgbClr val="FF0000"/>
                </a:solidFill>
              </a:rPr>
              <a:t> про так </a:t>
            </a:r>
            <a:r>
              <a:rPr lang="ru-RU" sz="2000" dirty="0" err="1">
                <a:solidFill>
                  <a:srgbClr val="FF0000"/>
                </a:solidFill>
              </a:rPr>
              <a:t>звану</a:t>
            </a:r>
            <a:r>
              <a:rPr lang="ru-RU" sz="2000" dirty="0">
                <a:solidFill>
                  <a:srgbClr val="FF0000"/>
                </a:solidFill>
              </a:rPr>
              <a:t>  «</a:t>
            </a:r>
            <a:r>
              <a:rPr lang="ru-RU" sz="2000" dirty="0" err="1">
                <a:solidFill>
                  <a:srgbClr val="FF0000"/>
                </a:solidFill>
              </a:rPr>
              <a:t>спіралі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мовчання</a:t>
            </a:r>
            <a:r>
              <a:rPr lang="ru-RU" sz="2000" dirty="0">
                <a:solidFill>
                  <a:srgbClr val="FF0000"/>
                </a:solidFill>
              </a:rPr>
              <a:t>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11624" y="1412777"/>
            <a:ext cx="3744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</a:rPr>
              <a:t>Елізабет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Ноель-Нойманн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81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9576" y="784109"/>
            <a:ext cx="5544616" cy="58169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solidFill>
                  <a:srgbClr val="FF0000"/>
                </a:solidFill>
              </a:rPr>
              <a:t>Хедлі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Кентріл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</a:p>
          <a:p>
            <a:r>
              <a:rPr lang="ru-RU" sz="2400" dirty="0"/>
              <a:t>(1906-1969) </a:t>
            </a:r>
            <a:r>
              <a:rPr lang="uk-UA" sz="2400" b="1" dirty="0"/>
              <a:t> - відомий американський фахівець в області </a:t>
            </a:r>
            <a:r>
              <a:rPr lang="ru-RU" sz="2400" b="1" dirty="0"/>
              <a:t>PR</a:t>
            </a:r>
            <a:r>
              <a:rPr lang="uk-UA" sz="2400" b="1" dirty="0"/>
              <a:t>, соціальний психолог</a:t>
            </a:r>
            <a:r>
              <a:rPr lang="ru-RU" sz="2400" dirty="0"/>
              <a:t>, </a:t>
            </a:r>
            <a:r>
              <a:rPr lang="ru-RU" sz="2400" b="1" dirty="0" err="1"/>
              <a:t>був</a:t>
            </a:r>
            <a:r>
              <a:rPr lang="ru-RU" sz="2400" b="1" dirty="0"/>
              <a:t> </a:t>
            </a:r>
            <a:r>
              <a:rPr lang="ru-RU" sz="2400" b="1" dirty="0" err="1"/>
              <a:t>американським</a:t>
            </a:r>
            <a:r>
              <a:rPr lang="ru-RU" sz="2400" b="1" dirty="0"/>
              <a:t> </a:t>
            </a:r>
            <a:r>
              <a:rPr lang="ru-RU" sz="2400" b="1" dirty="0" err="1"/>
              <a:t>дослідником</a:t>
            </a:r>
            <a:r>
              <a:rPr lang="ru-RU" sz="2400" b="1" dirty="0"/>
              <a:t> </a:t>
            </a:r>
            <a:r>
              <a:rPr lang="ru-RU" sz="2400" b="1" dirty="0" err="1"/>
              <a:t>громадської</a:t>
            </a:r>
            <a:r>
              <a:rPr lang="ru-RU" sz="2400" b="1" dirty="0"/>
              <a:t> думки.</a:t>
            </a:r>
          </a:p>
          <a:p>
            <a:r>
              <a:rPr lang="uk-UA" sz="2400" dirty="0" err="1"/>
              <a:t>Оснонв</a:t>
            </a:r>
            <a:r>
              <a:rPr lang="uk-UA" sz="2400" dirty="0"/>
              <a:t> роботи:</a:t>
            </a:r>
          </a:p>
          <a:p>
            <a:r>
              <a:rPr lang="ru-RU" sz="2400" dirty="0" err="1"/>
              <a:t>Соціальна</a:t>
            </a:r>
            <a:r>
              <a:rPr lang="ru-RU" sz="2400" dirty="0"/>
              <a:t> </a:t>
            </a:r>
            <a:r>
              <a:rPr lang="ru-RU" sz="2400" dirty="0" err="1"/>
              <a:t>психологія</a:t>
            </a:r>
            <a:r>
              <a:rPr lang="ru-RU" sz="2400" dirty="0"/>
              <a:t> </a:t>
            </a:r>
            <a:r>
              <a:rPr lang="ru-RU" sz="2400" dirty="0" err="1"/>
              <a:t>повсякденному</a:t>
            </a:r>
            <a:r>
              <a:rPr lang="ru-RU" sz="2400" dirty="0"/>
              <a:t> </a:t>
            </a:r>
            <a:r>
              <a:rPr lang="ru-RU" sz="2400" dirty="0" err="1"/>
              <a:t>житті</a:t>
            </a:r>
            <a:r>
              <a:rPr lang="ru-RU" sz="2400" dirty="0"/>
              <a:t>, 1934</a:t>
            </a:r>
          </a:p>
          <a:p>
            <a:r>
              <a:rPr lang="ru-RU" sz="2400" dirty="0" err="1"/>
              <a:t>Психологія</a:t>
            </a:r>
            <a:r>
              <a:rPr lang="ru-RU" sz="2400" dirty="0"/>
              <a:t> </a:t>
            </a:r>
            <a:r>
              <a:rPr lang="ru-RU" sz="2400" dirty="0" err="1"/>
              <a:t>радіо</a:t>
            </a:r>
            <a:r>
              <a:rPr lang="ru-RU" sz="2400" dirty="0"/>
              <a:t> ,1935</a:t>
            </a:r>
          </a:p>
          <a:p>
            <a:r>
              <a:rPr lang="ru-RU" sz="2400" dirty="0" err="1"/>
              <a:t>Вимірювання</a:t>
            </a:r>
            <a:r>
              <a:rPr lang="ru-RU" sz="2400" dirty="0"/>
              <a:t> </a:t>
            </a:r>
            <a:r>
              <a:rPr lang="ru-RU" sz="2400" dirty="0" err="1"/>
              <a:t>громадської</a:t>
            </a:r>
            <a:r>
              <a:rPr lang="ru-RU" sz="2400" dirty="0"/>
              <a:t> думки, 1944  </a:t>
            </a:r>
            <a:r>
              <a:rPr lang="ru-RU" sz="2400" dirty="0" err="1"/>
              <a:t>Напружені</a:t>
            </a:r>
            <a:r>
              <a:rPr lang="ru-RU" sz="2400" dirty="0"/>
              <a:t> </a:t>
            </a:r>
            <a:r>
              <a:rPr lang="ru-RU" sz="2400" dirty="0" err="1"/>
              <a:t>відносини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викликають</a:t>
            </a:r>
            <a:r>
              <a:rPr lang="ru-RU" sz="2400" dirty="0"/>
              <a:t> </a:t>
            </a:r>
            <a:r>
              <a:rPr lang="ru-RU" sz="2400" dirty="0" err="1"/>
              <a:t>війни</a:t>
            </a:r>
            <a:r>
              <a:rPr lang="ru-RU" sz="2400" dirty="0"/>
              <a:t> (</a:t>
            </a:r>
            <a:r>
              <a:rPr lang="ru-RU" sz="2400" dirty="0" err="1"/>
              <a:t>звіт</a:t>
            </a:r>
            <a:r>
              <a:rPr lang="ru-RU" sz="2400" dirty="0"/>
              <a:t> для ЮНЕСКО), 1950 </a:t>
            </a:r>
          </a:p>
          <a:p>
            <a:r>
              <a:rPr lang="ru-RU" sz="2400" dirty="0" err="1"/>
              <a:t>Психологія</a:t>
            </a:r>
            <a:r>
              <a:rPr lang="ru-RU" sz="2400" dirty="0"/>
              <a:t>, </a:t>
            </a:r>
            <a:r>
              <a:rPr lang="ru-RU" sz="2400" dirty="0" err="1"/>
              <a:t>гуманізм</a:t>
            </a:r>
            <a:r>
              <a:rPr lang="ru-RU" sz="2400" dirty="0"/>
              <a:t> і </a:t>
            </a:r>
            <a:r>
              <a:rPr lang="ru-RU" sz="2400" dirty="0" err="1"/>
              <a:t>науковий</a:t>
            </a:r>
            <a:r>
              <a:rPr lang="ru-RU" sz="2400" dirty="0"/>
              <a:t> запит: </a:t>
            </a:r>
            <a:r>
              <a:rPr lang="ru-RU" sz="2400" dirty="0" err="1"/>
              <a:t>відібрані</a:t>
            </a:r>
            <a:r>
              <a:rPr lang="ru-RU" sz="2400" dirty="0"/>
              <a:t> </a:t>
            </a:r>
            <a:r>
              <a:rPr lang="ru-RU" sz="2400" dirty="0" err="1"/>
              <a:t>есе</a:t>
            </a:r>
            <a:r>
              <a:rPr lang="ru-RU" sz="2400" dirty="0"/>
              <a:t> </a:t>
            </a:r>
            <a:r>
              <a:rPr lang="ru-RU" sz="2400" dirty="0" err="1"/>
              <a:t>Хедлі</a:t>
            </a:r>
            <a:r>
              <a:rPr lang="ru-RU" sz="2400" dirty="0"/>
              <a:t> </a:t>
            </a:r>
            <a:r>
              <a:rPr lang="ru-RU" sz="2400" dirty="0" err="1"/>
              <a:t>Кентріла</a:t>
            </a:r>
            <a:r>
              <a:rPr lang="ru-RU" sz="2400" dirty="0"/>
              <a:t>, 1988 (посмертно)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117" y="1248696"/>
            <a:ext cx="3303638" cy="3254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514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07569" y="404664"/>
            <a:ext cx="749142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b="1" dirty="0" err="1">
                <a:solidFill>
                  <a:srgbClr val="FF0000"/>
                </a:solidFill>
              </a:rPr>
              <a:t>П'єр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Бурдьє</a:t>
            </a:r>
            <a:endParaRPr lang="ru-RU" sz="4000" b="1" dirty="0">
              <a:solidFill>
                <a:srgbClr val="FF0000"/>
              </a:solidFill>
            </a:endParaRPr>
          </a:p>
          <a:p>
            <a:pPr lvl="0"/>
            <a:r>
              <a:rPr lang="en-US" b="1">
                <a:solidFill>
                  <a:srgbClr val="FF0000"/>
                </a:solidFill>
              </a:rPr>
              <a:t>(</a:t>
            </a:r>
            <a:r>
              <a:rPr lang="ru-RU" b="1">
                <a:solidFill>
                  <a:srgbClr val="FF0000"/>
                </a:solidFill>
              </a:rPr>
              <a:t>нар</a:t>
            </a:r>
            <a:r>
              <a:rPr lang="ru-RU" b="1" dirty="0">
                <a:solidFill>
                  <a:srgbClr val="FF0000"/>
                </a:solidFill>
              </a:rPr>
              <a:t>. 1 </a:t>
            </a:r>
            <a:r>
              <a:rPr lang="ru-RU" b="1" dirty="0" err="1">
                <a:solidFill>
                  <a:srgbClr val="FF0000"/>
                </a:solidFill>
              </a:rPr>
              <a:t>серпня</a:t>
            </a:r>
            <a:r>
              <a:rPr lang="ru-RU" b="1" dirty="0">
                <a:solidFill>
                  <a:srgbClr val="FF0000"/>
                </a:solidFill>
              </a:rPr>
              <a:t> 1930 — 23 </a:t>
            </a:r>
            <a:r>
              <a:rPr lang="ru-RU" b="1" dirty="0" err="1">
                <a:solidFill>
                  <a:srgbClr val="FF0000"/>
                </a:solidFill>
              </a:rPr>
              <a:t>січня</a:t>
            </a:r>
            <a:r>
              <a:rPr lang="ru-RU" b="1" dirty="0">
                <a:solidFill>
                  <a:srgbClr val="FF0000"/>
                </a:solidFill>
              </a:rPr>
              <a:t> 2002) —</a:t>
            </a:r>
          </a:p>
          <a:p>
            <a:pPr lvl="0"/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французький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соціолог</a:t>
            </a:r>
            <a:r>
              <a:rPr lang="ru-RU" b="1" dirty="0">
                <a:solidFill>
                  <a:srgbClr val="FF0000"/>
                </a:solidFill>
              </a:rPr>
              <a:t> і </a:t>
            </a:r>
            <a:r>
              <a:rPr lang="ru-RU" b="1" dirty="0" err="1">
                <a:solidFill>
                  <a:srgbClr val="FF0000"/>
                </a:solidFill>
              </a:rPr>
              <a:t>філософ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публіцист</a:t>
            </a:r>
            <a:r>
              <a:rPr lang="ru-RU" b="1" dirty="0">
                <a:solidFill>
                  <a:srgbClr val="FF0000"/>
                </a:solidFill>
              </a:rPr>
              <a:t>.</a:t>
            </a:r>
          </a:p>
          <a:p>
            <a:pPr lvl="0"/>
            <a:endParaRPr lang="ru-RU" b="1" dirty="0">
              <a:solidFill>
                <a:srgbClr val="FF0000"/>
              </a:solidFill>
            </a:endParaRPr>
          </a:p>
          <a:p>
            <a:r>
              <a:rPr lang="uk-UA" i="1" dirty="0">
                <a:solidFill>
                  <a:srgbClr val="002060"/>
                </a:solidFill>
              </a:rPr>
              <a:t>«</a:t>
            </a:r>
            <a:r>
              <a:rPr lang="uk-UA" b="1" i="1" dirty="0">
                <a:solidFill>
                  <a:srgbClr val="002060"/>
                </a:solidFill>
              </a:rPr>
              <a:t>Громадська думка </a:t>
            </a:r>
            <a:r>
              <a:rPr lang="uk-UA" i="1" dirty="0">
                <a:solidFill>
                  <a:srgbClr val="002060"/>
                </a:solidFill>
              </a:rPr>
              <a:t>- специфічний вияв суспільної свідомості,</a:t>
            </a:r>
          </a:p>
          <a:p>
            <a:r>
              <a:rPr lang="uk-UA" i="1" dirty="0">
                <a:solidFill>
                  <a:srgbClr val="002060"/>
                </a:solidFill>
              </a:rPr>
              <a:t> складне духовне утворення, що виражається в оцінках </a:t>
            </a:r>
          </a:p>
          <a:p>
            <a:r>
              <a:rPr lang="uk-UA" i="1" dirty="0">
                <a:solidFill>
                  <a:srgbClr val="002060"/>
                </a:solidFill>
              </a:rPr>
              <a:t>(як у вербальній, так і в невербальній формі) і </a:t>
            </a:r>
          </a:p>
          <a:p>
            <a:r>
              <a:rPr lang="uk-UA" i="1" dirty="0">
                <a:solidFill>
                  <a:srgbClr val="002060"/>
                </a:solidFill>
              </a:rPr>
              <a:t>характеризує явне або приховане ставлення </a:t>
            </a:r>
          </a:p>
          <a:p>
            <a:r>
              <a:rPr lang="uk-UA" i="1" dirty="0">
                <a:solidFill>
                  <a:srgbClr val="002060"/>
                </a:solidFill>
              </a:rPr>
              <a:t>до актуальних проблем дійсності, властиве окремим групам, </a:t>
            </a:r>
          </a:p>
          <a:p>
            <a:r>
              <a:rPr lang="uk-UA" i="1" dirty="0">
                <a:solidFill>
                  <a:srgbClr val="002060"/>
                </a:solidFill>
              </a:rPr>
              <a:t>соціальним спільнотам або суспільству в цілому» </a:t>
            </a:r>
            <a:r>
              <a:rPr lang="uk-UA" dirty="0"/>
              <a:t>[П.</a:t>
            </a:r>
            <a:r>
              <a:rPr lang="uk-UA" dirty="0" err="1"/>
              <a:t>Бурдьє</a:t>
            </a:r>
            <a:r>
              <a:rPr lang="uk-UA" dirty="0"/>
              <a:t>]. </a:t>
            </a:r>
          </a:p>
          <a:p>
            <a:endParaRPr lang="uk-UA" dirty="0"/>
          </a:p>
          <a:p>
            <a:r>
              <a:rPr lang="uk-UA" sz="1400" dirty="0"/>
              <a:t>Доповідь </a:t>
            </a:r>
            <a:r>
              <a:rPr lang="uk-UA" sz="1400" dirty="0" err="1"/>
              <a:t>П'єра</a:t>
            </a:r>
            <a:r>
              <a:rPr lang="uk-UA" sz="1400" dirty="0"/>
              <a:t> </a:t>
            </a:r>
            <a:r>
              <a:rPr lang="uk-UA" sz="1400" dirty="0" err="1"/>
              <a:t>Бурдьє</a:t>
            </a:r>
            <a:r>
              <a:rPr lang="uk-UA" sz="1400" dirty="0"/>
              <a:t> під провокаційною назвою </a:t>
            </a:r>
          </a:p>
          <a:p>
            <a:r>
              <a:rPr lang="uk-UA" sz="1400" b="1" dirty="0"/>
              <a:t>«Громадської думки не існує» </a:t>
            </a:r>
            <a:r>
              <a:rPr lang="uk-UA" sz="1400" dirty="0"/>
              <a:t>був опублікований</a:t>
            </a:r>
          </a:p>
          <a:p>
            <a:r>
              <a:rPr lang="uk-UA" sz="1400" dirty="0"/>
              <a:t> в 1973 році у французькому журналі «Пан Модерн». </a:t>
            </a:r>
          </a:p>
          <a:p>
            <a:r>
              <a:rPr lang="uk-UA" sz="1400" dirty="0"/>
              <a:t>На думку автора, громадська думка не існує в тому значенні, </a:t>
            </a:r>
          </a:p>
          <a:p>
            <a:r>
              <a:rPr lang="uk-UA" sz="1400" dirty="0"/>
              <a:t>яке прийняте тими, хто здійснює опитування та тими, </a:t>
            </a:r>
          </a:p>
          <a:p>
            <a:r>
              <a:rPr lang="uk-UA" sz="1400" dirty="0"/>
              <a:t>хто використовує їх результати, в загальному, «хто зацікавлений в поширенні його існування». </a:t>
            </a:r>
          </a:p>
          <a:p>
            <a:r>
              <a:rPr lang="uk-UA" sz="1400" dirty="0"/>
              <a:t>Головною метою статті було вплинути на віру преси та політичних кіл </a:t>
            </a:r>
          </a:p>
          <a:p>
            <a:r>
              <a:rPr lang="uk-UA" sz="1400" dirty="0"/>
              <a:t>в науковість практики опитувань громадської думки. </a:t>
            </a:r>
            <a:endParaRPr lang="ru-RU" sz="1400" dirty="0"/>
          </a:p>
          <a:p>
            <a:endParaRPr lang="ru-RU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0865" y="692696"/>
            <a:ext cx="809625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730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483</Words>
  <Application>Microsoft Office PowerPoint</Application>
  <PresentationFormat>Широкоэкранный</PresentationFormat>
  <Paragraphs>70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Liberation Mono</vt:lpstr>
      <vt:lpstr>Times New Roman</vt:lpstr>
      <vt:lpstr>Тема Office</vt:lpstr>
      <vt:lpstr>Презентація навчальної дисципліни</vt:lpstr>
      <vt:lpstr>Основні поняття курсу:</vt:lpstr>
      <vt:lpstr>Зміст дисципліни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навчальної дисципліни</dc:title>
  <dc:creator>admin</dc:creator>
  <cp:lastModifiedBy>admin</cp:lastModifiedBy>
  <cp:revision>5</cp:revision>
  <dcterms:created xsi:type="dcterms:W3CDTF">2020-09-05T17:51:40Z</dcterms:created>
  <dcterms:modified xsi:type="dcterms:W3CDTF">2020-09-05T22:26:20Z</dcterms:modified>
</cp:coreProperties>
</file>