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4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60" r:id="rId4"/>
    <p:sldId id="261" r:id="rId5"/>
    <p:sldId id="279" r:id="rId6"/>
    <p:sldId id="282" r:id="rId7"/>
    <p:sldId id="283" r:id="rId8"/>
    <p:sldId id="284" r:id="rId9"/>
    <p:sldId id="263" r:id="rId10"/>
    <p:sldId id="278" r:id="rId11"/>
    <p:sldId id="281" r:id="rId12"/>
    <p:sldId id="262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1"/>
    <p:sldId id="271" r:id="rId22"/>
    <p:sldId id="274" r:id="rId23"/>
    <p:sldId id="273" r:id="rId24"/>
    <p:sldId id="285" r:id="rId25"/>
    <p:sldId id="275" r:id="rId26"/>
    <p:sldId id="276" r:id="rId27"/>
    <p:sldId id="259" r:id="rId28"/>
    <p:sldId id="25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BB04-3B9B-4D6D-BE87-DD55CA61B6B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6E362-8866-437C-9C92-F15982C0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14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BB04-3B9B-4D6D-BE87-DD55CA61B6B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6E362-8866-437C-9C92-F15982C0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83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BB04-3B9B-4D6D-BE87-DD55CA61B6B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6E362-8866-437C-9C92-F15982C0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180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BB04-3B9B-4D6D-BE87-DD55CA61B6B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6E362-8866-437C-9C92-F15982C0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10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BB04-3B9B-4D6D-BE87-DD55CA61B6B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6E362-8866-437C-9C92-F15982C0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7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BB04-3B9B-4D6D-BE87-DD55CA61B6B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6E362-8866-437C-9C92-F15982C0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35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BB04-3B9B-4D6D-BE87-DD55CA61B6B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6E362-8866-437C-9C92-F15982C0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380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BB04-3B9B-4D6D-BE87-DD55CA61B6B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6E362-8866-437C-9C92-F15982C0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60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BB04-3B9B-4D6D-BE87-DD55CA61B6B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6E362-8866-437C-9C92-F15982C0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914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BB04-3B9B-4D6D-BE87-DD55CA61B6B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6E362-8866-437C-9C92-F15982C0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29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BB04-3B9B-4D6D-BE87-DD55CA61B6B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6E362-8866-437C-9C92-F15982C0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4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1BB04-3B9B-4D6D-BE87-DD55CA61B6BE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6E362-8866-437C-9C92-F15982C050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9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9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slide" Target="slide9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slide" Target="slide9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17.xml"/><Relationship Id="rId7" Type="http://schemas.openxmlformats.org/officeDocument/2006/relationships/slide" Target="slide14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image" Target="../media/image17.png"/><Relationship Id="rId5" Type="http://schemas.openxmlformats.org/officeDocument/2006/relationships/slide" Target="slide13.xml"/><Relationship Id="rId10" Type="http://schemas.openxmlformats.org/officeDocument/2006/relationships/slide" Target="slide19.xml"/><Relationship Id="rId4" Type="http://schemas.openxmlformats.org/officeDocument/2006/relationships/slide" Target="slide12.xml"/><Relationship Id="rId9" Type="http://schemas.openxmlformats.org/officeDocument/2006/relationships/slide" Target="slide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9599" y="1784023"/>
            <a:ext cx="80762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Будова і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функції</a:t>
            </a:r>
            <a:r>
              <a:rPr lang="ru-RU" sz="3600" b="1" dirty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головного </a:t>
            </a:r>
            <a:r>
              <a:rPr lang="ru-RU" sz="3600" b="1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мозку</a:t>
            </a:r>
            <a:r>
              <a:rPr lang="ru-RU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76" y="3336223"/>
            <a:ext cx="2371550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14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6914" y="232012"/>
            <a:ext cx="7397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latin typeface="Comic Sans MS" panose="030F0702030302020204" pitchFamily="66" charset="0"/>
              </a:rPr>
              <a:t>В процесі вивчення матеріалу заповнюємо  таблицю зошиті:</a:t>
            </a:r>
          </a:p>
          <a:p>
            <a:r>
              <a:rPr lang="uk-UA" sz="2000" b="1" dirty="0">
                <a:latin typeface="Comic Sans MS" panose="030F0702030302020204" pitchFamily="66" charset="0"/>
              </a:rPr>
              <a:t>«Будова і функції відділів головного мозку»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078070"/>
              </p:ext>
            </p:extLst>
          </p:nvPr>
        </p:nvGraphicFramePr>
        <p:xfrm>
          <a:off x="354842" y="1642659"/>
          <a:ext cx="8461611" cy="445789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25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0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2982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/>
                        <a:t>Відділ ГМ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/>
                        <a:t>Будова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/>
                        <a:t>Функції 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982"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982"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982"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2982"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2982"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2" y="313527"/>
            <a:ext cx="852632" cy="85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1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7295" y="345107"/>
            <a:ext cx="2964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Comic Sans MS" panose="030F0702030302020204" pitchFamily="66" charset="0"/>
              </a:rPr>
              <a:t>БУДОВА МОЗКУ.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00904" y="575939"/>
            <a:ext cx="28523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Передній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мозок</a:t>
            </a:r>
            <a:r>
              <a:rPr lang="ru-RU" b="1" dirty="0">
                <a:latin typeface="Comic Sans MS" panose="030F0702030302020204" pitchFamily="66" charset="0"/>
              </a:rPr>
              <a:t> - </a:t>
            </a:r>
            <a:r>
              <a:rPr lang="ru-RU" b="1" dirty="0" err="1">
                <a:latin typeface="Comic Sans MS" panose="030F0702030302020204" pitchFamily="66" charset="0"/>
              </a:rPr>
              <a:t>заповнює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більшу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частину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черепної</a:t>
            </a:r>
            <a:r>
              <a:rPr lang="ru-RU" b="1" dirty="0">
                <a:latin typeface="Comic Sans MS" panose="030F0702030302020204" pitchFamily="66" charset="0"/>
              </a:rPr>
              <a:t> коробки. З ним </a:t>
            </a:r>
            <a:r>
              <a:rPr lang="ru-RU" b="1" dirty="0" err="1">
                <a:latin typeface="Comic Sans MS" panose="030F0702030302020204" pitchFamily="66" charset="0"/>
              </a:rPr>
              <a:t>пов'язана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пам'ять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вирішення</a:t>
            </a:r>
            <a:r>
              <a:rPr lang="ru-RU" b="1" dirty="0">
                <a:latin typeface="Comic Sans MS" panose="030F0702030302020204" pitchFamily="66" charset="0"/>
              </a:rPr>
              <a:t> проблем, </a:t>
            </a:r>
            <a:r>
              <a:rPr lang="ru-RU" b="1" dirty="0" err="1">
                <a:latin typeface="Comic Sans MS" panose="030F0702030302020204" pitchFamily="66" charset="0"/>
              </a:rPr>
              <a:t>мислення</a:t>
            </a:r>
            <a:r>
              <a:rPr lang="ru-RU" b="1" dirty="0"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latin typeface="Comic Sans MS" panose="030F0702030302020204" pitchFamily="66" charset="0"/>
              </a:rPr>
              <a:t>почуття</a:t>
            </a:r>
            <a:r>
              <a:rPr lang="ru-RU" b="1" dirty="0">
                <a:latin typeface="Comic Sans MS" panose="030F0702030302020204" pitchFamily="66" charset="0"/>
              </a:rPr>
              <a:t>. </a:t>
            </a:r>
            <a:r>
              <a:rPr lang="ru-RU" b="1" dirty="0" err="1">
                <a:latin typeface="Comic Sans MS" panose="030F0702030302020204" pitchFamily="66" charset="0"/>
              </a:rPr>
              <a:t>Він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також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регулює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рух</a:t>
            </a:r>
            <a:r>
              <a:rPr lang="ru-RU" b="1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02558" y="4836236"/>
            <a:ext cx="31414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Мозочок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розміщений</a:t>
            </a:r>
            <a:r>
              <a:rPr lang="ru-RU" b="1" dirty="0"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latin typeface="Comic Sans MS" panose="030F0702030302020204" pitchFamily="66" charset="0"/>
              </a:rPr>
              <a:t>потиличної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частини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голови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під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переднім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мозком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Він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регулює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координацію</a:t>
            </a:r>
            <a:r>
              <a:rPr lang="ru-RU" b="1" dirty="0">
                <a:latin typeface="Comic Sans MS" panose="030F0702030302020204" pitchFamily="66" charset="0"/>
              </a:rPr>
              <a:t> і баланс.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1768" y="3266576"/>
            <a:ext cx="256155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Стовбур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мозку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розташований</a:t>
            </a:r>
            <a:r>
              <a:rPr lang="ru-RU" b="1" dirty="0">
                <a:latin typeface="Comic Sans MS" panose="030F0702030302020204" pitchFamily="66" charset="0"/>
              </a:rPr>
              <a:t> внизу </a:t>
            </a:r>
            <a:r>
              <a:rPr lang="ru-RU" b="1" dirty="0" err="1">
                <a:latin typeface="Comic Sans MS" panose="030F0702030302020204" pitchFamily="66" charset="0"/>
              </a:rPr>
              <a:t>під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півкулями</a:t>
            </a:r>
            <a:r>
              <a:rPr lang="ru-RU" b="1" dirty="0"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latin typeface="Comic Sans MS" panose="030F0702030302020204" pitchFamily="66" charset="0"/>
              </a:rPr>
              <a:t>попереду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мозочка</a:t>
            </a:r>
            <a:r>
              <a:rPr lang="ru-RU" b="1" dirty="0">
                <a:latin typeface="Comic Sans MS" panose="030F0702030302020204" pitchFamily="66" charset="0"/>
              </a:rPr>
              <a:t>. </a:t>
            </a:r>
            <a:r>
              <a:rPr lang="ru-RU" b="1" dirty="0" err="1">
                <a:latin typeface="Comic Sans MS" panose="030F0702030302020204" pitchFamily="66" charset="0"/>
              </a:rPr>
              <a:t>Він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з'єднує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мозок</a:t>
            </a:r>
            <a:r>
              <a:rPr lang="ru-RU" b="1" dirty="0">
                <a:latin typeface="Comic Sans MS" panose="030F0702030302020204" pitchFamily="66" charset="0"/>
              </a:rPr>
              <a:t> з хребтом і </a:t>
            </a:r>
            <a:r>
              <a:rPr lang="ru-RU" b="1" dirty="0" err="1">
                <a:latin typeface="Comic Sans MS" panose="030F0702030302020204" pitchFamily="66" charset="0"/>
              </a:rPr>
              <a:t>регулює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автоматичні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функції</a:t>
            </a:r>
            <a:r>
              <a:rPr lang="ru-RU" b="1" dirty="0">
                <a:latin typeface="Comic Sans MS" panose="030F0702030302020204" pitchFamily="66" charset="0"/>
              </a:rPr>
              <a:t> - </a:t>
            </a:r>
            <a:r>
              <a:rPr lang="ru-RU" b="1" dirty="0" err="1">
                <a:latin typeface="Comic Sans MS" panose="030F0702030302020204" pitchFamily="66" charset="0"/>
              </a:rPr>
              <a:t>дихання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травлення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серцебиття</a:t>
            </a:r>
            <a:r>
              <a:rPr lang="ru-RU" b="1" dirty="0"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latin typeface="Comic Sans MS" panose="030F0702030302020204" pitchFamily="66" charset="0"/>
              </a:rPr>
              <a:t>кров'яний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тиск</a:t>
            </a:r>
            <a:r>
              <a:rPr lang="ru-RU" b="1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" name="Рисунок 5" descr="07020803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130" y="1384563"/>
            <a:ext cx="4429156" cy="3764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52" y="345107"/>
            <a:ext cx="2374743" cy="2507133"/>
          </a:xfrm>
          <a:prstGeom prst="rect">
            <a:avLst/>
          </a:prstGeom>
        </p:spPr>
      </p:pic>
      <p:sp>
        <p:nvSpPr>
          <p:cNvPr id="8" name="Управляющая кнопка: назад 7">
            <a:hlinkClick r:id="rId4" action="ppaction://hlinksldjump" highlightClick="1"/>
          </p:cNvPr>
          <p:cNvSpPr/>
          <p:nvPr/>
        </p:nvSpPr>
        <p:spPr>
          <a:xfrm>
            <a:off x="4553708" y="6133679"/>
            <a:ext cx="1173707" cy="54443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56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51070" t="39125"/>
          <a:stretch/>
        </p:blipFill>
        <p:spPr>
          <a:xfrm>
            <a:off x="4421873" y="2000077"/>
            <a:ext cx="4370173" cy="39153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89110" y="40341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>
                <a:latin typeface="Comic Sans MS" panose="030F0702030302020204" pitchFamily="66" charset="0"/>
              </a:rPr>
              <a:t>Стовбур</a:t>
            </a:r>
            <a:r>
              <a:rPr lang="ru-RU" sz="2400" b="1" dirty="0">
                <a:latin typeface="Comic Sans MS" panose="030F0702030302020204" pitchFamily="66" charset="0"/>
              </a:rPr>
              <a:t> головного </a:t>
            </a:r>
            <a:r>
              <a:rPr lang="ru-RU" sz="2400" b="1" dirty="0" err="1">
                <a:latin typeface="Comic Sans MS" panose="030F0702030302020204" pitchFamily="66" charset="0"/>
              </a:rPr>
              <a:t>мозку</a:t>
            </a:r>
            <a:r>
              <a:rPr lang="ru-RU" sz="2400" b="1" dirty="0">
                <a:latin typeface="Comic Sans MS" panose="030F0702030302020204" pitchFamily="66" charset="0"/>
              </a:rPr>
              <a:t>:</a:t>
            </a:r>
          </a:p>
          <a:p>
            <a:r>
              <a:rPr lang="ru-RU" sz="2400" b="1" dirty="0">
                <a:latin typeface="Comic Sans MS" panose="030F0702030302020204" pitchFamily="66" charset="0"/>
              </a:rPr>
              <a:t>-</a:t>
            </a:r>
            <a:r>
              <a:rPr lang="ru-RU" sz="2400" b="1" dirty="0" err="1">
                <a:latin typeface="Comic Sans MS" panose="030F0702030302020204" pitchFamily="66" charset="0"/>
              </a:rPr>
              <a:t>довгастий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мозок</a:t>
            </a:r>
            <a:r>
              <a:rPr lang="ru-RU" sz="2400" b="1" dirty="0">
                <a:latin typeface="Comic Sans MS" panose="030F0702030302020204" pitchFamily="66" charset="0"/>
              </a:rPr>
              <a:t>, </a:t>
            </a:r>
          </a:p>
          <a:p>
            <a:r>
              <a:rPr lang="ru-RU" sz="2400" b="1" dirty="0">
                <a:latin typeface="Comic Sans MS" panose="030F0702030302020204" pitchFamily="66" charset="0"/>
              </a:rPr>
              <a:t>-</a:t>
            </a:r>
            <a:r>
              <a:rPr lang="ru-RU" sz="2400" b="1" dirty="0" err="1">
                <a:latin typeface="Comic Sans MS" panose="030F0702030302020204" pitchFamily="66" charset="0"/>
              </a:rPr>
              <a:t>міст</a:t>
            </a:r>
            <a:r>
              <a:rPr lang="ru-RU" sz="2400" b="1" dirty="0">
                <a:latin typeface="Comic Sans MS" panose="030F0702030302020204" pitchFamily="66" charset="0"/>
              </a:rPr>
              <a:t>  </a:t>
            </a:r>
          </a:p>
          <a:p>
            <a:r>
              <a:rPr lang="ru-RU" sz="2400" b="1" dirty="0">
                <a:latin typeface="Comic Sans MS" panose="030F0702030302020204" pitchFamily="66" charset="0"/>
              </a:rPr>
              <a:t>-</a:t>
            </a:r>
            <a:r>
              <a:rPr lang="ru-RU" sz="2400" b="1" dirty="0" err="1">
                <a:latin typeface="Comic Sans MS" panose="030F0702030302020204" pitchFamily="66" charset="0"/>
              </a:rPr>
              <a:t>середній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мозок</a:t>
            </a:r>
            <a:r>
              <a:rPr lang="ru-RU" sz="2400" b="1" dirty="0">
                <a:latin typeface="Comic Sans MS" panose="030F0702030302020204" pitchFamily="66" charset="0"/>
              </a:rPr>
              <a:t>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5" name="24.02.2010 23-03-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461" y="96496"/>
            <a:ext cx="2885649" cy="34035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3461" y="3698249"/>
            <a:ext cx="389643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err="1">
                <a:latin typeface="Comic Sans MS" panose="030F0702030302020204" pitchFamily="66" charset="0"/>
              </a:rPr>
              <a:t>Функції</a:t>
            </a:r>
            <a:r>
              <a:rPr lang="ru-RU" b="1" u="sng" dirty="0">
                <a:latin typeface="Comic Sans MS" panose="030F0702030302020204" pitchFamily="66" charset="0"/>
              </a:rPr>
              <a:t> </a:t>
            </a:r>
          </a:p>
          <a:p>
            <a:r>
              <a:rPr lang="ru-RU" b="1" dirty="0" err="1">
                <a:latin typeface="Comic Sans MS" panose="030F0702030302020204" pitchFamily="66" charset="0"/>
              </a:rPr>
              <a:t>Нервові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центри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життєзабезпечення</a:t>
            </a:r>
            <a:r>
              <a:rPr lang="ru-RU" b="1" dirty="0">
                <a:latin typeface="Comic Sans MS" panose="030F0702030302020204" pitchFamily="66" charset="0"/>
              </a:rPr>
              <a:t>:  </a:t>
            </a:r>
            <a:r>
              <a:rPr lang="ru-RU" b="1" dirty="0" err="1">
                <a:latin typeface="Comic Sans MS" panose="030F0702030302020204" pitchFamily="66" charset="0"/>
              </a:rPr>
              <a:t>дихальний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серцево-судинний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травний</a:t>
            </a:r>
            <a:r>
              <a:rPr lang="ru-RU" b="1" dirty="0">
                <a:latin typeface="Comic Sans MS" panose="030F0702030302020204" pitchFamily="66" charset="0"/>
              </a:rPr>
              <a:t>.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Центри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регуляції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м’язового</a:t>
            </a:r>
            <a:r>
              <a:rPr lang="ru-RU" b="1" dirty="0">
                <a:latin typeface="Comic Sans MS" panose="030F0702030302020204" pitchFamily="66" charset="0"/>
              </a:rPr>
              <a:t> тонусу, рефлексу </a:t>
            </a:r>
            <a:r>
              <a:rPr lang="ru-RU" b="1" dirty="0" err="1">
                <a:latin typeface="Comic Sans MS" panose="030F0702030302020204" pitchFamily="66" charset="0"/>
              </a:rPr>
              <a:t>утримання</a:t>
            </a:r>
            <a:r>
              <a:rPr lang="ru-RU" b="1" dirty="0">
                <a:latin typeface="Comic Sans MS" panose="030F0702030302020204" pitchFamily="66" charset="0"/>
              </a:rPr>
              <a:t> й </a:t>
            </a:r>
            <a:r>
              <a:rPr lang="ru-RU" b="1" dirty="0" err="1">
                <a:latin typeface="Comic Sans MS" panose="030F0702030302020204" pitchFamily="66" charset="0"/>
              </a:rPr>
              <a:t>відновлення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пози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орієнтовного</a:t>
            </a:r>
            <a:r>
              <a:rPr lang="ru-RU" b="1" dirty="0">
                <a:latin typeface="Comic Sans MS" panose="030F0702030302020204" pitchFamily="66" charset="0"/>
              </a:rPr>
              <a:t> рефлексу на </a:t>
            </a:r>
            <a:r>
              <a:rPr lang="ru-RU" b="1" dirty="0" err="1">
                <a:latin typeface="Comic Sans MS" panose="030F0702030302020204" pitchFamily="66" charset="0"/>
              </a:rPr>
              <a:t>зорові</a:t>
            </a:r>
            <a:r>
              <a:rPr lang="ru-RU" b="1" dirty="0">
                <a:latin typeface="Comic Sans MS" panose="030F0702030302020204" pitchFamily="66" charset="0"/>
              </a:rPr>
              <a:t> й </a:t>
            </a:r>
            <a:r>
              <a:rPr lang="ru-RU" b="1" dirty="0" err="1">
                <a:latin typeface="Comic Sans MS" panose="030F0702030302020204" pitchFamily="66" charset="0"/>
              </a:rPr>
              <a:t>слухові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подразники</a:t>
            </a:r>
            <a:r>
              <a:rPr lang="ru-RU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Управляющая кнопка: назад 6">
            <a:hlinkClick r:id="rId6" action="ppaction://hlinksldjump" highlightClick="1"/>
          </p:cNvPr>
          <p:cNvSpPr/>
          <p:nvPr/>
        </p:nvSpPr>
        <p:spPr>
          <a:xfrm>
            <a:off x="6687403" y="6108468"/>
            <a:ext cx="1173707" cy="54443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85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8574" y="911579"/>
            <a:ext cx="4572000" cy="572464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>
              <a:latin typeface="Comic Sans MS" panose="030F0702030302020204" pitchFamily="66" charset="0"/>
            </a:endParaRPr>
          </a:p>
          <a:p>
            <a:r>
              <a:rPr lang="ru-RU" sz="2400" b="1" u="sng" dirty="0" err="1">
                <a:latin typeface="Comic Sans MS" panose="030F0702030302020204" pitchFamily="66" charset="0"/>
              </a:rPr>
              <a:t>Функції</a:t>
            </a:r>
            <a:r>
              <a:rPr lang="ru-RU" sz="2400" b="1" u="sng" dirty="0">
                <a:latin typeface="Comic Sans MS" panose="030F0702030302020204" pitchFamily="66" charset="0"/>
              </a:rPr>
              <a:t> </a:t>
            </a:r>
          </a:p>
          <a:p>
            <a:r>
              <a:rPr lang="ru-RU" b="1" dirty="0" err="1">
                <a:latin typeface="Comic Sans MS" panose="030F0702030302020204" pitchFamily="66" charset="0"/>
              </a:rPr>
              <a:t>Захисні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рефлекси</a:t>
            </a:r>
            <a:r>
              <a:rPr lang="ru-RU" b="1" dirty="0">
                <a:latin typeface="Comic Sans MS" panose="030F0702030302020204" pitchFamily="66" charset="0"/>
              </a:rPr>
              <a:t>: кашель, </a:t>
            </a:r>
            <a:r>
              <a:rPr lang="ru-RU" b="1" dirty="0" err="1">
                <a:latin typeface="Comic Sans MS" panose="030F0702030302020204" pitchFamily="66" charset="0"/>
              </a:rPr>
              <a:t>чхання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миготіння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сльозовиділення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блювота</a:t>
            </a:r>
            <a:r>
              <a:rPr lang="ru-RU" b="1" dirty="0">
                <a:latin typeface="Comic Sans MS" panose="030F0702030302020204" pitchFamily="66" charset="0"/>
              </a:rPr>
              <a:t>. </a:t>
            </a:r>
          </a:p>
          <a:p>
            <a:endParaRPr lang="ru-RU" b="1" dirty="0">
              <a:latin typeface="Comic Sans MS" panose="030F0702030302020204" pitchFamily="66" charset="0"/>
            </a:endParaRPr>
          </a:p>
          <a:p>
            <a:r>
              <a:rPr lang="ru-RU" b="1" dirty="0" err="1">
                <a:latin typeface="Comic Sans MS" panose="030F0702030302020204" pitchFamily="66" charset="0"/>
              </a:rPr>
              <a:t>Харчові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рефлекси</a:t>
            </a:r>
            <a:r>
              <a:rPr lang="ru-RU" b="1" dirty="0">
                <a:latin typeface="Comic Sans MS" panose="030F0702030302020204" pitchFamily="66" charset="0"/>
              </a:rPr>
              <a:t>: </a:t>
            </a:r>
            <a:r>
              <a:rPr lang="ru-RU" b="1" dirty="0" err="1">
                <a:latin typeface="Comic Sans MS" panose="030F0702030302020204" pitchFamily="66" charset="0"/>
              </a:rPr>
              <a:t>ссання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ковтання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сокоотденіе</a:t>
            </a:r>
            <a:r>
              <a:rPr lang="ru-RU" b="1" dirty="0">
                <a:latin typeface="Comic Sans MS" panose="030F0702030302020204" pitchFamily="66" charset="0"/>
              </a:rPr>
              <a:t> (</a:t>
            </a:r>
            <a:r>
              <a:rPr lang="ru-RU" b="1" dirty="0" err="1">
                <a:latin typeface="Comic Sans MS" panose="030F0702030302020204" pitchFamily="66" charset="0"/>
              </a:rPr>
              <a:t>тобто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секреція</a:t>
            </a:r>
            <a:r>
              <a:rPr lang="ru-RU" b="1" dirty="0">
                <a:latin typeface="Comic Sans MS" panose="030F0702030302020204" pitchFamily="66" charset="0"/>
              </a:rPr>
              <a:t>) </a:t>
            </a:r>
            <a:r>
              <a:rPr lang="ru-RU" b="1" dirty="0" err="1">
                <a:latin typeface="Comic Sans MS" panose="030F0702030302020204" pitchFamily="66" charset="0"/>
              </a:rPr>
              <a:t>травних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залоз</a:t>
            </a:r>
            <a:r>
              <a:rPr lang="ru-RU" b="1" dirty="0">
                <a:latin typeface="Comic Sans MS" panose="030F0702030302020204" pitchFamily="66" charset="0"/>
              </a:rPr>
              <a:t>. </a:t>
            </a:r>
          </a:p>
          <a:p>
            <a:endParaRPr lang="ru-RU" b="1" dirty="0">
              <a:latin typeface="Comic Sans MS" panose="030F0702030302020204" pitchFamily="66" charset="0"/>
            </a:endParaRPr>
          </a:p>
          <a:p>
            <a:r>
              <a:rPr lang="ru-RU" b="1" dirty="0" err="1">
                <a:latin typeface="Comic Sans MS" panose="030F0702030302020204" pitchFamily="66" charset="0"/>
              </a:rPr>
              <a:t>Серцево-судинні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рефлекси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що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регулюють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діяльність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серця</a:t>
            </a:r>
            <a:r>
              <a:rPr lang="ru-RU" b="1" dirty="0"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latin typeface="Comic Sans MS" panose="030F0702030302020204" pitchFamily="66" charset="0"/>
              </a:rPr>
              <a:t>кровоносних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судин</a:t>
            </a:r>
            <a:r>
              <a:rPr lang="ru-RU" b="1" dirty="0">
                <a:latin typeface="Comic Sans MS" panose="030F0702030302020204" pitchFamily="66" charset="0"/>
              </a:rPr>
              <a:t>. 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Так само в </a:t>
            </a:r>
            <a:r>
              <a:rPr lang="ru-RU" b="1" dirty="0" err="1">
                <a:latin typeface="Comic Sans MS" panose="030F0702030302020204" pitchFamily="66" charset="0"/>
              </a:rPr>
              <a:t>довгастому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мозку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розташовані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вестибулярні</a:t>
            </a:r>
            <a:r>
              <a:rPr lang="ru-RU" b="1" dirty="0">
                <a:latin typeface="Comic Sans MS" panose="030F0702030302020204" pitchFamily="66" charset="0"/>
              </a:rPr>
              <a:t> ядра. </a:t>
            </a:r>
          </a:p>
          <a:p>
            <a:endParaRPr lang="ru-RU" b="1" dirty="0">
              <a:latin typeface="Comic Sans MS" panose="030F0702030302020204" pitchFamily="66" charset="0"/>
            </a:endParaRPr>
          </a:p>
          <a:p>
            <a:r>
              <a:rPr lang="ru-RU" b="1" dirty="0">
                <a:latin typeface="Comic Sans MS" panose="030F0702030302020204" pitchFamily="66" charset="0"/>
              </a:rPr>
              <a:t>А </a:t>
            </a:r>
            <a:r>
              <a:rPr lang="ru-RU" b="1" dirty="0" err="1">
                <a:latin typeface="Comic Sans MS" panose="030F0702030302020204" pitchFamily="66" charset="0"/>
              </a:rPr>
              <a:t>ще</a:t>
            </a:r>
            <a:r>
              <a:rPr lang="ru-RU" b="1" dirty="0"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latin typeface="Comic Sans MS" panose="030F0702030302020204" pitchFamily="66" charset="0"/>
              </a:rPr>
              <a:t>довгастому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мозку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знаходиться</a:t>
            </a:r>
            <a:r>
              <a:rPr lang="ru-RU" b="1" dirty="0">
                <a:latin typeface="Comic Sans MS" panose="030F0702030302020204" pitchFamily="66" charset="0"/>
              </a:rPr>
              <a:t> автоматично </a:t>
            </a:r>
            <a:r>
              <a:rPr lang="ru-RU" b="1" dirty="0" err="1">
                <a:latin typeface="Comic Sans MS" panose="030F0702030302020204" pitchFamily="66" charset="0"/>
              </a:rPr>
              <a:t>працює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дихальний</a:t>
            </a:r>
            <a:r>
              <a:rPr lang="ru-RU" b="1" dirty="0">
                <a:latin typeface="Comic Sans MS" panose="030F0702030302020204" pitchFamily="66" charset="0"/>
              </a:rPr>
              <a:t> центр, </a:t>
            </a:r>
            <a:r>
              <a:rPr lang="ru-RU" b="1" dirty="0" err="1">
                <a:latin typeface="Comic Sans MS" panose="030F0702030302020204" pitchFamily="66" charset="0"/>
              </a:rPr>
              <a:t>що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забезпечує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вентиляцію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легенів</a:t>
            </a:r>
            <a:r>
              <a:rPr lang="ru-RU" b="1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92167" y="159940"/>
            <a:ext cx="3209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latin typeface="Comic Sans MS" panose="030F0702030302020204" pitchFamily="66" charset="0"/>
              </a:rPr>
              <a:t>Довгастий мозок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4" name="24.02.2010 23-16-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382" y="1582410"/>
            <a:ext cx="3022980" cy="33916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6593" y="497404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Пошкодження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довгастого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мозку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закінчується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смертю</a:t>
            </a:r>
            <a:r>
              <a:rPr lang="ru-RU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Управляющая кнопка: назад 5">
            <a:hlinkClick r:id="rId5" action="ppaction://hlinksldjump" highlightClick="1"/>
          </p:cNvPr>
          <p:cNvSpPr/>
          <p:nvPr/>
        </p:nvSpPr>
        <p:spPr>
          <a:xfrm>
            <a:off x="2827993" y="6071673"/>
            <a:ext cx="1173707" cy="54443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73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4454" y="787651"/>
            <a:ext cx="434498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Comic Sans MS" panose="030F0702030302020204" pitchFamily="66" charset="0"/>
              </a:rPr>
              <a:t>Зєднує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проміжний</a:t>
            </a:r>
            <a:r>
              <a:rPr lang="ru-RU" sz="2400" b="1" dirty="0">
                <a:latin typeface="Comic Sans MS" panose="030F0702030302020204" pitchFamily="66" charset="0"/>
              </a:rPr>
              <a:t> і </a:t>
            </a:r>
            <a:r>
              <a:rPr lang="ru-RU" sz="2400" b="1" dirty="0" err="1">
                <a:latin typeface="Comic Sans MS" panose="030F0702030302020204" pitchFamily="66" charset="0"/>
              </a:rPr>
              <a:t>довгастий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мозок</a:t>
            </a:r>
            <a:endParaRPr lang="ru-RU" sz="2400" b="1" dirty="0">
              <a:latin typeface="Comic Sans MS" panose="030F0702030302020204" pitchFamily="66" charset="0"/>
            </a:endParaRPr>
          </a:p>
          <a:p>
            <a:endParaRPr lang="ru-RU" sz="2400" b="1" dirty="0">
              <a:latin typeface="Comic Sans MS" panose="030F0702030302020204" pitchFamily="66" charset="0"/>
            </a:endParaRPr>
          </a:p>
          <a:p>
            <a:r>
              <a:rPr lang="ru-RU" sz="2400" b="1" u="sng" dirty="0" err="1">
                <a:latin typeface="Comic Sans MS" panose="030F0702030302020204" pitchFamily="66" charset="0"/>
              </a:rPr>
              <a:t>Функції</a:t>
            </a:r>
            <a:r>
              <a:rPr lang="ru-RU" sz="2400" b="1" u="sng" dirty="0">
                <a:latin typeface="Comic Sans MS" panose="030F0702030302020204" pitchFamily="66" charset="0"/>
              </a:rPr>
              <a:t> </a:t>
            </a:r>
          </a:p>
          <a:p>
            <a:pPr marL="457200" indent="-457200">
              <a:buAutoNum type="arabicPeriod"/>
            </a:pPr>
            <a:r>
              <a:rPr lang="ru-RU" sz="2000" b="1" dirty="0" err="1">
                <a:latin typeface="Comic Sans MS" panose="030F0702030302020204" pitchFamily="66" charset="0"/>
              </a:rPr>
              <a:t>Регуляція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рухів</a:t>
            </a:r>
            <a:r>
              <a:rPr lang="ru-RU" sz="2000" b="1" dirty="0">
                <a:latin typeface="Comic Sans MS" panose="030F0702030302020204" pitchFamily="66" charset="0"/>
              </a:rPr>
              <a:t>.</a:t>
            </a:r>
          </a:p>
          <a:p>
            <a:pPr marL="457200" indent="-457200">
              <a:buAutoNum type="arabicPeriod"/>
            </a:pPr>
            <a:endParaRPr lang="ru-RU" sz="2000" b="1" dirty="0">
              <a:latin typeface="Comic Sans MS" panose="030F0702030302020204" pitchFamily="66" charset="0"/>
            </a:endParaRPr>
          </a:p>
          <a:p>
            <a:r>
              <a:rPr lang="ru-RU" sz="2000" b="1" dirty="0">
                <a:latin typeface="Comic Sans MS" panose="030F0702030302020204" pitchFamily="66" charset="0"/>
              </a:rPr>
              <a:t>2. </a:t>
            </a:r>
            <a:r>
              <a:rPr lang="ru-RU" sz="2000" b="1" dirty="0" err="1">
                <a:latin typeface="Comic Sans MS" panose="030F0702030302020204" pitchFamily="66" charset="0"/>
              </a:rPr>
              <a:t>Аналіз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сенсорної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інформації</a:t>
            </a:r>
            <a:r>
              <a:rPr lang="ru-RU" sz="2000" b="1" dirty="0">
                <a:latin typeface="Comic Sans MS" panose="030F0702030302020204" pitchFamily="66" charset="0"/>
              </a:rPr>
              <a:t> (</a:t>
            </a:r>
            <a:r>
              <a:rPr lang="ru-RU" sz="2000" b="1" dirty="0" err="1">
                <a:latin typeface="Comic Sans MS" panose="030F0702030302020204" pitchFamily="66" charset="0"/>
              </a:rPr>
              <a:t>наприклад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зір</a:t>
            </a:r>
            <a:r>
              <a:rPr lang="ru-RU" sz="2000" b="1" dirty="0">
                <a:latin typeface="Comic Sans MS" panose="030F0702030302020204" pitchFamily="66" charset="0"/>
              </a:rPr>
              <a:t>).</a:t>
            </a:r>
          </a:p>
          <a:p>
            <a:endParaRPr lang="ru-RU" sz="2000" b="1" dirty="0">
              <a:latin typeface="Comic Sans MS" panose="030F0702030302020204" pitchFamily="66" charset="0"/>
            </a:endParaRPr>
          </a:p>
          <a:p>
            <a:r>
              <a:rPr lang="ru-RU" sz="2000" b="1" dirty="0">
                <a:latin typeface="Comic Sans MS" panose="030F0702030302020204" pitchFamily="66" charset="0"/>
              </a:rPr>
              <a:t>3. </a:t>
            </a:r>
            <a:r>
              <a:rPr lang="ru-RU" sz="2000" b="1" dirty="0" err="1">
                <a:latin typeface="Comic Sans MS" panose="030F0702030302020204" pitchFamily="66" charset="0"/>
              </a:rPr>
              <a:t>Регулювання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актів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жування</a:t>
            </a:r>
            <a:r>
              <a:rPr lang="ru-RU" sz="2000" b="1" dirty="0"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atin typeface="Comic Sans MS" panose="030F0702030302020204" pitchFamily="66" charset="0"/>
              </a:rPr>
              <a:t>ковтання</a:t>
            </a:r>
            <a:r>
              <a:rPr lang="ru-RU" sz="2000" b="1" dirty="0">
                <a:latin typeface="Comic Sans MS" panose="030F0702030302020204" pitchFamily="66" charset="0"/>
              </a:rPr>
              <a:t> (</a:t>
            </a:r>
            <a:r>
              <a:rPr lang="ru-RU" sz="2000" b="1" dirty="0" err="1">
                <a:latin typeface="Comic Sans MS" panose="030F0702030302020204" pitchFamily="66" charset="0"/>
              </a:rPr>
              <a:t>тривалость</a:t>
            </a:r>
            <a:r>
              <a:rPr lang="ru-RU" sz="2000" b="1" dirty="0">
                <a:latin typeface="Comic Sans MS" panose="030F0702030302020204" pitchFamily="66" charset="0"/>
              </a:rPr>
              <a:t>)</a:t>
            </a:r>
          </a:p>
          <a:p>
            <a:endParaRPr lang="ru-RU" sz="2000" b="1" dirty="0">
              <a:latin typeface="Comic Sans MS" panose="030F0702030302020204" pitchFamily="66" charset="0"/>
            </a:endParaRPr>
          </a:p>
          <a:p>
            <a:r>
              <a:rPr lang="ru-RU" sz="2000" b="1" dirty="0">
                <a:latin typeface="Comic Sans MS" panose="030F0702030302020204" pitchFamily="66" charset="0"/>
              </a:rPr>
              <a:t>4. </a:t>
            </a:r>
            <a:r>
              <a:rPr lang="ru-RU" sz="2000" b="1" dirty="0" err="1">
                <a:latin typeface="Comic Sans MS" panose="030F0702030302020204" pitchFamily="66" charset="0"/>
              </a:rPr>
              <a:t>Забезпечення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точних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рухів</a:t>
            </a:r>
            <a:r>
              <a:rPr lang="ru-RU" sz="2000" b="1" dirty="0">
                <a:latin typeface="Comic Sans MS" panose="030F0702030302020204" pitchFamily="66" charset="0"/>
              </a:rPr>
              <a:t> рук (</a:t>
            </a:r>
            <a:r>
              <a:rPr lang="ru-RU" sz="2000" b="1" dirty="0" err="1">
                <a:latin typeface="Comic Sans MS" panose="030F0702030302020204" pitchFamily="66" charset="0"/>
              </a:rPr>
              <a:t>наприклад</a:t>
            </a:r>
            <a:r>
              <a:rPr lang="ru-RU" sz="2000" b="1" dirty="0">
                <a:latin typeface="Comic Sans MS" panose="030F0702030302020204" pitchFamily="66" charset="0"/>
              </a:rPr>
              <a:t> при </a:t>
            </a:r>
            <a:r>
              <a:rPr lang="ru-RU" sz="2000" b="1" dirty="0" err="1">
                <a:latin typeface="Comic Sans MS" panose="030F0702030302020204" pitchFamily="66" charset="0"/>
              </a:rPr>
              <a:t>письмі</a:t>
            </a:r>
            <a:r>
              <a:rPr lang="ru-RU" sz="2000" b="1" dirty="0">
                <a:latin typeface="Comic Sans MS" panose="030F0702030302020204" pitchFamily="66" charset="0"/>
              </a:rPr>
              <a:t>).</a:t>
            </a:r>
            <a:r>
              <a:rPr lang="ru-RU" sz="2000" dirty="0"/>
              <a:t>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7669" y="264431"/>
            <a:ext cx="3076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latin typeface="Comic Sans MS" panose="030F0702030302020204" pitchFamily="66" charset="0"/>
              </a:rPr>
              <a:t>Середній</a:t>
            </a:r>
            <a:r>
              <a:rPr lang="ru-RU" sz="2800" b="1" dirty="0">
                <a:latin typeface="Comic Sans MS" panose="030F0702030302020204" pitchFamily="66" charset="0"/>
              </a:rPr>
              <a:t>  </a:t>
            </a:r>
            <a:r>
              <a:rPr lang="ru-RU" sz="2800" b="1" dirty="0" err="1">
                <a:latin typeface="Comic Sans MS" panose="030F0702030302020204" pitchFamily="66" charset="0"/>
              </a:rPr>
              <a:t>мозок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5" name="24.02.2010 22-42-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644" y="787651"/>
            <a:ext cx="3349672" cy="3865006"/>
          </a:xfrm>
          <a:prstGeom prst="rect">
            <a:avLst/>
          </a:prstGeom>
        </p:spPr>
      </p:pic>
      <p:sp>
        <p:nvSpPr>
          <p:cNvPr id="7" name="Управляющая кнопка: назад 6">
            <a:hlinkClick r:id="rId5" action="ppaction://hlinksldjump" highlightClick="1"/>
          </p:cNvPr>
          <p:cNvSpPr/>
          <p:nvPr/>
        </p:nvSpPr>
        <p:spPr>
          <a:xfrm>
            <a:off x="7191558" y="5890104"/>
            <a:ext cx="1173707" cy="54443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8218" y="896919"/>
            <a:ext cx="39566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err="1">
                <a:latin typeface="Comic Sans MS" panose="030F0702030302020204" pitchFamily="66" charset="0"/>
              </a:rPr>
              <a:t>Функції</a:t>
            </a:r>
            <a:r>
              <a:rPr lang="ru-RU" sz="2000" b="1" u="sng" dirty="0">
                <a:latin typeface="Comic Sans MS" panose="030F0702030302020204" pitchFamily="66" charset="0"/>
              </a:rPr>
              <a:t> </a:t>
            </a:r>
          </a:p>
          <a:p>
            <a:endParaRPr lang="ru-RU" sz="2000" b="1" u="sng" dirty="0">
              <a:latin typeface="Comic Sans MS" panose="030F0702030302020204" pitchFamily="66" charset="0"/>
            </a:endParaRPr>
          </a:p>
          <a:p>
            <a:r>
              <a:rPr lang="ru-RU" sz="2000" b="1" dirty="0" err="1">
                <a:latin typeface="Comic Sans MS" panose="030F0702030302020204" pitchFamily="66" charset="0"/>
              </a:rPr>
              <a:t>Зв'язує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довгастий</a:t>
            </a:r>
            <a:r>
              <a:rPr lang="ru-RU" sz="2000" b="1" dirty="0"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atin typeface="Comic Sans MS" panose="030F0702030302020204" pitchFamily="66" charset="0"/>
              </a:rPr>
              <a:t>середній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мозок</a:t>
            </a:r>
            <a:r>
              <a:rPr lang="ru-RU" sz="2000" b="1" dirty="0">
                <a:latin typeface="Comic Sans MS" panose="030F0702030302020204" pitchFamily="66" charset="0"/>
              </a:rPr>
              <a:t> з </a:t>
            </a:r>
            <a:r>
              <a:rPr lang="ru-RU" sz="2000" b="1" dirty="0" err="1">
                <a:latin typeface="Comic Sans MS" panose="030F0702030302020204" pitchFamily="66" charset="0"/>
              </a:rPr>
              <a:t>іншими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відділами</a:t>
            </a:r>
            <a:r>
              <a:rPr lang="ru-RU" sz="2000" b="1" dirty="0">
                <a:latin typeface="Comic Sans MS" panose="030F0702030302020204" pitchFamily="66" charset="0"/>
              </a:rPr>
              <a:t> головного </a:t>
            </a:r>
            <a:r>
              <a:rPr lang="ru-RU" sz="2000" b="1" dirty="0" err="1">
                <a:latin typeface="Comic Sans MS" panose="030F0702030302020204" pitchFamily="66" charset="0"/>
              </a:rPr>
              <a:t>мозку</a:t>
            </a:r>
            <a:r>
              <a:rPr lang="ru-RU" sz="2000" b="1" dirty="0">
                <a:latin typeface="Comic Sans MS" panose="030F0702030302020204" pitchFamily="66" charset="0"/>
              </a:rPr>
              <a:t>, через </a:t>
            </a:r>
            <a:r>
              <a:rPr lang="ru-RU" sz="2000" b="1" dirty="0" err="1">
                <a:latin typeface="Comic Sans MS" panose="030F0702030302020204" pitchFamily="66" charset="0"/>
              </a:rPr>
              <a:t>нього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проходять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сигнали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від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слухових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рецепторів</a:t>
            </a:r>
            <a:r>
              <a:rPr lang="ru-RU" sz="2000" b="1" dirty="0"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atin typeface="Comic Sans MS" panose="030F0702030302020204" pitchFamily="66" charset="0"/>
              </a:rPr>
              <a:t>від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органів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рівноваги</a:t>
            </a:r>
            <a:r>
              <a:rPr lang="ru-RU" sz="2000" b="1" dirty="0">
                <a:latin typeface="Comic Sans MS" panose="030F0702030302020204" pitchFamily="66" charset="0"/>
              </a:rPr>
              <a:t>,</a:t>
            </a:r>
          </a:p>
          <a:p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9520" y="264431"/>
            <a:ext cx="957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latin typeface="Comic Sans MS" panose="030F0702030302020204" pitchFamily="66" charset="0"/>
              </a:rPr>
              <a:t>Міст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4" name="24.02.2010 23-10-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416" y="1168588"/>
            <a:ext cx="2981183" cy="32105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120" y="3910208"/>
            <a:ext cx="2554445" cy="2560542"/>
          </a:xfrm>
          <a:prstGeom prst="rect">
            <a:avLst/>
          </a:prstGeom>
        </p:spPr>
      </p:pic>
      <p:sp>
        <p:nvSpPr>
          <p:cNvPr id="6" name="Управляющая кнопка: назад 5">
            <a:hlinkClick r:id="rId6" action="ppaction://hlinksldjump" highlightClick="1"/>
          </p:cNvPr>
          <p:cNvSpPr/>
          <p:nvPr/>
        </p:nvSpPr>
        <p:spPr>
          <a:xfrm>
            <a:off x="7014949" y="6067524"/>
            <a:ext cx="1173707" cy="54443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09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898" y="173811"/>
            <a:ext cx="3859102" cy="45723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6729" y="283447"/>
            <a:ext cx="500872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У </a:t>
            </a:r>
            <a:r>
              <a:rPr lang="ru-RU" dirty="0" err="1">
                <a:latin typeface="Comic Sans MS" panose="030F0702030302020204" pitchFamily="66" charset="0"/>
              </a:rPr>
              <a:t>стовбурі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розташована</a:t>
            </a:r>
            <a:r>
              <a:rPr lang="ru-RU" dirty="0">
                <a:latin typeface="Comic Sans MS" panose="030F0702030302020204" pitchFamily="66" charset="0"/>
              </a:rPr>
              <a:t> система ядер, у </a:t>
            </a:r>
            <a:r>
              <a:rPr lang="ru-RU" dirty="0" err="1">
                <a:latin typeface="Comic Sans MS" panose="030F0702030302020204" pitchFamily="66" charset="0"/>
              </a:rPr>
              <a:t>яких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нейрони</a:t>
            </a:r>
            <a:r>
              <a:rPr lang="ru-RU" dirty="0">
                <a:latin typeface="Comic Sans MS" panose="030F0702030302020204" pitchFamily="66" charset="0"/>
              </a:rPr>
              <a:t> з </a:t>
            </a:r>
            <a:r>
              <a:rPr lang="ru-RU" dirty="0" err="1">
                <a:latin typeface="Comic Sans MS" panose="030F0702030302020204" pitchFamily="66" charset="0"/>
              </a:rPr>
              <a:t>безліччю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відростків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утворюють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мережі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Цю</a:t>
            </a:r>
            <a:r>
              <a:rPr lang="ru-RU" dirty="0">
                <a:latin typeface="Comic Sans MS" panose="030F0702030302020204" pitchFamily="66" charset="0"/>
              </a:rPr>
              <a:t> систему </a:t>
            </a:r>
            <a:r>
              <a:rPr lang="ru-RU" dirty="0" err="1">
                <a:latin typeface="Comic Sans MS" panose="030F0702030302020204" pitchFamily="66" charset="0"/>
              </a:rPr>
              <a:t>називають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b="1" dirty="0">
                <a:latin typeface="Comic Sans MS" panose="030F0702030302020204" pitchFamily="66" charset="0"/>
              </a:rPr>
              <a:t>ретикулярною </a:t>
            </a:r>
            <a:r>
              <a:rPr lang="ru-RU" b="1" dirty="0" err="1">
                <a:latin typeface="Comic Sans MS" panose="030F0702030302020204" pitchFamily="66" charset="0"/>
              </a:rPr>
              <a:t>формацією</a:t>
            </a:r>
            <a:r>
              <a:rPr lang="ru-RU" b="1" dirty="0">
                <a:latin typeface="Comic Sans MS" panose="030F0702030302020204" pitchFamily="66" charset="0"/>
              </a:rPr>
              <a:t> (РФ). РФ </a:t>
            </a:r>
            <a:r>
              <a:rPr lang="ru-RU" b="1" dirty="0" err="1">
                <a:latin typeface="Comic Sans MS" panose="030F0702030302020204" pitchFamily="66" charset="0"/>
              </a:rPr>
              <a:t>постійно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взаємодіє</a:t>
            </a:r>
            <a:r>
              <a:rPr lang="ru-RU" b="1" dirty="0"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latin typeface="Comic Sans MS" panose="030F0702030302020204" pitchFamily="66" charset="0"/>
              </a:rPr>
              <a:t>усіма</a:t>
            </a:r>
            <a:r>
              <a:rPr lang="ru-RU" b="1" dirty="0">
                <a:latin typeface="Comic Sans MS" panose="030F0702030302020204" pitchFamily="66" charset="0"/>
              </a:rPr>
              <a:t> структурами </a:t>
            </a:r>
            <a:r>
              <a:rPr lang="ru-RU" dirty="0">
                <a:latin typeface="Comic Sans MS" panose="030F0702030302020204" pitchFamily="66" charset="0"/>
              </a:rPr>
              <a:t>ЦНС. </a:t>
            </a:r>
            <a:r>
              <a:rPr lang="ru-RU" dirty="0" err="1">
                <a:latin typeface="Comic Sans MS" panose="030F0702030302020204" pitchFamily="66" charset="0"/>
              </a:rPr>
              <a:t>Кожен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її</a:t>
            </a:r>
            <a:r>
              <a:rPr lang="ru-RU" dirty="0">
                <a:latin typeface="Comic Sans MS" panose="030F0702030302020204" pitchFamily="66" charset="0"/>
              </a:rPr>
              <a:t> нейрон </a:t>
            </a:r>
            <a:r>
              <a:rPr lang="ru-RU" dirty="0" err="1">
                <a:latin typeface="Comic Sans MS" panose="030F0702030302020204" pitchFamily="66" charset="0"/>
              </a:rPr>
              <a:t>збирає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інформацію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одночасно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від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багатьох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нейронів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різної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чутливості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підсумовує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її</a:t>
            </a:r>
            <a:r>
              <a:rPr lang="ru-RU" dirty="0">
                <a:latin typeface="Comic Sans MS" panose="030F0702030302020204" pitchFamily="66" charset="0"/>
              </a:rPr>
              <a:t> і, </a:t>
            </a:r>
            <a:r>
              <a:rPr lang="ru-RU" dirty="0" err="1">
                <a:latin typeface="Comic Sans MS" panose="030F0702030302020204" pitchFamily="66" charset="0"/>
              </a:rPr>
              <a:t>залежно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від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отриманого</a:t>
            </a:r>
            <a:r>
              <a:rPr lang="ru-RU" dirty="0">
                <a:latin typeface="Comic Sans MS" panose="030F0702030302020204" pitchFamily="66" charset="0"/>
              </a:rPr>
              <a:t>  результату, </a:t>
            </a:r>
            <a:r>
              <a:rPr lang="ru-RU" dirty="0" err="1">
                <a:latin typeface="Comic Sans MS" panose="030F0702030302020204" pitchFamily="66" charset="0"/>
              </a:rPr>
              <a:t>впливає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структури</a:t>
            </a:r>
            <a:r>
              <a:rPr lang="ru-RU" dirty="0">
                <a:latin typeface="Comic Sans MS" panose="030F0702030302020204" pitchFamily="66" charset="0"/>
              </a:rPr>
              <a:t> ЦНС. </a:t>
            </a:r>
            <a:r>
              <a:rPr lang="ru-RU" dirty="0" err="1">
                <a:latin typeface="Comic Sans MS" panose="030F0702030302020204" pitchFamily="66" charset="0"/>
              </a:rPr>
              <a:t>Вплив</a:t>
            </a:r>
            <a:r>
              <a:rPr lang="ru-RU" dirty="0">
                <a:latin typeface="Comic Sans MS" panose="030F0702030302020204" pitchFamily="66" charset="0"/>
              </a:rPr>
              <a:t> РФ </a:t>
            </a:r>
            <a:r>
              <a:rPr lang="ru-RU" dirty="0" err="1">
                <a:latin typeface="Comic Sans MS" panose="030F0702030302020204" pitchFamily="66" charset="0"/>
              </a:rPr>
              <a:t>зазвичай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активує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 err="1">
                <a:latin typeface="Comic Sans MS" panose="030F0702030302020204" pitchFamily="66" charset="0"/>
              </a:rPr>
              <a:t>структури</a:t>
            </a:r>
            <a:r>
              <a:rPr lang="ru-RU" dirty="0">
                <a:latin typeface="Comic Sans MS" panose="030F0702030302020204" pitchFamily="66" charset="0"/>
              </a:rPr>
              <a:t> головного </a:t>
            </a:r>
            <a:r>
              <a:rPr lang="ru-RU" dirty="0" err="1">
                <a:latin typeface="Comic Sans MS" panose="030F0702030302020204" pitchFamily="66" charset="0"/>
              </a:rPr>
              <a:t>мозку</a:t>
            </a:r>
            <a:r>
              <a:rPr lang="ru-RU" dirty="0">
                <a:latin typeface="Comic Sans MS" panose="030F0702030302020204" pitchFamily="66" charset="0"/>
              </a:rPr>
              <a:t>, але </a:t>
            </a:r>
            <a:r>
              <a:rPr lang="ru-RU" dirty="0" err="1">
                <a:latin typeface="Comic Sans MS" panose="030F0702030302020204" pitchFamily="66" charset="0"/>
              </a:rPr>
              <a:t>може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спричиняти</a:t>
            </a:r>
            <a:r>
              <a:rPr lang="ru-RU" dirty="0">
                <a:latin typeface="Comic Sans MS" panose="030F0702030302020204" pitchFamily="66" charset="0"/>
              </a:rPr>
              <a:t> й </a:t>
            </a:r>
            <a:r>
              <a:rPr lang="ru-RU" dirty="0" err="1">
                <a:latin typeface="Comic Sans MS" panose="030F0702030302020204" pitchFamily="66" charset="0"/>
              </a:rPr>
              <a:t>гальмівний</a:t>
            </a:r>
            <a:r>
              <a:rPr lang="ru-RU" dirty="0">
                <a:latin typeface="Comic Sans MS" panose="030F0702030302020204" pitchFamily="66" charset="0"/>
              </a:rPr>
              <a:t>  </a:t>
            </a:r>
            <a:r>
              <a:rPr lang="ru-RU" dirty="0" err="1">
                <a:latin typeface="Comic Sans MS" panose="030F0702030302020204" pitchFamily="66" charset="0"/>
              </a:rPr>
              <a:t>ефект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. РФ </a:t>
            </a:r>
            <a:r>
              <a:rPr lang="ru-RU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відіграє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важливу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 роль у </a:t>
            </a:r>
            <a:r>
              <a:rPr lang="ru-RU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формуванні</a:t>
            </a:r>
            <a:r>
              <a:rPr lang="ru-RU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уваги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Деякі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ней</a:t>
            </a:r>
            <a:r>
              <a:rPr lang="ru-RU" sz="1600" dirty="0" err="1">
                <a:latin typeface="Comic Sans MS" panose="030F0702030302020204" pitchFamily="66" charset="0"/>
              </a:rPr>
              <a:t>рони</a:t>
            </a:r>
            <a:r>
              <a:rPr lang="ru-RU" sz="1600" dirty="0">
                <a:latin typeface="Comic Sans MS" panose="030F0702030302020204" pitchFamily="66" charset="0"/>
              </a:rPr>
              <a:t> РФ спонтанно </a:t>
            </a:r>
            <a:r>
              <a:rPr lang="ru-RU" sz="1600" dirty="0" err="1">
                <a:latin typeface="Comic Sans MS" panose="030F0702030302020204" pitchFamily="66" charset="0"/>
              </a:rPr>
              <a:t>генерують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імпульси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завдяки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цьому</a:t>
            </a:r>
            <a:r>
              <a:rPr lang="ru-RU" sz="1600" dirty="0">
                <a:latin typeface="Comic Sans MS" panose="030F0702030302020204" pitchFamily="66" charset="0"/>
              </a:rPr>
              <a:t> РФ </a:t>
            </a:r>
            <a:r>
              <a:rPr lang="ru-RU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підтримує</a:t>
            </a:r>
            <a:r>
              <a:rPr lang="ru-RU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тонус </a:t>
            </a:r>
            <a:r>
              <a:rPr lang="ru-RU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м’язів</a:t>
            </a:r>
            <a:r>
              <a:rPr lang="ru-RU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дихального</a:t>
            </a:r>
            <a:r>
              <a:rPr lang="ru-RU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і </a:t>
            </a:r>
            <a:r>
              <a:rPr lang="ru-RU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серцево-судинного</a:t>
            </a:r>
            <a:r>
              <a:rPr lang="ru-RU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центрів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6729" y="4969177"/>
            <a:ext cx="85025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Ви </a:t>
            </a:r>
            <a:r>
              <a:rPr lang="ru-RU" dirty="0" err="1">
                <a:latin typeface="Comic Sans MS" panose="030F0702030302020204" pitchFamily="66" charset="0"/>
              </a:rPr>
              <a:t>реагуєте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несподіваний</a:t>
            </a:r>
            <a:r>
              <a:rPr lang="ru-RU" dirty="0">
                <a:latin typeface="Comic Sans MS" panose="030F0702030302020204" pitchFamily="66" charset="0"/>
              </a:rPr>
              <a:t> звук,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вас </a:t>
            </a:r>
            <a:r>
              <a:rPr lang="ru-RU" dirty="0" err="1">
                <a:latin typeface="Comic Sans MS" panose="030F0702030302020204" pitchFamily="66" charset="0"/>
              </a:rPr>
              <a:t>лякає</a:t>
            </a:r>
            <a:r>
              <a:rPr lang="ru-RU" dirty="0">
                <a:latin typeface="Comic Sans MS" panose="030F0702030302020204" pitchFamily="66" charset="0"/>
              </a:rPr>
              <a:t> . Ви </a:t>
            </a:r>
            <a:r>
              <a:rPr lang="ru-RU" dirty="0" err="1">
                <a:latin typeface="Comic Sans MS" panose="030F0702030302020204" pitchFamily="66" charset="0"/>
              </a:rPr>
              <a:t>мимоволі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повертаєте</a:t>
            </a:r>
            <a:r>
              <a:rPr lang="ru-RU" dirty="0">
                <a:latin typeface="Comic Sans MS" panose="030F0702030302020204" pitchFamily="66" charset="0"/>
              </a:rPr>
              <a:t> голову в </a:t>
            </a:r>
            <a:r>
              <a:rPr lang="ru-RU" dirty="0" err="1">
                <a:latin typeface="Comic Sans MS" panose="030F0702030302020204" pitchFamily="66" charset="0"/>
              </a:rPr>
              <a:t>його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напрямі</a:t>
            </a:r>
            <a:r>
              <a:rPr lang="ru-RU" dirty="0">
                <a:latin typeface="Comic Sans MS" panose="030F0702030302020204" pitchFamily="66" charset="0"/>
              </a:rPr>
              <a:t> — </a:t>
            </a:r>
            <a:r>
              <a:rPr lang="ru-RU" dirty="0" err="1">
                <a:latin typeface="Comic Sans MS" panose="030F0702030302020204" pitchFamily="66" charset="0"/>
              </a:rPr>
              <a:t>цей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рух</a:t>
            </a:r>
            <a:r>
              <a:rPr lang="ru-RU" dirty="0">
                <a:latin typeface="Comic Sans MS" panose="030F0702030302020204" pitchFamily="66" charset="0"/>
              </a:rPr>
              <a:t> є </a:t>
            </a:r>
            <a:r>
              <a:rPr lang="ru-RU" dirty="0" err="1">
                <a:latin typeface="Comic Sans MS" panose="030F0702030302020204" pitchFamily="66" charset="0"/>
              </a:rPr>
              <a:t>проявом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орієнтовного</a:t>
            </a:r>
            <a:r>
              <a:rPr lang="ru-RU" dirty="0">
                <a:latin typeface="Comic Sans MS" panose="030F0702030302020204" pitchFamily="66" charset="0"/>
              </a:rPr>
              <a:t> рефлексу, </a:t>
            </a:r>
            <a:r>
              <a:rPr lang="ru-RU" dirty="0" err="1">
                <a:latin typeface="Comic Sans MS" panose="030F0702030302020204" pitchFamily="66" charset="0"/>
              </a:rPr>
              <a:t>тобто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реакції</a:t>
            </a:r>
            <a:r>
              <a:rPr lang="ru-RU" dirty="0">
                <a:latin typeface="Comic Sans MS" panose="030F0702030302020204" pitchFamily="66" charset="0"/>
              </a:rPr>
              <a:t> на новизну. </a:t>
            </a:r>
            <a:r>
              <a:rPr lang="ru-RU" dirty="0" err="1">
                <a:latin typeface="Comic Sans MS" panose="030F0702030302020204" pitchFamily="66" charset="0"/>
              </a:rPr>
              <a:t>Одночасно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дещо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збільшується</a:t>
            </a:r>
            <a:r>
              <a:rPr lang="ru-RU" dirty="0">
                <a:latin typeface="Comic Sans MS" panose="030F0702030302020204" pitchFamily="66" charset="0"/>
              </a:rPr>
              <a:t> частота </a:t>
            </a:r>
            <a:r>
              <a:rPr lang="ru-RU" dirty="0" err="1">
                <a:latin typeface="Comic Sans MS" panose="030F0702030302020204" pitchFamily="66" charset="0"/>
              </a:rPr>
              <a:t>серцевих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скорочень</a:t>
            </a:r>
            <a:r>
              <a:rPr lang="ru-RU" dirty="0">
                <a:latin typeface="Comic Sans MS" panose="030F0702030302020204" pitchFamily="66" charset="0"/>
              </a:rPr>
              <a:t>, частота і </a:t>
            </a:r>
            <a:r>
              <a:rPr lang="ru-RU" dirty="0" err="1">
                <a:latin typeface="Comic Sans MS" panose="030F0702030302020204" pitchFamily="66" charset="0"/>
              </a:rPr>
              <a:t>глибина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дихання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підвищується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приплив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крові</a:t>
            </a:r>
            <a:r>
              <a:rPr lang="ru-RU" dirty="0">
                <a:latin typeface="Comic Sans MS" panose="030F0702030302020204" pitchFamily="66" charset="0"/>
              </a:rPr>
              <a:t> до </a:t>
            </a:r>
            <a:r>
              <a:rPr lang="ru-RU" dirty="0" err="1">
                <a:latin typeface="Comic Sans MS" panose="030F0702030302020204" pitchFamily="66" charset="0"/>
              </a:rPr>
              <a:t>мозку</a:t>
            </a:r>
            <a:r>
              <a:rPr lang="ru-RU" dirty="0">
                <a:latin typeface="Comic Sans MS" panose="030F0702030302020204" pitchFamily="66" charset="0"/>
              </a:rPr>
              <a:t> й </a:t>
            </a:r>
            <a:r>
              <a:rPr lang="ru-RU" dirty="0" err="1">
                <a:latin typeface="Comic Sans MS" panose="030F0702030302020204" pitchFamily="66" charset="0"/>
              </a:rPr>
              <a:t>серця</a:t>
            </a:r>
            <a:r>
              <a:rPr lang="ru-RU" dirty="0">
                <a:latin typeface="Comic Sans MS" panose="030F0702030302020204" pitchFamily="66" charset="0"/>
              </a:rPr>
              <a:t>. У </a:t>
            </a:r>
            <a:r>
              <a:rPr lang="ru-RU" dirty="0" err="1">
                <a:latin typeface="Comic Sans MS" panose="030F0702030302020204" pitchFamily="66" charset="0"/>
              </a:rPr>
              <a:t>цьому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рефлексі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беруть</a:t>
            </a:r>
            <a:r>
              <a:rPr lang="ru-RU" dirty="0">
                <a:latin typeface="Comic Sans MS" panose="030F0702030302020204" pitchFamily="66" charset="0"/>
              </a:rPr>
              <a:t> участь </a:t>
            </a:r>
            <a:r>
              <a:rPr lang="ru-RU" dirty="0" err="1">
                <a:latin typeface="Comic Sans MS" panose="030F0702030302020204" pitchFamily="66" charset="0"/>
              </a:rPr>
              <a:t>центри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стовбура</a:t>
            </a:r>
            <a:r>
              <a:rPr lang="ru-RU" dirty="0">
                <a:latin typeface="Comic Sans MS" panose="030F0702030302020204" pitchFamily="66" charset="0"/>
              </a:rPr>
              <a:t>, а РФ </a:t>
            </a:r>
            <a:r>
              <a:rPr lang="ru-RU" dirty="0" err="1">
                <a:latin typeface="Comic Sans MS" panose="030F0702030302020204" pitchFamily="66" charset="0"/>
              </a:rPr>
              <a:t>вибірково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змінює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їх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активність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підтримуючи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одні</a:t>
            </a:r>
            <a:r>
              <a:rPr lang="ru-RU" dirty="0">
                <a:latin typeface="Comic Sans MS" panose="030F0702030302020204" pitchFamily="66" charset="0"/>
              </a:rPr>
              <a:t> й </a:t>
            </a:r>
            <a:r>
              <a:rPr lang="ru-RU" dirty="0" err="1">
                <a:latin typeface="Comic Sans MS" panose="030F0702030302020204" pitchFamily="66" charset="0"/>
              </a:rPr>
              <a:t>гальмуючи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інші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7970293" y="4201771"/>
            <a:ext cx="1173707" cy="54443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734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06621" y="694505"/>
            <a:ext cx="3145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Comic Sans MS" panose="030F0702030302020204" pitchFamily="66" charset="0"/>
              </a:rPr>
              <a:t>Мозочок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виконує</a:t>
            </a:r>
            <a:r>
              <a:rPr lang="ru-RU" sz="2000" b="1" dirty="0">
                <a:latin typeface="Comic Sans MS" panose="030F0702030302020204" pitchFamily="66" charset="0"/>
              </a:rPr>
              <a:t> три </a:t>
            </a:r>
            <a:r>
              <a:rPr lang="ru-RU" sz="2000" b="1" dirty="0" err="1">
                <a:latin typeface="Comic Sans MS" panose="030F0702030302020204" pitchFamily="66" charset="0"/>
              </a:rPr>
              <a:t>основні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функції</a:t>
            </a:r>
            <a:endParaRPr lang="ru-RU" sz="2000" b="1" dirty="0">
              <a:latin typeface="Comic Sans MS" panose="030F0702030302020204" pitchFamily="66" charset="0"/>
            </a:endParaRPr>
          </a:p>
          <a:p>
            <a:r>
              <a:rPr lang="ru-RU" sz="2000" b="1" dirty="0">
                <a:latin typeface="Comic Sans MS" panose="030F0702030302020204" pitchFamily="66" charset="0"/>
              </a:rPr>
              <a:t>-</a:t>
            </a:r>
            <a:r>
              <a:rPr lang="ru-RU" sz="2000" b="1" dirty="0" err="1">
                <a:latin typeface="Comic Sans MS" panose="030F0702030302020204" pitchFamily="66" charset="0"/>
              </a:rPr>
              <a:t>координація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рухів</a:t>
            </a:r>
            <a:endParaRPr lang="ru-RU" sz="2000" b="1" dirty="0">
              <a:latin typeface="Comic Sans MS" panose="030F0702030302020204" pitchFamily="66" charset="0"/>
            </a:endParaRPr>
          </a:p>
          <a:p>
            <a:r>
              <a:rPr lang="ru-RU" sz="2000" b="1" dirty="0">
                <a:latin typeface="Comic Sans MS" panose="030F0702030302020204" pitchFamily="66" charset="0"/>
              </a:rPr>
              <a:t> </a:t>
            </a:r>
          </a:p>
          <a:p>
            <a:r>
              <a:rPr lang="ru-RU" sz="2000" b="1" dirty="0">
                <a:latin typeface="Comic Sans MS" panose="030F0702030302020204" pitchFamily="66" charset="0"/>
              </a:rPr>
              <a:t>-</a:t>
            </a:r>
            <a:r>
              <a:rPr lang="ru-RU" sz="2000" b="1" dirty="0" err="1">
                <a:latin typeface="Comic Sans MS" panose="030F0702030302020204" pitchFamily="66" charset="0"/>
              </a:rPr>
              <a:t>регуляція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рівноваги</a:t>
            </a:r>
            <a:endParaRPr lang="ru-RU" sz="2000" b="1" dirty="0">
              <a:latin typeface="Comic Sans MS" panose="030F0702030302020204" pitchFamily="66" charset="0"/>
            </a:endParaRPr>
          </a:p>
          <a:p>
            <a:endParaRPr lang="ru-RU" sz="2000" b="1" dirty="0">
              <a:latin typeface="Comic Sans MS" panose="030F0702030302020204" pitchFamily="66" charset="0"/>
            </a:endParaRPr>
          </a:p>
          <a:p>
            <a:r>
              <a:rPr lang="ru-RU" sz="2000" b="1" dirty="0">
                <a:latin typeface="Comic Sans MS" panose="030F0702030302020204" pitchFamily="66" charset="0"/>
              </a:rPr>
              <a:t>-</a:t>
            </a:r>
            <a:r>
              <a:rPr lang="ru-RU" sz="2000" b="1" dirty="0" err="1">
                <a:latin typeface="Comic Sans MS" panose="030F0702030302020204" pitchFamily="66" charset="0"/>
              </a:rPr>
              <a:t>регуляція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м'язового</a:t>
            </a:r>
            <a:r>
              <a:rPr lang="ru-RU" sz="2000" b="1" dirty="0">
                <a:latin typeface="Comic Sans MS" panose="030F0702030302020204" pitchFamily="66" charset="0"/>
              </a:rPr>
              <a:t> тонусу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17202" y="432895"/>
            <a:ext cx="1818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latin typeface="Comic Sans MS" panose="030F0702030302020204" pitchFamily="66" charset="0"/>
              </a:rPr>
              <a:t>Мозочок</a:t>
            </a:r>
            <a:r>
              <a:rPr lang="ru-RU" sz="2800" b="1" dirty="0">
                <a:latin typeface="Comic Sans MS" panose="030F0702030302020204" pitchFamily="66" charset="0"/>
              </a:rPr>
              <a:t>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621" y="3504753"/>
            <a:ext cx="2848350" cy="28483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74025" y="5999160"/>
            <a:ext cx="70928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Comic Sans MS" panose="030F0702030302020204" pitchFamily="66" charset="0"/>
              </a:rPr>
              <a:t>Мозочок</a:t>
            </a:r>
            <a:r>
              <a:rPr lang="ru-RU" sz="2000" b="1" dirty="0">
                <a:latin typeface="Comic Sans MS" panose="030F0702030302020204" pitchFamily="66" charset="0"/>
              </a:rPr>
              <a:t>: 1 — кора (</a:t>
            </a:r>
            <a:r>
              <a:rPr lang="ru-RU" sz="2000" b="1" dirty="0" err="1">
                <a:latin typeface="Comic Sans MS" panose="030F0702030302020204" pitchFamily="66" charset="0"/>
              </a:rPr>
              <a:t>сіра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речовина</a:t>
            </a:r>
            <a:r>
              <a:rPr lang="ru-RU" sz="2000" b="1" dirty="0">
                <a:latin typeface="Comic Sans MS" panose="030F0702030302020204" pitchFamily="66" charset="0"/>
              </a:rPr>
              <a:t>); 2 — </a:t>
            </a:r>
            <a:r>
              <a:rPr lang="ru-RU" sz="2000" b="1" dirty="0" err="1">
                <a:latin typeface="Comic Sans MS" panose="030F0702030302020204" pitchFamily="66" charset="0"/>
              </a:rPr>
              <a:t>провідні</a:t>
            </a:r>
            <a:r>
              <a:rPr lang="ru-RU" sz="2000" b="1" dirty="0">
                <a:latin typeface="Comic Sans MS" panose="030F0702030302020204" pitchFamily="66" charset="0"/>
              </a:rPr>
              <a:t> шляхи (</a:t>
            </a:r>
            <a:r>
              <a:rPr lang="ru-RU" sz="2000" b="1" dirty="0" err="1">
                <a:latin typeface="Comic Sans MS" panose="030F0702030302020204" pitchFamily="66" charset="0"/>
              </a:rPr>
              <a:t>біла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речовина</a:t>
            </a:r>
            <a:r>
              <a:rPr lang="ru-RU" sz="2000" b="1" dirty="0"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6" name="24.02.2010 22-48-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934" y="1114016"/>
            <a:ext cx="4060544" cy="425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0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3163" y="524387"/>
            <a:ext cx="7390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Comic Sans MS" panose="030F0702030302020204" pitchFamily="66" charset="0"/>
              </a:rPr>
              <a:t>Всі</a:t>
            </a:r>
            <a:r>
              <a:rPr lang="ru-RU" sz="2000" b="1" dirty="0">
                <a:latin typeface="Comic Sans MS" panose="030F0702030302020204" pitchFamily="66" charset="0"/>
              </a:rPr>
              <a:t>  </a:t>
            </a:r>
            <a:r>
              <a:rPr lang="ru-RU" sz="2000" b="1" dirty="0" err="1">
                <a:latin typeface="Comic Sans MS" panose="030F0702030302020204" pitchFamily="66" charset="0"/>
              </a:rPr>
              <a:t>відомі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спортсмени</a:t>
            </a:r>
            <a:r>
              <a:rPr lang="ru-RU" sz="2000" b="1" dirty="0"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atin typeface="Comic Sans MS" panose="030F0702030302020204" pitchFamily="66" charset="0"/>
              </a:rPr>
              <a:t>музиканти</a:t>
            </a:r>
            <a:r>
              <a:rPr lang="ru-RU" sz="2000" b="1" dirty="0"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atin typeface="Comic Sans MS" panose="030F0702030302020204" pitchFamily="66" charset="0"/>
              </a:rPr>
              <a:t>танцюристи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зобов'язані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своїми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кращими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рухами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своєму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мозочку</a:t>
            </a:r>
            <a:r>
              <a:rPr lang="ru-RU" sz="2000" b="1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09732" y="2941246"/>
            <a:ext cx="2715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Comic Sans MS" panose="030F0702030302020204" pitchFamily="66" charset="0"/>
              </a:rPr>
              <a:t>Пошкодження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мозочка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призводить</a:t>
            </a:r>
            <a:r>
              <a:rPr lang="ru-RU" sz="2000" b="1" dirty="0">
                <a:latin typeface="Comic Sans MS" panose="030F0702030302020204" pitchFamily="66" charset="0"/>
              </a:rPr>
              <a:t> до </a:t>
            </a:r>
            <a:r>
              <a:rPr lang="ru-RU" sz="2000" b="1" dirty="0" err="1">
                <a:latin typeface="Comic Sans MS" panose="030F0702030302020204" pitchFamily="66" charset="0"/>
              </a:rPr>
              <a:t>поривчастим</a:t>
            </a:r>
            <a:r>
              <a:rPr lang="ru-RU" sz="2000" b="1" dirty="0"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latin typeface="Comic Sans MS" panose="030F0702030302020204" pitchFamily="66" charset="0"/>
              </a:rPr>
              <a:t>нескоординованих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рухам</a:t>
            </a:r>
            <a:r>
              <a:rPr lang="ru-RU" sz="2000" b="1" dirty="0"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atin typeface="Comic Sans MS" panose="030F0702030302020204" pitchFamily="66" charset="0"/>
              </a:rPr>
              <a:t>називається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атаксія</a:t>
            </a:r>
            <a:r>
              <a:rPr lang="ru-RU" sz="2000" b="1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4" name="Нарушения деятельности мозжеч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163" y="1949578"/>
            <a:ext cx="5454557" cy="4090917"/>
          </a:xfrm>
          <a:prstGeom prst="rect">
            <a:avLst/>
          </a:prstGeom>
        </p:spPr>
      </p:pic>
      <p:sp>
        <p:nvSpPr>
          <p:cNvPr id="6" name="Управляющая кнопка: назад 5">
            <a:hlinkClick r:id="rId5" action="ppaction://hlinksldjump" highlightClick="1"/>
          </p:cNvPr>
          <p:cNvSpPr/>
          <p:nvPr/>
        </p:nvSpPr>
        <p:spPr>
          <a:xfrm>
            <a:off x="7444853" y="6040495"/>
            <a:ext cx="1173707" cy="54443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51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3573" y="302499"/>
            <a:ext cx="7717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atin typeface="Comic Sans MS" panose="030F0702030302020204" pitchFamily="66" charset="0"/>
              </a:rPr>
              <a:t>Проміжний мозок:</a:t>
            </a:r>
            <a:r>
              <a:rPr lang="ru-RU" sz="2400" b="1" dirty="0">
                <a:latin typeface="Comic Sans MS" panose="030F0702030302020204" pitchFamily="66" charset="0"/>
              </a:rPr>
              <a:t> таламус, </a:t>
            </a:r>
            <a:r>
              <a:rPr lang="ru-RU" sz="2400" b="1" dirty="0" err="1">
                <a:latin typeface="Comic Sans MS" panose="030F0702030302020204" pitchFamily="66" charset="0"/>
              </a:rPr>
              <a:t>епіфіз</a:t>
            </a:r>
            <a:r>
              <a:rPr lang="ru-RU" sz="2400" b="1" dirty="0">
                <a:latin typeface="Comic Sans MS" panose="030F0702030302020204" pitchFamily="66" charset="0"/>
              </a:rPr>
              <a:t> і </a:t>
            </a:r>
            <a:r>
              <a:rPr lang="ru-RU" sz="2400" b="1" dirty="0" err="1">
                <a:latin typeface="Comic Sans MS" panose="030F0702030302020204" pitchFamily="66" charset="0"/>
              </a:rPr>
              <a:t>гіпоталамус</a:t>
            </a:r>
            <a:r>
              <a:rPr lang="ru-RU" sz="2400" b="1" dirty="0">
                <a:latin typeface="Comic Sans MS" panose="030F0702030302020204" pitchFamily="66" charset="0"/>
              </a:rPr>
              <a:t>, до </a:t>
            </a:r>
            <a:r>
              <a:rPr lang="ru-RU" sz="2400" b="1" dirty="0" err="1">
                <a:latin typeface="Comic Sans MS" panose="030F0702030302020204" pitchFamily="66" charset="0"/>
              </a:rPr>
              <a:t>якого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приєднаний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гіпофіз</a:t>
            </a:r>
            <a:r>
              <a:rPr lang="ru-RU" sz="24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174441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>
                <a:latin typeface="Comic Sans MS" panose="030F0702030302020204" pitchFamily="66" charset="0"/>
              </a:rPr>
              <a:t>Розташований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між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стовбуром</a:t>
            </a:r>
            <a:r>
              <a:rPr lang="ru-RU" sz="2000" b="1" dirty="0">
                <a:latin typeface="Comic Sans MS" panose="030F0702030302020204" pitchFamily="66" charset="0"/>
              </a:rPr>
              <a:t> головного </a:t>
            </a:r>
            <a:r>
              <a:rPr lang="ru-RU" sz="2000" b="1" dirty="0" err="1">
                <a:latin typeface="Comic Sans MS" panose="030F0702030302020204" pitchFamily="66" charset="0"/>
              </a:rPr>
              <a:t>мозку</a:t>
            </a:r>
            <a:r>
              <a:rPr lang="ru-RU" sz="2000" b="1" dirty="0">
                <a:latin typeface="Comic Sans MS" panose="030F0702030302020204" pitchFamily="66" charset="0"/>
              </a:rPr>
              <a:t> і великими </a:t>
            </a:r>
            <a:r>
              <a:rPr lang="ru-RU" sz="2000" b="1" dirty="0" err="1">
                <a:latin typeface="Comic Sans MS" panose="030F0702030302020204" pitchFamily="66" charset="0"/>
              </a:rPr>
              <a:t>півкулями</a:t>
            </a:r>
            <a:r>
              <a:rPr lang="ru-RU" sz="20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26955" y="3370997"/>
            <a:ext cx="4866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Comic Sans MS" panose="030F0702030302020204" pitchFamily="66" charset="0"/>
              </a:rPr>
              <a:t>Функції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Comic Sans MS" panose="030F0702030302020204" pitchFamily="66" charset="0"/>
              </a:rPr>
              <a:t>Рух, у тому </a:t>
            </a:r>
            <a:r>
              <a:rPr lang="ru-RU" sz="2400" b="1" dirty="0" err="1">
                <a:latin typeface="Comic Sans MS" panose="030F0702030302020204" pitchFamily="66" charset="0"/>
              </a:rPr>
              <a:t>числі</a:t>
            </a:r>
            <a:r>
              <a:rPr lang="ru-RU" sz="2400" b="1" dirty="0">
                <a:latin typeface="Comic Sans MS" panose="030F0702030302020204" pitchFamily="66" charset="0"/>
              </a:rPr>
              <a:t> і </a:t>
            </a:r>
            <a:r>
              <a:rPr lang="ru-RU" sz="2400" b="1" dirty="0" err="1">
                <a:latin typeface="Comic Sans MS" panose="030F0702030302020204" pitchFamily="66" charset="0"/>
              </a:rPr>
              <a:t>міміка</a:t>
            </a:r>
            <a:r>
              <a:rPr lang="ru-RU" sz="2400" b="1" dirty="0">
                <a:latin typeface="Comic Sans MS" panose="030F0702030302020204" pitchFamily="66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err="1">
                <a:latin typeface="Comic Sans MS" panose="030F0702030302020204" pitchFamily="66" charset="0"/>
              </a:rPr>
              <a:t>Обмін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latin typeface="Comic Sans MS" panose="030F0702030302020204" pitchFamily="66" charset="0"/>
              </a:rPr>
              <a:t>речовин</a:t>
            </a:r>
            <a:r>
              <a:rPr lang="ru-RU" sz="2400" b="1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1893" y="5413174"/>
            <a:ext cx="7650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Comic Sans MS" panose="030F0702030302020204" pitchFamily="66" charset="0"/>
              </a:rPr>
              <a:t>Проміжний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мозок</a:t>
            </a:r>
            <a:r>
              <a:rPr lang="ru-RU" sz="2000" b="1" dirty="0">
                <a:latin typeface="Comic Sans MS" panose="030F0702030302020204" pitchFamily="66" charset="0"/>
              </a:rPr>
              <a:t>:</a:t>
            </a:r>
          </a:p>
          <a:p>
            <a:r>
              <a:rPr lang="ru-RU" sz="2000" b="1" dirty="0">
                <a:latin typeface="Comic Sans MS" panose="030F0702030302020204" pitchFamily="66" charset="0"/>
              </a:rPr>
              <a:t>1 — таламус; 2 — </a:t>
            </a:r>
            <a:r>
              <a:rPr lang="ru-RU" sz="2000" b="1" dirty="0" err="1">
                <a:latin typeface="Comic Sans MS" panose="030F0702030302020204" pitchFamily="66" charset="0"/>
              </a:rPr>
              <a:t>епіфіз</a:t>
            </a:r>
            <a:r>
              <a:rPr lang="ru-RU" sz="2000" b="1" dirty="0">
                <a:latin typeface="Comic Sans MS" panose="030F0702030302020204" pitchFamily="66" charset="0"/>
              </a:rPr>
              <a:t>; 3 — </a:t>
            </a:r>
            <a:r>
              <a:rPr lang="ru-RU" sz="2000" b="1" dirty="0" err="1">
                <a:latin typeface="Comic Sans MS" panose="030F0702030302020204" pitchFamily="66" charset="0"/>
              </a:rPr>
              <a:t>гіпофіз</a:t>
            </a:r>
            <a:r>
              <a:rPr lang="ru-RU" sz="2000" b="1" dirty="0">
                <a:latin typeface="Comic Sans MS" panose="030F0702030302020204" pitchFamily="66" charset="0"/>
              </a:rPr>
              <a:t>; 4 — </a:t>
            </a:r>
            <a:r>
              <a:rPr lang="ru-RU" sz="2000" b="1" dirty="0" err="1">
                <a:latin typeface="Comic Sans MS" panose="030F0702030302020204" pitchFamily="66" charset="0"/>
              </a:rPr>
              <a:t>гіпоталамус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6" name="24.02.2010 23-27-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675" y="1386781"/>
            <a:ext cx="3184545" cy="318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7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-облако 5"/>
          <p:cNvSpPr/>
          <p:nvPr/>
        </p:nvSpPr>
        <p:spPr>
          <a:xfrm>
            <a:off x="749539" y="126698"/>
            <a:ext cx="6728346" cy="2934269"/>
          </a:xfrm>
          <a:prstGeom prst="cloudCallout">
            <a:avLst>
              <a:gd name="adj1" fmla="val 38193"/>
              <a:gd name="adj2" fmla="val 8482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1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2378">
            <a:off x="1967852" y="2829572"/>
            <a:ext cx="1430183" cy="181609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49539" y="955556"/>
            <a:ext cx="6143668" cy="1428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Ч</a:t>
            </a: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и правда,</a:t>
            </a:r>
            <a:r>
              <a:rPr kumimoji="0" lang="ru-RU" sz="2800" b="1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ru-RU" sz="28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що</a:t>
            </a: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ru-RU" sz="28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чим</a:t>
            </a: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ru-RU" sz="28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більше</a:t>
            </a: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ru-RU" sz="28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мозок</a:t>
            </a: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, </a:t>
            </a:r>
            <a:r>
              <a:rPr kumimoji="0" lang="ru-RU" sz="28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тим</a:t>
            </a: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ru-RU" sz="28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розумніше</a:t>
            </a: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ru-RU" sz="28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його</a:t>
            </a: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ru-RU" sz="28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щасливий</a:t>
            </a: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ru-RU" sz="28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володар</a:t>
            </a:r>
            <a:r>
              <a:rPr kumimoji="0" lang="ru-RU" sz="28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? </a:t>
            </a:r>
            <a:b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endParaRPr kumimoji="0" lang="ru-RU" sz="1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239" y="3889825"/>
            <a:ext cx="2609314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7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618" y="187537"/>
            <a:ext cx="3220871" cy="23290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04618" y="2629492"/>
            <a:ext cx="35859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Гіпофіз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складається</a:t>
            </a:r>
            <a:r>
              <a:rPr lang="ru-RU" b="1" dirty="0"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latin typeface="Comic Sans MS" panose="030F0702030302020204" pitchFamily="66" charset="0"/>
              </a:rPr>
              <a:t>двох</a:t>
            </a:r>
            <a:r>
              <a:rPr lang="ru-RU" b="1" dirty="0">
                <a:latin typeface="Comic Sans MS" panose="030F0702030302020204" pitchFamily="66" charset="0"/>
              </a:rPr>
              <a:t> великих </a:t>
            </a:r>
            <a:r>
              <a:rPr lang="ru-RU" b="1" dirty="0" err="1">
                <a:latin typeface="Comic Sans MS" panose="030F0702030302020204" pitchFamily="66" charset="0"/>
              </a:rPr>
              <a:t>різних</a:t>
            </a:r>
            <a:r>
              <a:rPr lang="ru-RU" b="1" dirty="0">
                <a:latin typeface="Comic Sans MS" panose="030F0702030302020204" pitchFamily="66" charset="0"/>
              </a:rPr>
              <a:t> за </a:t>
            </a:r>
            <a:r>
              <a:rPr lang="ru-RU" b="1" dirty="0" err="1">
                <a:latin typeface="Comic Sans MS" panose="030F0702030302020204" pitchFamily="66" charset="0"/>
              </a:rPr>
              <a:t>походженням</a:t>
            </a:r>
            <a:r>
              <a:rPr lang="ru-RU" b="1" dirty="0">
                <a:latin typeface="Comic Sans MS" panose="030F0702030302020204" pitchFamily="66" charset="0"/>
              </a:rPr>
              <a:t> і структурою </a:t>
            </a:r>
            <a:r>
              <a:rPr lang="ru-RU" b="1" dirty="0" err="1">
                <a:latin typeface="Comic Sans MS" panose="030F0702030302020204" pitchFamily="66" charset="0"/>
              </a:rPr>
              <a:t>частин</a:t>
            </a:r>
            <a:r>
              <a:rPr lang="ru-RU" b="1" dirty="0">
                <a:latin typeface="Comic Sans MS" panose="030F0702030302020204" pitchFamily="66" charset="0"/>
              </a:rPr>
              <a:t>: </a:t>
            </a:r>
            <a:r>
              <a:rPr lang="ru-RU" b="1" dirty="0" err="1">
                <a:latin typeface="Comic Sans MS" panose="030F0702030302020204" pitchFamily="66" charset="0"/>
              </a:rPr>
              <a:t>передньої</a:t>
            </a:r>
            <a:r>
              <a:rPr lang="ru-RU" b="1" dirty="0">
                <a:latin typeface="Comic Sans MS" panose="030F0702030302020204" pitchFamily="66" charset="0"/>
              </a:rPr>
              <a:t> - </a:t>
            </a:r>
            <a:r>
              <a:rPr lang="ru-RU" b="1" dirty="0" err="1">
                <a:latin typeface="Comic Sans MS" panose="030F0702030302020204" pitchFamily="66" charset="0"/>
              </a:rPr>
              <a:t>аденогіпофіза</a:t>
            </a:r>
            <a:r>
              <a:rPr lang="ru-RU" b="1" dirty="0">
                <a:latin typeface="Comic Sans MS" panose="030F0702030302020204" pitchFamily="66" charset="0"/>
              </a:rPr>
              <a:t> (становить 70-80% </a:t>
            </a:r>
            <a:r>
              <a:rPr lang="ru-RU" b="1" dirty="0" err="1">
                <a:latin typeface="Comic Sans MS" panose="030F0702030302020204" pitchFamily="66" charset="0"/>
              </a:rPr>
              <a:t>маси</a:t>
            </a:r>
            <a:r>
              <a:rPr lang="ru-RU" b="1" dirty="0">
                <a:latin typeface="Comic Sans MS" panose="030F0702030302020204" pitchFamily="66" charset="0"/>
              </a:rPr>
              <a:t> органу) і </a:t>
            </a:r>
            <a:r>
              <a:rPr lang="ru-RU" b="1" dirty="0" err="1">
                <a:latin typeface="Comic Sans MS" panose="030F0702030302020204" pitchFamily="66" charset="0"/>
              </a:rPr>
              <a:t>задньої</a:t>
            </a:r>
            <a:r>
              <a:rPr lang="ru-RU" b="1" dirty="0">
                <a:latin typeface="Comic Sans MS" panose="030F0702030302020204" pitchFamily="66" charset="0"/>
              </a:rPr>
              <a:t> - </a:t>
            </a:r>
            <a:r>
              <a:rPr lang="ru-RU" b="1" dirty="0" err="1">
                <a:latin typeface="Comic Sans MS" panose="030F0702030302020204" pitchFamily="66" charset="0"/>
              </a:rPr>
              <a:t>нейрогіпофіза</a:t>
            </a:r>
            <a:r>
              <a:rPr lang="ru-RU" b="1" dirty="0">
                <a:latin typeface="Comic Sans MS" panose="030F0702030302020204" pitchFamily="66" charset="0"/>
              </a:rPr>
              <a:t>.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 Разом з </a:t>
            </a:r>
            <a:r>
              <a:rPr lang="ru-RU" b="1" dirty="0" err="1">
                <a:latin typeface="Comic Sans MS" panose="030F0702030302020204" pitchFamily="66" charset="0"/>
              </a:rPr>
              <a:t>гіпоталамусом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гіпофіз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утворює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гіпоталамо-гіпофізарну</a:t>
            </a:r>
            <a:r>
              <a:rPr lang="ru-RU" b="1" dirty="0">
                <a:latin typeface="Comic Sans MS" panose="030F0702030302020204" pitchFamily="66" charset="0"/>
              </a:rPr>
              <a:t> систему, </a:t>
            </a:r>
            <a:r>
              <a:rPr lang="ru-RU" b="1" dirty="0" err="1">
                <a:latin typeface="Comic Sans MS" panose="030F0702030302020204" pitchFamily="66" charset="0"/>
              </a:rPr>
              <a:t>що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контролює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діяльність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периферичних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ендокринних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залоз</a:t>
            </a: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88" y="123936"/>
            <a:ext cx="3028970" cy="24795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7569" y="2481873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>
                <a:latin typeface="Comic Sans MS" panose="030F0702030302020204" pitchFamily="66" charset="0"/>
              </a:rPr>
              <a:t>Гіпоталамус</a:t>
            </a:r>
            <a:r>
              <a:rPr lang="ru-RU" sz="2800" b="1" dirty="0">
                <a:latin typeface="Comic Sans MS" panose="030F0702030302020204" pitchFamily="66" charset="0"/>
              </a:rPr>
              <a:t> </a:t>
            </a:r>
            <a:r>
              <a:rPr lang="ru-RU" b="1" dirty="0">
                <a:latin typeface="Comic Sans MS" panose="030F0702030302020204" pitchFamily="66" charset="0"/>
              </a:rPr>
              <a:t>є </a:t>
            </a:r>
            <a:r>
              <a:rPr lang="ru-RU" b="1" dirty="0" err="1">
                <a:latin typeface="Comic Sans MS" panose="030F0702030302020204" pitchFamily="66" charset="0"/>
              </a:rPr>
              <a:t>вищим</a:t>
            </a:r>
            <a:r>
              <a:rPr lang="ru-RU" b="1" dirty="0">
                <a:latin typeface="Comic Sans MS" panose="030F0702030302020204" pitchFamily="66" charset="0"/>
              </a:rPr>
              <a:t> центром </a:t>
            </a:r>
            <a:r>
              <a:rPr lang="ru-RU" b="1" dirty="0" err="1">
                <a:latin typeface="Comic Sans MS" panose="030F0702030302020204" pitchFamily="66" charset="0"/>
              </a:rPr>
              <a:t>регуляції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роботи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внутрішніх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органів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який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узгоджує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їх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діяльність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зі</a:t>
            </a:r>
            <a:r>
              <a:rPr lang="ru-RU" b="1" dirty="0">
                <a:latin typeface="Comic Sans MS" panose="030F0702030302020204" pitchFamily="66" charset="0"/>
              </a:rPr>
              <a:t> станом </a:t>
            </a:r>
            <a:r>
              <a:rPr lang="ru-RU" b="1" dirty="0" err="1">
                <a:latin typeface="Comic Sans MS" panose="030F0702030302020204" pitchFamily="66" charset="0"/>
              </a:rPr>
              <a:t>активності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організму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8634" y="3710557"/>
            <a:ext cx="5065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latin typeface="Comic Sans MS" panose="030F0702030302020204" pitchFamily="66" charset="0"/>
              </a:rPr>
              <a:t>продукує</a:t>
            </a:r>
            <a:r>
              <a:rPr lang="ru-RU" b="1" dirty="0">
                <a:latin typeface="Comic Sans MS" panose="030F0702030302020204" pitchFamily="66" charset="0"/>
              </a:rPr>
              <a:t> низку </a:t>
            </a:r>
            <a:r>
              <a:rPr lang="ru-RU" b="1" dirty="0" err="1">
                <a:latin typeface="Comic Sans MS" panose="030F0702030302020204" pitchFamily="66" charset="0"/>
              </a:rPr>
              <a:t>гормонів</a:t>
            </a:r>
            <a:r>
              <a:rPr lang="ru-RU" b="1" dirty="0">
                <a:latin typeface="Comic Sans MS" panose="030F0702030302020204" pitchFamily="66" charset="0"/>
              </a:rPr>
              <a:t> і разом з </a:t>
            </a:r>
            <a:r>
              <a:rPr lang="ru-RU" b="1" dirty="0" err="1">
                <a:latin typeface="Comic Sans MS" panose="030F0702030302020204" pitchFamily="66" charset="0"/>
              </a:rPr>
              <a:t>гіпофізом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утворює</a:t>
            </a:r>
            <a:r>
              <a:rPr lang="ru-RU" b="1" dirty="0">
                <a:latin typeface="Comic Sans MS" panose="030F0702030302020204" pitchFamily="66" charset="0"/>
              </a:rPr>
              <a:t>  </a:t>
            </a:r>
            <a:r>
              <a:rPr lang="ru-RU" b="1" dirty="0" err="1">
                <a:latin typeface="Comic Sans MS" panose="030F0702030302020204" pitchFamily="66" charset="0"/>
              </a:rPr>
              <a:t>гіпоталамо-гіпофізарну</a:t>
            </a:r>
            <a:r>
              <a:rPr lang="ru-RU" b="1" dirty="0">
                <a:latin typeface="Comic Sans MS" panose="030F0702030302020204" pitchFamily="66" charset="0"/>
              </a:rPr>
              <a:t> систему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1012" y="4508354"/>
            <a:ext cx="4937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latin typeface="Comic Sans MS" panose="030F0702030302020204" pitchFamily="66" charset="0"/>
              </a:rPr>
              <a:t>здійснює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гормональну</a:t>
            </a:r>
            <a:r>
              <a:rPr lang="ru-RU" b="1" dirty="0"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latin typeface="Comic Sans MS" panose="030F0702030302020204" pitchFamily="66" charset="0"/>
              </a:rPr>
              <a:t>нервову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регуляцію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роботи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внутрішніх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органів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8635" y="5154685"/>
            <a:ext cx="50659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latin typeface="Comic Sans MS" panose="030F0702030302020204" pitchFamily="66" charset="0"/>
              </a:rPr>
              <a:t>формуює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центри</a:t>
            </a:r>
            <a:r>
              <a:rPr lang="ru-RU" b="1" dirty="0">
                <a:latin typeface="Comic Sans MS" panose="030F0702030302020204" pitchFamily="66" charset="0"/>
              </a:rPr>
              <a:t> голоду — </a:t>
            </a:r>
            <a:r>
              <a:rPr lang="ru-RU" b="1" dirty="0" err="1">
                <a:latin typeface="Comic Sans MS" panose="030F0702030302020204" pitchFamily="66" charset="0"/>
              </a:rPr>
              <a:t>насичення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спраги</a:t>
            </a:r>
            <a:r>
              <a:rPr lang="ru-RU" b="1" dirty="0">
                <a:latin typeface="Comic Sans MS" panose="030F0702030302020204" pitchFamily="66" charset="0"/>
              </a:rPr>
              <a:t> — </a:t>
            </a:r>
            <a:r>
              <a:rPr lang="ru-RU" b="1" dirty="0" err="1">
                <a:latin typeface="Comic Sans MS" panose="030F0702030302020204" pitchFamily="66" charset="0"/>
              </a:rPr>
              <a:t>питного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задоволення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терморегуляції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регуляції</a:t>
            </a:r>
            <a:r>
              <a:rPr lang="ru-RU" b="1" dirty="0">
                <a:latin typeface="Comic Sans MS" panose="030F0702030302020204" pitchFamily="66" charset="0"/>
              </a:rPr>
              <a:t> сну — </a:t>
            </a:r>
            <a:r>
              <a:rPr lang="ru-RU" b="1" dirty="0" err="1">
                <a:latin typeface="Comic Sans MS" panose="030F0702030302020204" pitchFamily="66" charset="0"/>
              </a:rPr>
              <a:t>неспання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тощо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відповідальний</a:t>
            </a:r>
            <a:r>
              <a:rPr lang="ru-RU" b="1" dirty="0">
                <a:latin typeface="Comic Sans MS" panose="030F0702030302020204" pitchFamily="66" charset="0"/>
              </a:rPr>
              <a:t> за </a:t>
            </a:r>
            <a:r>
              <a:rPr lang="ru-RU" b="1" dirty="0" err="1">
                <a:latin typeface="Comic Sans MS" panose="030F0702030302020204" pitchFamily="66" charset="0"/>
              </a:rPr>
              <a:t>сексуальну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поведінку</a:t>
            </a:r>
            <a:r>
              <a:rPr lang="ru-RU" b="1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788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81" y="132945"/>
            <a:ext cx="3173288" cy="26024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9125" y="2421528"/>
            <a:ext cx="4342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omic Sans MS" panose="030F0702030302020204" pitchFamily="66" charset="0"/>
              </a:rPr>
              <a:t>Секреторні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клітини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епіфіза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виділяють</a:t>
            </a:r>
            <a:r>
              <a:rPr lang="ru-RU" dirty="0">
                <a:latin typeface="Comic Sans MS" panose="030F0702030302020204" pitchFamily="66" charset="0"/>
              </a:rPr>
              <a:t> у кров гормон </a:t>
            </a:r>
            <a:r>
              <a:rPr lang="ru-RU" dirty="0" err="1">
                <a:latin typeface="Comic Sans MS" panose="030F0702030302020204" pitchFamily="66" charset="0"/>
              </a:rPr>
              <a:t>мелатонін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який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бере</a:t>
            </a:r>
            <a:r>
              <a:rPr lang="ru-RU" dirty="0">
                <a:latin typeface="Comic Sans MS" panose="030F0702030302020204" pitchFamily="66" charset="0"/>
              </a:rPr>
              <a:t> участь в </a:t>
            </a:r>
            <a:r>
              <a:rPr lang="ru-RU" dirty="0" err="1">
                <a:latin typeface="Comic Sans MS" panose="030F0702030302020204" pitchFamily="66" charset="0"/>
              </a:rPr>
              <a:t>синхронізації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біоритму</a:t>
            </a:r>
            <a:r>
              <a:rPr lang="ru-RU" dirty="0">
                <a:latin typeface="Comic Sans MS" panose="030F0702030302020204" pitchFamily="66" charset="0"/>
              </a:rPr>
              <a:t> «сон - </a:t>
            </a:r>
            <a:r>
              <a:rPr lang="ru-RU" dirty="0" err="1">
                <a:latin typeface="Comic Sans MS" panose="030F0702030302020204" pitchFamily="66" charset="0"/>
              </a:rPr>
              <a:t>неспання</a:t>
            </a:r>
            <a:r>
              <a:rPr lang="ru-RU" dirty="0">
                <a:latin typeface="Comic Sans MS" panose="030F0702030302020204" pitchFamily="66" charset="0"/>
              </a:rPr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6805" y="3745472"/>
            <a:ext cx="44880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До </a:t>
            </a:r>
            <a:r>
              <a:rPr lang="ru-RU" dirty="0" err="1">
                <a:latin typeface="Comic Sans MS" panose="030F0702030302020204" pitchFamily="66" charset="0"/>
              </a:rPr>
              <a:t>функцій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епіфіза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відносять</a:t>
            </a:r>
            <a:r>
              <a:rPr lang="ru-RU" dirty="0">
                <a:latin typeface="Comic Sans MS" panose="030F0702030302020204" pitchFamily="66" charset="0"/>
              </a:rPr>
              <a:t>: </a:t>
            </a:r>
          </a:p>
          <a:p>
            <a:pPr>
              <a:buFont typeface="Wingdings" pitchFamily="2" charset="2"/>
              <a:buChar char="ü"/>
            </a:pPr>
            <a:r>
              <a:rPr lang="ru-RU" b="1" dirty="0" err="1">
                <a:latin typeface="Comic Sans MS" panose="030F0702030302020204" pitchFamily="66" charset="0"/>
              </a:rPr>
              <a:t>гальмування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виділення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гормонів</a:t>
            </a:r>
            <a:r>
              <a:rPr lang="ru-RU" dirty="0">
                <a:latin typeface="Comic Sans MS" panose="030F0702030302020204" pitchFamily="66" charset="0"/>
              </a:rPr>
              <a:t> росту; </a:t>
            </a:r>
            <a:r>
              <a:rPr lang="ru-RU" dirty="0" err="1">
                <a:latin typeface="Comic Sans MS" panose="030F0702030302020204" pitchFamily="66" charset="0"/>
              </a:rPr>
              <a:t>статевого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розвитку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статевої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поведінки</a:t>
            </a:r>
            <a:r>
              <a:rPr lang="ru-RU" dirty="0">
                <a:latin typeface="Comic Sans MS" panose="030F0702030302020204" pitchFamily="66" charset="0"/>
              </a:rPr>
              <a:t>; </a:t>
            </a:r>
            <a:r>
              <a:rPr lang="ru-RU" dirty="0" err="1">
                <a:latin typeface="Comic Sans MS" panose="030F0702030302020204" pitchFamily="66" charset="0"/>
              </a:rPr>
              <a:t>розвитку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пухлин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r>
              <a:rPr lang="ru-RU" dirty="0" err="1">
                <a:latin typeface="Comic Sans MS" panose="030F0702030302020204" pitchFamily="66" charset="0"/>
              </a:rPr>
              <a:t>впливає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статевий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розвиток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сексуальну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поведінку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r>
              <a:rPr lang="ru-RU" dirty="0">
                <a:latin typeface="Comic Sans MS" panose="030F0702030302020204" pitchFamily="66" charset="0"/>
              </a:rPr>
              <a:t>У </a:t>
            </a:r>
            <a:r>
              <a:rPr lang="ru-RU" dirty="0" err="1">
                <a:latin typeface="Comic Sans MS" panose="030F0702030302020204" pitchFamily="66" charset="0"/>
              </a:rPr>
              <a:t>дітей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епіфіз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має</a:t>
            </a:r>
            <a:r>
              <a:rPr lang="ru-RU" dirty="0">
                <a:latin typeface="Comic Sans MS" panose="030F0702030302020204" pitchFamily="66" charset="0"/>
              </a:rPr>
              <a:t>  </a:t>
            </a:r>
            <a:r>
              <a:rPr lang="ru-RU" dirty="0" err="1">
                <a:latin typeface="Comic Sans MS" panose="030F0702030302020204" pitchFamily="66" charset="0"/>
              </a:rPr>
              <a:t>більші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розміри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ніж</a:t>
            </a:r>
            <a:r>
              <a:rPr lang="ru-RU" dirty="0">
                <a:latin typeface="Comic Sans MS" panose="030F0702030302020204" pitchFamily="66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</a:rPr>
              <a:t>дорослих</a:t>
            </a:r>
            <a:r>
              <a:rPr lang="ru-RU" dirty="0">
                <a:latin typeface="Comic Sans MS" panose="030F0702030302020204" pitchFamily="66" charset="0"/>
              </a:rPr>
              <a:t>; </a:t>
            </a:r>
            <a:r>
              <a:rPr lang="ru-RU" dirty="0" err="1">
                <a:latin typeface="Comic Sans MS" panose="030F0702030302020204" pitchFamily="66" charset="0"/>
              </a:rPr>
              <a:t>після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досягнення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статевої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зрілості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вироблення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мелатоніну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зменшується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079" y="0"/>
            <a:ext cx="3121886" cy="312188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980197" y="2683138"/>
            <a:ext cx="373266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Comic Sans MS" panose="030F0702030302020204" pitchFamily="66" charset="0"/>
              </a:rPr>
              <a:t>Таламус-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збирач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інформації</a:t>
            </a:r>
            <a:r>
              <a:rPr lang="ru-RU" dirty="0">
                <a:latin typeface="Comic Sans MS" panose="030F0702030302020204" pitchFamily="66" charset="0"/>
              </a:rPr>
              <a:t> про </a:t>
            </a:r>
            <a:r>
              <a:rPr lang="ru-RU" dirty="0" err="1">
                <a:latin typeface="Comic Sans MS" panose="030F0702030302020204" pitchFamily="66" charset="0"/>
              </a:rPr>
              <a:t>всі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види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чутливості</a:t>
            </a:r>
            <a:r>
              <a:rPr lang="ru-RU" sz="2000" dirty="0">
                <a:latin typeface="Comic Sans MS" panose="030F0702030302020204" pitchFamily="66" charset="0"/>
              </a:rPr>
              <a:t>.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65015" y="3621857"/>
            <a:ext cx="39630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omic Sans MS" panose="030F0702030302020204" pitchFamily="66" charset="0"/>
              </a:rPr>
              <a:t>Фільтрує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сортує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направляє</a:t>
            </a:r>
            <a:r>
              <a:rPr lang="ru-RU" dirty="0">
                <a:latin typeface="Comic Sans MS" panose="030F0702030302020204" pitchFamily="66" charset="0"/>
              </a:rPr>
              <a:t> в ГМ </a:t>
            </a:r>
            <a:r>
              <a:rPr lang="ru-RU" dirty="0" err="1">
                <a:latin typeface="Comic Sans MS" panose="030F0702030302020204" pitchFamily="66" charset="0"/>
              </a:rPr>
              <a:t>інформацію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надходить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від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больових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тактильних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температурних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м'язово-суглобових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вібраційних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зорових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смакових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нюхових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слухових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рецепторів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шляхів</a:t>
            </a:r>
            <a:r>
              <a:rPr lang="ru-RU" dirty="0">
                <a:latin typeface="Comic Sans MS" panose="030F0702030302020204" pitchFamily="66" charset="0"/>
              </a:rPr>
              <a:t>. В </a:t>
            </a:r>
            <a:r>
              <a:rPr lang="ru-RU" dirty="0" err="1">
                <a:latin typeface="Comic Sans MS" panose="030F0702030302020204" pitchFamily="66" charset="0"/>
              </a:rPr>
              <a:t>таламусі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відбувається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формування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відчуттів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їх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подальша</a:t>
            </a:r>
            <a:r>
              <a:rPr lang="ru-RU" dirty="0">
                <a:latin typeface="Comic Sans MS" panose="030F0702030302020204" pitchFamily="66" charset="0"/>
              </a:rPr>
              <a:t> передача. </a:t>
            </a:r>
          </a:p>
        </p:txBody>
      </p:sp>
      <p:sp>
        <p:nvSpPr>
          <p:cNvPr id="14" name="Управляющая кнопка: назад 13">
            <a:hlinkClick r:id="rId4" action="ppaction://hlinksldjump" highlightClick="1"/>
          </p:cNvPr>
          <p:cNvSpPr/>
          <p:nvPr/>
        </p:nvSpPr>
        <p:spPr>
          <a:xfrm>
            <a:off x="7654337" y="6201354"/>
            <a:ext cx="1173707" cy="54443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782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06007" y="73132"/>
            <a:ext cx="3334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latin typeface="Comic Sans MS" panose="030F0702030302020204" pitchFamily="66" charset="0"/>
              </a:rPr>
              <a:t>Передній мозок .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06973" y="1211277"/>
            <a:ext cx="56909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Comic Sans MS" panose="030F0702030302020204" pitchFamily="66" charset="0"/>
              </a:rPr>
              <a:t>Передній мозок розділений на дві півкулі: ліву і праву. Кожна  півкуля  має чотири функціональних долі.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5518" y="2453541"/>
            <a:ext cx="7092358" cy="42052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t="43576" r="58119"/>
          <a:stretch/>
        </p:blipFill>
        <p:spPr>
          <a:xfrm>
            <a:off x="308780" y="596352"/>
            <a:ext cx="2393476" cy="25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33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5773" y="371445"/>
            <a:ext cx="4819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Функціональні поля кори ГМ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93" y="771555"/>
            <a:ext cx="7784057" cy="578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83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6299" y="853094"/>
            <a:ext cx="38134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Comic Sans MS" panose="030F0702030302020204" pitchFamily="66" charset="0"/>
              </a:rPr>
              <a:t>Півкулі</a:t>
            </a:r>
            <a:r>
              <a:rPr lang="ru-RU" sz="2000" b="1" dirty="0">
                <a:latin typeface="Comic Sans MS" panose="030F0702030302020204" pitchFamily="66" charset="0"/>
              </a:rPr>
              <a:t>  </a:t>
            </a:r>
            <a:r>
              <a:rPr lang="ru-RU" sz="2000" b="1" dirty="0" err="1">
                <a:latin typeface="Comic Sans MS" panose="030F0702030302020204" pitchFamily="66" charset="0"/>
              </a:rPr>
              <a:t>з’єднані</a:t>
            </a:r>
            <a:r>
              <a:rPr lang="ru-RU" sz="2000" b="1" dirty="0">
                <a:latin typeface="Comic Sans MS" panose="030F0702030302020204" pitchFamily="66" charset="0"/>
              </a:rPr>
              <a:t>  </a:t>
            </a:r>
            <a:r>
              <a:rPr lang="ru-RU" sz="2000" b="1" dirty="0" err="1">
                <a:latin typeface="Comic Sans MS" panose="030F0702030302020204" pitchFamily="66" charset="0"/>
              </a:rPr>
              <a:t>між</a:t>
            </a:r>
            <a:r>
              <a:rPr lang="ru-RU" sz="2000" b="1" dirty="0">
                <a:latin typeface="Comic Sans MS" panose="030F0702030302020204" pitchFamily="66" charset="0"/>
              </a:rPr>
              <a:t> собою </a:t>
            </a:r>
            <a:r>
              <a:rPr lang="ru-RU" sz="2000" b="1" dirty="0" err="1">
                <a:latin typeface="Comic Sans MS" panose="030F0702030302020204" pitchFamily="66" charset="0"/>
              </a:rPr>
              <a:t>щільним</a:t>
            </a:r>
            <a:r>
              <a:rPr lang="ru-RU" sz="2000" b="1" dirty="0">
                <a:latin typeface="Comic Sans MS" panose="030F0702030302020204" pitchFamily="66" charset="0"/>
              </a:rPr>
              <a:t> пучком  </a:t>
            </a:r>
            <a:r>
              <a:rPr lang="ru-RU" sz="2000" b="1" dirty="0" err="1">
                <a:latin typeface="Comic Sans MS" panose="030F0702030302020204" pitchFamily="66" charset="0"/>
              </a:rPr>
              <a:t>нервових</a:t>
            </a:r>
            <a:r>
              <a:rPr lang="ru-RU" sz="2000" b="1" dirty="0">
                <a:latin typeface="Comic Sans MS" panose="030F0702030302020204" pitchFamily="66" charset="0"/>
              </a:rPr>
              <a:t> волокон  -  т. з.  “ </a:t>
            </a:r>
            <a:r>
              <a:rPr lang="ru-RU" sz="2000" b="1" dirty="0" err="1">
                <a:latin typeface="Comic Sans MS" panose="030F0702030302020204" pitchFamily="66" charset="0"/>
              </a:rPr>
              <a:t>мозолистим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тілом</a:t>
            </a:r>
            <a:r>
              <a:rPr lang="ru-RU" sz="2000" b="1" dirty="0">
                <a:latin typeface="Comic Sans MS" panose="030F0702030302020204" pitchFamily="66" charset="0"/>
              </a:rPr>
              <a:t> ”.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710" y="426830"/>
            <a:ext cx="4663844" cy="34994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4" y="3249589"/>
            <a:ext cx="4659572" cy="29122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05484" y="4516631"/>
            <a:ext cx="32015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Через </a:t>
            </a:r>
            <a:r>
              <a:rPr lang="ru-RU" sz="2000" b="1" dirty="0" err="1">
                <a:latin typeface="Comic Sans MS" panose="030F0702030302020204" pitchFamily="66" charset="0"/>
              </a:rPr>
              <a:t>цей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зв’язок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здійснюється</a:t>
            </a:r>
            <a:r>
              <a:rPr lang="ru-RU" sz="2000" b="1" dirty="0">
                <a:latin typeface="Comic Sans MS" panose="030F0702030302020204" pitchFamily="66" charset="0"/>
              </a:rPr>
              <a:t>  </a:t>
            </a:r>
            <a:r>
              <a:rPr lang="ru-RU" sz="2000" b="1" dirty="0" err="1">
                <a:latin typeface="Comic Sans MS" panose="030F0702030302020204" pitchFamily="66" charset="0"/>
              </a:rPr>
              <a:t>координація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роботи</a:t>
            </a:r>
            <a:r>
              <a:rPr lang="ru-RU" sz="2000" b="1" dirty="0">
                <a:latin typeface="Comic Sans MS" panose="030F0702030302020204" pitchFamily="66" charset="0"/>
              </a:rPr>
              <a:t>   </a:t>
            </a:r>
            <a:r>
              <a:rPr lang="ru-RU" sz="2000" b="1" dirty="0" err="1">
                <a:latin typeface="Comic Sans MS" panose="030F0702030302020204" pitchFamily="66" charset="0"/>
              </a:rPr>
              <a:t>лівої</a:t>
            </a:r>
            <a:r>
              <a:rPr lang="ru-RU" sz="2000" b="1" dirty="0">
                <a:latin typeface="Comic Sans MS" panose="030F0702030302020204" pitchFamily="66" charset="0"/>
              </a:rPr>
              <a:t> і </a:t>
            </a:r>
            <a:r>
              <a:rPr lang="ru-RU" sz="2000" b="1" dirty="0" err="1">
                <a:latin typeface="Comic Sans MS" panose="030F0702030302020204" pitchFamily="66" charset="0"/>
              </a:rPr>
              <a:t>правої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півкуль</a:t>
            </a:r>
            <a:r>
              <a:rPr lang="ru-RU" sz="2000" b="1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2965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3331" y="491868"/>
            <a:ext cx="81750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latin typeface="Comic Sans MS" panose="030F0702030302020204" pitchFamily="66" charset="0"/>
              </a:rPr>
              <a:t>Лімбічна</a:t>
            </a:r>
            <a:r>
              <a:rPr lang="ru-RU" sz="2800" b="1" dirty="0">
                <a:latin typeface="Comic Sans MS" panose="030F0702030302020204" pitchFamily="66" charset="0"/>
              </a:rPr>
              <a:t> система </a:t>
            </a:r>
            <a:r>
              <a:rPr lang="ru-RU" sz="2000" dirty="0">
                <a:latin typeface="Comic Sans MS" panose="030F0702030302020204" pitchFamily="66" charset="0"/>
              </a:rPr>
              <a:t>- </a:t>
            </a:r>
            <a:r>
              <a:rPr lang="ru-RU" sz="2000" dirty="0" err="1">
                <a:latin typeface="Comic Sans MS" panose="030F0702030302020204" pitchFamily="66" charset="0"/>
              </a:rPr>
              <a:t>розташована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внутрішній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поверхні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півкуль</a:t>
            </a:r>
            <a:r>
              <a:rPr lang="ru-RU" sz="2000" dirty="0">
                <a:latin typeface="Comic Sans MS" panose="030F0702030302020204" pitchFamily="66" charset="0"/>
              </a:rPr>
              <a:t> головного </a:t>
            </a:r>
            <a:r>
              <a:rPr lang="ru-RU" sz="2000" dirty="0" err="1">
                <a:latin typeface="Comic Sans MS" panose="030F0702030302020204" pitchFamily="66" charset="0"/>
              </a:rPr>
              <a:t>мозку</a:t>
            </a:r>
            <a:r>
              <a:rPr lang="ru-RU" sz="2000" dirty="0">
                <a:latin typeface="Comic Sans MS" panose="030F0702030302020204" pitchFamily="66" charset="0"/>
              </a:rPr>
              <a:t> і у </a:t>
            </a:r>
            <a:r>
              <a:rPr lang="ru-RU" sz="2000" dirty="0" err="1">
                <a:latin typeface="Comic Sans MS" panose="030F0702030302020204" pitchFamily="66" charset="0"/>
              </a:rPr>
              <a:t>глибині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бічних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шлуночків</a:t>
            </a:r>
            <a:r>
              <a:rPr lang="ru-RU" sz="2000" dirty="0">
                <a:latin typeface="Comic Sans MS" panose="030F0702030302020204" pitchFamily="66" charset="0"/>
              </a:rPr>
              <a:t>. Вона </a:t>
            </a:r>
            <a:r>
              <a:rPr lang="ru-RU" sz="2000" dirty="0" err="1">
                <a:latin typeface="Comic Sans MS" panose="030F0702030302020204" pitchFamily="66" charset="0"/>
              </a:rPr>
              <a:t>складається</a:t>
            </a:r>
            <a:r>
              <a:rPr lang="ru-RU" sz="2000" dirty="0">
                <a:latin typeface="Comic Sans MS" panose="030F0702030302020204" pitchFamily="66" charset="0"/>
              </a:rPr>
              <a:t> з </a:t>
            </a:r>
            <a:r>
              <a:rPr lang="ru-RU" sz="2000" dirty="0" err="1">
                <a:latin typeface="Comic Sans MS" panose="030F0702030302020204" pitchFamily="66" charset="0"/>
              </a:rPr>
              <a:t>гіпокампа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перетинки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мигдалеподібних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тіл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грушоподібної</a:t>
            </a:r>
            <a:r>
              <a:rPr lang="ru-RU" sz="2000" dirty="0">
                <a:latin typeface="Comic Sans MS" panose="030F0702030302020204" pitchFamily="66" charset="0"/>
              </a:rPr>
              <a:t> і </a:t>
            </a:r>
            <a:r>
              <a:rPr lang="ru-RU" sz="2000" dirty="0" err="1">
                <a:latin typeface="Comic Sans MS" panose="030F0702030302020204" pitchFamily="66" charset="0"/>
              </a:rPr>
              <a:t>поясної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звивини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пиптикуватих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тіл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бахроми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25787" y="2191668"/>
            <a:ext cx="350747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Comic Sans MS" panose="030F0702030302020204" pitchFamily="66" charset="0"/>
              </a:rPr>
              <a:t>Відповідає</a:t>
            </a:r>
            <a:r>
              <a:rPr lang="ru-RU" sz="2000" dirty="0">
                <a:latin typeface="Comic Sans MS" panose="030F0702030302020204" pitchFamily="66" charset="0"/>
              </a:rPr>
              <a:t> за </a:t>
            </a:r>
            <a:r>
              <a:rPr lang="ru-RU" sz="2000" dirty="0" err="1">
                <a:latin typeface="Comic Sans MS" panose="030F0702030302020204" pitchFamily="66" charset="0"/>
              </a:rPr>
              <a:t>позитивні</a:t>
            </a:r>
            <a:r>
              <a:rPr lang="ru-RU" sz="2000" dirty="0">
                <a:latin typeface="Comic Sans MS" panose="030F0702030302020204" pitchFamily="66" charset="0"/>
              </a:rPr>
              <a:t> і </a:t>
            </a:r>
            <a:r>
              <a:rPr lang="ru-RU" sz="2000" dirty="0" err="1">
                <a:latin typeface="Comic Sans MS" panose="030F0702030302020204" pitchFamily="66" charset="0"/>
              </a:rPr>
              <a:t>негативні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емоції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бере</a:t>
            </a:r>
            <a:r>
              <a:rPr lang="ru-RU" sz="2000" dirty="0">
                <a:latin typeface="Comic Sans MS" panose="030F0702030302020204" pitchFamily="66" charset="0"/>
              </a:rPr>
              <a:t> участь у </a:t>
            </a:r>
            <a:r>
              <a:rPr lang="ru-RU" sz="2000" dirty="0" err="1">
                <a:latin typeface="Comic Sans MS" panose="030F0702030302020204" pitchFamily="66" charset="0"/>
              </a:rPr>
              <a:t>регуляції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функцій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внутрішніх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органів</a:t>
            </a:r>
            <a:r>
              <a:rPr lang="ru-RU" sz="2000" dirty="0">
                <a:latin typeface="Comic Sans MS" panose="030F0702030302020204" pitchFamily="66" charset="0"/>
              </a:rPr>
              <a:t>, нюху, </a:t>
            </a:r>
            <a:r>
              <a:rPr lang="ru-RU" sz="2000" dirty="0" err="1">
                <a:latin typeface="Comic Sans MS" panose="030F0702030302020204" pitchFamily="66" charset="0"/>
              </a:rPr>
              <a:t>інстинктів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пам’яті</a:t>
            </a:r>
            <a:r>
              <a:rPr lang="ru-RU" sz="2000" dirty="0">
                <a:latin typeface="Comic Sans MS" panose="030F0702030302020204" pitchFamily="66" charset="0"/>
              </a:rPr>
              <a:t>… </a:t>
            </a:r>
            <a:r>
              <a:rPr lang="ru-RU" sz="2000" dirty="0" err="1">
                <a:latin typeface="Comic Sans MS" panose="030F0702030302020204" pitchFamily="66" charset="0"/>
              </a:rPr>
              <a:t>Учені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припускають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що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лімбічна</a:t>
            </a:r>
            <a:r>
              <a:rPr lang="ru-RU" sz="2000" dirty="0">
                <a:latin typeface="Comic Sans MS" panose="030F0702030302020204" pitchFamily="66" charset="0"/>
              </a:rPr>
              <a:t> система </a:t>
            </a:r>
            <a:r>
              <a:rPr lang="ru-RU" sz="2000" dirty="0" err="1">
                <a:latin typeface="Comic Sans MS" panose="030F0702030302020204" pitchFamily="66" charset="0"/>
              </a:rPr>
              <a:t>пов’язана</a:t>
            </a:r>
            <a:r>
              <a:rPr lang="ru-RU" sz="2000" dirty="0">
                <a:latin typeface="Comic Sans MS" panose="030F0702030302020204" pitchFamily="66" charset="0"/>
              </a:rPr>
              <a:t> з </a:t>
            </a:r>
            <a:r>
              <a:rPr lang="ru-RU" sz="2000" dirty="0" err="1">
                <a:latin typeface="Comic Sans MS" panose="030F0702030302020204" pitchFamily="66" charset="0"/>
              </a:rPr>
              <a:t>інстинктивними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спадковими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реакціями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які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обумовлюють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вроджену</a:t>
            </a:r>
            <a:r>
              <a:rPr lang="ru-RU" sz="2000" dirty="0">
                <a:latin typeface="Comic Sans MS" panose="030F0702030302020204" pitchFamily="66" charset="0"/>
              </a:rPr>
              <a:t> основу </a:t>
            </a:r>
            <a:r>
              <a:rPr lang="ru-RU" sz="2000" dirty="0" err="1">
                <a:latin typeface="Comic Sans MS" panose="030F0702030302020204" pitchFamily="66" charset="0"/>
              </a:rPr>
              <a:t>емоцій</a:t>
            </a:r>
            <a:r>
              <a:rPr lang="ru-RU" sz="2000" dirty="0">
                <a:latin typeface="Comic Sans MS" panose="030F0702030302020204" pitchFamily="66" charset="0"/>
              </a:rPr>
              <a:t> та з </a:t>
            </a:r>
            <a:r>
              <a:rPr lang="ru-RU" sz="2000" dirty="0" err="1">
                <a:latin typeface="Comic Sans MS" panose="030F0702030302020204" pitchFamily="66" charset="0"/>
              </a:rPr>
              <a:t>деякими</a:t>
            </a:r>
            <a:r>
              <a:rPr lang="ru-RU" sz="2000" dirty="0">
                <a:latin typeface="Comic Sans MS" panose="030F0702030302020204" pitchFamily="66" charset="0"/>
              </a:rPr>
              <a:t> видами </a:t>
            </a:r>
            <a:r>
              <a:rPr lang="ru-RU" sz="2000" dirty="0" err="1">
                <a:latin typeface="Comic Sans MS" panose="030F0702030302020204" pitchFamily="66" charset="0"/>
              </a:rPr>
              <a:t>пам’яті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укупність</a:t>
            </a:r>
            <a:r>
              <a:rPr lang="ru-RU" sz="2000" dirty="0">
                <a:latin typeface="Comic Sans MS" panose="030F0702030302020204" pitchFamily="66" charset="0"/>
              </a:rPr>
              <a:t> ряду структур головного </a:t>
            </a:r>
            <a:r>
              <a:rPr lang="ru-RU" sz="2000" dirty="0" err="1">
                <a:latin typeface="Comic Sans MS" panose="030F0702030302020204" pitchFamily="66" charset="0"/>
              </a:rPr>
              <a:t>мозку</a:t>
            </a:r>
            <a:br>
              <a:rPr lang="ru-RU" sz="2000" dirty="0">
                <a:latin typeface="Comic Sans MS" panose="030F0702030302020204" pitchFamily="66" charset="0"/>
              </a:rPr>
            </a:b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 descr="Рисуноимимк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46" y="2338713"/>
            <a:ext cx="4344922" cy="36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22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0876" y="442500"/>
            <a:ext cx="7178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Comic Sans MS" panose="030F0702030302020204" pitchFamily="66" charset="0"/>
              </a:rPr>
              <a:t>Головний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мозок</a:t>
            </a:r>
            <a:r>
              <a:rPr lang="ru-RU" sz="2000" b="1" dirty="0">
                <a:latin typeface="Comic Sans MS" panose="030F0702030302020204" pitchFamily="66" charset="0"/>
              </a:rPr>
              <a:t> є </a:t>
            </a:r>
            <a:r>
              <a:rPr lang="ru-RU" sz="2000" b="1" dirty="0" err="1">
                <a:latin typeface="Comic Sans MS" panose="030F0702030302020204" pitchFamily="66" charset="0"/>
              </a:rPr>
              <a:t>складним</a:t>
            </a:r>
            <a:r>
              <a:rPr lang="ru-RU" sz="2000" b="1" dirty="0">
                <a:latin typeface="Comic Sans MS" panose="030F0702030302020204" pitchFamily="66" charset="0"/>
              </a:rPr>
              <a:t> органом ,  </a:t>
            </a:r>
            <a:r>
              <a:rPr lang="ru-RU" sz="2000" b="1" dirty="0" err="1">
                <a:latin typeface="Comic Sans MS" panose="030F0702030302020204" pitchFamily="66" charset="0"/>
              </a:rPr>
              <a:t>хоча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це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однорідна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маса</a:t>
            </a:r>
            <a:r>
              <a:rPr lang="ru-RU" sz="2000" b="1" dirty="0">
                <a:latin typeface="Comic Sans MS" panose="030F0702030302020204" pitchFamily="66" charset="0"/>
              </a:rPr>
              <a:t> але вона </a:t>
            </a:r>
            <a:r>
              <a:rPr lang="ru-RU" sz="2000" b="1" dirty="0" err="1">
                <a:latin typeface="Comic Sans MS" panose="030F0702030302020204" pitchFamily="66" charset="0"/>
              </a:rPr>
              <a:t>складається</a:t>
            </a:r>
            <a:r>
              <a:rPr lang="ru-RU" sz="2000" b="1" dirty="0">
                <a:latin typeface="Comic Sans MS" panose="030F0702030302020204" pitchFamily="66" charset="0"/>
              </a:rPr>
              <a:t>  з </a:t>
            </a:r>
            <a:r>
              <a:rPr lang="ru-RU" sz="2000" b="1" dirty="0" err="1">
                <a:latin typeface="Comic Sans MS" panose="030F0702030302020204" pitchFamily="66" charset="0"/>
              </a:rPr>
              <a:t>двох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видів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речовин</a:t>
            </a:r>
            <a:r>
              <a:rPr lang="ru-RU" sz="2000" b="1" dirty="0">
                <a:latin typeface="Comic Sans MS" panose="030F0702030302020204" pitchFamily="66" charset="0"/>
              </a:rPr>
              <a:t>: </a:t>
            </a:r>
            <a:r>
              <a:rPr lang="ru-RU" sz="2000" b="1" dirty="0" err="1">
                <a:latin typeface="Comic Sans MS" panose="030F0702030302020204" pitchFamily="66" charset="0"/>
              </a:rPr>
              <a:t>білої</a:t>
            </a:r>
            <a:r>
              <a:rPr lang="ru-RU" sz="2000" b="1" dirty="0">
                <a:latin typeface="Comic Sans MS" panose="030F0702030302020204" pitchFamily="66" charset="0"/>
              </a:rPr>
              <a:t> та </a:t>
            </a:r>
            <a:r>
              <a:rPr lang="ru-RU" sz="2000" b="1" dirty="0" err="1">
                <a:latin typeface="Comic Sans MS" panose="030F0702030302020204" pitchFamily="66" charset="0"/>
              </a:rPr>
              <a:t>сірої</a:t>
            </a:r>
            <a:r>
              <a:rPr lang="ru-RU" sz="2000" b="1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22" y="1839737"/>
            <a:ext cx="5998984" cy="48162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17916" y="1976215"/>
            <a:ext cx="165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Кора </a:t>
            </a:r>
            <a:r>
              <a:rPr lang="ru-RU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півкуль</a:t>
            </a:r>
            <a:endParaRPr lang="ru-RU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224585" y="2345547"/>
            <a:ext cx="709684" cy="5385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698070" y="5864704"/>
            <a:ext cx="1955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Сіра речовина</a:t>
            </a:r>
            <a:endParaRPr lang="ru-RU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3411940" y="3939296"/>
            <a:ext cx="609029" cy="192540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4725770" y="4685731"/>
            <a:ext cx="473790" cy="117897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323475" y="1839737"/>
            <a:ext cx="1981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Біла речовина</a:t>
            </a:r>
            <a:endParaRPr lang="ru-RU"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5323475" y="2344522"/>
            <a:ext cx="1027262" cy="103904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323475" y="3488246"/>
            <a:ext cx="1035381" cy="241170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022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79137"/>
              </p:ext>
            </p:extLst>
          </p:nvPr>
        </p:nvGraphicFramePr>
        <p:xfrm>
          <a:off x="436729" y="714611"/>
          <a:ext cx="8461611" cy="58521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83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0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8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801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Відділ ГМ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Будова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Функції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982">
                <a:tc>
                  <a:txBody>
                    <a:bodyPr/>
                    <a:lstStyle/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982">
                <a:tc>
                  <a:txBody>
                    <a:bodyPr/>
                    <a:lstStyle/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982">
                <a:tc>
                  <a:txBody>
                    <a:bodyPr/>
                    <a:lstStyle/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103" t="46522" r="41983" b="28617"/>
          <a:stretch/>
        </p:blipFill>
        <p:spPr>
          <a:xfrm>
            <a:off x="2058535" y="3032966"/>
            <a:ext cx="3343703" cy="21155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90169"/>
          <a:stretch/>
        </p:blipFill>
        <p:spPr>
          <a:xfrm>
            <a:off x="509516" y="38980"/>
            <a:ext cx="7983940" cy="4698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6524" t="70947" b="15867"/>
          <a:stretch/>
        </p:blipFill>
        <p:spPr>
          <a:xfrm>
            <a:off x="5672920" y="5249432"/>
            <a:ext cx="3375546" cy="1310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6524" t="83012"/>
          <a:stretch/>
        </p:blipFill>
        <p:spPr>
          <a:xfrm>
            <a:off x="5727510" y="1244091"/>
            <a:ext cx="3320956" cy="16879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6325" t="83012" r="41795"/>
          <a:stretch/>
        </p:blipFill>
        <p:spPr>
          <a:xfrm>
            <a:off x="2242781" y="1244091"/>
            <a:ext cx="3343703" cy="16879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310" t="83012" r="82678" b="1077"/>
          <a:stretch/>
        </p:blipFill>
        <p:spPr>
          <a:xfrm>
            <a:off x="614149" y="1244092"/>
            <a:ext cx="1278340" cy="15809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56986" t="46522" b="28617"/>
          <a:stretch/>
        </p:blipFill>
        <p:spPr>
          <a:xfrm>
            <a:off x="5727510" y="3032966"/>
            <a:ext cx="3320956" cy="21155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46522" r="82967" b="40273"/>
          <a:stretch/>
        </p:blipFill>
        <p:spPr>
          <a:xfrm>
            <a:off x="568654" y="3297665"/>
            <a:ext cx="1164609" cy="10667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5983" t="70947" r="41795" b="15867"/>
          <a:stretch/>
        </p:blipFill>
        <p:spPr>
          <a:xfrm>
            <a:off x="2090379" y="5249432"/>
            <a:ext cx="3370997" cy="13101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1254" t="70947" r="83020" b="18610"/>
          <a:stretch/>
        </p:blipFill>
        <p:spPr>
          <a:xfrm>
            <a:off x="668740" y="5385708"/>
            <a:ext cx="1255592" cy="1037635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22830" y="38980"/>
            <a:ext cx="2119951" cy="73253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Comic Sans MS" panose="030F0702030302020204" pitchFamily="66" charset="0"/>
              </a:rPr>
              <a:t>Перевіримо 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89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576912"/>
              </p:ext>
            </p:extLst>
          </p:nvPr>
        </p:nvGraphicFramePr>
        <p:xfrm>
          <a:off x="191069" y="660020"/>
          <a:ext cx="8707271" cy="61264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73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1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2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2982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Відділ ГМ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Будова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Функції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2982">
                <a:tc>
                  <a:txBody>
                    <a:bodyPr/>
                    <a:lstStyle/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2982">
                <a:tc>
                  <a:txBody>
                    <a:bodyPr/>
                    <a:lstStyle/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uk-UA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6908" t="29213" b="52435"/>
          <a:stretch/>
        </p:blipFill>
        <p:spPr>
          <a:xfrm>
            <a:off x="5415885" y="4312692"/>
            <a:ext cx="3575714" cy="20062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95027"/>
          <a:stretch/>
        </p:blipFill>
        <p:spPr>
          <a:xfrm>
            <a:off x="545910" y="0"/>
            <a:ext cx="8297840" cy="5436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56552" t="8218" r="1672" b="70184"/>
          <a:stretch/>
        </p:blipFill>
        <p:spPr>
          <a:xfrm>
            <a:off x="5413610" y="1609105"/>
            <a:ext cx="3430139" cy="22619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5570" t="7949" r="42489" b="71077"/>
          <a:stretch/>
        </p:blipFill>
        <p:spPr>
          <a:xfrm>
            <a:off x="1769659" y="1578191"/>
            <a:ext cx="3480180" cy="22928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-164" t="9051" r="83470" b="70350"/>
          <a:stretch/>
        </p:blipFill>
        <p:spPr>
          <a:xfrm>
            <a:off x="220639" y="1508079"/>
            <a:ext cx="1385248" cy="22518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15433" t="28943" r="41968" b="52955"/>
          <a:stretch/>
        </p:blipFill>
        <p:spPr>
          <a:xfrm>
            <a:off x="1769659" y="4294495"/>
            <a:ext cx="3534771" cy="19789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29047" r="83772" b="52435"/>
          <a:stretch/>
        </p:blipFill>
        <p:spPr>
          <a:xfrm>
            <a:off x="162635" y="4294495"/>
            <a:ext cx="1346580" cy="2024417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162634" y="36877"/>
            <a:ext cx="2116541" cy="71375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Comic Sans MS" panose="030F0702030302020204" pitchFamily="66" charset="0"/>
              </a:rPr>
              <a:t>Перевіримо 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42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92" y="268690"/>
            <a:ext cx="3267075" cy="21717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38" y="1987536"/>
            <a:ext cx="3200420" cy="23736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544" y="3740968"/>
            <a:ext cx="3429000" cy="23145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165" y="4816011"/>
            <a:ext cx="3285840" cy="1885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5168" y="154211"/>
            <a:ext cx="497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Comic Sans MS" panose="030F0702030302020204" pitchFamily="66" charset="0"/>
              </a:rPr>
              <a:t>Серед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морських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тварин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найбільший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мозок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порівняно</a:t>
            </a:r>
            <a:r>
              <a:rPr lang="ru-RU" sz="1600" dirty="0">
                <a:latin typeface="Comic Sans MS" panose="030F0702030302020204" pitchFamily="66" charset="0"/>
              </a:rPr>
              <a:t> з </a:t>
            </a:r>
            <a:r>
              <a:rPr lang="ru-RU" sz="1600" dirty="0" err="1">
                <a:latin typeface="Comic Sans MS" panose="030F0702030302020204" pitchFamily="66" charset="0"/>
              </a:rPr>
              <a:t>обсягами</a:t>
            </a:r>
            <a:r>
              <a:rPr lang="ru-RU" sz="1600" dirty="0">
                <a:latin typeface="Comic Sans MS" panose="030F0702030302020204" pitchFamily="66" charset="0"/>
              </a:rPr>
              <a:t> головного </a:t>
            </a:r>
            <a:r>
              <a:rPr lang="ru-RU" sz="1600" dirty="0" err="1">
                <a:latin typeface="Comic Sans MS" panose="030F0702030302020204" pitchFamily="66" charset="0"/>
              </a:rPr>
              <a:t>мозку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всіх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істот</a:t>
            </a:r>
            <a:r>
              <a:rPr lang="ru-RU" sz="1600" dirty="0">
                <a:latin typeface="Comic Sans MS" panose="030F0702030302020204" pitchFamily="66" charset="0"/>
              </a:rPr>
              <a:t>, </a:t>
            </a:r>
            <a:r>
              <a:rPr lang="ru-RU" sz="1600" dirty="0" err="1">
                <a:latin typeface="Comic Sans MS" panose="030F0702030302020204" pitchFamily="66" charset="0"/>
              </a:rPr>
              <a:t>які</a:t>
            </a:r>
            <a:r>
              <a:rPr lang="ru-RU" sz="1600" dirty="0">
                <a:latin typeface="Comic Sans MS" panose="030F0702030302020204" pitchFamily="66" charset="0"/>
              </a:rPr>
              <a:t> коли-</a:t>
            </a:r>
            <a:r>
              <a:rPr lang="ru-RU" sz="1600" dirty="0" err="1">
                <a:latin typeface="Comic Sans MS" panose="030F0702030302020204" pitchFamily="66" charset="0"/>
              </a:rPr>
              <a:t>небудь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існували</a:t>
            </a:r>
            <a:r>
              <a:rPr lang="ru-RU" sz="1600" dirty="0">
                <a:latin typeface="Comic Sans MS" panose="030F0702030302020204" pitchFamily="66" charset="0"/>
              </a:rPr>
              <a:t> на </a:t>
            </a:r>
            <a:r>
              <a:rPr lang="ru-RU" sz="1600" dirty="0" err="1">
                <a:latin typeface="Comic Sans MS" panose="030F0702030302020204" pitchFamily="66" charset="0"/>
              </a:rPr>
              <a:t>Землі</a:t>
            </a:r>
            <a:r>
              <a:rPr lang="ru-RU" sz="1600" dirty="0">
                <a:latin typeface="Comic Sans MS" panose="030F0702030302020204" pitchFamily="66" charset="0"/>
              </a:rPr>
              <a:t> у кита </a:t>
            </a:r>
            <a:r>
              <a:rPr lang="en-US" sz="1600" dirty="0" err="1">
                <a:latin typeface="Comic Sans MS" panose="030F0702030302020204" pitchFamily="66" charset="0"/>
              </a:rPr>
              <a:t>Physeter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latin typeface="Comic Sans MS" panose="030F0702030302020204" pitchFamily="66" charset="0"/>
              </a:rPr>
              <a:t>Macrocephalus</a:t>
            </a:r>
            <a:r>
              <a:rPr lang="en-US" sz="1600" dirty="0">
                <a:latin typeface="Comic Sans MS" panose="030F0702030302020204" pitchFamily="66" charset="0"/>
              </a:rPr>
              <a:t> (</a:t>
            </a:r>
            <a:r>
              <a:rPr lang="ru-RU" sz="1600" dirty="0">
                <a:latin typeface="Comic Sans MS" panose="030F0702030302020204" pitchFamily="66" charset="0"/>
              </a:rPr>
              <a:t>кашалот). </a:t>
            </a:r>
            <a:r>
              <a:rPr lang="ru-RU" sz="1600" dirty="0" err="1">
                <a:latin typeface="Comic Sans MS" panose="030F0702030302020204" pitchFamily="66" charset="0"/>
              </a:rPr>
              <a:t>Співвідношення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мозку</a:t>
            </a:r>
            <a:r>
              <a:rPr lang="ru-RU" sz="1600" dirty="0">
                <a:latin typeface="Comic Sans MS" panose="030F0702030302020204" pitchFamily="66" charset="0"/>
              </a:rPr>
              <a:t> і </a:t>
            </a:r>
            <a:r>
              <a:rPr lang="ru-RU" sz="1600" dirty="0" err="1">
                <a:latin typeface="Comic Sans MS" panose="030F0702030302020204" pitchFamily="66" charset="0"/>
              </a:rPr>
              <a:t>маси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всього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тіла</a:t>
            </a:r>
            <a:r>
              <a:rPr lang="ru-RU" sz="1600" dirty="0">
                <a:latin typeface="Comic Sans MS" panose="030F0702030302020204" pitchFamily="66" charset="0"/>
              </a:rPr>
              <a:t> у кита 1:40 000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7826" y="1987536"/>
            <a:ext cx="47851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omic Sans MS" panose="030F0702030302020204" pitchFamily="66" charset="0"/>
              </a:rPr>
              <a:t>У </a:t>
            </a:r>
            <a:r>
              <a:rPr lang="ru-RU" sz="1600" dirty="0" err="1">
                <a:latin typeface="Comic Sans MS" panose="030F0702030302020204" pitchFamily="66" charset="0"/>
              </a:rPr>
              <a:t>слонів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найбільший</a:t>
            </a:r>
            <a:r>
              <a:rPr lang="ru-RU" sz="1600" dirty="0">
                <a:latin typeface="Comic Sans MS" panose="030F0702030302020204" pitchFamily="66" charset="0"/>
              </a:rPr>
              <a:t> за </a:t>
            </a:r>
            <a:r>
              <a:rPr lang="ru-RU" sz="1600" dirty="0" err="1">
                <a:latin typeface="Comic Sans MS" panose="030F0702030302020204" pitchFamily="66" charset="0"/>
              </a:rPr>
              <a:t>обсягом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мозок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серед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наземних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тварин</a:t>
            </a:r>
            <a:r>
              <a:rPr lang="ru-RU" sz="1600" dirty="0">
                <a:latin typeface="Comic Sans MS" panose="030F0702030302020204" pitchFamily="66" charset="0"/>
              </a:rPr>
              <a:t>, у той час як у </a:t>
            </a:r>
            <a:r>
              <a:rPr lang="ru-RU" sz="1600" dirty="0" err="1">
                <a:latin typeface="Comic Sans MS" panose="030F0702030302020204" pitchFamily="66" charset="0"/>
              </a:rPr>
              <a:t>людини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відзначено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рекордне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співвідношення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між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розміром</a:t>
            </a:r>
            <a:r>
              <a:rPr lang="ru-RU" sz="1600" dirty="0">
                <a:latin typeface="Comic Sans MS" panose="030F0702030302020204" pitchFamily="66" charset="0"/>
              </a:rPr>
              <a:t> головного </a:t>
            </a:r>
            <a:r>
              <a:rPr lang="ru-RU" sz="1600" dirty="0" err="1">
                <a:latin typeface="Comic Sans MS" panose="030F0702030302020204" pitchFamily="66" charset="0"/>
              </a:rPr>
              <a:t>мозку</a:t>
            </a:r>
            <a:r>
              <a:rPr lang="ru-RU" sz="1600" dirty="0">
                <a:latin typeface="Comic Sans MS" panose="030F0702030302020204" pitchFamily="66" charset="0"/>
              </a:rPr>
              <a:t> і </a:t>
            </a:r>
            <a:r>
              <a:rPr lang="ru-RU" sz="1600" dirty="0" err="1">
                <a:latin typeface="Comic Sans MS" panose="030F0702030302020204" pitchFamily="66" charset="0"/>
              </a:rPr>
              <a:t>розміром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тіла</a:t>
            </a:r>
            <a:r>
              <a:rPr lang="ru-RU" sz="1600" dirty="0">
                <a:latin typeface="Comic Sans MS" panose="030F0702030302020204" pitchFamily="66" charset="0"/>
              </a:rPr>
              <a:t>.</a:t>
            </a:r>
          </a:p>
          <a:p>
            <a:r>
              <a:rPr lang="ru-RU" sz="1600" dirty="0" err="1">
                <a:latin typeface="Comic Sans MS" panose="030F0702030302020204" pitchFamily="66" charset="0"/>
              </a:rPr>
              <a:t>Співвідношення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мозку</a:t>
            </a:r>
            <a:r>
              <a:rPr lang="ru-RU" sz="1600" dirty="0">
                <a:latin typeface="Comic Sans MS" panose="030F0702030302020204" pitchFamily="66" charset="0"/>
              </a:rPr>
              <a:t> і </a:t>
            </a:r>
            <a:r>
              <a:rPr lang="ru-RU" sz="1600" dirty="0" err="1">
                <a:latin typeface="Comic Sans MS" panose="030F0702030302020204" pitchFamily="66" charset="0"/>
              </a:rPr>
              <a:t>маси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всього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тіла</a:t>
            </a:r>
            <a:r>
              <a:rPr lang="ru-RU" sz="1600" dirty="0">
                <a:latin typeface="Comic Sans MS" panose="030F0702030302020204" pitchFamily="66" charset="0"/>
              </a:rPr>
              <a:t> слона 1: 500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361181"/>
            <a:ext cx="3134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Comic Sans MS" panose="030F0702030302020204" pitchFamily="66" charset="0"/>
              </a:rPr>
              <a:t>Найбільший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мозок</a:t>
            </a:r>
            <a:r>
              <a:rPr lang="ru-RU" sz="1600" dirty="0">
                <a:latin typeface="Comic Sans MS" panose="030F0702030302020204" pitchFamily="66" charset="0"/>
              </a:rPr>
              <a:t> у </a:t>
            </a:r>
            <a:r>
              <a:rPr lang="ru-RU" sz="1600" dirty="0" err="1">
                <a:latin typeface="Comic Sans MS" panose="030F0702030302020204" pitchFamily="66" charset="0"/>
              </a:rPr>
              <a:t>риби</a:t>
            </a:r>
            <a:r>
              <a:rPr lang="ru-RU" sz="1600" dirty="0">
                <a:latin typeface="Comic Sans MS" panose="030F0702030302020204" pitchFamily="66" charset="0"/>
              </a:rPr>
              <a:t> - </a:t>
            </a:r>
            <a:r>
              <a:rPr lang="ru-RU" sz="1600" dirty="0" err="1">
                <a:latin typeface="Comic Sans MS" panose="030F0702030302020204" pitchFamily="66" charset="0"/>
              </a:rPr>
              <a:t>Мормірус</a:t>
            </a:r>
            <a:r>
              <a:rPr lang="ru-RU" sz="1600" dirty="0">
                <a:latin typeface="Comic Sans MS" panose="030F0702030302020204" pitchFamily="66" charset="0"/>
              </a:rPr>
              <a:t> (</a:t>
            </a:r>
            <a:r>
              <a:rPr lang="ru-RU" sz="1600" dirty="0" err="1">
                <a:latin typeface="Comic Sans MS" panose="030F0702030302020204" pitchFamily="66" charset="0"/>
              </a:rPr>
              <a:t>риба</a:t>
            </a:r>
            <a:r>
              <a:rPr lang="ru-RU" sz="1600" dirty="0">
                <a:latin typeface="Comic Sans MS" panose="030F0702030302020204" pitchFamily="66" charset="0"/>
              </a:rPr>
              <a:t>-слон). </a:t>
            </a:r>
            <a:r>
              <a:rPr lang="ru-RU" sz="1600" dirty="0" err="1">
                <a:latin typeface="Comic Sans MS" panose="030F0702030302020204" pitchFamily="66" charset="0"/>
              </a:rPr>
              <a:t>Вагове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відношення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мозку</a:t>
            </a:r>
            <a:r>
              <a:rPr lang="ru-RU" sz="1600" dirty="0">
                <a:latin typeface="Comic Sans MS" panose="030F0702030302020204" pitchFamily="66" charset="0"/>
              </a:rPr>
              <a:t> до </a:t>
            </a:r>
            <a:r>
              <a:rPr lang="ru-RU" sz="1600" dirty="0" err="1">
                <a:latin typeface="Comic Sans MS" panose="030F0702030302020204" pitchFamily="66" charset="0"/>
              </a:rPr>
              <a:t>маси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тіла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досягає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від</a:t>
            </a:r>
            <a:r>
              <a:rPr lang="ru-RU" sz="1600" dirty="0">
                <a:latin typeface="Comic Sans MS" panose="030F0702030302020204" pitchFamily="66" charset="0"/>
              </a:rPr>
              <a:t> 1:38 до 1: 50-тобто </a:t>
            </a:r>
            <a:r>
              <a:rPr lang="ru-RU" sz="1600" dirty="0" err="1">
                <a:latin typeface="Comic Sans MS" panose="030F0702030302020204" pitchFamily="66" charset="0"/>
              </a:rPr>
              <a:t>таке</a:t>
            </a:r>
            <a:r>
              <a:rPr lang="ru-RU" sz="1600" dirty="0">
                <a:latin typeface="Comic Sans MS" panose="030F0702030302020204" pitchFamily="66" charset="0"/>
              </a:rPr>
              <a:t> ж як і у </a:t>
            </a:r>
            <a:r>
              <a:rPr lang="ru-RU" sz="1600" dirty="0" err="1">
                <a:latin typeface="Comic Sans MS" panose="030F0702030302020204" pitchFamily="66" charset="0"/>
              </a:rPr>
              <a:t>людини</a:t>
            </a:r>
            <a:r>
              <a:rPr lang="ru-RU" sz="1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33979" y="602484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err="1">
                <a:latin typeface="Comic Sans MS" panose="030F0702030302020204" pitchFamily="66" charset="0"/>
              </a:rPr>
              <a:t>Тварина</a:t>
            </a:r>
            <a:r>
              <a:rPr lang="ru-RU" sz="1600" dirty="0">
                <a:latin typeface="Comic Sans MS" panose="030F0702030302020204" pitchFamily="66" charset="0"/>
              </a:rPr>
              <a:t> з </a:t>
            </a:r>
            <a:r>
              <a:rPr lang="ru-RU" sz="1600" dirty="0" err="1">
                <a:latin typeface="Comic Sans MS" panose="030F0702030302020204" pitchFamily="66" charset="0"/>
              </a:rPr>
              <a:t>найбільшим</a:t>
            </a:r>
            <a:r>
              <a:rPr lang="ru-RU" sz="1600" dirty="0">
                <a:latin typeface="Comic Sans MS" panose="030F0702030302020204" pitchFamily="66" charset="0"/>
              </a:rPr>
              <a:t> </a:t>
            </a:r>
            <a:r>
              <a:rPr lang="ru-RU" sz="1600" dirty="0" err="1">
                <a:latin typeface="Comic Sans MS" panose="030F0702030302020204" pitchFamily="66" charset="0"/>
              </a:rPr>
              <a:t>мозком</a:t>
            </a:r>
            <a:r>
              <a:rPr lang="ru-RU" sz="1600" dirty="0">
                <a:latin typeface="Comic Sans MS" panose="030F0702030302020204" pitchFamily="66" charset="0"/>
              </a:rPr>
              <a:t> по </a:t>
            </a:r>
            <a:r>
              <a:rPr lang="ru-RU" sz="1600" dirty="0" err="1">
                <a:latin typeface="Comic Sans MS" panose="030F0702030302020204" pitchFamily="66" charset="0"/>
              </a:rPr>
              <a:t>відношенню</a:t>
            </a:r>
            <a:r>
              <a:rPr lang="ru-RU" sz="1600" dirty="0">
                <a:latin typeface="Comic Sans MS" panose="030F0702030302020204" pitchFamily="66" charset="0"/>
              </a:rPr>
              <a:t> до </a:t>
            </a:r>
            <a:r>
              <a:rPr lang="ru-RU" sz="1600" dirty="0" err="1">
                <a:latin typeface="Comic Sans MS" panose="030F0702030302020204" pitchFamily="66" charset="0"/>
              </a:rPr>
              <a:t>тіла</a:t>
            </a:r>
            <a:r>
              <a:rPr lang="ru-RU" sz="1600" dirty="0">
                <a:latin typeface="Comic Sans MS" panose="030F0702030302020204" pitchFamily="66" charset="0"/>
              </a:rPr>
              <a:t> - </a:t>
            </a:r>
            <a:r>
              <a:rPr lang="ru-RU" sz="1600" dirty="0" err="1">
                <a:latin typeface="Comic Sans MS" panose="030F0702030302020204" pitchFamily="66" charset="0"/>
              </a:rPr>
              <a:t>мyравей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041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994" y="2619155"/>
            <a:ext cx="4566785" cy="36534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9252" y="196146"/>
            <a:ext cx="5584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Найбільший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мозок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людини</a:t>
            </a:r>
            <a:r>
              <a:rPr lang="ru-RU" b="1" dirty="0">
                <a:latin typeface="Comic Sans MS" panose="030F0702030302020204" pitchFamily="66" charset="0"/>
              </a:rPr>
              <a:t>: </a:t>
            </a:r>
            <a:r>
              <a:rPr lang="ru-RU" b="1" dirty="0" err="1">
                <a:latin typeface="Comic Sans MS" panose="030F0702030302020204" pitchFamily="66" charset="0"/>
              </a:rPr>
              <a:t>Мозок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російського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письменника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Івана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Сергійовича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Тургенєва</a:t>
            </a:r>
            <a:r>
              <a:rPr lang="ru-RU" b="1" dirty="0">
                <a:latin typeface="Comic Sans MS" panose="030F0702030302020204" pitchFamily="66" charset="0"/>
              </a:rPr>
              <a:t> (1818-1883) </a:t>
            </a:r>
            <a:r>
              <a:rPr lang="ru-RU" b="1" dirty="0" err="1">
                <a:latin typeface="Comic Sans MS" panose="030F0702030302020204" pitchFamily="66" charset="0"/>
              </a:rPr>
              <a:t>важив</a:t>
            </a:r>
            <a:r>
              <a:rPr lang="ru-RU" b="1" dirty="0">
                <a:latin typeface="Comic Sans MS" panose="030F0702030302020204" pitchFamily="66" charset="0"/>
              </a:rPr>
              <a:t> 2012 </a:t>
            </a:r>
            <a:r>
              <a:rPr lang="ru-RU" b="1" dirty="0" err="1">
                <a:latin typeface="Comic Sans MS" panose="030F0702030302020204" pitchFamily="66" charset="0"/>
              </a:rPr>
              <a:t>грамів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Рисунок 3" descr="0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265" y="168011"/>
            <a:ext cx="1560987" cy="19294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87233" y="1940210"/>
            <a:ext cx="2182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дорослої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жінки</a:t>
            </a:r>
            <a:r>
              <a:rPr lang="ru-RU" b="1" dirty="0">
                <a:latin typeface="Comic Sans MS" panose="030F0702030302020204" pitchFamily="66" charset="0"/>
              </a:rPr>
              <a:t> - 1275 </a:t>
            </a:r>
            <a:r>
              <a:rPr lang="ru-RU" b="1" dirty="0" err="1">
                <a:latin typeface="Comic Sans MS" panose="030F0702030302020204" pitchFamily="66" charset="0"/>
              </a:rPr>
              <a:t>грамів</a:t>
            </a:r>
            <a:r>
              <a:rPr lang="ru-RU" b="1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6616" y="1538264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Середня</a:t>
            </a:r>
            <a:r>
              <a:rPr lang="ru-RU" b="1" dirty="0">
                <a:latin typeface="Comic Sans MS" panose="030F0702030302020204" pitchFamily="66" charset="0"/>
              </a:rPr>
              <a:t>  вага головного </a:t>
            </a:r>
            <a:r>
              <a:rPr lang="ru-RU" b="1" dirty="0" err="1">
                <a:latin typeface="Comic Sans MS" panose="030F0702030302020204" pitchFamily="66" charset="0"/>
              </a:rPr>
              <a:t>мозку</a:t>
            </a:r>
            <a:r>
              <a:rPr lang="ru-RU" b="1" dirty="0">
                <a:latin typeface="Comic Sans MS" panose="030F0702030302020204" pitchFamily="66" charset="0"/>
              </a:rPr>
              <a:t>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56813" y="1940209"/>
            <a:ext cx="21547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дорослого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чоловіка</a:t>
            </a:r>
            <a:r>
              <a:rPr lang="ru-RU" b="1" dirty="0">
                <a:latin typeface="Comic Sans MS" panose="030F0702030302020204" pitchFamily="66" charset="0"/>
              </a:rPr>
              <a:t> - 1375 </a:t>
            </a:r>
            <a:r>
              <a:rPr lang="ru-RU" b="1" dirty="0" err="1">
                <a:latin typeface="Comic Sans MS" panose="030F0702030302020204" pitchFamily="66" charset="0"/>
              </a:rPr>
              <a:t>грамів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05" y="1065848"/>
            <a:ext cx="1589532" cy="17356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7803" y="2857667"/>
            <a:ext cx="2278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Мозок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В.Леніна</a:t>
            </a:r>
            <a:r>
              <a:rPr lang="ru-RU" b="1" dirty="0">
                <a:latin typeface="Comic Sans MS" panose="030F0702030302020204" pitchFamily="66" charset="0"/>
              </a:rPr>
              <a:t> 1340 </a:t>
            </a:r>
            <a:r>
              <a:rPr lang="ru-RU" b="1" dirty="0" err="1">
                <a:latin typeface="Comic Sans MS" panose="030F0702030302020204" pitchFamily="66" charset="0"/>
              </a:rPr>
              <a:t>грам</a:t>
            </a:r>
            <a:r>
              <a:rPr lang="uk-UA" b="1" dirty="0" err="1">
                <a:latin typeface="Comic Sans MS" panose="030F0702030302020204" pitchFamily="66" charset="0"/>
              </a:rPr>
              <a:t>ів</a:t>
            </a: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1" y="3560200"/>
            <a:ext cx="1355853" cy="1561285"/>
          </a:xfrm>
          <a:prstGeom prst="rect">
            <a:avLst/>
          </a:prstGeom>
        </p:spPr>
      </p:pic>
      <p:sp>
        <p:nvSpPr>
          <p:cNvPr id="13" name="Выноска-облако 12"/>
          <p:cNvSpPr/>
          <p:nvPr/>
        </p:nvSpPr>
        <p:spPr>
          <a:xfrm>
            <a:off x="1919611" y="2992207"/>
            <a:ext cx="2024591" cy="1023582"/>
          </a:xfrm>
          <a:prstGeom prst="cloudCallout">
            <a:avLst>
              <a:gd name="adj1" fmla="val -91376"/>
              <a:gd name="adj2" fmla="val 66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latin typeface="Comic Sans MS" panose="030F0702030302020204" pitchFamily="66" charset="0"/>
              </a:rPr>
              <a:t> Ні чого собі !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370" y="4685529"/>
            <a:ext cx="29560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latin typeface="Comic Sans MS" panose="030F0702030302020204" pitchFamily="66" charset="0"/>
              </a:rPr>
              <a:t>Самий</a:t>
            </a:r>
            <a:r>
              <a:rPr lang="ru-RU" b="1" dirty="0">
                <a:latin typeface="Comic Sans MS" panose="030F0702030302020204" pitchFamily="66" charset="0"/>
              </a:rPr>
              <a:t>  великий </a:t>
            </a:r>
            <a:r>
              <a:rPr lang="ru-RU" b="1" dirty="0" err="1">
                <a:latin typeface="Comic Sans MS" panose="030F0702030302020204" pitchFamily="66" charset="0"/>
              </a:rPr>
              <a:t>мозок</a:t>
            </a:r>
            <a:r>
              <a:rPr lang="ru-RU" b="1" dirty="0">
                <a:latin typeface="Comic Sans MS" panose="030F0702030302020204" pitchFamily="66" charset="0"/>
              </a:rPr>
              <a:t>, вагою в 2850 гр.,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ru-RU" b="1" dirty="0">
                <a:latin typeface="Comic Sans MS" panose="030F0702030302020204" pitchFamily="66" charset="0"/>
              </a:rPr>
              <a:t>належав </a:t>
            </a:r>
            <a:r>
              <a:rPr lang="ru-RU" b="1" dirty="0" err="1">
                <a:latin typeface="Comic Sans MS" panose="030F0702030302020204" pitchFamily="66" charset="0"/>
              </a:rPr>
              <a:t>пацієнту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психіатричної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лікарні</a:t>
            </a:r>
            <a:r>
              <a:rPr lang="ru-RU" b="1" dirty="0">
                <a:latin typeface="Comic Sans MS" panose="030F0702030302020204" pitchFamily="66" charset="0"/>
              </a:rPr>
              <a:t>  </a:t>
            </a:r>
            <a:r>
              <a:rPr lang="ru-RU" b="1" dirty="0" err="1">
                <a:latin typeface="Comic Sans MS" panose="030F0702030302020204" pitchFamily="66" charset="0"/>
              </a:rPr>
              <a:t>ідіотові-епілептику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436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>
            <a:off x="559558" y="300250"/>
            <a:ext cx="6960358" cy="3575714"/>
          </a:xfrm>
          <a:prstGeom prst="cloudCallout">
            <a:avLst>
              <a:gd name="adj1" fmla="val 38654"/>
              <a:gd name="adj2" fmla="val 7454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53737" y="138022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000" b="1" dirty="0" err="1">
                <a:latin typeface="Comic Sans MS" panose="030F0702030302020204" pitchFamily="66" charset="0"/>
              </a:rPr>
              <a:t>Рівень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ітелекту</a:t>
            </a:r>
            <a:r>
              <a:rPr lang="ru-RU" sz="2000" b="1" dirty="0">
                <a:latin typeface="Comic Sans MS" panose="030F0702030302020204" pitchFamily="66" charset="0"/>
              </a:rPr>
              <a:t> не </a:t>
            </a:r>
            <a:r>
              <a:rPr lang="ru-RU" sz="2000" b="1" dirty="0" err="1">
                <a:latin typeface="Comic Sans MS" panose="030F0702030302020204" pitchFamily="66" charset="0"/>
              </a:rPr>
              <a:t>залежить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від</a:t>
            </a:r>
            <a:r>
              <a:rPr lang="ru-RU" sz="2000" b="1" dirty="0"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latin typeface="Comic Sans MS" panose="030F0702030302020204" pitchFamily="66" charset="0"/>
              </a:rPr>
              <a:t>розмірів</a:t>
            </a:r>
            <a:r>
              <a:rPr lang="ru-RU" sz="2000" b="1" dirty="0">
                <a:latin typeface="Comic Sans MS" panose="030F0702030302020204" pitchFamily="66" charset="0"/>
              </a:rPr>
              <a:t> головного </a:t>
            </a:r>
            <a:r>
              <a:rPr lang="ru-RU" sz="2000" b="1" dirty="0" err="1">
                <a:latin typeface="Comic Sans MS" panose="030F0702030302020204" pitchFamily="66" charset="0"/>
              </a:rPr>
              <a:t>мозку</a:t>
            </a:r>
            <a:r>
              <a:rPr lang="ru-RU" sz="2000" b="1" dirty="0"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62817" y="3562065"/>
            <a:ext cx="271419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56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3613"/>
            <a:ext cx="4391735" cy="35917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4" y="3132161"/>
            <a:ext cx="1859545" cy="1999398"/>
          </a:xfrm>
          <a:prstGeom prst="rect">
            <a:avLst/>
          </a:prstGeom>
        </p:spPr>
      </p:pic>
      <p:sp>
        <p:nvSpPr>
          <p:cNvPr id="4" name="Выноска-облако 3"/>
          <p:cNvSpPr/>
          <p:nvPr/>
        </p:nvSpPr>
        <p:spPr>
          <a:xfrm>
            <a:off x="3603010" y="232013"/>
            <a:ext cx="5186148" cy="3016154"/>
          </a:xfrm>
          <a:prstGeom prst="cloudCallout">
            <a:avLst>
              <a:gd name="adj1" fmla="val -66186"/>
              <a:gd name="adj2" fmla="val 7475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Працюючий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»,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тобто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думаючий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мозок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витрачає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близько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25%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від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усіх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надходять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організм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поживних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речовин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приблизно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33% так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необхідного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організму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кисню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6593" y="1131291"/>
            <a:ext cx="109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О</a:t>
            </a:r>
            <a:r>
              <a:rPr lang="uk-UA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238" y="2351556"/>
            <a:ext cx="109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О</a:t>
            </a:r>
            <a:r>
              <a:rPr lang="uk-UA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2961" y="3614045"/>
            <a:ext cx="109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О</a:t>
            </a:r>
            <a:r>
              <a:rPr lang="uk-UA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247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3613"/>
            <a:ext cx="4391735" cy="35917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35" y="3419333"/>
            <a:ext cx="1760561" cy="1480214"/>
          </a:xfrm>
          <a:prstGeom prst="rect">
            <a:avLst/>
          </a:prstGeom>
        </p:spPr>
      </p:pic>
      <p:sp>
        <p:nvSpPr>
          <p:cNvPr id="2" name="Выноска-облако 1"/>
          <p:cNvSpPr/>
          <p:nvPr/>
        </p:nvSpPr>
        <p:spPr>
          <a:xfrm>
            <a:off x="2033516" y="150126"/>
            <a:ext cx="6646461" cy="3507474"/>
          </a:xfrm>
          <a:prstGeom prst="cloudCallout">
            <a:avLst>
              <a:gd name="adj1" fmla="val -37962"/>
              <a:gd name="adj2" fmla="val 59113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Людина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використовує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ГМ по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суті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як великий і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потужний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комп'ютер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який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включається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тоді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, коли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необхідно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різко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прискорити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вирішення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складних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завдань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вимагають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величезної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напруги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швидкої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реакції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. Тому,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хоч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наш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мозок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шалено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ненажерливий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, але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дуже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потрібний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незамінний.Та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чи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працює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 на 100%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.</a:t>
            </a:r>
            <a:endParaRPr lang="ru-RU" dirty="0"/>
          </a:p>
        </p:txBody>
      </p:sp>
      <p:pic>
        <p:nvPicPr>
          <p:cNvPr id="7" name="Правда ли, что наш мозг работает на 10% [Научпок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023" y="365126"/>
            <a:ext cx="8379726" cy="5811837"/>
          </a:xfrm>
        </p:spPr>
      </p:pic>
    </p:spTree>
    <p:extLst>
      <p:ext uri="{BB962C8B-B14F-4D97-AF65-F5344CB8AC3E}">
        <p14:creationId xmlns:p14="http://schemas.microsoft.com/office/powerpoint/2010/main" val="259386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>
            <a:off x="682389" y="122184"/>
            <a:ext cx="6960358" cy="3575714"/>
          </a:xfrm>
          <a:prstGeom prst="cloudCallout">
            <a:avLst>
              <a:gd name="adj1" fmla="val 38654"/>
              <a:gd name="adj2" fmla="val 7454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12795" y="113423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2800" b="1" dirty="0">
                <a:latin typeface="Comic Sans MS" panose="030F0702030302020204" pitchFamily="66" charset="0"/>
              </a:rPr>
              <a:t>То, як же </a:t>
            </a:r>
            <a:r>
              <a:rPr lang="ru-RU" sz="2800" b="1" dirty="0" err="1">
                <a:latin typeface="Comic Sans MS" panose="030F0702030302020204" pitchFamily="66" charset="0"/>
              </a:rPr>
              <a:t>побудований</a:t>
            </a:r>
            <a:r>
              <a:rPr lang="ru-RU" sz="2800" b="1" dirty="0"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atin typeface="Comic Sans MS" panose="030F0702030302020204" pitchFamily="66" charset="0"/>
              </a:rPr>
              <a:t>цей</a:t>
            </a:r>
            <a:r>
              <a:rPr lang="ru-RU" sz="2800" b="1" dirty="0">
                <a:latin typeface="Comic Sans MS" panose="030F0702030302020204" pitchFamily="66" charset="0"/>
              </a:rPr>
              <a:t> </a:t>
            </a:r>
            <a:r>
              <a:rPr lang="ru-RU" sz="2800" b="1" dirty="0" err="1">
                <a:latin typeface="Comic Sans MS" panose="030F0702030302020204" pitchFamily="66" charset="0"/>
              </a:rPr>
              <a:t>комп'ютер</a:t>
            </a:r>
            <a:r>
              <a:rPr lang="ru-RU" sz="2800" b="1" dirty="0"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830" y="3917120"/>
            <a:ext cx="2609314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Прямая соединительная линия 27"/>
          <p:cNvCxnSpPr/>
          <p:nvPr/>
        </p:nvCxnSpPr>
        <p:spPr>
          <a:xfrm flipH="1">
            <a:off x="3704448" y="3194468"/>
            <a:ext cx="7511" cy="326152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кругленный прямоугольник 1">
            <a:hlinkClick r:id="rId2" action="ppaction://hlinksldjump"/>
          </p:cNvPr>
          <p:cNvSpPr/>
          <p:nvPr/>
        </p:nvSpPr>
        <p:spPr>
          <a:xfrm>
            <a:off x="2729552" y="327548"/>
            <a:ext cx="3938536" cy="76427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omic Sans MS" panose="030F0702030302020204" pitchFamily="66" charset="0"/>
              </a:rPr>
              <a:t>Головний мозок</a:t>
            </a:r>
            <a:endParaRPr lang="ru-RU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7023711" y="1252312"/>
            <a:ext cx="1772341" cy="859809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omic Sans MS" panose="030F0702030302020204" pitchFamily="66" charset="0"/>
              </a:rPr>
              <a:t>Мозочок </a:t>
            </a:r>
            <a:endParaRPr lang="ru-RU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Скругленный прямоугольник 4">
            <a:hlinkClick r:id="rId4" action="ppaction://hlinksldjump"/>
          </p:cNvPr>
          <p:cNvSpPr/>
          <p:nvPr/>
        </p:nvSpPr>
        <p:spPr>
          <a:xfrm>
            <a:off x="3802550" y="1244607"/>
            <a:ext cx="2865538" cy="859809"/>
          </a:xfrm>
          <a:prstGeom prst="round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omic Sans MS" panose="030F0702030302020204" pitchFamily="66" charset="0"/>
              </a:rPr>
              <a:t>Стовбур ГМ</a:t>
            </a:r>
            <a:endParaRPr lang="ru-RU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5638800" y="2384128"/>
            <a:ext cx="2226788" cy="85980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omic Sans MS" panose="030F0702030302020204" pitchFamily="66" charset="0"/>
              </a:rPr>
              <a:t>Довгастий мозок</a:t>
            </a:r>
            <a:endParaRPr lang="ru-RU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>
            <a:hlinkClick r:id="rId6" action="ppaction://hlinksldjump"/>
          </p:cNvPr>
          <p:cNvSpPr/>
          <p:nvPr/>
        </p:nvSpPr>
        <p:spPr>
          <a:xfrm>
            <a:off x="5650173" y="3509446"/>
            <a:ext cx="1663777" cy="85980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omic Sans MS" panose="030F0702030302020204" pitchFamily="66" charset="0"/>
              </a:rPr>
              <a:t>Міст</a:t>
            </a:r>
            <a:endParaRPr lang="ru-RU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>
            <a:hlinkClick r:id="rId7" action="ppaction://hlinksldjump"/>
          </p:cNvPr>
          <p:cNvSpPr/>
          <p:nvPr/>
        </p:nvSpPr>
        <p:spPr>
          <a:xfrm>
            <a:off x="5650173" y="4694874"/>
            <a:ext cx="1663777" cy="85980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omic Sans MS" panose="030F0702030302020204" pitchFamily="66" charset="0"/>
              </a:rPr>
              <a:t>Середній мозок</a:t>
            </a:r>
            <a:endParaRPr lang="ru-RU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>
          <a:xfrm>
            <a:off x="5638800" y="5848798"/>
            <a:ext cx="1676400" cy="85980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omic Sans MS" panose="030F0702030302020204" pitchFamily="66" charset="0"/>
              </a:rPr>
              <a:t>Ретикулярна формація</a:t>
            </a:r>
            <a:endParaRPr lang="ru-RU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Скругленный прямоугольник 9">
            <a:hlinkClick r:id="rId9" action="ppaction://hlinksldjump"/>
          </p:cNvPr>
          <p:cNvSpPr/>
          <p:nvPr/>
        </p:nvSpPr>
        <p:spPr>
          <a:xfrm>
            <a:off x="724599" y="1325755"/>
            <a:ext cx="2865538" cy="85980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omic Sans MS" panose="030F0702030302020204" pitchFamily="66" charset="0"/>
              </a:rPr>
              <a:t>Передній мозок</a:t>
            </a:r>
            <a:endParaRPr lang="ru-RU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Скругленный прямоугольник 10">
            <a:hlinkClick r:id="rId9" action="ppaction://hlinksldjump"/>
          </p:cNvPr>
          <p:cNvSpPr/>
          <p:nvPr/>
        </p:nvSpPr>
        <p:spPr>
          <a:xfrm>
            <a:off x="269963" y="2469829"/>
            <a:ext cx="2039958" cy="85980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omic Sans MS" panose="030F0702030302020204" pitchFamily="66" charset="0"/>
              </a:rPr>
              <a:t>Великі півкулі ГМ</a:t>
            </a:r>
            <a:endParaRPr lang="ru-RU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Скругленный прямоугольник 11">
            <a:hlinkClick r:id="rId10" action="ppaction://hlinksldjump"/>
          </p:cNvPr>
          <p:cNvSpPr/>
          <p:nvPr/>
        </p:nvSpPr>
        <p:spPr>
          <a:xfrm>
            <a:off x="2595143" y="2419497"/>
            <a:ext cx="1962056" cy="859809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omic Sans MS" panose="030F0702030302020204" pitchFamily="66" charset="0"/>
              </a:rPr>
              <a:t>Проміжний мозок</a:t>
            </a:r>
            <a:endParaRPr lang="ru-RU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23183" y="3391427"/>
            <a:ext cx="1666893" cy="7516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omic Sans MS" panose="030F0702030302020204" pitchFamily="66" charset="0"/>
              </a:rPr>
              <a:t>Гіпоталамус</a:t>
            </a:r>
            <a:endParaRPr lang="ru-RU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08759" y="4281464"/>
            <a:ext cx="1745158" cy="6902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omic Sans MS" panose="030F0702030302020204" pitchFamily="66" charset="0"/>
              </a:rPr>
              <a:t>Таламус</a:t>
            </a:r>
            <a:endParaRPr lang="ru-RU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78311" y="5103779"/>
            <a:ext cx="1745158" cy="7240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omic Sans MS" panose="030F0702030302020204" pitchFamily="66" charset="0"/>
              </a:rPr>
              <a:t>Епіфіз </a:t>
            </a:r>
            <a:endParaRPr lang="ru-RU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929970" y="5959827"/>
            <a:ext cx="1745159" cy="7240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Comic Sans MS" panose="030F0702030302020204" pitchFamily="66" charset="0"/>
              </a:rPr>
              <a:t>Гіпофіз  </a:t>
            </a:r>
            <a:endParaRPr lang="ru-RU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2729552" y="955344"/>
            <a:ext cx="614149" cy="35728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955868" y="973440"/>
            <a:ext cx="2025758" cy="33918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601270" y="948079"/>
            <a:ext cx="11373" cy="467487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924599" y="2092047"/>
            <a:ext cx="644284" cy="40657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544251" y="3002350"/>
            <a:ext cx="555643" cy="1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5121508" y="2112121"/>
            <a:ext cx="37749" cy="424305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5149784" y="3851054"/>
            <a:ext cx="555643" cy="1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124588" y="6282945"/>
            <a:ext cx="555643" cy="1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5121508" y="5049300"/>
            <a:ext cx="555643" cy="1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5089346" y="2693239"/>
            <a:ext cx="555643" cy="1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Рисунок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3271" y="3892857"/>
            <a:ext cx="2462314" cy="246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634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1273</Words>
  <Application>Microsoft Office PowerPoint</Application>
  <PresentationFormat>Экран (4:3)</PresentationFormat>
  <Paragraphs>144</Paragraphs>
  <Slides>28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Володя</cp:lastModifiedBy>
  <cp:revision>30</cp:revision>
  <dcterms:created xsi:type="dcterms:W3CDTF">2015-02-22T13:42:31Z</dcterms:created>
  <dcterms:modified xsi:type="dcterms:W3CDTF">2022-11-09T06:27:36Z</dcterms:modified>
</cp:coreProperties>
</file>