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64719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305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011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3646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8767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1559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3562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7201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2265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7290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3262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948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43875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84398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68463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5414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0199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15651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026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79491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78925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31143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783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65961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5300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23624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7454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89768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49755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400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957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246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5027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038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5282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889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137" y="52387"/>
            <a:ext cx="8980487" cy="48133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/>
          <p:nvPr/>
        </p:nvSpPr>
        <p:spPr>
          <a:xfrm>
            <a:off x="33337" y="4868862"/>
            <a:ext cx="9091612" cy="1939925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2843212" y="549275"/>
            <a:ext cx="4319587" cy="2232025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2617787" y="4868862"/>
            <a:ext cx="6526212" cy="3841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 txBox="1">
            <a:spLocks noGrp="1"/>
          </p:cNvSpPr>
          <p:nvPr>
            <p:ph type="subTitle" idx="1"/>
          </p:nvPr>
        </p:nvSpPr>
        <p:spPr>
          <a:xfrm>
            <a:off x="2743200" y="4876800"/>
            <a:ext cx="6248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❖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>
            <a:off x="-6350" y="0"/>
            <a:ext cx="9155112" cy="6859587"/>
            <a:chOff x="0" y="0"/>
            <a:chExt cx="5764" cy="4321"/>
          </a:xfrm>
        </p:grpSpPr>
        <p:sp>
          <p:nvSpPr>
            <p:cNvPr id="29" name="Google Shape;29;p2"/>
            <p:cNvSpPr/>
            <p:nvPr/>
          </p:nvSpPr>
          <p:spPr>
            <a:xfrm>
              <a:off x="27" y="24"/>
              <a:ext cx="5712" cy="4274"/>
            </a:xfrm>
            <a:prstGeom prst="roundRect">
              <a:avLst>
                <a:gd name="adj" fmla="val 1345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0" y="0"/>
              <a:ext cx="288" cy="282"/>
            </a:xfrm>
            <a:custGeom>
              <a:avLst/>
              <a:gdLst/>
              <a:ahLst/>
              <a:cxnLst/>
              <a:rect l="l" t="t" r="r" b="b"/>
              <a:pathLst>
                <a:path w="288" h="282" extrusionOk="0">
                  <a:moveTo>
                    <a:pt x="2" y="282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" y="3985"/>
              <a:ext cx="244" cy="336"/>
            </a:xfrm>
            <a:custGeom>
              <a:avLst/>
              <a:gdLst/>
              <a:ahLst/>
              <a:cxnLst/>
              <a:rect l="l" t="t" r="r" b="b"/>
              <a:pathLst>
                <a:path w="243" h="336" extrusionOk="0">
                  <a:moveTo>
                    <a:pt x="243" y="335"/>
                  </a:moveTo>
                  <a:lnTo>
                    <a:pt x="122" y="239"/>
                  </a:lnTo>
                  <a:lnTo>
                    <a:pt x="30" y="144"/>
                  </a:lnTo>
                  <a:lnTo>
                    <a:pt x="0" y="0"/>
                  </a:lnTo>
                  <a:lnTo>
                    <a:pt x="1" y="336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511" y="4029"/>
              <a:ext cx="253" cy="290"/>
            </a:xfrm>
            <a:custGeom>
              <a:avLst/>
              <a:gdLst/>
              <a:ahLst/>
              <a:cxnLst/>
              <a:rect l="l" t="t" r="r" b="b"/>
              <a:pathLst>
                <a:path w="232" h="290" extrusionOk="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472" y="0"/>
              <a:ext cx="288" cy="288"/>
            </a:xfrm>
            <a:custGeom>
              <a:avLst/>
              <a:gdLst/>
              <a:ahLst/>
              <a:cxnLst/>
              <a:rect l="l" t="t" r="r" b="b"/>
              <a:pathLst>
                <a:path w="288" h="288" extrusionOk="0">
                  <a:moveTo>
                    <a:pt x="0" y="0"/>
                  </a:moveTo>
                  <a:lnTo>
                    <a:pt x="144" y="82"/>
                  </a:lnTo>
                  <a:lnTo>
                    <a:pt x="252" y="165"/>
                  </a:lnTo>
                  <a:lnTo>
                    <a:pt x="288" y="288"/>
                  </a:lnTo>
                  <a:lnTo>
                    <a:pt x="288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❖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dt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ldNum" idx="12"/>
          </p:nvPr>
        </p:nvSpPr>
        <p:spPr>
          <a:xfrm>
            <a:off x="6553200" y="6524625"/>
            <a:ext cx="2133600" cy="1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dt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6553200" y="6524625"/>
            <a:ext cx="2133600" cy="1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025" y="61912"/>
            <a:ext cx="9017000" cy="103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/>
          <p:nvPr/>
        </p:nvSpPr>
        <p:spPr>
          <a:xfrm>
            <a:off x="63500" y="6453187"/>
            <a:ext cx="8990012" cy="373062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88900" y="1135062"/>
            <a:ext cx="8955087" cy="5265737"/>
          </a:xfrm>
          <a:prstGeom prst="rect">
            <a:avLst/>
          </a:prstGeom>
          <a:noFill/>
          <a:ln w="2857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6553200" y="6524625"/>
            <a:ext cx="2133600" cy="1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sz="1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www.themegallery.com</a:t>
            </a:r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8153400" y="261937"/>
            <a:ext cx="9906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/>
          </a:p>
        </p:txBody>
      </p:sp>
      <p:sp>
        <p:nvSpPr>
          <p:cNvPr id="15" name="Google Shape;15;p1"/>
          <p:cNvSpPr/>
          <p:nvPr/>
        </p:nvSpPr>
        <p:spPr>
          <a:xfrm rot="5400000">
            <a:off x="8458200" y="-196850"/>
            <a:ext cx="273050" cy="860425"/>
          </a:xfrm>
          <a:prstGeom prst="moon">
            <a:avLst>
              <a:gd name="adj" fmla="val 458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Google Shape;16;p1"/>
          <p:cNvGrpSpPr/>
          <p:nvPr/>
        </p:nvGrpSpPr>
        <p:grpSpPr>
          <a:xfrm>
            <a:off x="-6350" y="0"/>
            <a:ext cx="9155112" cy="6859587"/>
            <a:chOff x="0" y="0"/>
            <a:chExt cx="5764" cy="4321"/>
          </a:xfrm>
        </p:grpSpPr>
        <p:sp>
          <p:nvSpPr>
            <p:cNvPr id="17" name="Google Shape;17;p1"/>
            <p:cNvSpPr/>
            <p:nvPr/>
          </p:nvSpPr>
          <p:spPr>
            <a:xfrm>
              <a:off x="27" y="24"/>
              <a:ext cx="5712" cy="4274"/>
            </a:xfrm>
            <a:prstGeom prst="roundRect">
              <a:avLst>
                <a:gd name="adj" fmla="val 1345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0" y="0"/>
              <a:ext cx="288" cy="282"/>
            </a:xfrm>
            <a:custGeom>
              <a:avLst/>
              <a:gdLst/>
              <a:ahLst/>
              <a:cxnLst/>
              <a:rect l="l" t="t" r="r" b="b"/>
              <a:pathLst>
                <a:path w="288" h="282" extrusionOk="0">
                  <a:moveTo>
                    <a:pt x="2" y="282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5" y="3985"/>
              <a:ext cx="244" cy="336"/>
            </a:xfrm>
            <a:custGeom>
              <a:avLst/>
              <a:gdLst/>
              <a:ahLst/>
              <a:cxnLst/>
              <a:rect l="l" t="t" r="r" b="b"/>
              <a:pathLst>
                <a:path w="243" h="336" extrusionOk="0">
                  <a:moveTo>
                    <a:pt x="243" y="335"/>
                  </a:moveTo>
                  <a:lnTo>
                    <a:pt x="122" y="239"/>
                  </a:lnTo>
                  <a:lnTo>
                    <a:pt x="30" y="144"/>
                  </a:lnTo>
                  <a:lnTo>
                    <a:pt x="0" y="0"/>
                  </a:lnTo>
                  <a:lnTo>
                    <a:pt x="1" y="336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5511" y="4029"/>
              <a:ext cx="253" cy="290"/>
            </a:xfrm>
            <a:custGeom>
              <a:avLst/>
              <a:gdLst/>
              <a:ahLst/>
              <a:cxnLst/>
              <a:rect l="l" t="t" r="r" b="b"/>
              <a:pathLst>
                <a:path w="232" h="290" extrusionOk="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472" y="0"/>
              <a:ext cx="288" cy="288"/>
            </a:xfrm>
            <a:custGeom>
              <a:avLst/>
              <a:gdLst/>
              <a:ahLst/>
              <a:cxnLst/>
              <a:rect l="l" t="t" r="r" b="b"/>
              <a:pathLst>
                <a:path w="288" h="288" extrusionOk="0">
                  <a:moveTo>
                    <a:pt x="0" y="0"/>
                  </a:moveTo>
                  <a:lnTo>
                    <a:pt x="144" y="82"/>
                  </a:lnTo>
                  <a:lnTo>
                    <a:pt x="252" y="165"/>
                  </a:lnTo>
                  <a:lnTo>
                    <a:pt x="288" y="288"/>
                  </a:lnTo>
                  <a:lnTo>
                    <a:pt x="288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ctrTitle"/>
          </p:nvPr>
        </p:nvSpPr>
        <p:spPr>
          <a:xfrm>
            <a:off x="2484437" y="1628775"/>
            <a:ext cx="6445250" cy="3097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sz="6000" b="1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6000" b="1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000" b="1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Методи</a:t>
            </a:r>
            <a:r>
              <a:rPr lang="en-US" sz="6000" b="1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і </a:t>
            </a:r>
            <a:r>
              <a:rPr lang="en-US" sz="6000" b="1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засоби</a:t>
            </a:r>
            <a:r>
              <a:rPr lang="en-US" sz="6000" b="1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навчання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4"/>
          <p:cNvSpPr txBox="1">
            <a:spLocks noGrp="1"/>
          </p:cNvSpPr>
          <p:nvPr>
            <p:ph type="title"/>
          </p:nvPr>
        </p:nvSpPr>
        <p:spPr>
          <a:xfrm>
            <a:off x="179387" y="319087"/>
            <a:ext cx="8431212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Групи методів навчання за Ю.Бабанським</a:t>
            </a:r>
            <a:endParaRPr/>
          </a:p>
        </p:txBody>
      </p:sp>
      <p:sp>
        <p:nvSpPr>
          <p:cNvPr id="212" name="Google Shape;212;p14"/>
          <p:cNvSpPr/>
          <p:nvPr/>
        </p:nvSpPr>
        <p:spPr>
          <a:xfrm>
            <a:off x="250825" y="1773237"/>
            <a:ext cx="2592387" cy="4392612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300"/>
              <a:buFont typeface="Arial"/>
              <a:buNone/>
            </a:pPr>
            <a:r>
              <a:rPr lang="en-US" sz="23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Організація та здійснення навчально-пізнавальної діяльності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3" name="Google Shape;213;p14"/>
          <p:cNvSpPr/>
          <p:nvPr/>
        </p:nvSpPr>
        <p:spPr>
          <a:xfrm>
            <a:off x="3132137" y="1773237"/>
            <a:ext cx="2808287" cy="4392612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200"/>
              <a:buFont typeface="Arial"/>
              <a:buNone/>
            </a:pPr>
            <a:r>
              <a:rPr lang="en-US" sz="22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Стимулювання і мотивація навчально-пізнавальної діяльності </a:t>
            </a:r>
            <a:endParaRPr/>
          </a:p>
        </p:txBody>
      </p:sp>
      <p:sp>
        <p:nvSpPr>
          <p:cNvPr id="214" name="Google Shape;214;p14"/>
          <p:cNvSpPr/>
          <p:nvPr/>
        </p:nvSpPr>
        <p:spPr>
          <a:xfrm>
            <a:off x="6156325" y="1700212"/>
            <a:ext cx="2808287" cy="4392612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Контроль і самоконтроль навчально-пізнавальної діяльності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"/>
          <p:cNvSpPr txBox="1">
            <a:spLocks noGrp="1"/>
          </p:cNvSpPr>
          <p:nvPr>
            <p:ph type="title"/>
          </p:nvPr>
        </p:nvSpPr>
        <p:spPr>
          <a:xfrm>
            <a:off x="250825" y="260350"/>
            <a:ext cx="8359775" cy="6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Методи організації і здійснення навчально-пізнавальної діяльності</a:t>
            </a:r>
            <a:endParaRPr/>
          </a:p>
        </p:txBody>
      </p:sp>
      <p:sp>
        <p:nvSpPr>
          <p:cNvPr id="220" name="Google Shape;220;p15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US"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Методи організації навчально-пізнавальної діяльності спрямовані на передачу і засвоєння учнями знань, формування умінь і навичок. До них належать словесні, наочні й практичні методи навчання.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"/>
          <p:cNvSpPr txBox="1"/>
          <p:nvPr/>
        </p:nvSpPr>
        <p:spPr>
          <a:xfrm>
            <a:off x="250825" y="188912"/>
            <a:ext cx="8569325" cy="1295400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Словесні методи навчання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(елементами цих методів є слово, усна розповідь учителя)</a:t>
            </a:r>
            <a:endParaRPr/>
          </a:p>
        </p:txBody>
      </p:sp>
      <p:sp>
        <p:nvSpPr>
          <p:cNvPr id="226" name="Google Shape;226;p16"/>
          <p:cNvSpPr/>
          <p:nvPr/>
        </p:nvSpPr>
        <p:spPr>
          <a:xfrm>
            <a:off x="611187" y="5084762"/>
            <a:ext cx="2736850" cy="14398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РОЗПОВІДЬ</a:t>
            </a:r>
            <a:endParaRPr/>
          </a:p>
        </p:txBody>
      </p:sp>
      <p:sp>
        <p:nvSpPr>
          <p:cNvPr id="227" name="Google Shape;227;p16"/>
          <p:cNvSpPr/>
          <p:nvPr/>
        </p:nvSpPr>
        <p:spPr>
          <a:xfrm>
            <a:off x="611187" y="3573462"/>
            <a:ext cx="2735262" cy="1368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ІНСТРУКТАЖ</a:t>
            </a:r>
            <a:endParaRPr/>
          </a:p>
        </p:txBody>
      </p:sp>
      <p:sp>
        <p:nvSpPr>
          <p:cNvPr id="228" name="Google Shape;228;p16"/>
          <p:cNvSpPr/>
          <p:nvPr/>
        </p:nvSpPr>
        <p:spPr>
          <a:xfrm>
            <a:off x="539750" y="1628775"/>
            <a:ext cx="2879725" cy="18002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ПОЯСНЕННЯ</a:t>
            </a:r>
            <a:endParaRPr/>
          </a:p>
        </p:txBody>
      </p:sp>
      <p:sp>
        <p:nvSpPr>
          <p:cNvPr id="229" name="Google Shape;229;p16"/>
          <p:cNvSpPr/>
          <p:nvPr/>
        </p:nvSpPr>
        <p:spPr>
          <a:xfrm>
            <a:off x="5219700" y="5157787"/>
            <a:ext cx="2952750" cy="1295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БЕСІДА</a:t>
            </a:r>
            <a:endParaRPr/>
          </a:p>
        </p:txBody>
      </p:sp>
      <p:sp>
        <p:nvSpPr>
          <p:cNvPr id="230" name="Google Shape;230;p16"/>
          <p:cNvSpPr/>
          <p:nvPr/>
        </p:nvSpPr>
        <p:spPr>
          <a:xfrm>
            <a:off x="5219700" y="3573462"/>
            <a:ext cx="3024187" cy="14398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ЛЕКЦІЯ</a:t>
            </a:r>
            <a:endParaRPr/>
          </a:p>
        </p:txBody>
      </p:sp>
      <p:sp>
        <p:nvSpPr>
          <p:cNvPr id="231" name="Google Shape;231;p16"/>
          <p:cNvSpPr/>
          <p:nvPr/>
        </p:nvSpPr>
        <p:spPr>
          <a:xfrm>
            <a:off x="5292725" y="1628775"/>
            <a:ext cx="3097212" cy="165735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САМОСТІЙНА РОБОТА З ПІДРУЧНИКОМ</a:t>
            </a:r>
            <a:endParaRPr/>
          </a:p>
        </p:txBody>
      </p:sp>
      <p:cxnSp>
        <p:nvCxnSpPr>
          <p:cNvPr id="232" name="Google Shape;232;p16"/>
          <p:cNvCxnSpPr/>
          <p:nvPr/>
        </p:nvCxnSpPr>
        <p:spPr>
          <a:xfrm flipH="1">
            <a:off x="3419475" y="1484312"/>
            <a:ext cx="720725" cy="10810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33" name="Google Shape;233;p16"/>
          <p:cNvCxnSpPr/>
          <p:nvPr/>
        </p:nvCxnSpPr>
        <p:spPr>
          <a:xfrm flipH="1">
            <a:off x="3348037" y="1484312"/>
            <a:ext cx="936625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34" name="Google Shape;234;p16"/>
          <p:cNvCxnSpPr/>
          <p:nvPr/>
        </p:nvCxnSpPr>
        <p:spPr>
          <a:xfrm flipH="1">
            <a:off x="3348037" y="1484312"/>
            <a:ext cx="1079500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35" name="Google Shape;235;p16"/>
          <p:cNvCxnSpPr/>
          <p:nvPr/>
        </p:nvCxnSpPr>
        <p:spPr>
          <a:xfrm>
            <a:off x="5003800" y="1484312"/>
            <a:ext cx="288925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36" name="Google Shape;236;p16"/>
          <p:cNvCxnSpPr/>
          <p:nvPr/>
        </p:nvCxnSpPr>
        <p:spPr>
          <a:xfrm>
            <a:off x="4787900" y="1484312"/>
            <a:ext cx="431800" cy="22320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37" name="Google Shape;237;p16"/>
          <p:cNvCxnSpPr/>
          <p:nvPr/>
        </p:nvCxnSpPr>
        <p:spPr>
          <a:xfrm>
            <a:off x="4572000" y="1484312"/>
            <a:ext cx="649287" cy="42497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7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US" sz="28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Пояснення </a:t>
            </a: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словесне тлумачення понять, явищ, принципів дій ' приладів, наочних посібників, слів, термінів тощо.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US" sz="28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Інструктаж</a:t>
            </a: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ознайомлення зі способами виконання завдань, використання інструментів, приладів і матеріалів, дотримання техніки безпеки, показ трудових операцій та організації робочого місця.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8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Розповідь</a:t>
            </a: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послідовне розкриття змісту навчального матеріалу.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</a:pPr>
            <a:r>
              <a:rPr lang="en-US" sz="32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Типи розповіді: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Художня розповідь</a:t>
            </a: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образний переказ фактів, учинків дійових осіб.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Науково-популярна розповідь</a:t>
            </a: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ґрунтується на аналізі фактичного матеріалу, тому виклад пов'язаний з теоретичним матеріалом, з абстрактними поняттями.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Розповідь-опис</a:t>
            </a: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дає послідовний виклад ознак, особливостей предметів і явищ навколишньої дійсності.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"/>
          <p:cNvSpPr txBox="1">
            <a:spLocks noGrp="1"/>
          </p:cNvSpPr>
          <p:nvPr>
            <p:ph type="body" idx="1"/>
          </p:nvPr>
        </p:nvSpPr>
        <p:spPr>
          <a:xfrm>
            <a:off x="250825" y="188912"/>
            <a:ext cx="8642350" cy="14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28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Лекція </a:t>
            </a: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усний виклад великого за обсягом, складного за логічною побудовою навчального матеріалу.</a:t>
            </a:r>
            <a:endParaRPr/>
          </a:p>
        </p:txBody>
      </p:sp>
      <p:sp>
        <p:nvSpPr>
          <p:cNvPr id="255" name="Google Shape;255;p19"/>
          <p:cNvSpPr txBox="1"/>
          <p:nvPr/>
        </p:nvSpPr>
        <p:spPr>
          <a:xfrm>
            <a:off x="1116012" y="1700212"/>
            <a:ext cx="6408737" cy="793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Навчальні лекції за дидактичним призначенням</a:t>
            </a:r>
            <a:endParaRPr/>
          </a:p>
        </p:txBody>
      </p:sp>
      <p:sp>
        <p:nvSpPr>
          <p:cNvPr id="256" name="Google Shape;256;p19"/>
          <p:cNvSpPr/>
          <p:nvPr/>
        </p:nvSpPr>
        <p:spPr>
          <a:xfrm>
            <a:off x="611187" y="2852737"/>
            <a:ext cx="2520950" cy="1296987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Вступна </a:t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1476375" y="4724400"/>
            <a:ext cx="2520950" cy="1296987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Тематична </a:t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4572000" y="4724400"/>
            <a:ext cx="2520950" cy="1296987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Оглядова </a:t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5724525" y="2852737"/>
            <a:ext cx="2520950" cy="1296987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Заключна </a:t>
            </a:r>
            <a:endParaRPr/>
          </a:p>
        </p:txBody>
      </p:sp>
      <p:cxnSp>
        <p:nvCxnSpPr>
          <p:cNvPr id="260" name="Google Shape;260;p19"/>
          <p:cNvCxnSpPr/>
          <p:nvPr/>
        </p:nvCxnSpPr>
        <p:spPr>
          <a:xfrm flipH="1">
            <a:off x="2700337" y="2492375"/>
            <a:ext cx="935037" cy="57626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1" name="Google Shape;261;p19"/>
          <p:cNvCxnSpPr/>
          <p:nvPr/>
        </p:nvCxnSpPr>
        <p:spPr>
          <a:xfrm flipH="1">
            <a:off x="3348037" y="2492375"/>
            <a:ext cx="863600" cy="230505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2" name="Google Shape;262;p19"/>
          <p:cNvCxnSpPr/>
          <p:nvPr/>
        </p:nvCxnSpPr>
        <p:spPr>
          <a:xfrm>
            <a:off x="4643437" y="2492375"/>
            <a:ext cx="649287" cy="223202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3" name="Google Shape;263;p19"/>
          <p:cNvCxnSpPr/>
          <p:nvPr/>
        </p:nvCxnSpPr>
        <p:spPr>
          <a:xfrm>
            <a:off x="5292725" y="2492375"/>
            <a:ext cx="647700" cy="64928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0"/>
          <p:cNvSpPr txBox="1">
            <a:spLocks noGrp="1"/>
          </p:cNvSpPr>
          <p:nvPr>
            <p:ph type="body" idx="1"/>
          </p:nvPr>
        </p:nvSpPr>
        <p:spPr>
          <a:xfrm>
            <a:off x="250825" y="1196975"/>
            <a:ext cx="8893175" cy="547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Вступна лекція</a:t>
            </a:r>
            <a:r>
              <a:rPr lang="en-US" sz="24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покликана дати загальне уявлення про завдання і зміст навчальної дисципліни, розкрити її структуру і логіку, взаємозв'язок з іншими дисциплінами, викликати в учнів інтерес до навчального предмета.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Тематична лекція</a:t>
            </a:r>
            <a:r>
              <a:rPr lang="en-US" sz="24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присвячена певній темі курсу.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Оглядову лекцію</a:t>
            </a:r>
            <a:r>
              <a:rPr lang="en-US" sz="24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читають учням перед іспитами.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У заключній лекції</a:t>
            </a:r>
            <a:r>
              <a:rPr lang="en-US" sz="24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підбивають підсумки вивченого матеріалу з навчального предмета, виокремлюючи вузлові питання і зосереджуючи увагу на практичному значенні здобутих знань для подальшого навчання.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None/>
            </a:pPr>
            <a:r>
              <a:rPr lang="en-US" sz="23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Інформаційна лекція</a:t>
            </a:r>
            <a:r>
              <a:rPr lang="en-US" sz="23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- передбачає передавання учням інформації з певної навчальної дисципліни шляхом послідовного розкриття наукових фактів, явищ, процесів.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None/>
            </a:pPr>
            <a:r>
              <a:rPr lang="en-US" sz="23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Проблемна лекція</a:t>
            </a:r>
            <a:r>
              <a:rPr lang="en-US" sz="23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передбачає засвоєння нової інформації шляхом її «відкриття».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None/>
            </a:pPr>
            <a:r>
              <a:rPr lang="en-US" sz="23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Лекція-візуалізація</a:t>
            </a:r>
            <a:r>
              <a:rPr lang="en-US" sz="23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передбачає  повідомлення  інформації  у візуальній  формі.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None/>
            </a:pPr>
            <a:r>
              <a:rPr lang="en-US" sz="2300" b="1" i="0" u="none" strike="noStrike" cap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Лекція вдвох</a:t>
            </a:r>
            <a:r>
              <a:rPr lang="en-US" sz="23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передбачає проблемний виклад навчального матеріалу в діалозі двох учителів, що спонукає учнів порівнювати різні точки зору, осмислювати міжпредметні зв'язки, глибше усвідомлювати навчальний матеріал.</a:t>
            </a:r>
            <a:endParaRPr/>
          </a:p>
          <a:p>
            <a:pPr marL="342900" marR="0" lvl="0" indent="-1968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None/>
            </a:pPr>
            <a:endParaRPr sz="2300" b="1" i="0" u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2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569325" cy="936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Бесіда 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метод </a:t>
            </a: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навчання, що передбачає запитання-відповіді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/>
          </a:p>
        </p:txBody>
      </p:sp>
      <p:sp>
        <p:nvSpPr>
          <p:cNvPr id="279" name="Google Shape;279;p22"/>
          <p:cNvSpPr txBox="1"/>
          <p:nvPr/>
        </p:nvSpPr>
        <p:spPr>
          <a:xfrm>
            <a:off x="1116012" y="1196975"/>
            <a:ext cx="7200900" cy="1079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400"/>
              <a:buFont typeface="Arial"/>
              <a:buNone/>
            </a:pPr>
            <a:r>
              <a:rPr lang="en-US" sz="3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Види бесід за призначенням у навчальному процесі</a:t>
            </a:r>
            <a:r>
              <a:rPr lang="en-US" sz="36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80" name="Google Shape;280;p22"/>
          <p:cNvSpPr/>
          <p:nvPr/>
        </p:nvSpPr>
        <p:spPr>
          <a:xfrm>
            <a:off x="468312" y="2708275"/>
            <a:ext cx="3168650" cy="10795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Вступна бесіда</a:t>
            </a:r>
            <a:endParaRPr/>
          </a:p>
        </p:txBody>
      </p:sp>
      <p:sp>
        <p:nvSpPr>
          <p:cNvPr id="281" name="Google Shape;281;p22"/>
          <p:cNvSpPr/>
          <p:nvPr/>
        </p:nvSpPr>
        <p:spPr>
          <a:xfrm>
            <a:off x="1547812" y="4581525"/>
            <a:ext cx="2376487" cy="10795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Бесіда-повторення</a:t>
            </a:r>
            <a:endParaRPr/>
          </a:p>
        </p:txBody>
      </p:sp>
      <p:sp>
        <p:nvSpPr>
          <p:cNvPr id="282" name="Google Shape;282;p22"/>
          <p:cNvSpPr/>
          <p:nvPr/>
        </p:nvSpPr>
        <p:spPr>
          <a:xfrm>
            <a:off x="4932362" y="4508500"/>
            <a:ext cx="2376487" cy="10795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Контрольна бесіда</a:t>
            </a:r>
            <a:endParaRPr/>
          </a:p>
        </p:txBody>
      </p:sp>
      <p:sp>
        <p:nvSpPr>
          <p:cNvPr id="283" name="Google Shape;283;p22"/>
          <p:cNvSpPr/>
          <p:nvPr/>
        </p:nvSpPr>
        <p:spPr>
          <a:xfrm>
            <a:off x="5435600" y="2636837"/>
            <a:ext cx="3168650" cy="10795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Бесіда - повідомлення</a:t>
            </a:r>
            <a:endParaRPr/>
          </a:p>
        </p:txBody>
      </p:sp>
      <p:cxnSp>
        <p:nvCxnSpPr>
          <p:cNvPr id="284" name="Google Shape;284;p22"/>
          <p:cNvCxnSpPr/>
          <p:nvPr/>
        </p:nvCxnSpPr>
        <p:spPr>
          <a:xfrm flipH="1">
            <a:off x="3348037" y="2276475"/>
            <a:ext cx="647700" cy="647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5" name="Google Shape;285;p22"/>
          <p:cNvCxnSpPr/>
          <p:nvPr/>
        </p:nvCxnSpPr>
        <p:spPr>
          <a:xfrm flipH="1">
            <a:off x="3203575" y="2276475"/>
            <a:ext cx="1439862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6" name="Google Shape;286;p22"/>
          <p:cNvCxnSpPr/>
          <p:nvPr/>
        </p:nvCxnSpPr>
        <p:spPr>
          <a:xfrm>
            <a:off x="4643437" y="2276475"/>
            <a:ext cx="1152525" cy="22320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7" name="Google Shape;287;p22"/>
          <p:cNvCxnSpPr/>
          <p:nvPr/>
        </p:nvCxnSpPr>
        <p:spPr>
          <a:xfrm>
            <a:off x="5292725" y="2276475"/>
            <a:ext cx="574675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"/>
          <p:cNvSpPr txBox="1"/>
          <p:nvPr/>
        </p:nvSpPr>
        <p:spPr>
          <a:xfrm>
            <a:off x="1042987" y="260350"/>
            <a:ext cx="7200900" cy="1079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400"/>
              <a:buFont typeface="Arial"/>
              <a:buNone/>
            </a:pPr>
            <a:r>
              <a:rPr lang="en-US" sz="34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Види бесід за характером діяльності учнів</a:t>
            </a:r>
            <a:r>
              <a:rPr lang="en-US" sz="36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93" name="Google Shape;293;p23"/>
          <p:cNvSpPr/>
          <p:nvPr/>
        </p:nvSpPr>
        <p:spPr>
          <a:xfrm>
            <a:off x="539750" y="2349500"/>
            <a:ext cx="3384550" cy="1439862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Репродуктивна</a:t>
            </a:r>
            <a:endParaRPr/>
          </a:p>
        </p:txBody>
      </p:sp>
      <p:sp>
        <p:nvSpPr>
          <p:cNvPr id="294" name="Google Shape;294;p23"/>
          <p:cNvSpPr/>
          <p:nvPr/>
        </p:nvSpPr>
        <p:spPr>
          <a:xfrm>
            <a:off x="3059112" y="4149725"/>
            <a:ext cx="3168650" cy="10795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Евристична</a:t>
            </a:r>
            <a:endParaRPr/>
          </a:p>
        </p:txBody>
      </p:sp>
      <p:sp>
        <p:nvSpPr>
          <p:cNvPr id="295" name="Google Shape;295;p23"/>
          <p:cNvSpPr/>
          <p:nvPr/>
        </p:nvSpPr>
        <p:spPr>
          <a:xfrm>
            <a:off x="5219700" y="2349500"/>
            <a:ext cx="3455987" cy="1366837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Катехізисна</a:t>
            </a:r>
            <a:endParaRPr/>
          </a:p>
        </p:txBody>
      </p:sp>
      <p:cxnSp>
        <p:nvCxnSpPr>
          <p:cNvPr id="296" name="Google Shape;296;p23"/>
          <p:cNvCxnSpPr/>
          <p:nvPr/>
        </p:nvCxnSpPr>
        <p:spPr>
          <a:xfrm flipH="1">
            <a:off x="2771775" y="1341437"/>
            <a:ext cx="1008062" cy="10080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7" name="Google Shape;297;p23"/>
          <p:cNvCxnSpPr/>
          <p:nvPr/>
        </p:nvCxnSpPr>
        <p:spPr>
          <a:xfrm>
            <a:off x="5364162" y="1341437"/>
            <a:ext cx="1008062" cy="10080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8" name="Google Shape;298;p23"/>
          <p:cNvCxnSpPr/>
          <p:nvPr/>
        </p:nvCxnSpPr>
        <p:spPr>
          <a:xfrm>
            <a:off x="4500562" y="1341437"/>
            <a:ext cx="0" cy="28082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250825" y="260350"/>
            <a:ext cx="8359775" cy="6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Методи навчання і їх класифікація </a:t>
            </a:r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179387" y="1700212"/>
            <a:ext cx="8507412" cy="454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US" sz="4000" b="1" i="0" u="sng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Метод навчання</a:t>
            </a: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спосіб упорядкованої,взаємопов'язаної діяльності вчителів та учнів, спрямованої на вирішення завдань освіти, виховання і розвитку в процесі навчання. </a:t>
            </a:r>
            <a:endParaRPr/>
          </a:p>
        </p:txBody>
      </p:sp>
      <p:pic>
        <p:nvPicPr>
          <p:cNvPr id="55" name="Google Shape;5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9562" y="5354637"/>
            <a:ext cx="2484437" cy="104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4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4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Робота з підручником 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</a:t>
            </a: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організація самостійної роботи учнів з друкованим текстом, що дає їм змогу глибоко осмислити навчальний матеріал, закріпити його, виявити самостійність у навчанні.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5"/>
          <p:cNvSpPr txBox="1"/>
          <p:nvPr/>
        </p:nvSpPr>
        <p:spPr>
          <a:xfrm>
            <a:off x="1042987" y="260350"/>
            <a:ext cx="7200900" cy="1079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400"/>
              <a:buFont typeface="Arial"/>
              <a:buNone/>
            </a:pPr>
            <a:r>
              <a:rPr lang="en-US" sz="34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Види самостійної роботи з підручником</a:t>
            </a:r>
            <a:endParaRPr/>
          </a:p>
        </p:txBody>
      </p:sp>
      <p:sp>
        <p:nvSpPr>
          <p:cNvPr id="310" name="Google Shape;310;p25"/>
          <p:cNvSpPr/>
          <p:nvPr/>
        </p:nvSpPr>
        <p:spPr>
          <a:xfrm>
            <a:off x="179387" y="1773237"/>
            <a:ext cx="3168650" cy="1943100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Читання тексту підручника</a:t>
            </a:r>
            <a:r>
              <a:rPr lang="en-US" sz="20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1" name="Google Shape;311;p25"/>
          <p:cNvSpPr/>
          <p:nvPr/>
        </p:nvSpPr>
        <p:spPr>
          <a:xfrm>
            <a:off x="5580062" y="1773237"/>
            <a:ext cx="3168650" cy="1943100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Заучування текстів </a:t>
            </a:r>
            <a:endParaRPr/>
          </a:p>
        </p:txBody>
      </p:sp>
      <p:sp>
        <p:nvSpPr>
          <p:cNvPr id="312" name="Google Shape;312;p25"/>
          <p:cNvSpPr/>
          <p:nvPr/>
        </p:nvSpPr>
        <p:spPr>
          <a:xfrm>
            <a:off x="1187450" y="4365625"/>
            <a:ext cx="3168650" cy="1943100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Відповіді на запитання, подані в підручниках після тексту</a:t>
            </a:r>
            <a:r>
              <a:rPr lang="en-US"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3" name="Google Shape;313;p25"/>
          <p:cNvSpPr/>
          <p:nvPr/>
        </p:nvSpPr>
        <p:spPr>
          <a:xfrm>
            <a:off x="4716462" y="4437062"/>
            <a:ext cx="3168650" cy="1943100"/>
          </a:xfrm>
          <a:prstGeom prst="plaque">
            <a:avLst>
              <a:gd name="adj" fmla="val 16667"/>
            </a:avLst>
          </a:prstGeom>
          <a:noFill/>
          <a:ln w="53975" cap="flat" cmpd="sng">
            <a:solidFill>
              <a:srgbClr val="800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Розгляд і аналіз учнями таблиць, малюнків та інших ілюстрацій</a:t>
            </a:r>
            <a:endParaRPr/>
          </a:p>
        </p:txBody>
      </p:sp>
      <p:cxnSp>
        <p:nvCxnSpPr>
          <p:cNvPr id="314" name="Google Shape;314;p25"/>
          <p:cNvCxnSpPr/>
          <p:nvPr/>
        </p:nvCxnSpPr>
        <p:spPr>
          <a:xfrm flipH="1">
            <a:off x="3563937" y="1341437"/>
            <a:ext cx="936625" cy="29511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15" name="Google Shape;315;p25"/>
          <p:cNvCxnSpPr/>
          <p:nvPr/>
        </p:nvCxnSpPr>
        <p:spPr>
          <a:xfrm>
            <a:off x="4500562" y="1341437"/>
            <a:ext cx="1008062" cy="3024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16" name="Google Shape;316;p25"/>
          <p:cNvCxnSpPr/>
          <p:nvPr/>
        </p:nvCxnSpPr>
        <p:spPr>
          <a:xfrm flipH="1">
            <a:off x="3348037" y="1341437"/>
            <a:ext cx="1152525" cy="9350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17" name="Google Shape;317;p25"/>
          <p:cNvCxnSpPr/>
          <p:nvPr/>
        </p:nvCxnSpPr>
        <p:spPr>
          <a:xfrm>
            <a:off x="4500562" y="1341437"/>
            <a:ext cx="1079500" cy="863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6"/>
          <p:cNvSpPr txBox="1"/>
          <p:nvPr/>
        </p:nvSpPr>
        <p:spPr>
          <a:xfrm>
            <a:off x="250825" y="188912"/>
            <a:ext cx="8569325" cy="1152525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Наочні методи навчання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(полягають у використанні зображень об'єктів і явищ, конкретних образів, які безпосередньо сприймають учні)</a:t>
            </a:r>
            <a:endParaRPr/>
          </a:p>
        </p:txBody>
      </p:sp>
      <p:sp>
        <p:nvSpPr>
          <p:cNvPr id="323" name="Google Shape;323;p26"/>
          <p:cNvSpPr/>
          <p:nvPr/>
        </p:nvSpPr>
        <p:spPr>
          <a:xfrm>
            <a:off x="250825" y="1628775"/>
            <a:ext cx="3168650" cy="18002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ІЛЮСТРУВАННЯ </a:t>
            </a:r>
            <a:endParaRPr/>
          </a:p>
        </p:txBody>
      </p:sp>
      <p:sp>
        <p:nvSpPr>
          <p:cNvPr id="324" name="Google Shape;324;p26"/>
          <p:cNvSpPr/>
          <p:nvPr/>
        </p:nvSpPr>
        <p:spPr>
          <a:xfrm>
            <a:off x="5292725" y="1628775"/>
            <a:ext cx="3600450" cy="165735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ДЕМОНСТРУВАННЯ</a:t>
            </a:r>
            <a:endParaRPr/>
          </a:p>
        </p:txBody>
      </p:sp>
      <p:cxnSp>
        <p:nvCxnSpPr>
          <p:cNvPr id="325" name="Google Shape;325;p26"/>
          <p:cNvCxnSpPr/>
          <p:nvPr/>
        </p:nvCxnSpPr>
        <p:spPr>
          <a:xfrm>
            <a:off x="3419475" y="2420937"/>
            <a:ext cx="187166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326" name="Google Shape;326;p26"/>
          <p:cNvCxnSpPr/>
          <p:nvPr/>
        </p:nvCxnSpPr>
        <p:spPr>
          <a:xfrm>
            <a:off x="4356100" y="1341437"/>
            <a:ext cx="0" cy="27352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27" name="Google Shape;327;p26"/>
          <p:cNvSpPr/>
          <p:nvPr/>
        </p:nvSpPr>
        <p:spPr>
          <a:xfrm>
            <a:off x="2339975" y="4076700"/>
            <a:ext cx="4103687" cy="165735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САМОСТІЙНЕ СПОСТЕРЕЖЕННЯ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7"/>
          <p:cNvSpPr txBox="1">
            <a:spLocks noGrp="1"/>
          </p:cNvSpPr>
          <p:nvPr>
            <p:ph type="body" idx="1"/>
          </p:nvPr>
        </p:nvSpPr>
        <p:spPr>
          <a:xfrm>
            <a:off x="179387" y="1304925"/>
            <a:ext cx="8507412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Ілюстрування 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 використання у навчальному процесі  наочності (плакатів, карт, рисунків на дошці, картин та ін.) з метою оптимізації засвоєння знань.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endParaRPr sz="25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Демонстрування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– використання приладів, дослідів, технічних установок та ін.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endParaRPr sz="25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Самостійне спостереження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– безпосереднє сприймання явищ дійсності.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/>
          <p:nvPr/>
        </p:nvSpPr>
        <p:spPr>
          <a:xfrm>
            <a:off x="250825" y="188912"/>
            <a:ext cx="8569325" cy="1295400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Практичні методи навчання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(передбачають різні види діяльності учнів і вчителя, але потребують великої самостійності учнів у навчанні)</a:t>
            </a:r>
            <a:endParaRPr/>
          </a:p>
        </p:txBody>
      </p:sp>
      <p:sp>
        <p:nvSpPr>
          <p:cNvPr id="338" name="Google Shape;338;p28"/>
          <p:cNvSpPr/>
          <p:nvPr/>
        </p:nvSpPr>
        <p:spPr>
          <a:xfrm>
            <a:off x="611187" y="5084762"/>
            <a:ext cx="2736850" cy="14398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ПРАКТИЧНІ РОБОТИ</a:t>
            </a:r>
            <a:endParaRPr/>
          </a:p>
        </p:txBody>
      </p:sp>
      <p:sp>
        <p:nvSpPr>
          <p:cNvPr id="339" name="Google Shape;339;p28"/>
          <p:cNvSpPr/>
          <p:nvPr/>
        </p:nvSpPr>
        <p:spPr>
          <a:xfrm>
            <a:off x="611187" y="3500437"/>
            <a:ext cx="2735262" cy="1368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ЛАБОРАТОРНІ РОБОТИ</a:t>
            </a:r>
            <a:endParaRPr/>
          </a:p>
        </p:txBody>
      </p:sp>
      <p:sp>
        <p:nvSpPr>
          <p:cNvPr id="340" name="Google Shape;340;p28"/>
          <p:cNvSpPr/>
          <p:nvPr/>
        </p:nvSpPr>
        <p:spPr>
          <a:xfrm>
            <a:off x="539750" y="1628775"/>
            <a:ext cx="2879725" cy="15843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ВПРАВИ </a:t>
            </a:r>
            <a:endParaRPr/>
          </a:p>
        </p:txBody>
      </p:sp>
      <p:sp>
        <p:nvSpPr>
          <p:cNvPr id="341" name="Google Shape;341;p28"/>
          <p:cNvSpPr/>
          <p:nvPr/>
        </p:nvSpPr>
        <p:spPr>
          <a:xfrm>
            <a:off x="5219700" y="5157787"/>
            <a:ext cx="2952750" cy="1295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ПРОЕКТУ</a:t>
            </a:r>
            <a:endParaRPr/>
          </a:p>
        </p:txBody>
      </p:sp>
      <p:sp>
        <p:nvSpPr>
          <p:cNvPr id="342" name="Google Shape;342;p28"/>
          <p:cNvSpPr/>
          <p:nvPr/>
        </p:nvSpPr>
        <p:spPr>
          <a:xfrm>
            <a:off x="5219700" y="3500437"/>
            <a:ext cx="3024187" cy="14398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ДОСЛІДНІ РОБОТИ </a:t>
            </a:r>
            <a:endParaRPr/>
          </a:p>
        </p:txBody>
      </p:sp>
      <p:sp>
        <p:nvSpPr>
          <p:cNvPr id="343" name="Google Shape;343;p28"/>
          <p:cNvSpPr/>
          <p:nvPr/>
        </p:nvSpPr>
        <p:spPr>
          <a:xfrm>
            <a:off x="5292725" y="1628775"/>
            <a:ext cx="3097212" cy="14398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ГРАФІЧНІ РОБОТИ</a:t>
            </a:r>
            <a:endParaRPr/>
          </a:p>
        </p:txBody>
      </p:sp>
      <p:cxnSp>
        <p:nvCxnSpPr>
          <p:cNvPr id="344" name="Google Shape;344;p28"/>
          <p:cNvCxnSpPr/>
          <p:nvPr/>
        </p:nvCxnSpPr>
        <p:spPr>
          <a:xfrm flipH="1">
            <a:off x="3419475" y="1484312"/>
            <a:ext cx="720725" cy="10810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5" name="Google Shape;345;p28"/>
          <p:cNvCxnSpPr/>
          <p:nvPr/>
        </p:nvCxnSpPr>
        <p:spPr>
          <a:xfrm flipH="1">
            <a:off x="3348037" y="1484312"/>
            <a:ext cx="1008062" cy="25209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6" name="Google Shape;346;p28"/>
          <p:cNvCxnSpPr/>
          <p:nvPr/>
        </p:nvCxnSpPr>
        <p:spPr>
          <a:xfrm flipH="1">
            <a:off x="3348037" y="1484312"/>
            <a:ext cx="1152525" cy="40322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7" name="Google Shape;347;p28"/>
          <p:cNvCxnSpPr/>
          <p:nvPr/>
        </p:nvCxnSpPr>
        <p:spPr>
          <a:xfrm>
            <a:off x="4932362" y="1484312"/>
            <a:ext cx="360362" cy="7921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8" name="Google Shape;348;p28"/>
          <p:cNvCxnSpPr/>
          <p:nvPr/>
        </p:nvCxnSpPr>
        <p:spPr>
          <a:xfrm>
            <a:off x="4643437" y="1484312"/>
            <a:ext cx="577850" cy="23066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49" name="Google Shape;349;p28"/>
          <p:cNvCxnSpPr/>
          <p:nvPr/>
        </p:nvCxnSpPr>
        <p:spPr>
          <a:xfrm>
            <a:off x="4572000" y="1484312"/>
            <a:ext cx="649287" cy="4394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9"/>
          <p:cNvSpPr txBox="1">
            <a:spLocks noGrp="1"/>
          </p:cNvSpPr>
          <p:nvPr>
            <p:ph type="body" idx="1"/>
          </p:nvPr>
        </p:nvSpPr>
        <p:spPr>
          <a:xfrm>
            <a:off x="0" y="333375"/>
            <a:ext cx="9144000" cy="652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❖"/>
            </a:pP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Вправи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багаторазове повторення певних дій або видів діяльності з метою їх засвоєння, яке спирається на розуміння і супроводжується свідомим контролем і коригуванням.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❖"/>
            </a:pP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Лабораторні роботи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вивчення у шкільних умовах явищ природи за допомогою спеціального обладнання.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❖"/>
            </a:pP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Практичні роботи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- вони передбачені навчальними програмами, їх виконують після вивчення теми чи розділу курсу.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❖"/>
            </a:pP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Графічні роботи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роботи, в яких зорове сприймання поєднане з моторною діяльністю школярів.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❖"/>
            </a:pP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Дослідні роботи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— пошукові завдання і проекти, що передбачають індивідуалізацію навчання, розширення обсягу знань учнів.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0"/>
          <p:cNvSpPr txBox="1">
            <a:spLocks noGrp="1"/>
          </p:cNvSpPr>
          <p:nvPr>
            <p:ph type="body" idx="1"/>
          </p:nvPr>
        </p:nvSpPr>
        <p:spPr>
          <a:xfrm>
            <a:off x="179387" y="260350"/>
            <a:ext cx="8713787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1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проекту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метод пошуку, така організація навчання, за якого учні набувають знань у процесі планування та виконання практичних завдань 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проектів, що дає змогу тісно поєднувати теорію з практикою.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Проекти класифікуються за: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напрямами діяльності (дослідницькі, інформаційні, прикладні);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кількістю учасників (індивідуальні, парні, групові);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тривалістю (короткочасні, середньотривалі, довгострокові);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формами проведення (екскурсії, експедиції, дебати, “круглі столи”, семінари, фестивалі, конференції, тренінги, аудіо- та відеопроекти).</a:t>
            </a:r>
            <a:endParaRPr sz="2400" b="1" i="1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1" i="1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1"/>
          <p:cNvSpPr txBox="1"/>
          <p:nvPr/>
        </p:nvSpPr>
        <p:spPr>
          <a:xfrm>
            <a:off x="250825" y="188912"/>
            <a:ext cx="8569325" cy="1295400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ІНШІ МЕТОДИ НАВЧАЛЬНО-ПІЗНАВАЛЬНОЇ ДІЯЛЬНОСТІ </a:t>
            </a:r>
            <a:endParaRPr/>
          </a:p>
        </p:txBody>
      </p:sp>
      <p:sp>
        <p:nvSpPr>
          <p:cNvPr id="365" name="Google Shape;365;p31"/>
          <p:cNvSpPr/>
          <p:nvPr/>
        </p:nvSpPr>
        <p:spPr>
          <a:xfrm>
            <a:off x="539750" y="162877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ПОЯСНЮВАЛЬНО-ІЛЮСТРАТИВНИЙ   </a:t>
            </a:r>
            <a:endParaRPr/>
          </a:p>
        </p:txBody>
      </p:sp>
      <p:sp>
        <p:nvSpPr>
          <p:cNvPr id="366" name="Google Shape;366;p31"/>
          <p:cNvSpPr/>
          <p:nvPr/>
        </p:nvSpPr>
        <p:spPr>
          <a:xfrm>
            <a:off x="5292725" y="227647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ДЕДУКТИВНИЙ </a:t>
            </a:r>
            <a:endParaRPr/>
          </a:p>
        </p:txBody>
      </p:sp>
      <p:sp>
        <p:nvSpPr>
          <p:cNvPr id="367" name="Google Shape;367;p31"/>
          <p:cNvSpPr/>
          <p:nvPr/>
        </p:nvSpPr>
        <p:spPr>
          <a:xfrm>
            <a:off x="5292725" y="162877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ІДУКТИВНИЙ </a:t>
            </a:r>
            <a:endParaRPr/>
          </a:p>
        </p:txBody>
      </p:sp>
      <p:sp>
        <p:nvSpPr>
          <p:cNvPr id="368" name="Google Shape;368;p31"/>
          <p:cNvSpPr/>
          <p:nvPr/>
        </p:nvSpPr>
        <p:spPr>
          <a:xfrm>
            <a:off x="539750" y="227647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РЕПРОДУКТИВНИЙ</a:t>
            </a:r>
            <a:endParaRPr/>
          </a:p>
        </p:txBody>
      </p:sp>
      <p:sp>
        <p:nvSpPr>
          <p:cNvPr id="369" name="Google Shape;369;p31"/>
          <p:cNvSpPr/>
          <p:nvPr/>
        </p:nvSpPr>
        <p:spPr>
          <a:xfrm>
            <a:off x="5292725" y="414972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СИНТЕЗУ У НАВЧАННЯ </a:t>
            </a:r>
            <a:endParaRPr/>
          </a:p>
        </p:txBody>
      </p:sp>
      <p:sp>
        <p:nvSpPr>
          <p:cNvPr id="370" name="Google Shape;370;p31"/>
          <p:cNvSpPr/>
          <p:nvPr/>
        </p:nvSpPr>
        <p:spPr>
          <a:xfrm>
            <a:off x="5292725" y="3500437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АНАЛІЗУ У НАВЧАННІ</a:t>
            </a:r>
            <a:endParaRPr/>
          </a:p>
        </p:txBody>
      </p:sp>
      <p:sp>
        <p:nvSpPr>
          <p:cNvPr id="371" name="Google Shape;371;p31"/>
          <p:cNvSpPr/>
          <p:nvPr/>
        </p:nvSpPr>
        <p:spPr>
          <a:xfrm>
            <a:off x="5292725" y="2852737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ТРАДУКТИВНИЙ</a:t>
            </a:r>
            <a:endParaRPr/>
          </a:p>
        </p:txBody>
      </p:sp>
      <p:sp>
        <p:nvSpPr>
          <p:cNvPr id="372" name="Google Shape;372;p31"/>
          <p:cNvSpPr/>
          <p:nvPr/>
        </p:nvSpPr>
        <p:spPr>
          <a:xfrm>
            <a:off x="539750" y="292417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ПРОПБЛЕМНИЙ ВИКЛАД НАВЧАЛЬНОГО МАТЕРІАЛУ</a:t>
            </a:r>
            <a:endParaRPr/>
          </a:p>
        </p:txBody>
      </p:sp>
      <p:sp>
        <p:nvSpPr>
          <p:cNvPr id="373" name="Google Shape;373;p31"/>
          <p:cNvSpPr/>
          <p:nvPr/>
        </p:nvSpPr>
        <p:spPr>
          <a:xfrm>
            <a:off x="539750" y="3573462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ЧАСТКОВО-ПОШУКОВИЙ МЕТОД НАВЧАННЯ</a:t>
            </a:r>
            <a:endParaRPr/>
          </a:p>
        </p:txBody>
      </p:sp>
      <p:sp>
        <p:nvSpPr>
          <p:cNvPr id="374" name="Google Shape;374;p31"/>
          <p:cNvSpPr/>
          <p:nvPr/>
        </p:nvSpPr>
        <p:spPr>
          <a:xfrm>
            <a:off x="468312" y="4292600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ДОСЛІДНИЦЬКИЙ МЕТОД НАВЧАННЯ </a:t>
            </a:r>
            <a:endParaRPr/>
          </a:p>
        </p:txBody>
      </p:sp>
      <p:sp>
        <p:nvSpPr>
          <p:cNvPr id="375" name="Google Shape;375;p31"/>
          <p:cNvSpPr/>
          <p:nvPr/>
        </p:nvSpPr>
        <p:spPr>
          <a:xfrm>
            <a:off x="468312" y="501332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ПОРІВНЯННЯ У НАВЧАННЯ </a:t>
            </a:r>
            <a:endParaRPr/>
          </a:p>
        </p:txBody>
      </p:sp>
      <p:sp>
        <p:nvSpPr>
          <p:cNvPr id="376" name="Google Shape;376;p31"/>
          <p:cNvSpPr/>
          <p:nvPr/>
        </p:nvSpPr>
        <p:spPr>
          <a:xfrm>
            <a:off x="468312" y="566102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УЗАГАЛЬНЕННЯ У НАВЧАННІ </a:t>
            </a:r>
            <a:endParaRPr/>
          </a:p>
        </p:txBody>
      </p:sp>
      <p:sp>
        <p:nvSpPr>
          <p:cNvPr id="377" name="Google Shape;377;p31"/>
          <p:cNvSpPr/>
          <p:nvPr/>
        </p:nvSpPr>
        <p:spPr>
          <a:xfrm>
            <a:off x="5364162" y="4797425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КОНКРЕТИЗАЦІЇ </a:t>
            </a:r>
            <a:endParaRPr/>
          </a:p>
        </p:txBody>
      </p:sp>
      <p:sp>
        <p:nvSpPr>
          <p:cNvPr id="378" name="Google Shape;378;p31"/>
          <p:cNvSpPr/>
          <p:nvPr/>
        </p:nvSpPr>
        <p:spPr>
          <a:xfrm>
            <a:off x="5364162" y="5516562"/>
            <a:ext cx="2879725" cy="5048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ВИОКРЕМЛЕННЯ ГОЛОВНОГО У НАВЧАННІ</a:t>
            </a:r>
            <a:endParaRPr/>
          </a:p>
        </p:txBody>
      </p:sp>
      <p:cxnSp>
        <p:nvCxnSpPr>
          <p:cNvPr id="379" name="Google Shape;379;p31"/>
          <p:cNvCxnSpPr/>
          <p:nvPr/>
        </p:nvCxnSpPr>
        <p:spPr>
          <a:xfrm flipH="1">
            <a:off x="3419475" y="1484312"/>
            <a:ext cx="360362" cy="3603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0" name="Google Shape;380;p31"/>
          <p:cNvCxnSpPr/>
          <p:nvPr/>
        </p:nvCxnSpPr>
        <p:spPr>
          <a:xfrm flipH="1">
            <a:off x="3419475" y="1484312"/>
            <a:ext cx="576262" cy="9366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1" name="Google Shape;381;p31"/>
          <p:cNvCxnSpPr/>
          <p:nvPr/>
        </p:nvCxnSpPr>
        <p:spPr>
          <a:xfrm flipH="1">
            <a:off x="3419475" y="1484312"/>
            <a:ext cx="720725" cy="16573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2" name="Google Shape;382;p31"/>
          <p:cNvCxnSpPr/>
          <p:nvPr/>
        </p:nvCxnSpPr>
        <p:spPr>
          <a:xfrm flipH="1">
            <a:off x="3419475" y="1484312"/>
            <a:ext cx="792162" cy="22320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3" name="Google Shape;383;p31"/>
          <p:cNvCxnSpPr/>
          <p:nvPr/>
        </p:nvCxnSpPr>
        <p:spPr>
          <a:xfrm flipH="1">
            <a:off x="3348037" y="1484312"/>
            <a:ext cx="936625" cy="3024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4" name="Google Shape;384;p31"/>
          <p:cNvCxnSpPr/>
          <p:nvPr/>
        </p:nvCxnSpPr>
        <p:spPr>
          <a:xfrm flipH="1">
            <a:off x="3348037" y="1484312"/>
            <a:ext cx="1008062" cy="38163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5" name="Google Shape;385;p31"/>
          <p:cNvCxnSpPr/>
          <p:nvPr/>
        </p:nvCxnSpPr>
        <p:spPr>
          <a:xfrm flipH="1">
            <a:off x="3348037" y="1484312"/>
            <a:ext cx="1079500" cy="43211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6" name="Google Shape;386;p31"/>
          <p:cNvCxnSpPr/>
          <p:nvPr/>
        </p:nvCxnSpPr>
        <p:spPr>
          <a:xfrm>
            <a:off x="5003800" y="1484312"/>
            <a:ext cx="287337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7" name="Google Shape;387;p31"/>
          <p:cNvCxnSpPr/>
          <p:nvPr/>
        </p:nvCxnSpPr>
        <p:spPr>
          <a:xfrm>
            <a:off x="4859337" y="1484312"/>
            <a:ext cx="431800" cy="10096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8" name="Google Shape;388;p31"/>
          <p:cNvCxnSpPr/>
          <p:nvPr/>
        </p:nvCxnSpPr>
        <p:spPr>
          <a:xfrm>
            <a:off x="4427537" y="1484312"/>
            <a:ext cx="936625" cy="43211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89" name="Google Shape;389;p31"/>
          <p:cNvCxnSpPr/>
          <p:nvPr/>
        </p:nvCxnSpPr>
        <p:spPr>
          <a:xfrm>
            <a:off x="4500562" y="1484312"/>
            <a:ext cx="863600" cy="36020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90" name="Google Shape;390;p31"/>
          <p:cNvCxnSpPr/>
          <p:nvPr/>
        </p:nvCxnSpPr>
        <p:spPr>
          <a:xfrm>
            <a:off x="4572000" y="1484312"/>
            <a:ext cx="720725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91" name="Google Shape;391;p31"/>
          <p:cNvCxnSpPr/>
          <p:nvPr/>
        </p:nvCxnSpPr>
        <p:spPr>
          <a:xfrm>
            <a:off x="4716462" y="1484312"/>
            <a:ext cx="576262" cy="15144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2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Методи стимулювання навчальної діяльності учнів</a:t>
            </a:r>
            <a:endParaRPr/>
          </a:p>
        </p:txBody>
      </p:sp>
      <p:sp>
        <p:nvSpPr>
          <p:cNvPr id="397" name="Google Shape;397;p32"/>
          <p:cNvSpPr/>
          <p:nvPr/>
        </p:nvSpPr>
        <p:spPr>
          <a:xfrm>
            <a:off x="0" y="1196975"/>
            <a:ext cx="9144000" cy="503237"/>
          </a:xfrm>
          <a:prstGeom prst="roundRect">
            <a:avLst>
              <a:gd name="adj" fmla="val 1967"/>
            </a:avLst>
          </a:prstGeom>
          <a:solidFill>
            <a:srgbClr val="CCFFFF"/>
          </a:soli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Методи формування пізнавальних інтересів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98" name="Google Shape;398;p32"/>
          <p:cNvSpPr/>
          <p:nvPr/>
        </p:nvSpPr>
        <p:spPr>
          <a:xfrm>
            <a:off x="0" y="1773237"/>
            <a:ext cx="9144000" cy="503237"/>
          </a:xfrm>
          <a:prstGeom prst="roundRect">
            <a:avLst>
              <a:gd name="adj" fmla="val 1967"/>
            </a:avLst>
          </a:prstGeom>
          <a:solidFill>
            <a:srgbClr val="CC99FF"/>
          </a:soli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навчальної дискусії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99" name="Google Shape;399;p32"/>
          <p:cNvSpPr/>
          <p:nvPr/>
        </p:nvSpPr>
        <p:spPr>
          <a:xfrm>
            <a:off x="0" y="2349500"/>
            <a:ext cx="9144000" cy="431800"/>
          </a:xfrm>
          <a:prstGeom prst="roundRect">
            <a:avLst>
              <a:gd name="adj" fmla="val 1967"/>
            </a:avLst>
          </a:prstGeom>
          <a:gradFill>
            <a:gsLst>
              <a:gs pos="0">
                <a:schemeClr val="accent2"/>
              </a:gs>
              <a:gs pos="100000">
                <a:srgbClr val="A7BF94"/>
              </a:gs>
            </a:gsLst>
            <a:lin ang="5400000" scaled="0"/>
          </a:gra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Метод забезпечення успіху в навчанні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0" name="Google Shape;400;p32"/>
          <p:cNvSpPr/>
          <p:nvPr/>
        </p:nvSpPr>
        <p:spPr>
          <a:xfrm>
            <a:off x="0" y="2852737"/>
            <a:ext cx="9144000" cy="504825"/>
          </a:xfrm>
          <a:prstGeom prst="roundRect">
            <a:avLst>
              <a:gd name="adj" fmla="val 1967"/>
            </a:avLst>
          </a:prstGeom>
          <a:solidFill>
            <a:srgbClr val="CCFFCC"/>
          </a:soli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пізнавальних ігор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1" name="Google Shape;401;p32"/>
          <p:cNvSpPr/>
          <p:nvPr/>
        </p:nvSpPr>
        <p:spPr>
          <a:xfrm>
            <a:off x="0" y="3429000"/>
            <a:ext cx="9144000" cy="720725"/>
          </a:xfrm>
          <a:prstGeom prst="roundRect">
            <a:avLst>
              <a:gd name="adj" fmla="val 1967"/>
            </a:avLst>
          </a:prstGeom>
          <a:solidFill>
            <a:srgbClr val="FFCCCC"/>
          </a:soli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створення інтересу в процесі викладання</a:t>
            </a:r>
            <a:b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навчального матеріалу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2" name="Google Shape;402;p32"/>
          <p:cNvSpPr/>
          <p:nvPr/>
        </p:nvSpPr>
        <p:spPr>
          <a:xfrm>
            <a:off x="0" y="4221162"/>
            <a:ext cx="9144000" cy="647700"/>
          </a:xfrm>
          <a:prstGeom prst="roundRect">
            <a:avLst>
              <a:gd name="adj" fmla="val 1967"/>
            </a:avLst>
          </a:prstGeom>
          <a:gradFill>
            <a:gsLst>
              <a:gs pos="0">
                <a:schemeClr val="accent2"/>
              </a:gs>
              <a:gs pos="100000">
                <a:srgbClr val="A7BF94"/>
              </a:gs>
            </a:gsLst>
            <a:lin ang="5400000" scaled="0"/>
          </a:gra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Метод створення ситуації новизни навчального матеріалу</a:t>
            </a:r>
            <a:r>
              <a:rPr lang="en-US" sz="20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3" name="Google Shape;403;p32"/>
          <p:cNvSpPr/>
          <p:nvPr/>
        </p:nvSpPr>
        <p:spPr>
          <a:xfrm>
            <a:off x="0" y="4941887"/>
            <a:ext cx="9144000" cy="647700"/>
          </a:xfrm>
          <a:prstGeom prst="roundRect">
            <a:avLst>
              <a:gd name="adj" fmla="val 1967"/>
            </a:avLst>
          </a:prstGeom>
          <a:solidFill>
            <a:srgbClr val="CCFFCC"/>
          </a:soli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 опори на життєвий досвід учнів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04" name="Google Shape;404;p32"/>
          <p:cNvSpPr/>
          <p:nvPr/>
        </p:nvSpPr>
        <p:spPr>
          <a:xfrm>
            <a:off x="0" y="5734050"/>
            <a:ext cx="9144000" cy="647700"/>
          </a:xfrm>
          <a:prstGeom prst="roundRect">
            <a:avLst>
              <a:gd name="adj" fmla="val 1967"/>
            </a:avLst>
          </a:prstGeom>
          <a:gradFill>
            <a:gsLst>
              <a:gs pos="0">
                <a:schemeClr val="accent2"/>
              </a:gs>
              <a:gs pos="100000">
                <a:srgbClr val="A7BF94"/>
              </a:gs>
            </a:gsLst>
            <a:lin ang="5400000" scaled="0"/>
          </a:gradFill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Методи стимулювання обов'язку і відповідальності в навчанні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3"/>
          <p:cNvSpPr txBox="1">
            <a:spLocks noGrp="1"/>
          </p:cNvSpPr>
          <p:nvPr>
            <p:ph type="body" idx="1"/>
          </p:nvPr>
        </p:nvSpPr>
        <p:spPr>
          <a:xfrm>
            <a:off x="250825" y="333375"/>
            <a:ext cx="8435975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rgbClr val="0000CC"/>
                </a:solidFill>
                <a:latin typeface="Verdana"/>
                <a:ea typeface="Verdana"/>
                <a:cs typeface="Verdana"/>
                <a:sym typeface="Verdana"/>
              </a:rPr>
              <a:t>Метод пізнавальних ігор.</a:t>
            </a: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Пізнавальною грою є спеціально створена захоплююча розважальна діяльність, яка   має неабиякий вплив на засвоєння учнями знань, набуття умінь і навичок.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</a:pPr>
            <a:r>
              <a:rPr lang="en-US" sz="2800" b="1" i="1" u="none">
                <a:solidFill>
                  <a:srgbClr val="0000CC"/>
                </a:solidFill>
                <a:latin typeface="Verdana"/>
                <a:ea typeface="Verdana"/>
                <a:cs typeface="Verdana"/>
                <a:sym typeface="Verdana"/>
              </a:rPr>
              <a:t>Метод створення інтересу в процесі викладання навчального матеріалу</a:t>
            </a:r>
            <a:r>
              <a:rPr lang="en-US" sz="28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Полягає цей метод у використанні цікавих пригод, гумористичних уривків тощо, якими</a:t>
            </a:r>
            <a:b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легко привернути увагу учнів. </a:t>
            </a:r>
            <a:endParaRPr/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endParaRPr sz="28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Noto Sans Symbols"/>
              <a:buNone/>
            </a:pPr>
            <a:r>
              <a:rPr lang="en-US" sz="4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4000" b="1" i="1" u="sng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Прийом навчання</a:t>
            </a:r>
            <a:r>
              <a:rPr lang="en-US" sz="4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— </a:t>
            </a:r>
            <a:r>
              <a:rPr lang="en-US" sz="4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деталь методу, часткове поняття щодо загального поняття «метод».</a:t>
            </a:r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5600" y="4841875"/>
            <a:ext cx="3708400" cy="1554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4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Методи контролю і самоконтролю у навчанні </a:t>
            </a:r>
            <a:endParaRPr/>
          </a:p>
        </p:txBody>
      </p:sp>
      <p:sp>
        <p:nvSpPr>
          <p:cNvPr id="415" name="Google Shape;415;p34"/>
          <p:cNvSpPr txBox="1">
            <a:spLocks noGrp="1"/>
          </p:cNvSpPr>
          <p:nvPr>
            <p:ph type="body" idx="1"/>
          </p:nvPr>
        </p:nvSpPr>
        <p:spPr>
          <a:xfrm>
            <a:off x="179387" y="1304925"/>
            <a:ext cx="8507412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Методи контролю і самоконтролю забезпечують перевірку рівня засвоєння учнями знань, сформованості вмінь і навичок.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endParaRPr sz="28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None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3 цією метою використовують методи усного, письмового, текстового, графічного, програмованого контролю, практичної перевірки, самоконтролю, а також методи самооцінки.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5"/>
          <p:cNvSpPr txBox="1"/>
          <p:nvPr/>
        </p:nvSpPr>
        <p:spPr>
          <a:xfrm>
            <a:off x="250825" y="188912"/>
            <a:ext cx="8569325" cy="1295400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Метод усного контролю  </a:t>
            </a:r>
            <a:endParaRPr/>
          </a:p>
        </p:txBody>
      </p:sp>
      <p:sp>
        <p:nvSpPr>
          <p:cNvPr id="421" name="Google Shape;421;p35"/>
          <p:cNvSpPr/>
          <p:nvPr/>
        </p:nvSpPr>
        <p:spPr>
          <a:xfrm>
            <a:off x="0" y="1844675"/>
            <a:ext cx="3708400" cy="1871662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Індивідуальне опитування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(розгорнута відповідь учня на оцінку).</a:t>
            </a:r>
            <a:endParaRPr/>
          </a:p>
        </p:txBody>
      </p:sp>
      <p:sp>
        <p:nvSpPr>
          <p:cNvPr id="422" name="Google Shape;422;p35"/>
          <p:cNvSpPr/>
          <p:nvPr/>
        </p:nvSpPr>
        <p:spPr>
          <a:xfrm>
            <a:off x="5219700" y="1773237"/>
            <a:ext cx="3673475" cy="1944687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Фронтальне опитування</a:t>
            </a:r>
            <a:r>
              <a:rPr lang="en-US" sz="20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(перевірка знань, умінь і навичок одразу багатьох учнів)</a:t>
            </a:r>
            <a:endParaRPr/>
          </a:p>
        </p:txBody>
      </p:sp>
      <p:sp>
        <p:nvSpPr>
          <p:cNvPr id="423" name="Google Shape;423;p35"/>
          <p:cNvSpPr/>
          <p:nvPr/>
        </p:nvSpPr>
        <p:spPr>
          <a:xfrm>
            <a:off x="1619250" y="3933825"/>
            <a:ext cx="5616575" cy="2592387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Ущільнене (комбіноване) опитування дає змогу</a:t>
            </a:r>
            <a:r>
              <a:rPr lang="en-US" sz="20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перевірити знання відразу кількох учнів: один відповідає усно, решта — за вказівкою вчителя виконує певні завдання.</a:t>
            </a:r>
            <a:endParaRPr/>
          </a:p>
        </p:txBody>
      </p:sp>
      <p:cxnSp>
        <p:nvCxnSpPr>
          <p:cNvPr id="424" name="Google Shape;424;p35"/>
          <p:cNvCxnSpPr/>
          <p:nvPr/>
        </p:nvCxnSpPr>
        <p:spPr>
          <a:xfrm flipH="1">
            <a:off x="3276600" y="1484312"/>
            <a:ext cx="574675" cy="6492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5" name="Google Shape;425;p35"/>
          <p:cNvCxnSpPr/>
          <p:nvPr/>
        </p:nvCxnSpPr>
        <p:spPr>
          <a:xfrm>
            <a:off x="4211637" y="1484312"/>
            <a:ext cx="0" cy="2449512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6" name="Google Shape;426;p35"/>
          <p:cNvCxnSpPr/>
          <p:nvPr/>
        </p:nvCxnSpPr>
        <p:spPr>
          <a:xfrm>
            <a:off x="4643437" y="1484312"/>
            <a:ext cx="792162" cy="8651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6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6"/>
          <p:cNvSpPr txBox="1">
            <a:spLocks noGrp="1"/>
          </p:cNvSpPr>
          <p:nvPr>
            <p:ph type="body" idx="1"/>
          </p:nvPr>
        </p:nvSpPr>
        <p:spPr>
          <a:xfrm>
            <a:off x="457200" y="1304925"/>
            <a:ext cx="8229600" cy="494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Noto Sans Symbols"/>
              <a:buChar char="❖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Метод усної перевірки знань сприяє встановленню тісного контакту між учителем і учнем, дає змогу стежити за його думкою всьому класу, виявляти прогалини, неточності в знаннях учнів і відразу їх виправляти. 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7"/>
          <p:cNvSpPr txBox="1">
            <a:spLocks noGrp="1"/>
          </p:cNvSpPr>
          <p:nvPr>
            <p:ph type="body" idx="1"/>
          </p:nvPr>
        </p:nvSpPr>
        <p:spPr>
          <a:xfrm>
            <a:off x="323850" y="260350"/>
            <a:ext cx="8569325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Char char="❖"/>
            </a:pPr>
            <a:r>
              <a:rPr lang="en-US" sz="2300" b="1" i="1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письмового контролю</a:t>
            </a:r>
            <a:r>
              <a:rPr lang="en-US" sz="23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3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Суть цього методу полягає у письмовій перевірці знань, умінь та навичок.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Char char="❖"/>
            </a:pPr>
            <a:r>
              <a:rPr lang="en-US" sz="2300" b="1" i="1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тестового контролю.</a:t>
            </a:r>
            <a:r>
              <a:rPr lang="en-US" sz="23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3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Передбачає він відповідь учня на тестові завдання за допомогою розставляння цифр, підкреслення потрібних відповідей, вставляння пропущених слів, знаходження помилок тощо.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Char char="❖"/>
            </a:pPr>
            <a:r>
              <a:rPr lang="en-US" sz="23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графічного контролю</a:t>
            </a:r>
            <a:r>
              <a:rPr lang="en-US" sz="23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-  передбачає відповідь учня у вигляді складеної ним узагальненої наочної моделі, яка відображає певні відношення, взаємозв'язки у виучуваному об'єкті або їх сукупності.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hlink"/>
              </a:buClr>
              <a:buSzPts val="2300"/>
              <a:buFont typeface="Noto Sans Symbols"/>
              <a:buChar char="❖"/>
            </a:pPr>
            <a:r>
              <a:rPr lang="en-US" sz="23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програмованого контролю</a:t>
            </a:r>
            <a:r>
              <a:rPr lang="en-US" sz="23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Полягає він у висуванні до всіх учнів стандартних вимог, що забезпечується використанням однакових за кількістю і складністю (контрольних завдань, запитань.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>
            <a:spLocks noGrp="1"/>
          </p:cNvSpPr>
          <p:nvPr>
            <p:ph type="body" idx="1"/>
          </p:nvPr>
        </p:nvSpPr>
        <p:spPr>
          <a:xfrm>
            <a:off x="468312" y="404812"/>
            <a:ext cx="8351837" cy="6192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Char char="❖"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практичної перевірки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Придатний він у процесі вивчення дисциплін природничої галузі, що передбачають оволодіння системою практичних умінь і на­вичок.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Char char="❖"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самоконтролю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Полягає цей метод в усвідом­леному регулюванні учнем своєї діяльності задля забезпе­чення таких її результатів, які б відповідали поставленим цілям, вимогам, нормам, правилам, зразкам.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Char char="❖"/>
            </a:pPr>
            <a:r>
              <a:rPr lang="en-US" sz="2500" b="1" i="0" u="none">
                <a:solidFill>
                  <a:srgbClr val="000099"/>
                </a:solidFill>
                <a:latin typeface="Verdana"/>
                <a:ea typeface="Verdana"/>
                <a:cs typeface="Verdana"/>
                <a:sym typeface="Verdana"/>
              </a:rPr>
              <a:t>Метод самооцінки</a:t>
            </a:r>
            <a:r>
              <a:rPr lang="en-US" sz="25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Він передбачає критичне ставлення учня до своїх здібностей і можливостей та об'єктивне оцінювання досягнутих успіхів.</a:t>
            </a:r>
            <a:endParaRPr/>
          </a:p>
          <a:p>
            <a:pPr marL="342900" marR="0" lvl="0" indent="-184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endParaRPr sz="25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184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500"/>
              <a:buFont typeface="Noto Sans Symbols"/>
              <a:buNone/>
            </a:pPr>
            <a:endParaRPr sz="25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9"/>
          <p:cNvSpPr/>
          <p:nvPr/>
        </p:nvSpPr>
        <p:spPr>
          <a:xfrm>
            <a:off x="2743200" y="4008582"/>
            <a:ext cx="4953000" cy="685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28575" cap="flat" cmpd="sng">
                  <a:solidFill>
                    <a:schemeClr val="accent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gradFill>
                  <a:gsLst>
                    <a:gs pos="0">
                      <a:schemeClr val="dk2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Arial Black"/>
              </a:rPr>
              <a:t>Thank You!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8"/>
          <p:cNvCxnSpPr/>
          <p:nvPr/>
        </p:nvCxnSpPr>
        <p:spPr>
          <a:xfrm>
            <a:off x="1692275" y="476250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8" name="Google Shape;68;p8"/>
          <p:cNvSpPr txBox="1"/>
          <p:nvPr/>
        </p:nvSpPr>
        <p:spPr>
          <a:xfrm>
            <a:off x="0" y="0"/>
            <a:ext cx="9144000" cy="47625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Методи навчання</a:t>
            </a:r>
            <a:endParaRPr/>
          </a:p>
        </p:txBody>
      </p:sp>
      <p:sp>
        <p:nvSpPr>
          <p:cNvPr id="69" name="Google Shape;69;p8"/>
          <p:cNvSpPr txBox="1"/>
          <p:nvPr/>
        </p:nvSpPr>
        <p:spPr>
          <a:xfrm>
            <a:off x="0" y="742950"/>
            <a:ext cx="9144000" cy="406400"/>
          </a:xfrm>
          <a:prstGeom prst="rect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За групами методів, які відображають взаємодію педагогів і учнів</a:t>
            </a:r>
            <a:r>
              <a:rPr lang="en-US" sz="20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250825" y="1412875"/>
            <a:ext cx="3168650" cy="8651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Методи організації і здійснення навчально-пізнавальної діяльності </a:t>
            </a:r>
            <a:endParaRPr/>
          </a:p>
        </p:txBody>
      </p:sp>
      <p:sp>
        <p:nvSpPr>
          <p:cNvPr id="71" name="Google Shape;71;p8"/>
          <p:cNvSpPr txBox="1"/>
          <p:nvPr/>
        </p:nvSpPr>
        <p:spPr>
          <a:xfrm>
            <a:off x="3635375" y="1412875"/>
            <a:ext cx="2592387" cy="863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Методи стимулювання і мотивації навчально-пізнавальної діяльності </a:t>
            </a:r>
            <a:endParaRPr/>
          </a:p>
        </p:txBody>
      </p:sp>
      <p:sp>
        <p:nvSpPr>
          <p:cNvPr id="72" name="Google Shape;72;p8"/>
          <p:cNvSpPr txBox="1"/>
          <p:nvPr/>
        </p:nvSpPr>
        <p:spPr>
          <a:xfrm>
            <a:off x="6300787" y="1412875"/>
            <a:ext cx="2663825" cy="863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Методи контролю та самоконтролю ефективності навчально-пізнавальної діяльності </a:t>
            </a:r>
            <a:endParaRPr/>
          </a:p>
        </p:txBody>
      </p:sp>
      <p:sp>
        <p:nvSpPr>
          <p:cNvPr id="73" name="Google Shape;73;p8"/>
          <p:cNvSpPr txBox="1"/>
          <p:nvPr/>
        </p:nvSpPr>
        <p:spPr>
          <a:xfrm>
            <a:off x="0" y="2492375"/>
            <a:ext cx="9144000" cy="406400"/>
          </a:xfrm>
          <a:prstGeom prst="rect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За підгрупами домінуючих методів </a:t>
            </a:r>
            <a:endParaRPr/>
          </a:p>
        </p:txBody>
      </p:sp>
      <p:sp>
        <p:nvSpPr>
          <p:cNvPr id="74" name="Google Shape;74;p8"/>
          <p:cNvSpPr txBox="1"/>
          <p:nvPr/>
        </p:nvSpPr>
        <p:spPr>
          <a:xfrm rot="-5400000">
            <a:off x="-1081087" y="4545012"/>
            <a:ext cx="3455987" cy="7921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1.1.Словесні, наочні, практичні</a:t>
            </a:r>
            <a:endParaRPr/>
          </a:p>
        </p:txBody>
      </p:sp>
      <p:sp>
        <p:nvSpPr>
          <p:cNvPr id="75" name="Google Shape;75;p8"/>
          <p:cNvSpPr txBox="1"/>
          <p:nvPr/>
        </p:nvSpPr>
        <p:spPr>
          <a:xfrm rot="-5400000">
            <a:off x="-288925" y="4545012"/>
            <a:ext cx="3455987" cy="7921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Індуктивні та дедуктивні</a:t>
            </a:r>
            <a:endParaRPr/>
          </a:p>
        </p:txBody>
      </p:sp>
      <p:sp>
        <p:nvSpPr>
          <p:cNvPr id="76" name="Google Shape;76;p8"/>
          <p:cNvSpPr txBox="1"/>
          <p:nvPr/>
        </p:nvSpPr>
        <p:spPr>
          <a:xfrm rot="-5400000">
            <a:off x="467518" y="4580731"/>
            <a:ext cx="3455987" cy="72072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Репродуктивні та проблемно-пошукові</a:t>
            </a:r>
            <a:endParaRPr/>
          </a:p>
        </p:txBody>
      </p:sp>
      <p:sp>
        <p:nvSpPr>
          <p:cNvPr id="77" name="Google Shape;77;p8"/>
          <p:cNvSpPr txBox="1"/>
          <p:nvPr/>
        </p:nvSpPr>
        <p:spPr>
          <a:xfrm rot="-5400000">
            <a:off x="1259681" y="4509293"/>
            <a:ext cx="3455987" cy="863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1.4. Самостійна робота й робота під керівництвом педагога</a:t>
            </a:r>
            <a:endParaRPr/>
          </a:p>
        </p:txBody>
      </p:sp>
      <p:sp>
        <p:nvSpPr>
          <p:cNvPr id="78" name="Google Shape;78;p8"/>
          <p:cNvSpPr txBox="1"/>
          <p:nvPr/>
        </p:nvSpPr>
        <p:spPr>
          <a:xfrm rot="-5400000">
            <a:off x="2627312" y="4437062"/>
            <a:ext cx="3455987" cy="10080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Стимулювання й мотивації інтересу до навчання</a:t>
            </a:r>
            <a:endParaRPr/>
          </a:p>
        </p:txBody>
      </p:sp>
      <p:sp>
        <p:nvSpPr>
          <p:cNvPr id="79" name="Google Shape;79;p8"/>
          <p:cNvSpPr txBox="1"/>
          <p:nvPr/>
        </p:nvSpPr>
        <p:spPr>
          <a:xfrm rot="-5400000">
            <a:off x="3563937" y="4508500"/>
            <a:ext cx="3455987" cy="8651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Стимулювання й мотивації обв'язка й відповідальності в навчанні</a:t>
            </a:r>
            <a:endParaRPr/>
          </a:p>
        </p:txBody>
      </p:sp>
      <p:sp>
        <p:nvSpPr>
          <p:cNvPr id="80" name="Google Shape;80;p8"/>
          <p:cNvSpPr txBox="1"/>
          <p:nvPr/>
        </p:nvSpPr>
        <p:spPr>
          <a:xfrm rot="-5400000">
            <a:off x="5005387" y="4508500"/>
            <a:ext cx="3455987" cy="8651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3.1. Усного контролю й самоконтролю</a:t>
            </a: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81" name="Google Shape;81;p8"/>
          <p:cNvSpPr txBox="1"/>
          <p:nvPr/>
        </p:nvSpPr>
        <p:spPr>
          <a:xfrm rot="-5400000">
            <a:off x="5868987" y="4508500"/>
            <a:ext cx="3455987" cy="8651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Письмового контролю й самоконтролю</a:t>
            </a:r>
            <a:endParaRPr/>
          </a:p>
        </p:txBody>
      </p:sp>
      <p:sp>
        <p:nvSpPr>
          <p:cNvPr id="82" name="Google Shape;82;p8"/>
          <p:cNvSpPr txBox="1"/>
          <p:nvPr/>
        </p:nvSpPr>
        <p:spPr>
          <a:xfrm rot="-5400000">
            <a:off x="6732587" y="4508500"/>
            <a:ext cx="3455987" cy="8651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3.3. Лабораторно-практичного контролю й самоконтролю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3" name="Google Shape;83;p8"/>
          <p:cNvCxnSpPr/>
          <p:nvPr/>
        </p:nvCxnSpPr>
        <p:spPr>
          <a:xfrm>
            <a:off x="1692275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4" name="Google Shape;84;p8"/>
          <p:cNvCxnSpPr/>
          <p:nvPr/>
        </p:nvCxnSpPr>
        <p:spPr>
          <a:xfrm>
            <a:off x="4859337" y="476250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5" name="Google Shape;85;p8"/>
          <p:cNvCxnSpPr/>
          <p:nvPr/>
        </p:nvCxnSpPr>
        <p:spPr>
          <a:xfrm>
            <a:off x="4859337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6" name="Google Shape;86;p8"/>
          <p:cNvCxnSpPr/>
          <p:nvPr/>
        </p:nvCxnSpPr>
        <p:spPr>
          <a:xfrm>
            <a:off x="7667625" y="476250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7" name="Google Shape;87;p8"/>
          <p:cNvCxnSpPr/>
          <p:nvPr/>
        </p:nvCxnSpPr>
        <p:spPr>
          <a:xfrm>
            <a:off x="7667625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8" name="Google Shape;88;p8"/>
          <p:cNvCxnSpPr/>
          <p:nvPr/>
        </p:nvCxnSpPr>
        <p:spPr>
          <a:xfrm>
            <a:off x="611187" y="2276475"/>
            <a:ext cx="0" cy="215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9" name="Google Shape;89;p8"/>
          <p:cNvCxnSpPr/>
          <p:nvPr/>
        </p:nvCxnSpPr>
        <p:spPr>
          <a:xfrm>
            <a:off x="2124075" y="2276475"/>
            <a:ext cx="0" cy="215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0" name="Google Shape;90;p8"/>
          <p:cNvCxnSpPr/>
          <p:nvPr/>
        </p:nvCxnSpPr>
        <p:spPr>
          <a:xfrm>
            <a:off x="1403350" y="2276475"/>
            <a:ext cx="0" cy="215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1" name="Google Shape;91;p8"/>
          <p:cNvCxnSpPr/>
          <p:nvPr/>
        </p:nvCxnSpPr>
        <p:spPr>
          <a:xfrm>
            <a:off x="2987675" y="2276475"/>
            <a:ext cx="0" cy="215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2" name="Google Shape;92;p8"/>
          <p:cNvCxnSpPr/>
          <p:nvPr/>
        </p:nvCxnSpPr>
        <p:spPr>
          <a:xfrm>
            <a:off x="611187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3" name="Google Shape;93;p8"/>
          <p:cNvCxnSpPr/>
          <p:nvPr/>
        </p:nvCxnSpPr>
        <p:spPr>
          <a:xfrm>
            <a:off x="1403350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4" name="Google Shape;94;p8"/>
          <p:cNvCxnSpPr/>
          <p:nvPr/>
        </p:nvCxnSpPr>
        <p:spPr>
          <a:xfrm>
            <a:off x="2195512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5" name="Google Shape;95;p8"/>
          <p:cNvCxnSpPr/>
          <p:nvPr/>
        </p:nvCxnSpPr>
        <p:spPr>
          <a:xfrm>
            <a:off x="2987675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6" name="Google Shape;96;p8"/>
          <p:cNvCxnSpPr/>
          <p:nvPr/>
        </p:nvCxnSpPr>
        <p:spPr>
          <a:xfrm>
            <a:off x="4284662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7" name="Google Shape;97;p8"/>
          <p:cNvCxnSpPr/>
          <p:nvPr/>
        </p:nvCxnSpPr>
        <p:spPr>
          <a:xfrm>
            <a:off x="5292725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8" name="Google Shape;98;p8"/>
          <p:cNvCxnSpPr/>
          <p:nvPr/>
        </p:nvCxnSpPr>
        <p:spPr>
          <a:xfrm>
            <a:off x="6732587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9" name="Google Shape;99;p8"/>
          <p:cNvCxnSpPr/>
          <p:nvPr/>
        </p:nvCxnSpPr>
        <p:spPr>
          <a:xfrm>
            <a:off x="7596187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0" name="Google Shape;100;p8"/>
          <p:cNvCxnSpPr/>
          <p:nvPr/>
        </p:nvCxnSpPr>
        <p:spPr>
          <a:xfrm>
            <a:off x="8459787" y="2924175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1" name="Google Shape;101;p8"/>
          <p:cNvCxnSpPr/>
          <p:nvPr/>
        </p:nvCxnSpPr>
        <p:spPr>
          <a:xfrm>
            <a:off x="4284662" y="2276475"/>
            <a:ext cx="0" cy="2174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2" name="Google Shape;102;p8"/>
          <p:cNvCxnSpPr/>
          <p:nvPr/>
        </p:nvCxnSpPr>
        <p:spPr>
          <a:xfrm>
            <a:off x="5292725" y="2276475"/>
            <a:ext cx="0" cy="2174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3" name="Google Shape;103;p8"/>
          <p:cNvCxnSpPr/>
          <p:nvPr/>
        </p:nvCxnSpPr>
        <p:spPr>
          <a:xfrm>
            <a:off x="6732587" y="2276475"/>
            <a:ext cx="0" cy="2174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4" name="Google Shape;104;p8"/>
          <p:cNvCxnSpPr/>
          <p:nvPr/>
        </p:nvCxnSpPr>
        <p:spPr>
          <a:xfrm>
            <a:off x="7596187" y="2276475"/>
            <a:ext cx="0" cy="2174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5" name="Google Shape;105;p8"/>
          <p:cNvCxnSpPr/>
          <p:nvPr/>
        </p:nvCxnSpPr>
        <p:spPr>
          <a:xfrm>
            <a:off x="8459787" y="2276475"/>
            <a:ext cx="0" cy="2174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106" name="Google Shape;10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5937" y="0"/>
            <a:ext cx="1008062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/>
        </p:nvSpPr>
        <p:spPr>
          <a:xfrm>
            <a:off x="0" y="0"/>
            <a:ext cx="9144000" cy="406400"/>
          </a:xfrm>
          <a:prstGeom prst="rect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За способом передачі знання </a:t>
            </a:r>
            <a:endParaRPr/>
          </a:p>
        </p:txBody>
      </p:sp>
      <p:sp>
        <p:nvSpPr>
          <p:cNvPr id="112" name="Google Shape;112;p9"/>
          <p:cNvSpPr txBox="1"/>
          <p:nvPr/>
        </p:nvSpPr>
        <p:spPr>
          <a:xfrm>
            <a:off x="179387" y="765175"/>
            <a:ext cx="3240087" cy="3603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Словесні  </a:t>
            </a:r>
            <a:endParaRPr/>
          </a:p>
        </p:txBody>
      </p:sp>
      <p:sp>
        <p:nvSpPr>
          <p:cNvPr id="113" name="Google Shape;113;p9"/>
          <p:cNvSpPr txBox="1"/>
          <p:nvPr/>
        </p:nvSpPr>
        <p:spPr>
          <a:xfrm>
            <a:off x="3635375" y="765175"/>
            <a:ext cx="1873250" cy="3603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Наочні </a:t>
            </a:r>
            <a:endParaRPr/>
          </a:p>
        </p:txBody>
      </p:sp>
      <p:sp>
        <p:nvSpPr>
          <p:cNvPr id="114" name="Google Shape;114;p9"/>
          <p:cNvSpPr txBox="1"/>
          <p:nvPr/>
        </p:nvSpPr>
        <p:spPr>
          <a:xfrm>
            <a:off x="5724525" y="765175"/>
            <a:ext cx="3240087" cy="3603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Практичні</a:t>
            </a: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15" name="Google Shape;115;p9"/>
          <p:cNvSpPr txBox="1"/>
          <p:nvPr/>
        </p:nvSpPr>
        <p:spPr>
          <a:xfrm>
            <a:off x="0" y="1412875"/>
            <a:ext cx="9144000" cy="406400"/>
          </a:xfrm>
          <a:prstGeom prst="rect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За формою реалізації  </a:t>
            </a:r>
            <a:endParaRPr/>
          </a:p>
        </p:txBody>
      </p:sp>
      <p:sp>
        <p:nvSpPr>
          <p:cNvPr id="116" name="Google Shape;116;p9"/>
          <p:cNvSpPr txBox="1"/>
          <p:nvPr/>
        </p:nvSpPr>
        <p:spPr>
          <a:xfrm rot="10800000">
            <a:off x="323850" y="2205037"/>
            <a:ext cx="4318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РОЗПОВІДЬ </a:t>
            </a:r>
            <a:endParaRPr/>
          </a:p>
        </p:txBody>
      </p:sp>
      <p:sp>
        <p:nvSpPr>
          <p:cNvPr id="117" name="Google Shape;117;p9"/>
          <p:cNvSpPr txBox="1"/>
          <p:nvPr/>
        </p:nvSpPr>
        <p:spPr>
          <a:xfrm rot="10800000">
            <a:off x="900112" y="2205037"/>
            <a:ext cx="4318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ЛЕКЦІЯ</a:t>
            </a:r>
            <a:endParaRPr/>
          </a:p>
        </p:txBody>
      </p:sp>
      <p:sp>
        <p:nvSpPr>
          <p:cNvPr id="118" name="Google Shape;118;p9"/>
          <p:cNvSpPr txBox="1"/>
          <p:nvPr/>
        </p:nvSpPr>
        <p:spPr>
          <a:xfrm rot="10800000">
            <a:off x="1476375" y="2205037"/>
            <a:ext cx="4318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БЕСІДА</a:t>
            </a:r>
            <a:endParaRPr/>
          </a:p>
        </p:txBody>
      </p:sp>
      <p:sp>
        <p:nvSpPr>
          <p:cNvPr id="119" name="Google Shape;119;p9"/>
          <p:cNvSpPr txBox="1"/>
          <p:nvPr/>
        </p:nvSpPr>
        <p:spPr>
          <a:xfrm rot="10800000">
            <a:off x="2051050" y="2205037"/>
            <a:ext cx="4318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1.4. СЕМІНАР</a:t>
            </a:r>
            <a:endParaRPr/>
          </a:p>
        </p:txBody>
      </p:sp>
      <p:sp>
        <p:nvSpPr>
          <p:cNvPr id="120" name="Google Shape;120;p9"/>
          <p:cNvSpPr txBox="1"/>
          <p:nvPr/>
        </p:nvSpPr>
        <p:spPr>
          <a:xfrm rot="10800000">
            <a:off x="2627312" y="2205037"/>
            <a:ext cx="4318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1.5. РОБОТА З КНИГОЮ</a:t>
            </a:r>
            <a:endParaRPr/>
          </a:p>
        </p:txBody>
      </p:sp>
      <p:sp>
        <p:nvSpPr>
          <p:cNvPr id="121" name="Google Shape;121;p9"/>
          <p:cNvSpPr txBox="1"/>
          <p:nvPr/>
        </p:nvSpPr>
        <p:spPr>
          <a:xfrm rot="10800000">
            <a:off x="3708400" y="2205037"/>
            <a:ext cx="792162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ІЛЮСТРАЦІЯ</a:t>
            </a:r>
            <a:endParaRPr/>
          </a:p>
        </p:txBody>
      </p:sp>
      <p:sp>
        <p:nvSpPr>
          <p:cNvPr id="122" name="Google Shape;122;p9"/>
          <p:cNvSpPr txBox="1"/>
          <p:nvPr/>
        </p:nvSpPr>
        <p:spPr>
          <a:xfrm rot="10800000">
            <a:off x="4787900" y="2205037"/>
            <a:ext cx="719137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ДЕМОНСТРАЦІЯ</a:t>
            </a:r>
            <a:endParaRPr/>
          </a:p>
        </p:txBody>
      </p:sp>
      <p:sp>
        <p:nvSpPr>
          <p:cNvPr id="123" name="Google Shape;123;p9"/>
          <p:cNvSpPr txBox="1"/>
          <p:nvPr/>
        </p:nvSpPr>
        <p:spPr>
          <a:xfrm rot="10800000">
            <a:off x="5795962" y="2205037"/>
            <a:ext cx="6477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3.1. ПИСЬМОВИЙ ВИКЛАД </a:t>
            </a:r>
            <a:endParaRPr/>
          </a:p>
        </p:txBody>
      </p:sp>
      <p:sp>
        <p:nvSpPr>
          <p:cNvPr id="124" name="Google Shape;124;p9"/>
          <p:cNvSpPr txBox="1"/>
          <p:nvPr/>
        </p:nvSpPr>
        <p:spPr>
          <a:xfrm rot="10800000">
            <a:off x="6516687" y="2205037"/>
            <a:ext cx="6477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ЛАБОРАТОРНА РОБОТА  </a:t>
            </a:r>
            <a:endParaRPr/>
          </a:p>
        </p:txBody>
      </p:sp>
      <p:sp>
        <p:nvSpPr>
          <p:cNvPr id="125" name="Google Shape;125;p9"/>
          <p:cNvSpPr txBox="1"/>
          <p:nvPr/>
        </p:nvSpPr>
        <p:spPr>
          <a:xfrm rot="10800000">
            <a:off x="7308850" y="2205037"/>
            <a:ext cx="6477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3.3. ГРАФІЧНА РОБОТА  </a:t>
            </a:r>
            <a:endParaRPr/>
          </a:p>
        </p:txBody>
      </p:sp>
      <p:sp>
        <p:nvSpPr>
          <p:cNvPr id="126" name="Google Shape;126;p9"/>
          <p:cNvSpPr txBox="1"/>
          <p:nvPr/>
        </p:nvSpPr>
        <p:spPr>
          <a:xfrm rot="10800000">
            <a:off x="8172450" y="2205037"/>
            <a:ext cx="647700" cy="38877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3.4. ТВОРЧА РОБОТА   </a:t>
            </a:r>
            <a:endParaRPr/>
          </a:p>
        </p:txBody>
      </p:sp>
      <p:cxnSp>
        <p:nvCxnSpPr>
          <p:cNvPr id="127" name="Google Shape;127;p9"/>
          <p:cNvCxnSpPr/>
          <p:nvPr/>
        </p:nvCxnSpPr>
        <p:spPr>
          <a:xfrm>
            <a:off x="1692275" y="404812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8" name="Google Shape;128;p9"/>
          <p:cNvCxnSpPr/>
          <p:nvPr/>
        </p:nvCxnSpPr>
        <p:spPr>
          <a:xfrm>
            <a:off x="4500562" y="404812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9" name="Google Shape;129;p9"/>
          <p:cNvCxnSpPr/>
          <p:nvPr/>
        </p:nvCxnSpPr>
        <p:spPr>
          <a:xfrm>
            <a:off x="7451725" y="404812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0" name="Google Shape;130;p9"/>
          <p:cNvCxnSpPr/>
          <p:nvPr/>
        </p:nvCxnSpPr>
        <p:spPr>
          <a:xfrm>
            <a:off x="1692275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1" name="Google Shape;131;p9"/>
          <p:cNvCxnSpPr/>
          <p:nvPr/>
        </p:nvCxnSpPr>
        <p:spPr>
          <a:xfrm>
            <a:off x="4500562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2" name="Google Shape;132;p9"/>
          <p:cNvCxnSpPr/>
          <p:nvPr/>
        </p:nvCxnSpPr>
        <p:spPr>
          <a:xfrm>
            <a:off x="7451725" y="1125537"/>
            <a:ext cx="0" cy="2889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3" name="Google Shape;133;p9"/>
          <p:cNvCxnSpPr/>
          <p:nvPr/>
        </p:nvCxnSpPr>
        <p:spPr>
          <a:xfrm>
            <a:off x="539750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4" name="Google Shape;134;p9"/>
          <p:cNvCxnSpPr/>
          <p:nvPr/>
        </p:nvCxnSpPr>
        <p:spPr>
          <a:xfrm>
            <a:off x="1116012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5" name="Google Shape;135;p9"/>
          <p:cNvCxnSpPr/>
          <p:nvPr/>
        </p:nvCxnSpPr>
        <p:spPr>
          <a:xfrm>
            <a:off x="1692275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6" name="Google Shape;136;p9"/>
          <p:cNvCxnSpPr/>
          <p:nvPr/>
        </p:nvCxnSpPr>
        <p:spPr>
          <a:xfrm>
            <a:off x="2268537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7" name="Google Shape;137;p9"/>
          <p:cNvCxnSpPr/>
          <p:nvPr/>
        </p:nvCxnSpPr>
        <p:spPr>
          <a:xfrm>
            <a:off x="2843212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8" name="Google Shape;138;p9"/>
          <p:cNvCxnSpPr/>
          <p:nvPr/>
        </p:nvCxnSpPr>
        <p:spPr>
          <a:xfrm>
            <a:off x="4067175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9" name="Google Shape;139;p9"/>
          <p:cNvCxnSpPr/>
          <p:nvPr/>
        </p:nvCxnSpPr>
        <p:spPr>
          <a:xfrm>
            <a:off x="5148262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0" name="Google Shape;140;p9"/>
          <p:cNvCxnSpPr/>
          <p:nvPr/>
        </p:nvCxnSpPr>
        <p:spPr>
          <a:xfrm>
            <a:off x="6011862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1" name="Google Shape;141;p9"/>
          <p:cNvCxnSpPr/>
          <p:nvPr/>
        </p:nvCxnSpPr>
        <p:spPr>
          <a:xfrm>
            <a:off x="6804025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2" name="Google Shape;142;p9"/>
          <p:cNvCxnSpPr/>
          <p:nvPr/>
        </p:nvCxnSpPr>
        <p:spPr>
          <a:xfrm>
            <a:off x="7596187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3" name="Google Shape;143;p9"/>
          <p:cNvCxnSpPr/>
          <p:nvPr/>
        </p:nvCxnSpPr>
        <p:spPr>
          <a:xfrm>
            <a:off x="8459787" y="1844675"/>
            <a:ext cx="0" cy="36036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144" name="Google Shape;14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1012" y="0"/>
            <a:ext cx="1042987" cy="433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457200" y="319087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Класифікують методи навчання з урахуванням дидактичного завдання</a:t>
            </a:r>
            <a:endParaRPr/>
          </a:p>
        </p:txBody>
      </p:sp>
      <p:sp>
        <p:nvSpPr>
          <p:cNvPr id="150" name="Google Shape;150;p10"/>
          <p:cNvSpPr txBox="1"/>
          <p:nvPr/>
        </p:nvSpPr>
        <p:spPr>
          <a:xfrm>
            <a:off x="468312" y="1268412"/>
            <a:ext cx="8135937" cy="1147762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 джерелами передачі й характером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сприйняття інформації (С.Петровський, Е. Талант) </a:t>
            </a:r>
            <a:endParaRPr/>
          </a:p>
        </p:txBody>
      </p:sp>
      <p:sp>
        <p:nvSpPr>
          <p:cNvPr id="151" name="Google Shape;151;p10"/>
          <p:cNvSpPr/>
          <p:nvPr/>
        </p:nvSpPr>
        <p:spPr>
          <a:xfrm>
            <a:off x="250825" y="4437062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СЛОВЕСНІ </a:t>
            </a:r>
            <a:endParaRPr/>
          </a:p>
        </p:txBody>
      </p:sp>
      <p:sp>
        <p:nvSpPr>
          <p:cNvPr id="152" name="Google Shape;152;p10"/>
          <p:cNvSpPr/>
          <p:nvPr/>
        </p:nvSpPr>
        <p:spPr>
          <a:xfrm>
            <a:off x="3203575" y="4437062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НАОЧНІ</a:t>
            </a:r>
            <a:endParaRPr/>
          </a:p>
        </p:txBody>
      </p:sp>
      <p:sp>
        <p:nvSpPr>
          <p:cNvPr id="153" name="Google Shape;153;p10"/>
          <p:cNvSpPr/>
          <p:nvPr/>
        </p:nvSpPr>
        <p:spPr>
          <a:xfrm>
            <a:off x="6084887" y="4365625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ПРАКТИЧНІ</a:t>
            </a:r>
            <a:endParaRPr/>
          </a:p>
        </p:txBody>
      </p:sp>
      <p:cxnSp>
        <p:nvCxnSpPr>
          <p:cNvPr id="154" name="Google Shape;154;p10"/>
          <p:cNvCxnSpPr/>
          <p:nvPr/>
        </p:nvCxnSpPr>
        <p:spPr>
          <a:xfrm flipH="1">
            <a:off x="2195512" y="2420937"/>
            <a:ext cx="1800225" cy="2016125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55" name="Google Shape;155;p10"/>
          <p:cNvCxnSpPr/>
          <p:nvPr/>
        </p:nvCxnSpPr>
        <p:spPr>
          <a:xfrm>
            <a:off x="4572000" y="2420937"/>
            <a:ext cx="0" cy="2016125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56" name="Google Shape;156;p10"/>
          <p:cNvCxnSpPr/>
          <p:nvPr/>
        </p:nvCxnSpPr>
        <p:spPr>
          <a:xfrm>
            <a:off x="5292725" y="2420937"/>
            <a:ext cx="1943100" cy="1944687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/>
        </p:nvSpPr>
        <p:spPr>
          <a:xfrm>
            <a:off x="250825" y="188912"/>
            <a:ext cx="8569325" cy="1152525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en-US" sz="2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основними дидактичними завданнями, які необхідно вирішувати на конкретному етапі навчання (М. Данилов, Б. Єсипов) </a:t>
            </a:r>
            <a:endParaRPr/>
          </a:p>
        </p:txBody>
      </p:sp>
      <p:sp>
        <p:nvSpPr>
          <p:cNvPr id="162" name="Google Shape;162;p11"/>
          <p:cNvSpPr/>
          <p:nvPr/>
        </p:nvSpPr>
        <p:spPr>
          <a:xfrm>
            <a:off x="179387" y="3213100"/>
            <a:ext cx="2160587" cy="26638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300"/>
              <a:buFont typeface="Arial"/>
              <a:buNone/>
            </a:pPr>
            <a:r>
              <a:rPr lang="en-US" sz="23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методи оволодіння знаннями</a:t>
            </a:r>
            <a:r>
              <a:rPr lang="en-US" sz="2400" b="0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3" name="Google Shape;163;p11"/>
          <p:cNvSpPr/>
          <p:nvPr/>
        </p:nvSpPr>
        <p:spPr>
          <a:xfrm>
            <a:off x="2411412" y="3213100"/>
            <a:ext cx="2305050" cy="25923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300"/>
              <a:buFont typeface="Arial"/>
              <a:buNone/>
            </a:pPr>
            <a:r>
              <a:rPr lang="en-US" sz="23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формування умінь і навичок</a:t>
            </a:r>
            <a:r>
              <a:rPr lang="en-US" sz="23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4" name="Google Shape;164;p11"/>
          <p:cNvSpPr/>
          <p:nvPr/>
        </p:nvSpPr>
        <p:spPr>
          <a:xfrm>
            <a:off x="4787900" y="3213100"/>
            <a:ext cx="2232025" cy="25923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застосування отриманих знань</a:t>
            </a:r>
            <a:r>
              <a:rPr lang="en-US" sz="2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5" name="Google Shape;165;p11"/>
          <p:cNvSpPr/>
          <p:nvPr/>
        </p:nvSpPr>
        <p:spPr>
          <a:xfrm>
            <a:off x="7164387" y="3213100"/>
            <a:ext cx="1800225" cy="26638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умінь і навичок</a:t>
            </a:r>
            <a:r>
              <a:rPr lang="en-US" sz="2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66" name="Google Shape;166;p11"/>
          <p:cNvCxnSpPr/>
          <p:nvPr/>
        </p:nvCxnSpPr>
        <p:spPr>
          <a:xfrm flipH="1">
            <a:off x="1619250" y="1341437"/>
            <a:ext cx="1655762" cy="1871662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67" name="Google Shape;167;p11"/>
          <p:cNvCxnSpPr/>
          <p:nvPr/>
        </p:nvCxnSpPr>
        <p:spPr>
          <a:xfrm flipH="1">
            <a:off x="2987675" y="1341437"/>
            <a:ext cx="1152525" cy="1871662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68" name="Google Shape;168;p11"/>
          <p:cNvCxnSpPr/>
          <p:nvPr/>
        </p:nvCxnSpPr>
        <p:spPr>
          <a:xfrm>
            <a:off x="4932362" y="1341437"/>
            <a:ext cx="1584325" cy="1871662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69" name="Google Shape;169;p11"/>
          <p:cNvCxnSpPr/>
          <p:nvPr/>
        </p:nvCxnSpPr>
        <p:spPr>
          <a:xfrm>
            <a:off x="6300787" y="1341437"/>
            <a:ext cx="1800225" cy="1870075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/>
          <p:nvPr/>
        </p:nvSpPr>
        <p:spPr>
          <a:xfrm>
            <a:off x="250825" y="188912"/>
            <a:ext cx="8569325" cy="1152525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500"/>
              <a:buFont typeface="Arial"/>
              <a:buNone/>
            </a:pPr>
            <a:r>
              <a:rPr lang="en-US" sz="3500" b="1" i="0" u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 характером пізнавальної діяльності (М. Скаткін, І. Лернер)</a:t>
            </a:r>
            <a:endParaRPr/>
          </a:p>
        </p:txBody>
      </p:sp>
      <p:sp>
        <p:nvSpPr>
          <p:cNvPr id="175" name="Google Shape;175;p12"/>
          <p:cNvSpPr/>
          <p:nvPr/>
        </p:nvSpPr>
        <p:spPr>
          <a:xfrm>
            <a:off x="6084887" y="4365625"/>
            <a:ext cx="2303462" cy="1728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дослідницькі</a:t>
            </a:r>
            <a:endParaRPr/>
          </a:p>
        </p:txBody>
      </p:sp>
      <p:sp>
        <p:nvSpPr>
          <p:cNvPr id="176" name="Google Shape;176;p12"/>
          <p:cNvSpPr/>
          <p:nvPr/>
        </p:nvSpPr>
        <p:spPr>
          <a:xfrm>
            <a:off x="395287" y="2205037"/>
            <a:ext cx="2376487" cy="1728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100"/>
              <a:buFont typeface="Arial"/>
              <a:buNone/>
            </a:pPr>
            <a:r>
              <a:rPr lang="en-US" sz="21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пояснювально-ілюстративні</a:t>
            </a:r>
            <a:endParaRPr/>
          </a:p>
        </p:txBody>
      </p:sp>
      <p:sp>
        <p:nvSpPr>
          <p:cNvPr id="177" name="Google Shape;177;p12"/>
          <p:cNvSpPr/>
          <p:nvPr/>
        </p:nvSpPr>
        <p:spPr>
          <a:xfrm>
            <a:off x="1042987" y="4365625"/>
            <a:ext cx="2520950" cy="1728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репродуктивні</a:t>
            </a:r>
            <a:endParaRPr/>
          </a:p>
        </p:txBody>
      </p:sp>
      <p:sp>
        <p:nvSpPr>
          <p:cNvPr id="178" name="Google Shape;178;p12"/>
          <p:cNvSpPr/>
          <p:nvPr/>
        </p:nvSpPr>
        <p:spPr>
          <a:xfrm>
            <a:off x="3851275" y="4365625"/>
            <a:ext cx="1944687" cy="1728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частково-пошукові</a:t>
            </a:r>
            <a:endParaRPr/>
          </a:p>
        </p:txBody>
      </p:sp>
      <p:sp>
        <p:nvSpPr>
          <p:cNvPr id="179" name="Google Shape;179;p12"/>
          <p:cNvSpPr/>
          <p:nvPr/>
        </p:nvSpPr>
        <p:spPr>
          <a:xfrm>
            <a:off x="6588125" y="2133600"/>
            <a:ext cx="2305050" cy="1728787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проблемного викладу</a:t>
            </a:r>
            <a:endParaRPr/>
          </a:p>
        </p:txBody>
      </p:sp>
      <p:cxnSp>
        <p:nvCxnSpPr>
          <p:cNvPr id="180" name="Google Shape;180;p12"/>
          <p:cNvCxnSpPr/>
          <p:nvPr/>
        </p:nvCxnSpPr>
        <p:spPr>
          <a:xfrm flipH="1">
            <a:off x="2124075" y="1341437"/>
            <a:ext cx="1727200" cy="863600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81" name="Google Shape;181;p12"/>
          <p:cNvCxnSpPr/>
          <p:nvPr/>
        </p:nvCxnSpPr>
        <p:spPr>
          <a:xfrm>
            <a:off x="4932362" y="1341437"/>
            <a:ext cx="2232025" cy="792162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82" name="Google Shape;182;p12"/>
          <p:cNvCxnSpPr/>
          <p:nvPr/>
        </p:nvCxnSpPr>
        <p:spPr>
          <a:xfrm flipH="1">
            <a:off x="2843212" y="1341437"/>
            <a:ext cx="1368425" cy="3024187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83" name="Google Shape;183;p12"/>
          <p:cNvCxnSpPr/>
          <p:nvPr/>
        </p:nvCxnSpPr>
        <p:spPr>
          <a:xfrm>
            <a:off x="4572000" y="1341437"/>
            <a:ext cx="71437" cy="3024187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84" name="Google Shape;184;p12"/>
          <p:cNvCxnSpPr/>
          <p:nvPr/>
        </p:nvCxnSpPr>
        <p:spPr>
          <a:xfrm>
            <a:off x="4787900" y="1341437"/>
            <a:ext cx="1657350" cy="3024187"/>
          </a:xfrm>
          <a:prstGeom prst="straightConnector1">
            <a:avLst/>
          </a:prstGeom>
          <a:noFill/>
          <a:ln w="317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"/>
          <p:cNvSpPr txBox="1"/>
          <p:nvPr/>
        </p:nvSpPr>
        <p:spPr>
          <a:xfrm>
            <a:off x="250825" y="188912"/>
            <a:ext cx="8569325" cy="1152525"/>
          </a:xfrm>
          <a:prstGeom prst="rect">
            <a:avLst/>
          </a:prstGeom>
          <a:noFill/>
          <a:ln w="317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600"/>
              <a:buFont typeface="Arial"/>
              <a:buNone/>
            </a:pPr>
            <a:r>
              <a:rPr lang="en-US" sz="2600" b="1" i="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На основі внутрішнього логічного шляху засвоєння знань методи поділяють на:</a:t>
            </a:r>
            <a:endParaRPr/>
          </a:p>
        </p:txBody>
      </p:sp>
      <p:sp>
        <p:nvSpPr>
          <p:cNvPr id="190" name="Google Shape;190;p13"/>
          <p:cNvSpPr/>
          <p:nvPr/>
        </p:nvSpPr>
        <p:spPr>
          <a:xfrm>
            <a:off x="323850" y="4221162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традуктивний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91" name="Google Shape;191;p13"/>
          <p:cNvSpPr/>
          <p:nvPr/>
        </p:nvSpPr>
        <p:spPr>
          <a:xfrm>
            <a:off x="323850" y="5373687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аналітичний</a:t>
            </a:r>
            <a:endParaRPr/>
          </a:p>
        </p:txBody>
      </p:sp>
      <p:sp>
        <p:nvSpPr>
          <p:cNvPr id="192" name="Google Shape;192;p13"/>
          <p:cNvSpPr/>
          <p:nvPr/>
        </p:nvSpPr>
        <p:spPr>
          <a:xfrm>
            <a:off x="323850" y="1844675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індуктивний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93" name="Google Shape;193;p13"/>
          <p:cNvSpPr/>
          <p:nvPr/>
        </p:nvSpPr>
        <p:spPr>
          <a:xfrm>
            <a:off x="323850" y="2997200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дедуктивний</a:t>
            </a:r>
            <a:endParaRPr/>
          </a:p>
        </p:txBody>
      </p:sp>
      <p:sp>
        <p:nvSpPr>
          <p:cNvPr id="194" name="Google Shape;194;p13"/>
          <p:cNvSpPr/>
          <p:nvPr/>
        </p:nvSpPr>
        <p:spPr>
          <a:xfrm>
            <a:off x="6227762" y="5445125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конкретизації і виділення головного</a:t>
            </a:r>
            <a:endParaRPr/>
          </a:p>
        </p:txBody>
      </p:sp>
      <p:sp>
        <p:nvSpPr>
          <p:cNvPr id="195" name="Google Shape;195;p13"/>
          <p:cNvSpPr/>
          <p:nvPr/>
        </p:nvSpPr>
        <p:spPr>
          <a:xfrm>
            <a:off x="6227762" y="4292600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узагальнення</a:t>
            </a:r>
            <a:endParaRPr/>
          </a:p>
        </p:txBody>
      </p:sp>
      <p:sp>
        <p:nvSpPr>
          <p:cNvPr id="196" name="Google Shape;196;p13"/>
          <p:cNvSpPr/>
          <p:nvPr/>
        </p:nvSpPr>
        <p:spPr>
          <a:xfrm>
            <a:off x="6227762" y="3068637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порівняння</a:t>
            </a:r>
            <a:endParaRPr/>
          </a:p>
        </p:txBody>
      </p:sp>
      <p:sp>
        <p:nvSpPr>
          <p:cNvPr id="197" name="Google Shape;197;p13"/>
          <p:cNvSpPr/>
          <p:nvPr/>
        </p:nvSpPr>
        <p:spPr>
          <a:xfrm>
            <a:off x="6227762" y="1844675"/>
            <a:ext cx="2663825" cy="9445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синтетичний</a:t>
            </a:r>
            <a:endParaRPr/>
          </a:p>
        </p:txBody>
      </p:sp>
      <p:cxnSp>
        <p:nvCxnSpPr>
          <p:cNvPr id="198" name="Google Shape;198;p13"/>
          <p:cNvCxnSpPr/>
          <p:nvPr/>
        </p:nvCxnSpPr>
        <p:spPr>
          <a:xfrm>
            <a:off x="4572000" y="1341437"/>
            <a:ext cx="0" cy="4464050"/>
          </a:xfrm>
          <a:prstGeom prst="straightConnector1">
            <a:avLst/>
          </a:prstGeom>
          <a:noFill/>
          <a:ln w="730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9" name="Google Shape;199;p13"/>
          <p:cNvCxnSpPr/>
          <p:nvPr/>
        </p:nvCxnSpPr>
        <p:spPr>
          <a:xfrm rot="10800000">
            <a:off x="2987675" y="5805487"/>
            <a:ext cx="15843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0" name="Google Shape;200;p13"/>
          <p:cNvCxnSpPr/>
          <p:nvPr/>
        </p:nvCxnSpPr>
        <p:spPr>
          <a:xfrm rot="10800000">
            <a:off x="2987675" y="4724400"/>
            <a:ext cx="15843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1" name="Google Shape;201;p13"/>
          <p:cNvCxnSpPr/>
          <p:nvPr/>
        </p:nvCxnSpPr>
        <p:spPr>
          <a:xfrm rot="10800000">
            <a:off x="2987675" y="3429000"/>
            <a:ext cx="15843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2" name="Google Shape;202;p13"/>
          <p:cNvCxnSpPr/>
          <p:nvPr/>
        </p:nvCxnSpPr>
        <p:spPr>
          <a:xfrm rot="10800000">
            <a:off x="2987675" y="2276475"/>
            <a:ext cx="15843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3" name="Google Shape;203;p13"/>
          <p:cNvCxnSpPr/>
          <p:nvPr/>
        </p:nvCxnSpPr>
        <p:spPr>
          <a:xfrm>
            <a:off x="4572000" y="5805487"/>
            <a:ext cx="165576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4" name="Google Shape;204;p13"/>
          <p:cNvCxnSpPr/>
          <p:nvPr/>
        </p:nvCxnSpPr>
        <p:spPr>
          <a:xfrm>
            <a:off x="4572000" y="4724400"/>
            <a:ext cx="165576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5" name="Google Shape;205;p13"/>
          <p:cNvCxnSpPr/>
          <p:nvPr/>
        </p:nvCxnSpPr>
        <p:spPr>
          <a:xfrm>
            <a:off x="4572000" y="3429000"/>
            <a:ext cx="165576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6" name="Google Shape;206;p13"/>
          <p:cNvCxnSpPr/>
          <p:nvPr/>
        </p:nvCxnSpPr>
        <p:spPr>
          <a:xfrm>
            <a:off x="4572000" y="2276475"/>
            <a:ext cx="165576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db2004112l">
  <a:themeElements>
    <a:clrScheme name="default">
      <a:dk1>
        <a:srgbClr val="002A00"/>
      </a:dk1>
      <a:lt1>
        <a:srgbClr val="FFFFFF"/>
      </a:lt1>
      <a:dk2>
        <a:srgbClr val="FFFFE7"/>
      </a:dk2>
      <a:lt2>
        <a:srgbClr val="B2B2B2"/>
      </a:lt2>
      <a:accent1>
        <a:srgbClr val="6D77BF"/>
      </a:accent1>
      <a:accent2>
        <a:srgbClr val="669900"/>
      </a:accent2>
      <a:accent3>
        <a:srgbClr val="FFFFFF"/>
      </a:accent3>
      <a:accent4>
        <a:srgbClr val="6D77BF"/>
      </a:accent4>
      <a:accent5>
        <a:srgbClr val="669900"/>
      </a:accent5>
      <a:accent6>
        <a:srgbClr val="FFFFFF"/>
      </a:accent6>
      <a:hlink>
        <a:srgbClr val="A76E23"/>
      </a:hlink>
      <a:folHlink>
        <a:srgbClr val="14523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1472</Words>
  <Application>Microsoft Office PowerPoint</Application>
  <PresentationFormat>Экран (4:3)</PresentationFormat>
  <Paragraphs>184</Paragraphs>
  <Slides>35</Slides>
  <Notes>35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Arial Black</vt:lpstr>
      <vt:lpstr>Noto Sans Symbols</vt:lpstr>
      <vt:lpstr>Verdana</vt:lpstr>
      <vt:lpstr>cdb2004112l</vt:lpstr>
      <vt:lpstr> Методи і засоби навчання</vt:lpstr>
      <vt:lpstr>1. Методи навчання і їх класифікація </vt:lpstr>
      <vt:lpstr>Презентация PowerPoint</vt:lpstr>
      <vt:lpstr>Презентация PowerPoint</vt:lpstr>
      <vt:lpstr>Презентация PowerPoint</vt:lpstr>
      <vt:lpstr>Класифікують методи навчання з урахуванням дидактичного завдання</vt:lpstr>
      <vt:lpstr>Презентация PowerPoint</vt:lpstr>
      <vt:lpstr>Презентация PowerPoint</vt:lpstr>
      <vt:lpstr>Презентация PowerPoint</vt:lpstr>
      <vt:lpstr>Групи методів навчання за Ю.Бабанським</vt:lpstr>
      <vt:lpstr>Методи організації і здійснення навчально-пізнавальної 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Методи стимулювання навчальної діяльності учнів</vt:lpstr>
      <vt:lpstr>Презентация PowerPoint</vt:lpstr>
      <vt:lpstr>3. Методи контролю і самоконтролю у навчанні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5:  Методи і засоби навчання</dc:title>
  <dc:creator>Наталья</dc:creator>
  <cp:lastModifiedBy>Наталья</cp:lastModifiedBy>
  <cp:revision>2</cp:revision>
  <dcterms:modified xsi:type="dcterms:W3CDTF">2022-01-05T20:12:32Z</dcterms:modified>
</cp:coreProperties>
</file>