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3"/>
  </p:notesMasterIdLst>
  <p:sldIdLst>
    <p:sldId id="256" r:id="rId2"/>
    <p:sldId id="257" r:id="rId3"/>
    <p:sldId id="259" r:id="rId4"/>
    <p:sldId id="261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263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20" r:id="rId29"/>
    <p:sldId id="260" r:id="rId30"/>
    <p:sldId id="319" r:id="rId31"/>
    <p:sldId id="317" r:id="rId3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aleway" panose="020B0604020202020204" charset="-52"/>
      <p:regular r:id="rId38"/>
      <p:bold r:id="rId39"/>
      <p:italic r:id="rId40"/>
      <p:boldItalic r:id="rId41"/>
    </p:embeddedFont>
    <p:embeddedFont>
      <p:font typeface="Lato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5C5"/>
    <a:srgbClr val="FF9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676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09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233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581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736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033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1631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009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793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524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670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7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118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310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943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391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364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981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767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303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6774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4167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95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5049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516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514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683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52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850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089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570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26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6"/>
                </a:solidFill>
              </a:rPr>
              <a:t>“</a:t>
            </a:r>
            <a:endParaRPr sz="96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600619" y="591954"/>
            <a:ext cx="7799965" cy="1638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/>
              <a:t>Лекція 1. Якісна та кількісна стратегії збору соціологічної інформації 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 smtClean="0">
                <a:solidFill>
                  <a:srgbClr val="FFC000"/>
                </a:solidFill>
              </a:rPr>
              <a:t>2.</a:t>
            </a:r>
          </a:p>
          <a:p>
            <a:pPr lvl="0"/>
            <a:r>
              <a:rPr lang="uk-UA" sz="3200" dirty="0" smtClean="0"/>
              <a:t>Характеристика </a:t>
            </a:r>
            <a:r>
              <a:rPr lang="uk-UA" sz="3200" dirty="0" smtClean="0"/>
              <a:t>якісної стратегії в соціології</a:t>
            </a:r>
            <a:endParaRPr lang="ru-RU" sz="3200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613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1947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uk-UA" b="1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Для розуміння того яка стратегія дослідження є більш релевантною за різних умов та відповідно до різних об</a:t>
            </a:r>
            <a:r>
              <a:rPr lang="en-US" b="1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’</a:t>
            </a:r>
            <a:r>
              <a:rPr lang="uk-UA" b="1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єктів дослідження варто проаналізувати відмінності двох основних стратегій (якісної та кількісної).</a:t>
            </a:r>
            <a:endParaRPr lang="uk-UA" b="1" kern="1200" noProof="1">
              <a:solidFill>
                <a:srgbClr val="2185C5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38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379141" y="1714500"/>
            <a:ext cx="3651284" cy="3139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Кількісна</a:t>
            </a:r>
            <a:endParaRPr b="1" u="sng" dirty="0">
              <a:solidFill>
                <a:srgbClr val="2185C5"/>
              </a:solidFill>
            </a:endParaRPr>
          </a:p>
          <a:p>
            <a:pPr marL="0" lvl="0" indent="0">
              <a:buNone/>
            </a:pPr>
            <a:r>
              <a:rPr lang="uk-UA" b="1" dirty="0">
                <a:solidFill>
                  <a:srgbClr val="FF9715"/>
                </a:solidFill>
              </a:rPr>
              <a:t>Макросоціологія (об’єктивізм) </a:t>
            </a:r>
          </a:p>
          <a:p>
            <a:pPr marL="0" lvl="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орієнтується на вивчення великих соціальних процесів та аналіз цілісних соціальних систем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743415" y="66133"/>
            <a:ext cx="773716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rgbClr val="FF9715"/>
                </a:solidFill>
              </a:rPr>
              <a:t>Яка теоретична (методологічна ) основа?</a:t>
            </a:r>
            <a:endParaRPr sz="2800" b="1" dirty="0">
              <a:solidFill>
                <a:srgbClr val="FF9715"/>
              </a:solidFill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219453" y="1714500"/>
            <a:ext cx="4062186" cy="3073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Якісна</a:t>
            </a:r>
            <a:endParaRPr b="1" u="sng" dirty="0">
              <a:solidFill>
                <a:srgbClr val="2185C5"/>
              </a:solidFill>
            </a:endParaRP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Мікросоціологія (суб’єктивізм</a:t>
            </a:r>
            <a:r>
              <a:rPr lang="uk-UA" b="1" dirty="0">
                <a:solidFill>
                  <a:srgbClr val="FF9715"/>
                </a:solidFill>
              </a:rPr>
              <a:t>) </a:t>
            </a:r>
            <a:endParaRPr lang="uk-UA" b="1" dirty="0" smtClean="0">
              <a:solidFill>
                <a:srgbClr val="FF9715"/>
              </a:solidFill>
            </a:endParaRPr>
          </a:p>
          <a:p>
            <a:pPr marL="0" lvl="0" indent="0">
              <a:buNone/>
            </a:pPr>
            <a:r>
              <a:rPr lang="uk-UA" b="1" dirty="0">
                <a:solidFill>
                  <a:srgbClr val="0070C0"/>
                </a:solidFill>
              </a:rPr>
              <a:t>вивчення так званих мікрооб'єктів (міжособистісні взаємодії, стосунки, комунікативні зв'язки в малих групах, поведінка індивіда, окремі </a:t>
            </a:r>
            <a:r>
              <a:rPr lang="uk-UA" b="1" dirty="0" smtClean="0">
                <a:solidFill>
                  <a:srgbClr val="0070C0"/>
                </a:solidFill>
              </a:rPr>
              <a:t>соціальні </a:t>
            </a:r>
            <a:r>
              <a:rPr lang="uk-UA" b="1" dirty="0">
                <a:solidFill>
                  <a:srgbClr val="0070C0"/>
                </a:solidFill>
              </a:rPr>
              <a:t>явища та процеси тощо)</a:t>
            </a:r>
          </a:p>
          <a:p>
            <a:pPr marL="0" lvl="0" indent="0">
              <a:buNone/>
            </a:pP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379141" y="1714500"/>
            <a:ext cx="3651284" cy="3139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Кількісна</a:t>
            </a:r>
            <a:endParaRPr b="1" u="sng" dirty="0">
              <a:solidFill>
                <a:srgbClr val="2185C5"/>
              </a:solidFill>
            </a:endParaRPr>
          </a:p>
          <a:p>
            <a:pPr marL="0" lvl="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орієнтується на вивчення великих соціальних процесів та аналіз цілісних соціальних систем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1189463" y="66133"/>
            <a:ext cx="687658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rgbClr val="FF9715"/>
                </a:solidFill>
              </a:rPr>
              <a:t>На що орієнтується?</a:t>
            </a:r>
            <a:endParaRPr sz="2800" b="1" dirty="0">
              <a:solidFill>
                <a:srgbClr val="FF9715"/>
              </a:solidFill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219453" y="1714500"/>
            <a:ext cx="4062186" cy="3073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Якісна</a:t>
            </a:r>
            <a:endParaRPr b="1" u="sng" dirty="0">
              <a:solidFill>
                <a:srgbClr val="2185C5"/>
              </a:solidFill>
            </a:endParaRPr>
          </a:p>
          <a:p>
            <a:pPr marL="0" lvl="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вивчення </a:t>
            </a:r>
            <a:r>
              <a:rPr lang="uk-UA" b="1" dirty="0">
                <a:solidFill>
                  <a:srgbClr val="0070C0"/>
                </a:solidFill>
              </a:rPr>
              <a:t>так званих мікрооб'єктів (міжособистісні взаємодії, стосунки, комунікативні зв'язки в малих групах, поведінка індивіда, окремі </a:t>
            </a:r>
            <a:r>
              <a:rPr lang="uk-UA" b="1" dirty="0" smtClean="0">
                <a:solidFill>
                  <a:srgbClr val="0070C0"/>
                </a:solidFill>
              </a:rPr>
              <a:t>соціальні </a:t>
            </a:r>
            <a:r>
              <a:rPr lang="uk-UA" b="1" dirty="0">
                <a:solidFill>
                  <a:srgbClr val="0070C0"/>
                </a:solidFill>
              </a:rPr>
              <a:t>явища та процеси тощо)</a:t>
            </a:r>
          </a:p>
          <a:p>
            <a:pPr marL="0" lvl="0" indent="0">
              <a:buNone/>
            </a:pP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03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379141" y="1714500"/>
            <a:ext cx="3651284" cy="3139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Кількісна</a:t>
            </a:r>
            <a:endParaRPr b="1" u="sng" dirty="0">
              <a:solidFill>
                <a:srgbClr val="2185C5"/>
              </a:solidFill>
            </a:endParaRPr>
          </a:p>
          <a:p>
            <a:pPr marL="0" lvl="0" indent="0">
              <a:buNone/>
            </a:pPr>
            <a:r>
              <a:rPr lang="uk-UA" b="1" dirty="0">
                <a:solidFill>
                  <a:srgbClr val="FF9715"/>
                </a:solidFill>
              </a:rPr>
              <a:t>Виявити причинно- наслідкові зв’язки </a:t>
            </a:r>
            <a:r>
              <a:rPr lang="uk-UA" b="1" dirty="0" smtClean="0">
                <a:solidFill>
                  <a:srgbClr val="FF9715"/>
                </a:solidFill>
              </a:rPr>
              <a:t>та пояснити їх</a:t>
            </a:r>
          </a:p>
          <a:p>
            <a:pPr marL="0" lvl="0" indent="0">
              <a:buNone/>
            </a:pPr>
            <a:endParaRPr lang="uk-UA" b="1" dirty="0">
              <a:solidFill>
                <a:srgbClr val="FF9715"/>
              </a:solidFill>
            </a:endParaRPr>
          </a:p>
          <a:p>
            <a:pPr marL="0" lvl="0" indent="0">
              <a:buNone/>
            </a:pPr>
            <a:endParaRPr lang="uk-UA" b="1" dirty="0">
              <a:solidFill>
                <a:srgbClr val="FF9715"/>
              </a:solidFill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1189463" y="66133"/>
            <a:ext cx="687658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rgbClr val="FF9715"/>
                </a:solidFill>
              </a:rPr>
              <a:t>Якою є дослідницька мета?</a:t>
            </a:r>
            <a:endParaRPr sz="2800" b="1" dirty="0">
              <a:solidFill>
                <a:srgbClr val="FF9715"/>
              </a:solidFill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219453" y="1714500"/>
            <a:ext cx="4062186" cy="3073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Якісна</a:t>
            </a:r>
            <a:endParaRPr b="1" u="sng" dirty="0">
              <a:solidFill>
                <a:srgbClr val="2185C5"/>
              </a:solidFill>
            </a:endParaRP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Виявити та інтерпретувати суб’єктивні смисли та значення</a:t>
            </a:r>
            <a:endParaRPr lang="uk-UA" b="1" dirty="0">
              <a:solidFill>
                <a:srgbClr val="FF9715"/>
              </a:solidFill>
            </a:endParaRPr>
          </a:p>
          <a:p>
            <a:pPr marL="0" lvl="0" indent="0">
              <a:buNone/>
            </a:pP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481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379141" y="1714500"/>
            <a:ext cx="3651284" cy="3139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Кількісна</a:t>
            </a:r>
            <a:endParaRPr b="1" u="sng" dirty="0">
              <a:solidFill>
                <a:srgbClr val="2185C5"/>
              </a:solidFill>
            </a:endParaRP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- Великі соціальні групи, соціальні інститути, масштабні соціальні процеси</a:t>
            </a: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- Великі масиви інформації</a:t>
            </a:r>
          </a:p>
          <a:p>
            <a:pPr marL="0" lvl="0" indent="0">
              <a:buNone/>
            </a:pPr>
            <a:endParaRPr lang="uk-UA" b="1" dirty="0">
              <a:solidFill>
                <a:srgbClr val="FF9715"/>
              </a:solidFill>
            </a:endParaRPr>
          </a:p>
          <a:p>
            <a:pPr marL="0" lvl="0" indent="0">
              <a:buNone/>
            </a:pPr>
            <a:endParaRPr lang="uk-UA" b="1" dirty="0">
              <a:solidFill>
                <a:srgbClr val="FF9715"/>
              </a:solidFill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1189463" y="66133"/>
            <a:ext cx="687658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rgbClr val="FF9715"/>
                </a:solidFill>
              </a:rPr>
              <a:t>Кого або що вивчає?</a:t>
            </a:r>
            <a:endParaRPr sz="2800" b="1" dirty="0">
              <a:solidFill>
                <a:srgbClr val="FF9715"/>
              </a:solidFill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219453" y="1714500"/>
            <a:ext cx="4062186" cy="3073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Якісна</a:t>
            </a:r>
            <a:endParaRPr b="1" u="sng" dirty="0">
              <a:solidFill>
                <a:srgbClr val="2185C5"/>
              </a:solidFill>
            </a:endParaRP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- Концентрується </a:t>
            </a:r>
            <a:r>
              <a:rPr lang="uk-UA" b="1" dirty="0">
                <a:solidFill>
                  <a:srgbClr val="FF9715"/>
                </a:solidFill>
              </a:rPr>
              <a:t>на рівні мікроаналізу окремих випадків, станів соціальної </a:t>
            </a:r>
            <a:r>
              <a:rPr lang="uk-UA" b="1" dirty="0" smtClean="0">
                <a:solidFill>
                  <a:srgbClr val="FF9715"/>
                </a:solidFill>
              </a:rPr>
              <a:t>взаємодії, вивченні невеликих за чисельністю об'єктів (малих груп або окремих індивідів)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2657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379141" y="1714500"/>
            <a:ext cx="3651284" cy="3139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Кількісна</a:t>
            </a:r>
            <a:endParaRPr b="1" u="sng" dirty="0">
              <a:solidFill>
                <a:srgbClr val="2185C5"/>
              </a:solidFill>
            </a:endParaRP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Дедуктивна</a:t>
            </a:r>
          </a:p>
          <a:p>
            <a:pPr marL="0" lvl="0" indent="0">
              <a:buNone/>
            </a:pPr>
            <a:r>
              <a:rPr lang="uk-UA" b="1" dirty="0" smtClean="0">
                <a:solidFill>
                  <a:srgbClr val="2185C5"/>
                </a:solidFill>
              </a:rPr>
              <a:t>від абстракцій і теорій до фактів шляхом операціоналізації </a:t>
            </a:r>
          </a:p>
          <a:p>
            <a:pPr marL="0" lvl="0" indent="0">
              <a:buNone/>
            </a:pPr>
            <a:endParaRPr lang="uk-UA" b="1" dirty="0">
              <a:solidFill>
                <a:srgbClr val="FF9715"/>
              </a:solidFill>
            </a:endParaRPr>
          </a:p>
          <a:p>
            <a:pPr marL="0" lvl="0" indent="0">
              <a:buNone/>
            </a:pPr>
            <a:endParaRPr lang="uk-UA" b="1" dirty="0">
              <a:solidFill>
                <a:srgbClr val="FF9715"/>
              </a:solidFill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1189463" y="66133"/>
            <a:ext cx="687658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rgbClr val="FF9715"/>
                </a:solidFill>
              </a:rPr>
              <a:t>Яка логіка аналізу?</a:t>
            </a:r>
            <a:endParaRPr sz="2800" b="1" dirty="0">
              <a:solidFill>
                <a:srgbClr val="FF9715"/>
              </a:solidFill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219453" y="1714500"/>
            <a:ext cx="3370810" cy="3073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Якісна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FF9715"/>
                </a:solidFill>
              </a:rPr>
              <a:t>Індуктивна</a:t>
            </a:r>
            <a:endParaRPr lang="uk-UA" b="1" dirty="0">
              <a:solidFill>
                <a:srgbClr val="FF9715"/>
              </a:solidFill>
            </a:endParaRPr>
          </a:p>
          <a:p>
            <a:pPr marL="0" lvl="0" indent="0">
              <a:buNone/>
            </a:pPr>
            <a:r>
              <a:rPr lang="uk-UA" b="1" dirty="0" smtClean="0">
                <a:solidFill>
                  <a:srgbClr val="2185C5"/>
                </a:solidFill>
              </a:rPr>
              <a:t>від фактів життя до їх класифікації та концептуалізації</a:t>
            </a:r>
            <a:endParaRPr lang="uk-UA" b="1" dirty="0">
              <a:solidFill>
                <a:srgbClr val="2185C5"/>
              </a:solidFill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17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379141" y="1714500"/>
            <a:ext cx="3651284" cy="3139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Кількісна</a:t>
            </a:r>
            <a:endParaRPr b="1" u="sng" dirty="0">
              <a:solidFill>
                <a:srgbClr val="2185C5"/>
              </a:solidFill>
            </a:endParaRP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Дедуктивна</a:t>
            </a:r>
          </a:p>
          <a:p>
            <a:pPr marL="0" lvl="0" indent="0">
              <a:buNone/>
            </a:pPr>
            <a:r>
              <a:rPr lang="uk-UA" b="1" dirty="0" smtClean="0">
                <a:solidFill>
                  <a:srgbClr val="2185C5"/>
                </a:solidFill>
              </a:rPr>
              <a:t>від абстракцій і теорій до фактів шляхом операціоналізації </a:t>
            </a:r>
          </a:p>
          <a:p>
            <a:pPr marL="0" lvl="0" indent="0">
              <a:buNone/>
            </a:pPr>
            <a:endParaRPr lang="uk-UA" b="1" dirty="0">
              <a:solidFill>
                <a:srgbClr val="FF9715"/>
              </a:solidFill>
            </a:endParaRPr>
          </a:p>
          <a:p>
            <a:pPr marL="0" lvl="0" indent="0">
              <a:buNone/>
            </a:pPr>
            <a:endParaRPr lang="uk-UA" b="1" dirty="0">
              <a:solidFill>
                <a:srgbClr val="FF9715"/>
              </a:solidFill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1189463" y="66133"/>
            <a:ext cx="687658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rgbClr val="FF9715"/>
                </a:solidFill>
              </a:rPr>
              <a:t>Яка логіка аналізу?</a:t>
            </a:r>
            <a:endParaRPr sz="2800" b="1" dirty="0">
              <a:solidFill>
                <a:srgbClr val="FF9715"/>
              </a:solidFill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219453" y="1714500"/>
            <a:ext cx="3370810" cy="3073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Якісна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FF9715"/>
                </a:solidFill>
              </a:rPr>
              <a:t>Індуктивна</a:t>
            </a:r>
            <a:endParaRPr lang="uk-UA" b="1" dirty="0">
              <a:solidFill>
                <a:srgbClr val="FF9715"/>
              </a:solidFill>
            </a:endParaRPr>
          </a:p>
          <a:p>
            <a:pPr marL="0" lvl="0" indent="0">
              <a:buNone/>
            </a:pPr>
            <a:r>
              <a:rPr lang="uk-UA" b="1" dirty="0" smtClean="0">
                <a:solidFill>
                  <a:srgbClr val="2185C5"/>
                </a:solidFill>
              </a:rPr>
              <a:t>від фактів життя до їх класифікації та концептуалізації</a:t>
            </a:r>
            <a:endParaRPr lang="uk-UA" b="1" dirty="0">
              <a:solidFill>
                <a:srgbClr val="2185C5"/>
              </a:solidFill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417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379141" y="1714500"/>
            <a:ext cx="3651284" cy="3139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Кількісна</a:t>
            </a:r>
            <a:endParaRPr b="1" u="sng" dirty="0">
              <a:solidFill>
                <a:srgbClr val="2185C5"/>
              </a:solidFill>
            </a:endParaRP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Скільки?</a:t>
            </a: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Хто?</a:t>
            </a: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Що?</a:t>
            </a: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Коли?</a:t>
            </a: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Де?</a:t>
            </a: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Як часто?</a:t>
            </a:r>
            <a:endParaRPr lang="uk-UA" b="1" dirty="0" smtClean="0">
              <a:solidFill>
                <a:srgbClr val="FF9715"/>
              </a:solidFill>
            </a:endParaRPr>
          </a:p>
          <a:p>
            <a:pPr marL="0" lvl="0" indent="0">
              <a:buNone/>
            </a:pPr>
            <a:endParaRPr lang="uk-UA" b="1" dirty="0">
              <a:solidFill>
                <a:srgbClr val="FF9715"/>
              </a:solidFill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1189463" y="66133"/>
            <a:ext cx="687658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rgbClr val="FF9715"/>
                </a:solidFill>
              </a:rPr>
              <a:t>На які питання відповідає?</a:t>
            </a:r>
            <a:endParaRPr sz="2800" b="1" dirty="0">
              <a:solidFill>
                <a:srgbClr val="FF9715"/>
              </a:solidFill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219453" y="1714500"/>
            <a:ext cx="3370810" cy="3073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Якісна</a:t>
            </a: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Чому?</a:t>
            </a: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Як?</a:t>
            </a: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З якою метою?</a:t>
            </a: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Що це означає?</a:t>
            </a: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Яка причина/мотив?</a:t>
            </a:r>
            <a:endParaRPr lang="uk-UA" b="1" dirty="0">
              <a:solidFill>
                <a:srgbClr val="FF9715"/>
              </a:solidFill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0440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379141" y="1714500"/>
            <a:ext cx="3651284" cy="3139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Кількісна</a:t>
            </a:r>
            <a:endParaRPr b="1" u="sng" dirty="0">
              <a:solidFill>
                <a:srgbClr val="2185C5"/>
              </a:solidFill>
            </a:endParaRPr>
          </a:p>
          <a:p>
            <a:pPr marL="0" lvl="0" indent="0">
              <a:buNone/>
            </a:pPr>
            <a:r>
              <a:rPr lang="uk-UA" b="1" dirty="0">
                <a:solidFill>
                  <a:srgbClr val="FF9715"/>
                </a:solidFill>
              </a:rPr>
              <a:t>Стандартизовані та формалізовані </a:t>
            </a:r>
            <a:r>
              <a:rPr lang="uk-UA" b="1" dirty="0" smtClean="0">
                <a:solidFill>
                  <a:srgbClr val="FF9715"/>
                </a:solidFill>
              </a:rPr>
              <a:t>методи</a:t>
            </a:r>
          </a:p>
          <a:p>
            <a:pPr marL="0" lvl="0" indent="0">
              <a:buNone/>
            </a:pPr>
            <a:endParaRPr lang="uk-UA" b="1" dirty="0">
              <a:solidFill>
                <a:srgbClr val="FF9715"/>
              </a:solidFill>
            </a:endParaRPr>
          </a:p>
          <a:p>
            <a:pPr marL="0" lvl="0" indent="0">
              <a:buNone/>
            </a:pPr>
            <a:endParaRPr lang="uk-UA" b="1" dirty="0">
              <a:solidFill>
                <a:srgbClr val="FF9715"/>
              </a:solidFill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1189463" y="66133"/>
            <a:ext cx="687658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rgbClr val="FF9715"/>
                </a:solidFill>
              </a:rPr>
              <a:t>Які методи використовуються?</a:t>
            </a:r>
            <a:endParaRPr sz="2800" b="1" dirty="0">
              <a:solidFill>
                <a:srgbClr val="FF9715"/>
              </a:solidFill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219453" y="1714500"/>
            <a:ext cx="3370810" cy="3073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Якісна</a:t>
            </a:r>
          </a:p>
          <a:p>
            <a:pPr marL="0" lvl="0" indent="0">
              <a:buNone/>
            </a:pPr>
            <a:r>
              <a:rPr lang="uk-UA" b="1" dirty="0">
                <a:solidFill>
                  <a:srgbClr val="FF9715"/>
                </a:solidFill>
              </a:rPr>
              <a:t>Нестандартизовані та неформалізовані методи</a:t>
            </a: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209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434588"/>
            <a:ext cx="7628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2185C5"/>
                </a:solidFill>
              </a:rPr>
              <a:t>План:</a:t>
            </a:r>
            <a:endParaRPr b="1" dirty="0">
              <a:solidFill>
                <a:srgbClr val="2185C5"/>
              </a:solidFill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893699" y="1523401"/>
            <a:ext cx="6956760" cy="23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uk-UA" sz="1800" b="1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1. </a:t>
            </a: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Методологічна основа якісної та кількісної стратегії </a:t>
            </a:r>
            <a:r>
              <a:rPr lang="uk-UA" sz="1800" b="1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соціологічного </a:t>
            </a: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дослідження.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2</a:t>
            </a:r>
            <a:r>
              <a:rPr lang="uk-UA" sz="1800" b="1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. Характеристика </a:t>
            </a: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якісної стратегії в соціології.</a:t>
            </a:r>
            <a:endParaRPr lang="uk-UA" sz="1800" b="1" dirty="0">
              <a:solidFill>
                <a:srgbClr val="2185C5"/>
              </a:solidFill>
              <a:latin typeface="Raleway"/>
              <a:ea typeface="Raleway"/>
              <a:cs typeface="Raleway"/>
              <a:sym typeface="Lat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uk-UA" sz="1800" b="1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3</a:t>
            </a: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. </a:t>
            </a:r>
            <a:r>
              <a:rPr lang="uk-UA" sz="1800" b="1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Поєднання кількісної та якісної стратегій.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379141" y="1714500"/>
            <a:ext cx="3651284" cy="3139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Кількісна</a:t>
            </a:r>
            <a:endParaRPr b="1" u="sng" dirty="0">
              <a:solidFill>
                <a:srgbClr val="2185C5"/>
              </a:solidFill>
            </a:endParaRPr>
          </a:p>
          <a:p>
            <a:pPr marL="0" lvl="0" indent="0">
              <a:buNone/>
            </a:pPr>
            <a:r>
              <a:rPr lang="uk-UA" b="1" dirty="0">
                <a:solidFill>
                  <a:srgbClr val="FF9715"/>
                </a:solidFill>
              </a:rPr>
              <a:t>Створюється заздалегідь і перевіряється</a:t>
            </a:r>
          </a:p>
          <a:p>
            <a:pPr marL="0" lvl="0" indent="0">
              <a:buNone/>
            </a:pPr>
            <a:endParaRPr lang="uk-UA" b="1" dirty="0">
              <a:solidFill>
                <a:srgbClr val="FF9715"/>
              </a:solidFill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869796" y="0"/>
            <a:ext cx="735980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rgbClr val="FF9715"/>
                </a:solidFill>
              </a:rPr>
              <a:t>Який інструментарій використовується?</a:t>
            </a:r>
            <a:endParaRPr sz="2800" b="1" dirty="0">
              <a:solidFill>
                <a:srgbClr val="FF9715"/>
              </a:solidFill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219452" y="1714500"/>
            <a:ext cx="3891201" cy="3073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Якісна</a:t>
            </a: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Інструментарію може не бути, або він може змінюватись у ході дослідження</a:t>
            </a:r>
            <a:endParaRPr lang="uk-UA" b="1" dirty="0">
              <a:solidFill>
                <a:srgbClr val="FF9715"/>
              </a:solidFill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8034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379141" y="1714500"/>
            <a:ext cx="3651284" cy="3139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Кількісна</a:t>
            </a:r>
            <a:endParaRPr b="1" u="sng" dirty="0">
              <a:solidFill>
                <a:srgbClr val="2185C5"/>
              </a:solidFill>
            </a:endParaRP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Респондент</a:t>
            </a:r>
          </a:p>
          <a:p>
            <a:pPr marL="0" lvl="0" indent="0">
              <a:buNone/>
            </a:pPr>
            <a:endParaRPr lang="uk-UA" b="1" dirty="0">
              <a:solidFill>
                <a:srgbClr val="FF9715"/>
              </a:solidFill>
            </a:endParaRPr>
          </a:p>
          <a:p>
            <a:pPr marL="0" lvl="0" indent="0">
              <a:buNone/>
            </a:pPr>
            <a:r>
              <a:rPr lang="uk-UA" b="1" dirty="0">
                <a:solidFill>
                  <a:srgbClr val="2185C5"/>
                </a:solidFill>
              </a:rPr>
              <a:t>Не довіряти і перевіряти </a:t>
            </a:r>
          </a:p>
          <a:p>
            <a:pPr marL="0" lvl="0" indent="0">
              <a:buNone/>
            </a:pPr>
            <a:endParaRPr lang="uk-UA" b="1" dirty="0">
              <a:solidFill>
                <a:srgbClr val="FF9715"/>
              </a:solidFill>
            </a:endParaRPr>
          </a:p>
          <a:p>
            <a:pPr marL="0" lvl="0" indent="0">
              <a:buNone/>
            </a:pPr>
            <a:endParaRPr lang="uk-UA" b="1" dirty="0">
              <a:solidFill>
                <a:srgbClr val="FF9715"/>
              </a:solidFill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862362" y="170985"/>
            <a:ext cx="735980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rgbClr val="FF9715"/>
                </a:solidFill>
              </a:rPr>
              <a:t>Яка роль досліджуваного і установка дослідника щодо нього?</a:t>
            </a:r>
            <a:endParaRPr sz="2800" b="1" dirty="0">
              <a:solidFill>
                <a:srgbClr val="FF9715"/>
              </a:solidFill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219452" y="1714500"/>
            <a:ext cx="3891201" cy="3073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Якісна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FF9715"/>
                </a:solidFill>
              </a:rPr>
              <a:t>Інформант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uk-UA" b="1" dirty="0">
              <a:solidFill>
                <a:srgbClr val="FF9715"/>
              </a:solidFill>
            </a:endParaRPr>
          </a:p>
          <a:p>
            <a:pPr marL="0" lvl="0" indent="0">
              <a:buNone/>
            </a:pPr>
            <a:r>
              <a:rPr lang="uk-UA" b="1" dirty="0">
                <a:solidFill>
                  <a:srgbClr val="2185C5"/>
                </a:solidFill>
              </a:rPr>
              <a:t>Довіряти </a:t>
            </a:r>
            <a:r>
              <a:rPr lang="uk-UA" b="1" dirty="0" smtClean="0">
                <a:solidFill>
                  <a:srgbClr val="2185C5"/>
                </a:solidFill>
              </a:rPr>
              <a:t>суб’єктивному </a:t>
            </a:r>
            <a:r>
              <a:rPr lang="uk-UA" b="1" dirty="0">
                <a:solidFill>
                  <a:srgbClr val="2185C5"/>
                </a:solidFill>
              </a:rPr>
              <a:t>баченню інформанта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uk-UA" b="1" dirty="0">
              <a:solidFill>
                <a:srgbClr val="FF9715"/>
              </a:solidFill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431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379141" y="1714500"/>
            <a:ext cx="3651284" cy="3139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Кількісна</a:t>
            </a:r>
            <a:endParaRPr b="1" u="sng" dirty="0">
              <a:solidFill>
                <a:srgbClr val="2185C5"/>
              </a:solidFill>
            </a:endParaRP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Використання статистичних методів та комп’ютерних програм для обробки масивів даних</a:t>
            </a:r>
          </a:p>
          <a:p>
            <a:pPr marL="0" lvl="0" indent="0">
              <a:buNone/>
            </a:pPr>
            <a:r>
              <a:rPr lang="uk-UA" b="1" dirty="0" smtClean="0">
                <a:solidFill>
                  <a:srgbClr val="2185C5"/>
                </a:solidFill>
              </a:rPr>
              <a:t>Дані представляються у вигляді таблиць, графіків, індексів, коефіцієнтів тощо</a:t>
            </a:r>
          </a:p>
          <a:p>
            <a:pPr marL="0" lvl="0" indent="0">
              <a:buNone/>
            </a:pPr>
            <a:endParaRPr lang="uk-UA" b="1" dirty="0">
              <a:solidFill>
                <a:srgbClr val="FF9715"/>
              </a:solidFill>
            </a:endParaRPr>
          </a:p>
          <a:p>
            <a:pPr marL="0" lvl="0" indent="0">
              <a:buNone/>
            </a:pPr>
            <a:endParaRPr lang="uk-UA" b="1" dirty="0">
              <a:solidFill>
                <a:srgbClr val="FF9715"/>
              </a:solidFill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862362" y="185853"/>
            <a:ext cx="735980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rgbClr val="FF9715"/>
                </a:solidFill>
              </a:rPr>
              <a:t>Який спосіб аналізу та представлення даних?</a:t>
            </a:r>
            <a:endParaRPr sz="2800" b="1" dirty="0">
              <a:solidFill>
                <a:srgbClr val="FF9715"/>
              </a:solidFill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219452" y="1714500"/>
            <a:ext cx="3891201" cy="3073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u="sng" dirty="0" smtClean="0">
                <a:solidFill>
                  <a:srgbClr val="2185C5"/>
                </a:solidFill>
              </a:rPr>
              <a:t>Якісна</a:t>
            </a:r>
          </a:p>
          <a:p>
            <a:pPr marL="0" lvl="0" indent="0">
              <a:buNone/>
            </a:pPr>
            <a:r>
              <a:rPr lang="uk-UA" b="1" dirty="0" smtClean="0">
                <a:solidFill>
                  <a:srgbClr val="FF9715"/>
                </a:solidFill>
              </a:rPr>
              <a:t>Для аналізу даних майже не використовуються статистичні методи</a:t>
            </a:r>
          </a:p>
          <a:p>
            <a:pPr marL="0" lvl="0" indent="0">
              <a:buNone/>
            </a:pPr>
            <a:r>
              <a:rPr lang="uk-UA" b="1" dirty="0" smtClean="0">
                <a:solidFill>
                  <a:srgbClr val="2185C5"/>
                </a:solidFill>
              </a:rPr>
              <a:t>Результати представлені у вигляді цитат з усної або письмової мови інформантів</a:t>
            </a:r>
            <a:endParaRPr lang="uk-UA" b="1" dirty="0">
              <a:solidFill>
                <a:srgbClr val="2185C5"/>
              </a:solidFill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7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uk-UA" b="1" kern="1200" noProof="1" smtClean="0">
                <a:solidFill>
                  <a:srgbClr val="FF9715"/>
                </a:solidFill>
                <a:latin typeface="Calibri"/>
                <a:ea typeface="+mn-ea"/>
                <a:cs typeface="+mn-cs"/>
              </a:rPr>
              <a:t>Основні характерні риси якісної стратегії:</a:t>
            </a:r>
            <a:endParaRPr lang="uk-UA" b="1" kern="1200" noProof="1">
              <a:solidFill>
                <a:srgbClr val="FF9715"/>
              </a:solidFill>
              <a:latin typeface="Calibri"/>
              <a:ea typeface="+mn-ea"/>
              <a:cs typeface="+mn-cs"/>
            </a:endParaRPr>
          </a:p>
          <a:p>
            <a:pPr lvl="0" indent="-457200" algn="just">
              <a:spcBef>
                <a:spcPct val="20000"/>
              </a:spcBef>
              <a:buClrTx/>
              <a:buSzTx/>
              <a:buAutoNum type="arabicPeriod"/>
            </a:pP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Результати отримуються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не 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завдяки викоританню кількісних даних, математичних та статистичних процедур,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а шляхом розкриття сенсу та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інтерпретації 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відповідей (або поведінки) інформантів,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що виражають суб'єктивну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цінність 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з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точки зору самого суб'єкта. Цілі такого дослідження полягають у розумінні та інтерпретації суб'єктивного аспекту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соціальних 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процесів і явищ. </a:t>
            </a:r>
          </a:p>
          <a:p>
            <a:pPr lvl="0" indent="-457200" algn="just">
              <a:spcBef>
                <a:spcPct val="20000"/>
              </a:spcBef>
              <a:buClrTx/>
              <a:buSzTx/>
              <a:buAutoNum type="arabicPeriod"/>
            </a:pP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Якісна стратегія більше відповідає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мікросоціологічному 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напрямку,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так як він служить для вивчення соціальних проблем з точки зору індивідуального, приватного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. </a:t>
            </a:r>
            <a:endParaRPr lang="uk-UA" sz="2000" kern="1200" noProof="1" smtClean="0">
              <a:solidFill>
                <a:srgbClr val="2185C5"/>
              </a:solidFill>
              <a:latin typeface="Calibri"/>
              <a:ea typeface="+mn-ea"/>
              <a:cs typeface="+mn-cs"/>
            </a:endParaRPr>
          </a:p>
          <a:p>
            <a:pPr marL="0" lvl="0" indent="0" algn="just">
              <a:spcBef>
                <a:spcPct val="20000"/>
              </a:spcBef>
              <a:buClrTx/>
              <a:buSzTx/>
              <a:buNone/>
            </a:pPr>
            <a:endParaRPr lang="en-US" sz="1800" b="1" kern="1200" noProof="1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280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uk-UA" b="1" kern="1200" noProof="1" smtClean="0">
                <a:solidFill>
                  <a:srgbClr val="FF9715"/>
                </a:solidFill>
                <a:latin typeface="Calibri"/>
                <a:ea typeface="+mn-ea"/>
                <a:cs typeface="+mn-cs"/>
              </a:rPr>
              <a:t>Основні характерні риси якісної стратегії:</a:t>
            </a:r>
            <a:endParaRPr lang="uk-UA" b="1" kern="1200" noProof="1">
              <a:solidFill>
                <a:srgbClr val="FF9715"/>
              </a:solidFill>
              <a:latin typeface="Calibri"/>
              <a:ea typeface="+mn-ea"/>
              <a:cs typeface="+mn-cs"/>
            </a:endParaRPr>
          </a:p>
          <a:p>
            <a:pPr lvl="0" indent="-457200" algn="just">
              <a:spcBef>
                <a:spcPct val="20000"/>
              </a:spcBef>
              <a:buClrTx/>
              <a:buSzTx/>
              <a:buFont typeface="+mj-lt"/>
              <a:buAutoNum type="arabicPeriod" startAt="3"/>
            </a:pP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Якісні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дані найчастіше асоціюються з інтерпретаційними методами дослідження і зазвичай вважаються більш «обгрунтованими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». </a:t>
            </a:r>
            <a:endParaRPr lang="uk-UA" sz="2000" kern="1200" noProof="1" smtClean="0">
              <a:solidFill>
                <a:srgbClr val="2185C5"/>
              </a:solidFill>
              <a:latin typeface="Calibri"/>
              <a:ea typeface="+mn-ea"/>
              <a:cs typeface="+mn-cs"/>
            </a:endParaRPr>
          </a:p>
          <a:p>
            <a:pPr lvl="0" indent="-457200" algn="just">
              <a:spcBef>
                <a:spcPct val="20000"/>
              </a:spcBef>
              <a:buClrTx/>
              <a:buSzTx/>
              <a:buFont typeface="+mj-lt"/>
              <a:buAutoNum type="arabicPeriod" startAt="3"/>
            </a:pP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Обгрунтованість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у даному випадку означає дослідження, яке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дає 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більш «глибоку», наближену до дійсності, «яскраву»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картину досліджуваного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феномена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. Допомагає розкрити його суть. </a:t>
            </a:r>
          </a:p>
          <a:p>
            <a:pPr lvl="0" indent="-457200" algn="just">
              <a:spcBef>
                <a:spcPct val="20000"/>
              </a:spcBef>
              <a:buClrTx/>
              <a:buSzTx/>
              <a:buFont typeface="+mj-lt"/>
              <a:buAutoNum type="arabicPeriod" startAt="3"/>
            </a:pP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Якісні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дані часто вважають більш обгрунтованими,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ніж 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кількісні,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але 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в той же час менш надійними,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тобто вони з меншою ймовірністю будуть застосовуватися до тих людей або феноменів, які відрізняються від досліджуваних.</a:t>
            </a:r>
            <a:endParaRPr lang="uk-UA" sz="2000" kern="1200" noProof="1">
              <a:solidFill>
                <a:srgbClr val="2185C5"/>
              </a:solidFill>
              <a:latin typeface="Calibri"/>
              <a:ea typeface="+mn-ea"/>
              <a:cs typeface="+mn-cs"/>
            </a:endParaRPr>
          </a:p>
          <a:p>
            <a:pPr marL="0" lvl="0" indent="0" algn="just">
              <a:spcBef>
                <a:spcPct val="20000"/>
              </a:spcBef>
              <a:buClrTx/>
              <a:buSzTx/>
              <a:buNone/>
            </a:pPr>
            <a:endParaRPr lang="en-US" sz="1800" b="1" kern="1200" noProof="1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1480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uk-UA" b="1" kern="1200" noProof="1" smtClean="0">
                <a:solidFill>
                  <a:srgbClr val="FF9715"/>
                </a:solidFill>
                <a:latin typeface="Calibri"/>
                <a:ea typeface="+mn-ea"/>
                <a:cs typeface="+mn-cs"/>
              </a:rPr>
              <a:t>Основні характерні риси якісної стратегії:</a:t>
            </a:r>
            <a:endParaRPr lang="uk-UA" b="1" kern="1200" noProof="1">
              <a:solidFill>
                <a:srgbClr val="FF9715"/>
              </a:solidFill>
              <a:latin typeface="Calibri"/>
              <a:ea typeface="+mn-ea"/>
              <a:cs typeface="+mn-cs"/>
            </a:endParaRPr>
          </a:p>
          <a:p>
            <a:pPr lvl="0" indent="-457200" algn="just">
              <a:spcBef>
                <a:spcPct val="20000"/>
              </a:spcBef>
              <a:buClrTx/>
              <a:buSzTx/>
              <a:buFont typeface="+mj-lt"/>
              <a:buAutoNum type="arabicPeriod" startAt="6"/>
            </a:pP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Цей напрямок є окремою областю соціології зі своєю методологією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мовою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дослідження, а також рівнем інтересу: приватне, локальне, мікроаналіз конкретних ситуацій. </a:t>
            </a:r>
          </a:p>
          <a:p>
            <a:pPr lvl="0" indent="-457200" algn="just">
              <a:spcBef>
                <a:spcPct val="20000"/>
              </a:spcBef>
              <a:buClrTx/>
              <a:buSzTx/>
              <a:buFont typeface="+mj-lt"/>
              <a:buAutoNum type="arabicPeriod" startAt="6"/>
            </a:pP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Як дослідницька стратегія якісний метод істотно відрізняється від кількісного, оскільки орієнтований на пізнання переживань, досвіду, почуттів людей і їх практики, виражених в їх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власних 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висловлюваннях чи діях. </a:t>
            </a:r>
            <a:endParaRPr lang="uk-UA" sz="2000" kern="1200" noProof="1">
              <a:solidFill>
                <a:srgbClr val="2185C5"/>
              </a:solidFill>
              <a:latin typeface="Calibri"/>
              <a:ea typeface="+mn-ea"/>
              <a:cs typeface="+mn-cs"/>
            </a:endParaRPr>
          </a:p>
          <a:p>
            <a:pPr lvl="0" indent="-457200" algn="just">
              <a:spcBef>
                <a:spcPct val="20000"/>
              </a:spcBef>
              <a:buClrTx/>
              <a:buSzTx/>
              <a:buFont typeface="+mj-lt"/>
              <a:buAutoNum type="arabicPeriod" startAt="6"/>
            </a:pP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Це спосіб пізнання об'єкта в природних умовах; він концентрується в основному на суб'єктивному баченні соціальних проблем, які узагальнюються шляхом аналітичного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аналізу 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різнохарактерної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інформації про об'єкт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. </a:t>
            </a:r>
            <a:endParaRPr lang="uk-UA" sz="2000" kern="1200" noProof="1">
              <a:solidFill>
                <a:srgbClr val="2185C5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0028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uk-UA" b="1" kern="1200" noProof="1" smtClean="0">
                <a:solidFill>
                  <a:srgbClr val="FF9715"/>
                </a:solidFill>
                <a:latin typeface="Calibri"/>
                <a:ea typeface="+mn-ea"/>
                <a:cs typeface="+mn-cs"/>
              </a:rPr>
              <a:t>Основні характерні риси якісної стратегії:</a:t>
            </a:r>
            <a:endParaRPr lang="uk-UA" b="1" kern="1200" noProof="1">
              <a:solidFill>
                <a:srgbClr val="FF9715"/>
              </a:solidFill>
              <a:latin typeface="Calibri"/>
              <a:ea typeface="+mn-ea"/>
              <a:cs typeface="+mn-cs"/>
            </a:endParaRPr>
          </a:p>
          <a:p>
            <a:pPr lvl="0" indent="-457200" algn="just">
              <a:spcBef>
                <a:spcPct val="20000"/>
              </a:spcBef>
              <a:buClrTx/>
              <a:buSzTx/>
              <a:buFont typeface="+mj-lt"/>
              <a:buAutoNum type="arabicPeriod" startAt="6"/>
            </a:pP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Це пошукова стратегія, «відкрита» на вході і формулююча теоретичні концепції в процесі дослідження, логіка аналізу індуктивна - від фактів життя до їх класифікації та концептуалізації. </a:t>
            </a:r>
          </a:p>
          <a:p>
            <a:pPr lvl="0" indent="-457200" algn="just">
              <a:spcBef>
                <a:spcPct val="20000"/>
              </a:spcBef>
              <a:buClrTx/>
              <a:buSzTx/>
              <a:buFont typeface="+mj-lt"/>
              <a:buAutoNum type="arabicPeriod" startAt="6"/>
            </a:pP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Така стратегія є пріоритетною при інтересі до детального опису об'єкта, його соціальної своєрідності в єдності всіх складових, при вивченні суб'єктивного аспекту соціальних проблем. Використання пошукової, м'якої стратегії сприяє виявленню інновацій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незвичайного та особливого.</a:t>
            </a:r>
            <a:endParaRPr lang="uk-UA" sz="2000" kern="1200" noProof="1">
              <a:solidFill>
                <a:srgbClr val="2185C5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0846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uk-UA" b="1" kern="1200" noProof="1" smtClean="0">
                <a:solidFill>
                  <a:srgbClr val="FF9715"/>
                </a:solidFill>
                <a:latin typeface="Calibri"/>
                <a:ea typeface="+mn-ea"/>
                <a:cs typeface="+mn-cs"/>
              </a:rPr>
              <a:t>Основні характерні риси якісної стратегії:</a:t>
            </a:r>
            <a:endParaRPr lang="uk-UA" b="1" kern="1200" noProof="1">
              <a:solidFill>
                <a:srgbClr val="FF9715"/>
              </a:solidFill>
              <a:latin typeface="Calibri"/>
              <a:ea typeface="+mn-ea"/>
              <a:cs typeface="+mn-cs"/>
            </a:endParaRPr>
          </a:p>
          <a:p>
            <a:pPr lvl="0" indent="-457200" algn="just">
              <a:spcBef>
                <a:spcPct val="20000"/>
              </a:spcBef>
              <a:buClrTx/>
              <a:buSzTx/>
              <a:buFont typeface="+mj-lt"/>
              <a:buAutoNum type="arabicPeriod" startAt="8"/>
            </a:pP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У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якісному дослідженні дослідник концентрує увагу на суб'єкті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агенті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соціальної дії і звертається насамперед до його особистісного повсякденного досвіду і взаємодій з іншими, вираженими у словах, висловлюваннях, оповіданнях про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власне 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життя чи діях. </a:t>
            </a:r>
          </a:p>
          <a:p>
            <a:pPr lvl="0" indent="-457200" algn="just">
              <a:spcBef>
                <a:spcPct val="20000"/>
              </a:spcBef>
              <a:buClrTx/>
              <a:buSzTx/>
              <a:buFont typeface="+mj-lt"/>
              <a:buAutoNum type="arabicPeriod" startAt="8"/>
            </a:pP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Аналізуючи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інтерактивну інформацію (слова, жести, комунікативні символи), соціолог осмислює та інтерпретує особливі форми локального існування людей; він узагальнює свої спостереження і переводить їх на мову наукових термінів для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теоретичної 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інтерпретації. </a:t>
            </a:r>
            <a:endParaRPr lang="uk-UA" sz="2000" kern="1200" noProof="1">
              <a:solidFill>
                <a:srgbClr val="2185C5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5938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>
                <a:solidFill>
                  <a:srgbClr val="FFC000"/>
                </a:solidFill>
              </a:rPr>
              <a:t>3</a:t>
            </a:r>
            <a:r>
              <a:rPr lang="uk-UA" sz="3200" b="1" dirty="0" smtClean="0">
                <a:solidFill>
                  <a:srgbClr val="FFC000"/>
                </a:solidFill>
              </a:rPr>
              <a:t>.</a:t>
            </a:r>
            <a:endParaRPr lang="uk-UA" sz="3200" b="1" dirty="0" smtClean="0">
              <a:solidFill>
                <a:srgbClr val="FFC000"/>
              </a:solidFill>
            </a:endParaRPr>
          </a:p>
          <a:p>
            <a:pPr lvl="0"/>
            <a:r>
              <a:rPr lang="uk-UA" sz="3200" dirty="0" smtClean="0"/>
              <a:t>Поєднання якісної та кількісної стратегій</a:t>
            </a:r>
            <a:endParaRPr lang="uk-UA" sz="3200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942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1689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rgbClr val="2185C5"/>
                </a:solidFill>
              </a:rPr>
              <a:t>На практиці в прикладних соціологічних дослідженнях використовуються різні дизайни</a:t>
            </a:r>
            <a:r>
              <a:rPr lang="uk-UA" dirty="0" smtClean="0">
                <a:solidFill>
                  <a:srgbClr val="2185C5"/>
                </a:solidFill>
              </a:rPr>
              <a:t>, в тому числі і ті, що поєднують кількісну і якісну стратегії</a:t>
            </a:r>
            <a:endParaRPr dirty="0">
              <a:solidFill>
                <a:srgbClr val="2185C5"/>
              </a:solidFill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C000"/>
                </a:solidFill>
              </a:rPr>
              <a:t>1.</a:t>
            </a:r>
            <a:endParaRPr sz="3200" b="1" dirty="0">
              <a:solidFill>
                <a:srgbClr val="FFC000"/>
              </a:solidFill>
            </a:endParaRPr>
          </a:p>
          <a:p>
            <a:pPr lvl="0"/>
            <a:r>
              <a:rPr lang="uk-UA" sz="3200" dirty="0"/>
              <a:t>Методологічна основа якісної та кількісної стратегії соціологічного дослідження.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uk-UA" b="1" kern="1200" noProof="1" smtClean="0">
                <a:solidFill>
                  <a:srgbClr val="FF9715"/>
                </a:solidFill>
                <a:latin typeface="Calibri"/>
                <a:ea typeface="+mn-ea"/>
                <a:cs typeface="+mn-cs"/>
              </a:rPr>
              <a:t>Від чого залежить вибір чи поєднання стратегій:</a:t>
            </a:r>
          </a:p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uk-UA" b="1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1. Складність/комплексність проблеми дослідження</a:t>
            </a:r>
          </a:p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uk-UA" b="1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2. Побажання замовника</a:t>
            </a:r>
          </a:p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uk-UA" b="1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3. Кваліфікація дослідника(-ків)</a:t>
            </a:r>
          </a:p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uk-UA" b="1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4. Бюджет проєкту</a:t>
            </a:r>
            <a:endParaRPr lang="uk-UA" b="1" kern="1200" noProof="1">
              <a:solidFill>
                <a:srgbClr val="2185C5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1235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 smtClean="0">
                <a:solidFill>
                  <a:srgbClr val="FFC000"/>
                </a:solidFill>
              </a:rPr>
              <a:t>Дякую за увагу!</a:t>
            </a:r>
            <a:endParaRPr lang="uk-UA" sz="3200" b="1" dirty="0" smtClean="0">
              <a:solidFill>
                <a:srgbClr val="FFC000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221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b="1" dirty="0">
                <a:solidFill>
                  <a:srgbClr val="2185C5"/>
                </a:solidFill>
                <a:latin typeface="Arial" panose="020B0604020202020204" pitchFamily="34" charset="0"/>
              </a:rPr>
              <a:t>Методологія</a:t>
            </a:r>
            <a:r>
              <a:rPr lang="uk-UA" dirty="0">
                <a:solidFill>
                  <a:srgbClr val="2185C5"/>
                </a:solidFill>
                <a:latin typeface="Arial" panose="020B0604020202020204" pitchFamily="34" charset="0"/>
              </a:rPr>
              <a:t> </a:t>
            </a:r>
            <a:r>
              <a:rPr lang="uk-UA" dirty="0" smtClean="0">
                <a:solidFill>
                  <a:srgbClr val="2185C5"/>
                </a:solidFill>
                <a:latin typeface="Arial" panose="020B0604020202020204" pitchFamily="34" charset="0"/>
              </a:rPr>
              <a:t>(від грецького</a:t>
            </a:r>
            <a:r>
              <a:rPr lang="el-GR" dirty="0" smtClean="0">
                <a:solidFill>
                  <a:srgbClr val="2185C5"/>
                </a:solidFill>
                <a:latin typeface="Arial" panose="020B0604020202020204" pitchFamily="34" charset="0"/>
              </a:rPr>
              <a:t> </a:t>
            </a:r>
            <a:r>
              <a:rPr lang="uk-UA" dirty="0" smtClean="0">
                <a:solidFill>
                  <a:srgbClr val="2185C5"/>
                </a:solidFill>
                <a:latin typeface="Arial" panose="020B0604020202020204" pitchFamily="34" charset="0"/>
              </a:rPr>
              <a:t>«вчення </a:t>
            </a:r>
            <a:r>
              <a:rPr lang="uk-UA" dirty="0">
                <a:solidFill>
                  <a:srgbClr val="2185C5"/>
                </a:solidFill>
                <a:latin typeface="Arial" panose="020B0604020202020204" pitchFamily="34" charset="0"/>
              </a:rPr>
              <a:t>про </a:t>
            </a:r>
            <a:r>
              <a:rPr lang="uk-UA" dirty="0" smtClean="0">
                <a:solidFill>
                  <a:srgbClr val="2185C5"/>
                </a:solidFill>
                <a:latin typeface="Arial" panose="020B0604020202020204" pitchFamily="34" charset="0"/>
              </a:rPr>
              <a:t>метод»)</a:t>
            </a:r>
            <a:r>
              <a:rPr lang="uk-UA" dirty="0">
                <a:solidFill>
                  <a:srgbClr val="2185C5"/>
                </a:solidFill>
                <a:latin typeface="Arial" panose="020B0604020202020204" pitchFamily="34" charset="0"/>
              </a:rPr>
              <a:t> </a:t>
            </a:r>
            <a:r>
              <a:rPr lang="uk-UA" dirty="0" smtClean="0">
                <a:solidFill>
                  <a:srgbClr val="2185C5"/>
                </a:solidFill>
                <a:latin typeface="Arial" panose="020B0604020202020204" pitchFamily="34" charset="0"/>
              </a:rPr>
              <a:t>- це </a:t>
            </a:r>
            <a:r>
              <a:rPr lang="uk-UA" dirty="0">
                <a:solidFill>
                  <a:srgbClr val="2185C5"/>
                </a:solidFill>
                <a:latin typeface="Arial" panose="020B0604020202020204" pitchFamily="34" charset="0"/>
              </a:rPr>
              <a:t>сукупність прийомів </a:t>
            </a:r>
            <a:r>
              <a:rPr lang="uk-UA" dirty="0" smtClean="0">
                <a:solidFill>
                  <a:srgbClr val="2185C5"/>
                </a:solidFill>
                <a:latin typeface="Arial" panose="020B0604020202020204" pitchFamily="34" charset="0"/>
              </a:rPr>
              <a:t>та методів, </a:t>
            </a:r>
            <a:r>
              <a:rPr lang="uk-UA" dirty="0">
                <a:solidFill>
                  <a:srgbClr val="2185C5"/>
                </a:solidFill>
                <a:latin typeface="Arial" panose="020B0604020202020204" pitchFamily="34" charset="0"/>
              </a:rPr>
              <a:t>що застосовуються в </a:t>
            </a:r>
            <a:r>
              <a:rPr lang="uk-UA" dirty="0" smtClean="0">
                <a:solidFill>
                  <a:srgbClr val="2185C5"/>
                </a:solidFill>
                <a:latin typeface="Arial" panose="020B0604020202020204" pitchFamily="34" charset="0"/>
              </a:rPr>
              <a:t>науці.</a:t>
            </a:r>
          </a:p>
          <a:p>
            <a:pPr lvl="0"/>
            <a:r>
              <a:rPr lang="uk-UA" dirty="0" smtClean="0">
                <a:solidFill>
                  <a:srgbClr val="2185C5"/>
                </a:solidFill>
                <a:latin typeface="Arial" panose="020B0604020202020204" pitchFamily="34" charset="0"/>
              </a:rPr>
              <a:t>Поняття</a:t>
            </a:r>
            <a:r>
              <a:rPr lang="uk-UA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 </a:t>
            </a:r>
            <a:r>
              <a:rPr lang="uk-UA" b="1" dirty="0">
                <a:solidFill>
                  <a:srgbClr val="2185C5"/>
                </a:solidFill>
                <a:latin typeface="Arial" panose="020B0604020202020204" pitchFamily="34" charset="0"/>
              </a:rPr>
              <a:t>«метод» </a:t>
            </a:r>
            <a:r>
              <a:rPr lang="uk-UA" dirty="0">
                <a:solidFill>
                  <a:srgbClr val="2185C5"/>
                </a:solidFill>
                <a:latin typeface="Arial" panose="020B0604020202020204" pitchFamily="34" charset="0"/>
              </a:rPr>
              <a:t>походить від грецького - шлях до чогось. У соціології метод - це спосіб одержання найбільш правдоподібних соціологічних знань, сукупність використовуваних процедур, прийомів, операцій для емпіричного і теоретичного пізнання соціальної реальності. </a:t>
            </a:r>
            <a:endParaRPr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Структуру і характер наукового змісту сучасної соціології неможливо зрозуміти без урахування того, що крім диференціації за видами і аспектам дослідницької діяльності в соціології існують відмінності між принциповими теоретичними підходами, що визначають стратегію і напрям дослідження, тобто дають відповіді на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питання </a:t>
            </a:r>
            <a:r>
              <a:rPr lang="uk-UA" sz="2000" b="1" u="sng" dirty="0" smtClean="0">
                <a:solidFill>
                  <a:srgbClr val="FF9715"/>
                </a:solidFill>
                <a:latin typeface="Arial" panose="020B0604020202020204" pitchFamily="34" charset="0"/>
              </a:rPr>
              <a:t>що, як і навіщо досліджується.</a:t>
            </a:r>
          </a:p>
          <a:p>
            <a:pPr marL="114300" lvl="0" indent="0">
              <a:buNone/>
            </a:pPr>
            <a:endParaRPr lang="uk-UA" sz="2000" dirty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/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Ці відмінності визначаються існуванням всередині соціології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конкуруючих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шкіл і напрямків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дослідження.</a:t>
            </a:r>
            <a:endParaRPr sz="20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496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uk-UA" sz="2000" b="1" kern="1200" noProof="1" smtClean="0">
                <a:solidFill>
                  <a:srgbClr val="FF9715"/>
                </a:solidFill>
                <a:latin typeface="Calibri"/>
                <a:ea typeface="+mn-ea"/>
                <a:cs typeface="+mn-cs"/>
              </a:rPr>
              <a:t>Як приклад можна взяти теорію Дж. Рітцера про парадигмальні напрямки соціології.</a:t>
            </a:r>
          </a:p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sz="2000" b="1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парадигм</a:t>
            </a:r>
            <a:r>
              <a:rPr lang="uk-UA" sz="2000" b="1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а</a:t>
            </a:r>
            <a:r>
              <a:rPr lang="en-US" sz="2000" b="1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соціальних фактів</a:t>
            </a:r>
            <a:r>
              <a:rPr lang="en-US" sz="2000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Досліджуються соціальні факти (структури) та інститути, їх вплив на індивідуальне мислення – це і постає соціальною </a:t>
            </a:r>
            <a:r>
              <a:rPr lang="en-US" sz="2000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реальністю </a:t>
            </a:r>
            <a:r>
              <a:rPr lang="en-US" sz="2000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(структурний функціоналізм, теорії конфлікту, теорії систем) </a:t>
            </a:r>
          </a:p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sz="2000" b="1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парадигм</a:t>
            </a:r>
            <a:r>
              <a:rPr lang="uk-UA" sz="2000" b="1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а</a:t>
            </a:r>
            <a:r>
              <a:rPr lang="en-US" sz="2000" b="1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соціальних значень</a:t>
            </a:r>
            <a:r>
              <a:rPr lang="en-US" sz="2000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Досліджується як актори (суб’єкти взаємодій) визначають соціальну ситуацію і як це визначення впливає на наступні дії та взаємодії. Соціальною реальністю постають символи та </a:t>
            </a:r>
            <a:r>
              <a:rPr lang="en-US" sz="2000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значення </a:t>
            </a:r>
            <a:r>
              <a:rPr lang="en-US" sz="2000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(теорія соціальної дії, етнометодологія, феноменологія, символічний інтеракціонізм) </a:t>
            </a:r>
          </a:p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sz="2000" b="1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парадигм</a:t>
            </a:r>
            <a:r>
              <a:rPr lang="uk-UA" sz="2000" b="1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а</a:t>
            </a:r>
            <a:r>
              <a:rPr lang="en-US" sz="2000" b="1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соціальної поведінки.  </a:t>
            </a:r>
            <a:r>
              <a:rPr lang="en-US" sz="2000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Досліджується несвідома поведінка </a:t>
            </a:r>
            <a:r>
              <a:rPr lang="en-US" sz="2000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індивіда </a:t>
            </a:r>
            <a:r>
              <a:rPr lang="en-US" sz="2000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(теорія обміну, поведінкова соціологія)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038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uk-UA" sz="2000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Хоч це теоретичні підходи, але частіше за все на розробку </a:t>
            </a:r>
            <a:r>
              <a:rPr lang="uk-UA" sz="2000" b="1" kern="1200" noProof="1" smtClean="0">
                <a:solidFill>
                  <a:srgbClr val="FF9715"/>
                </a:solidFill>
                <a:latin typeface="Calibri"/>
                <a:ea typeface="+mn-ea"/>
                <a:cs typeface="+mn-cs"/>
              </a:rPr>
              <a:t>дизайну*</a:t>
            </a:r>
            <a:r>
              <a:rPr lang="uk-UA" sz="2000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прикладного соціологічного дослідження вони також будуть впливати </a:t>
            </a:r>
            <a:r>
              <a:rPr lang="uk-UA" sz="2000" b="1" kern="1200" noProof="1" smtClean="0">
                <a:solidFill>
                  <a:srgbClr val="FF9715"/>
                </a:solidFill>
                <a:latin typeface="Calibri"/>
                <a:ea typeface="+mn-ea"/>
                <a:cs typeface="+mn-cs"/>
              </a:rPr>
              <a:t>через методологічну позицію дослідника чи специфіку досліджуваного явища/процесу.</a:t>
            </a:r>
          </a:p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endParaRPr lang="uk-UA" sz="2000" kern="1200" noProof="1">
              <a:solidFill>
                <a:schemeClr val="bg2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2000" b="1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Дизайн дослідження </a:t>
            </a:r>
            <a:r>
              <a:rPr lang="ru-RU" sz="2000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можна розглядати як структуру дослідження – це «клей», який утримує разом усі елементи дослідницького проекту</a:t>
            </a:r>
            <a:r>
              <a:rPr lang="ru-RU" sz="2000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. Зазвичай це програма соціологічного дослідження, але може й передувати їй, змальовуючи тільки основні вихідні моменти.</a:t>
            </a:r>
            <a:endParaRPr lang="en-US" sz="2000" kern="1200" noProof="1">
              <a:solidFill>
                <a:schemeClr val="bg2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618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uk-UA" sz="1800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У соціологічних дослідженнях </a:t>
            </a:r>
            <a:r>
              <a:rPr lang="uk-UA" sz="1800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частіше за все використовуються </a:t>
            </a:r>
            <a:r>
              <a:rPr lang="uk-UA" sz="1800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дві </a:t>
            </a:r>
            <a:r>
              <a:rPr lang="uk-UA" sz="1800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основні стратегії розробки дизайну дослідження, </a:t>
            </a:r>
            <a:r>
              <a:rPr lang="uk-UA" sz="1800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що відрізняються специфічними особливостями: </a:t>
            </a:r>
            <a:r>
              <a:rPr lang="uk-UA" sz="1800" b="1" u="sng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кількісна та якісна</a:t>
            </a:r>
            <a:r>
              <a:rPr lang="uk-UA" sz="1800" u="sng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. </a:t>
            </a:r>
            <a:endParaRPr lang="uk-UA" sz="1800" u="sng" kern="1200" noProof="1" smtClean="0">
              <a:solidFill>
                <a:schemeClr val="bg2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uk-UA" sz="1800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Питання </a:t>
            </a:r>
            <a:r>
              <a:rPr lang="uk-UA" sz="1800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про використання та можливості цих двох груп методів пов'язане з розумінням самого предмету соціології: або це наука, що спрямована на дослідження надіндивідуальних структур, що складають суспільство (</a:t>
            </a:r>
            <a:r>
              <a:rPr lang="uk-UA" sz="1800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об’єктивізм/макросоціологія), </a:t>
            </a:r>
            <a:r>
              <a:rPr lang="uk-UA" sz="1800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або вона вивчає повсякденне життя людей та ті смисли, які люди надають своїм діям (</a:t>
            </a:r>
            <a:r>
              <a:rPr lang="uk-UA" sz="1800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суб’єктивізм/мікросоціологія). </a:t>
            </a:r>
          </a:p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uk-UA" sz="1800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В першому випадку адекватним є використання кількісних методів збору інформації, в другому - якісних. Це з точки зору методології, </a:t>
            </a:r>
            <a:r>
              <a:rPr lang="uk-UA" sz="1800" b="1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на практиці </a:t>
            </a:r>
            <a:r>
              <a:rPr lang="uk-UA" sz="1800" b="1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ж у </a:t>
            </a:r>
            <a:r>
              <a:rPr lang="uk-UA" sz="1800" b="1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межах одного дослідницького проекту дуже часто застосовують </a:t>
            </a:r>
            <a:r>
              <a:rPr lang="uk-UA" sz="1800" b="1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обидві стратегії, </a:t>
            </a:r>
            <a:r>
              <a:rPr lang="uk-UA" sz="1800" b="1" kern="1200" noProof="1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що взаємодоповнюють </a:t>
            </a:r>
            <a:r>
              <a:rPr lang="uk-UA" sz="1800" b="1" kern="1200" noProof="1" smtClean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одна одну.</a:t>
            </a:r>
            <a:endParaRPr lang="en-US" sz="1800" b="1" kern="1200" noProof="1">
              <a:solidFill>
                <a:schemeClr val="bg2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52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uk-UA" b="1" kern="1200" noProof="1" smtClean="0">
                <a:solidFill>
                  <a:srgbClr val="FF9715"/>
                </a:solidFill>
                <a:latin typeface="Calibri"/>
                <a:ea typeface="+mn-ea"/>
                <a:cs typeface="+mn-cs"/>
              </a:rPr>
              <a:t>До того ж при виборі стратегії необхідно </a:t>
            </a:r>
            <a:r>
              <a:rPr lang="uk-UA" b="1" kern="1200" noProof="1">
                <a:solidFill>
                  <a:srgbClr val="FF9715"/>
                </a:solidFill>
                <a:latin typeface="Calibri"/>
                <a:ea typeface="+mn-ea"/>
                <a:cs typeface="+mn-cs"/>
              </a:rPr>
              <a:t>врахувати наступні моменти:</a:t>
            </a:r>
          </a:p>
          <a:p>
            <a:pPr marL="0" lvl="0" indent="0" algn="just">
              <a:spcBef>
                <a:spcPct val="20000"/>
              </a:spcBef>
              <a:buClrTx/>
              <a:buSzTx/>
              <a:buNone/>
            </a:pP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- 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Жоден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з методів 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в рамках стратегії не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є універсальним, методи можуть бути адекватними чи неадекватними поставленим цілям і завданням;</a:t>
            </a:r>
          </a:p>
          <a:p>
            <a:pPr marL="0" lvl="0" indent="0" algn="just">
              <a:spcBef>
                <a:spcPct val="20000"/>
              </a:spcBef>
              <a:buClrTx/>
              <a:buSzTx/>
              <a:buNone/>
            </a:pP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- 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Необхідно обирати оперативні та економічно обгрунтовані методи дослідження, але прицьому оперативність та економність не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повинні досягатися за рахунок 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зниження якості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даних;</a:t>
            </a:r>
          </a:p>
          <a:p>
            <a:pPr marL="0" lvl="0" indent="0" algn="just">
              <a:spcBef>
                <a:spcPct val="20000"/>
              </a:spcBef>
              <a:buClrTx/>
              <a:buSzTx/>
              <a:buNone/>
            </a:pP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- </a:t>
            </a:r>
            <a:r>
              <a:rPr lang="uk-UA" sz="2000" kern="1200" noProof="1" smtClean="0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Надійність </a:t>
            </a:r>
            <a:r>
              <a:rPr lang="uk-UA" sz="2000" kern="1200" noProof="1">
                <a:solidFill>
                  <a:srgbClr val="2185C5"/>
                </a:solidFill>
                <a:latin typeface="Calibri"/>
                <a:ea typeface="+mn-ea"/>
                <a:cs typeface="+mn-cs"/>
              </a:rPr>
              <a:t>методу забезпечується як обґрунтованістю його застосування, так і правильним використанням.</a:t>
            </a:r>
          </a:p>
          <a:p>
            <a:pPr marL="342900" lvl="0" algn="just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endParaRPr lang="en-US" sz="1800" b="1" kern="1200" noProof="1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5707525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1363</Words>
  <Application>Microsoft Office PowerPoint</Application>
  <PresentationFormat>Екран (16:9)</PresentationFormat>
  <Paragraphs>162</Paragraphs>
  <Slides>31</Slides>
  <Notes>31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6" baseType="lpstr">
      <vt:lpstr>Calibri</vt:lpstr>
      <vt:lpstr>Raleway</vt:lpstr>
      <vt:lpstr>Arial</vt:lpstr>
      <vt:lpstr>Lato</vt:lpstr>
      <vt:lpstr>Antonio template</vt:lpstr>
      <vt:lpstr>Лекція 1. Якісна та кількісна стратегії збору соціологічної інформації </vt:lpstr>
      <vt:lpstr>План:</vt:lpstr>
      <vt:lpstr>1. Методологічна основа якісної та кількісної стратегії соціологічного дослідження.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2. Характеристика якісної стратегії в соціології</vt:lpstr>
      <vt:lpstr>Презентація PowerPoint</vt:lpstr>
      <vt:lpstr>Яка теоретична (методологічна ) основа?</vt:lpstr>
      <vt:lpstr>На що орієнтується?</vt:lpstr>
      <vt:lpstr>Якою є дослідницька мета?</vt:lpstr>
      <vt:lpstr>Кого або що вивчає?</vt:lpstr>
      <vt:lpstr>Яка логіка аналізу?</vt:lpstr>
      <vt:lpstr>Яка логіка аналізу?</vt:lpstr>
      <vt:lpstr>На які питання відповідає?</vt:lpstr>
      <vt:lpstr>Які методи використовуються?</vt:lpstr>
      <vt:lpstr>Який інструментарій використовується?</vt:lpstr>
      <vt:lpstr>Яка роль досліджуваного і установка дослідника щодо нього?</vt:lpstr>
      <vt:lpstr>Який спосіб аналізу та представлення даних?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3. Поєднання якісної та кількісної стратегій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1. Якісна та кількісна стратегії збору соціологічної інформації </dc:title>
  <cp:lastModifiedBy>Taisiia</cp:lastModifiedBy>
  <cp:revision>18</cp:revision>
  <dcterms:modified xsi:type="dcterms:W3CDTF">2023-09-03T19:54:01Z</dcterms:modified>
</cp:coreProperties>
</file>