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81" r:id="rId4"/>
    <p:sldId id="280" r:id="rId5"/>
    <p:sldId id="284" r:id="rId6"/>
    <p:sldId id="261" r:id="rId7"/>
    <p:sldId id="287" r:id="rId8"/>
    <p:sldId id="289" r:id="rId9"/>
    <p:sldId id="257" r:id="rId10"/>
    <p:sldId id="258" r:id="rId11"/>
    <p:sldId id="263" r:id="rId12"/>
    <p:sldId id="264" r:id="rId13"/>
    <p:sldId id="265" r:id="rId14"/>
    <p:sldId id="267" r:id="rId15"/>
    <p:sldId id="259" r:id="rId16"/>
    <p:sldId id="26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516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70AD-704F-4906-A506-5351E7CA0D47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9F6C1-47DA-445C-A8A6-517DB847F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780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E46AA0-3D8D-4561-89B6-D60195B172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D5A5F5-50A8-4A35-BF76-48A83904AD3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6" name="Образ слайда 1">
            <a:extLst>
              <a:ext uri="{FF2B5EF4-FFF2-40B4-BE49-F238E27FC236}">
                <a16:creationId xmlns:a16="http://schemas.microsoft.com/office/drawing/2014/main" id="{B9CA73B6-1395-48C8-BE62-FF500D018C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тки 2">
            <a:extLst>
              <a:ext uri="{FF2B5EF4-FFF2-40B4-BE49-F238E27FC236}">
                <a16:creationId xmlns:a16="http://schemas.microsoft.com/office/drawing/2014/main" id="{B65FB15C-DDF7-422F-8FD1-846B4427D2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6388" name="Номер слайда 3">
            <a:extLst>
              <a:ext uri="{FF2B5EF4-FFF2-40B4-BE49-F238E27FC236}">
                <a16:creationId xmlns:a16="http://schemas.microsoft.com/office/drawing/2014/main" id="{22DD4109-72E9-40EC-AEE5-9DA780ED382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36B44F-DDD1-43C3-BC07-E3CB2653DDA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6C04-0999-416A-A2A9-931557B39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79414A-5F2A-4644-83E8-98D529266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E721A8-F029-42D8-9E74-74EA8F8B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E1BD-F330-40A9-A32D-E67981B44B35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3C522D-543F-4F65-8A5A-FC1D2919A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31EE5-C731-462E-B851-D0062DFF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6FE7-F08A-43F4-B3DC-5502D8E3B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903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257A1-B5A4-44C7-9CD3-21CCEBB81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0BDC18-579C-471E-B3EF-4DE816B8F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E13681-CA93-4B30-B60D-4D86A16DF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E1BD-F330-40A9-A32D-E67981B44B35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A08456-102F-42DC-B09E-B5117C2F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D871A5-BE42-4A84-AA23-DD7B1BB34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6FE7-F08A-43F4-B3DC-5502D8E3B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342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28DBE2-A51D-4DEA-94A1-6F23DD55F9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624282-1EC9-4C79-96BF-F252C451C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E62085-B18B-4A22-A7E0-1DA195D20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E1BD-F330-40A9-A32D-E67981B44B35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EE1F70-ADCD-4D92-BEC3-FC22D383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7EC4A9-7CF0-4DFE-BA46-AC101E91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6FE7-F08A-43F4-B3DC-5502D8E3B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818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3FF0C-ACD1-4610-8B1E-CA218CB3A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4596C8-D7E5-47FA-A75C-31C1A254A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0C96D9-AADB-4DF1-A94B-D0D1EF426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16224D-BBA4-4F94-8F00-2A7CB92BA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F671E1-D58A-4FD8-AD27-E3D5125F5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139CE-8F89-4A92-B261-EC6E872000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6457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7A51D-CAC5-444E-9B06-799E76829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C014D2-049D-4E49-A0C6-BC63A3E5F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9D66C7-CEE4-4B56-B699-0B721B10D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525D48-2349-475D-9663-FC380AA0A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602770-C4A1-45AE-A086-B3F14EA69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6AD82-A1AC-48F5-9E0D-BA6627181F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7302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30608-744F-4A85-A73D-41320FB7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BEF06E-6DC1-4ECF-ABB4-C1D759957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7C210E-793C-46B5-8D35-003CA280C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AA2BDF-A675-475A-9E97-4D020CDDA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B24B6A-DD56-4F7D-A9CD-5507FD661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BC0E6-7B3B-40CE-9E4A-79EFFCE7C8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5869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5E78F-93CA-43EF-A839-DEA63D987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857EE4-7E2F-42E0-BB5B-145807874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D1B847-519D-46E1-AB40-CFC7B55EF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47F14B-2886-48A1-89B4-B5A8A34D2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23CFC2-3343-4AE4-9C41-64C693014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55231F-1243-4775-993D-E643B069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827E6-CEA0-4665-A7E5-73B3DE219D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3086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A31A8-CD14-4860-BA69-B9390F723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B213D0-9033-4CF2-A9B1-CE1D73D3C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9FB930-A256-4937-8716-29616F4EF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AFB8965-1585-451F-89CB-D6F3110D22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7A562C-DC50-4879-88C4-AC25C8743C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BDDC3E1-68F8-4E7C-8C9D-48EA1FB51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B22A2C-A4F8-44B2-8420-AE2696366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BD96AC-958A-43B0-98CE-388B77F9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100AD-CEB6-4D85-9B5C-7023CA29A4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6164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B6AE45-64C5-42A5-94CD-EF479E02F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9016C5-766D-41BC-9375-5C01904AC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4E3E8D-9739-413F-9298-B67F42D1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D3A666-43A7-4BC1-99A9-67FCD0851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9B17B-3C0C-42B1-A39A-BE71C502EA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0983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EACC9C-C756-4386-AEF9-E84E2FB66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FB73411-AC9A-4AC1-9F8E-6B294B23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3AD6AF-A990-4EE6-8697-7D9A626E2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E50C5-A314-4BE0-BED0-DE7B610D32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2314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8FE52-2916-4358-A337-F0A5A81F5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913361-8A99-4645-8463-FB904A14C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C5541E-0F3E-419A-A5AF-39C895767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C6C011-5095-49C6-B1A5-9F97D6048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933922-1BCE-4AAC-92ED-3CD4F8075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ADD861-9F8F-44CD-A371-FBAAE4DCB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D1198-6D76-4AE1-9944-02251708B0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564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B6438-0D23-42E3-8AB4-6E2F4AD3A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54375F-8655-4421-B471-C7046130F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BBE302-7B8A-472D-9BEA-DD5A9D18E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E1BD-F330-40A9-A32D-E67981B44B35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88BF58-2ADC-46BC-AC3A-741BC78BE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A4AF8-0BE9-4FA1-8AAF-6F18913A1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6FE7-F08A-43F4-B3DC-5502D8E3B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753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09425-29E3-4FF4-BF28-EF6B35B41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99EB5BA-062F-40C2-9A04-8D99D745EC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52B02D-B10D-4AC4-83A2-4F9D3F1D0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828FEA-7666-48FD-A9E1-6689D6A67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94BEE1-DAD7-40FA-93D2-436D1985E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5564F6-2C1D-4128-B6B0-28629D716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96F22-D53A-4916-8E76-36C90568F9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943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A8471-BF59-4FFF-8009-CF9B71730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67B18A-8B31-4AB1-8CDE-4C1464135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732E05-E69E-460D-AB00-50ABE0B72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55073E-6289-41C5-AE1F-8991AB7EA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A89CEF-86BA-4F02-8600-34E2BB996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D09FB-361B-4206-B40A-E4AF1D9EF1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6794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9224A5E-9272-462A-BBBA-C7BEDC3BD2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388DB3-2E09-4D20-A963-AA6ED91AB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933B18-7874-40C0-8FE7-D30068411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7DB940-FCED-4BCE-9A39-F9EA338D6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C16192-5A71-4B11-A93C-12869871A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242AA-5693-4036-A2B2-53884C2A8B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008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52B6B7-DFDE-4B0E-8DFC-52D25388A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BF071C-8113-43C7-B50B-C8211FB8D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189B68-48FC-4058-AEC4-33AB54AFB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E1BD-F330-40A9-A32D-E67981B44B35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3C600A-DCED-4315-A52C-7FD853D8A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9EB015-F53A-4BCB-AC47-939036A54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6FE7-F08A-43F4-B3DC-5502D8E3B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4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BEB354-A7EA-4A2C-8D6A-5795D61B6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E4CFF9-D935-4AC0-AC01-1E6AF33599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9AED9A-B926-4241-8A57-B67383918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57C2DE-2CBB-42C4-9DA9-49699B1DA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E1BD-F330-40A9-A32D-E67981B44B35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7FC164-C949-4145-87A9-F64E8D091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01C31E-6312-457D-9FCF-6AFA05FF0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6FE7-F08A-43F4-B3DC-5502D8E3B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61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0490F-0837-4F10-A9B7-5E6773DC8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034293-4EA3-45E0-9D3B-00AD2F51D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5D5CE-C600-46E4-976F-95A7D8C8E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B9FE11B-8B08-44A1-8DB0-3C191D2612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47B846E-D1F5-464F-8261-81CF90D476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ACFCFF8-70B7-498F-8BA7-398B14FCC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E1BD-F330-40A9-A32D-E67981B44B35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1B5033F-76FF-447E-B4E7-20394B301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596009F-3566-4D77-B5CD-BA9587A20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6FE7-F08A-43F4-B3DC-5502D8E3B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504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C718C-47AB-42C2-9B5D-B5560197B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D8EBD3-CE38-4E79-ACE5-572950309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E1BD-F330-40A9-A32D-E67981B44B35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79693F-E723-4475-8C79-27083AE5F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09120F-875E-42D1-9056-57CC51671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6FE7-F08A-43F4-B3DC-5502D8E3B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1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23B8D8A-D423-4359-A630-1D9B29207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E1BD-F330-40A9-A32D-E67981B44B35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57EE59-E7AD-4F14-BB3A-719B3E54F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B494D6-D2A1-49A6-B0D6-108EC0B8E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6FE7-F08A-43F4-B3DC-5502D8E3B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34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D7591-3AA2-443D-BEE8-372DB8FBE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214667-B82A-4FFD-9862-F34997EDC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E20229-CAE8-42FB-9380-C760ABE15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8BBA7D-1B94-4D7F-8ABD-AEC059366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E1BD-F330-40A9-A32D-E67981B44B35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2876B9-C2F3-4348-9BB5-3AE6E6A35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9DACA9-D641-446F-9ECF-8CAED07B4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6FE7-F08A-43F4-B3DC-5502D8E3B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14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9A66F-29F6-443C-ADEB-5C87FA838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DA3066-37B3-46A1-93C3-F1317F76B7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E1F244-7190-41E0-816F-BAE6CF6BC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D4BB24-7141-47EF-A997-5F349DD4C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E1BD-F330-40A9-A32D-E67981B44B35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E5FE59-973A-469B-B781-C4C7208F5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A25E82-C36F-4C83-8944-F3B314222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6FE7-F08A-43F4-B3DC-5502D8E3B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13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54F150-06A7-4986-A812-0B1E6F659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711B9C-9E27-472A-87F2-62BE6D141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700EFE-39FA-41D4-8C21-4675232594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CE1BD-F330-40A9-A32D-E67981B44B35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9646A0-C6BE-4D97-87E8-AEE4D6DDB8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25391E-07F3-418F-994F-57C83C534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06FE7-F08A-43F4-B3DC-5502D8E3B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90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6031DB8-D4B9-46BB-A5FA-97D44C5D3F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606506C-8110-4588-9BF8-92381BA90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976F83F-8887-4E31-BFA6-4F6C1167D78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9BF8896-938D-48C1-9CFC-C3F2C2BAB0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295FA1D-C0FA-4304-AB78-B1735589AE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83E282-93C8-4169-BD17-3F5B12BEA9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967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AD91E-7360-41D2-819D-32BD0E096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22363"/>
          </a:xfrm>
        </p:spPr>
        <p:txBody>
          <a:bodyPr>
            <a:normAutofit/>
          </a:bodyPr>
          <a:lstStyle/>
          <a:p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 робота № 8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AEE28B-6686-4C3F-AD7C-F67E1E61ED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3888" y="3024555"/>
            <a:ext cx="9444111" cy="2233246"/>
          </a:xfrm>
        </p:spPr>
        <p:txBody>
          <a:bodyPr>
            <a:normAutofit/>
          </a:bodyPr>
          <a:lstStyle/>
          <a:p>
            <a:pPr marL="228600" lvl="0">
              <a:lnSpc>
                <a:spcPct val="100000"/>
              </a:lnSpc>
            </a:pPr>
            <a:r>
              <a:rPr lang="uk-UA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</a:t>
            </a:r>
            <a:r>
              <a:rPr lang="uk-UA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  </a:t>
            </a:r>
            <a:r>
              <a:rPr lang="uk-UA" sz="4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 вивчення біохімічних властивостей мікроорганізмів</a:t>
            </a:r>
            <a:endParaRPr lang="ru-RU" sz="44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68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2BB0E-AC3F-44F7-AA66-A5CB1FF9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Короткий строкатий ряд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Гісса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0EDA885-C144-47E2-9E70-D5FB6D956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325" y="24337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884B4DF0-AB52-4AAB-AAF2-8AB176EB3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512" y="1097280"/>
            <a:ext cx="8834511" cy="513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Ссылка на слайд 4">
                <a:extLst>
                  <a:ext uri="{FF2B5EF4-FFF2-40B4-BE49-F238E27FC236}">
                    <a16:creationId xmlns:a16="http://schemas.microsoft.com/office/drawing/2014/main" id="{4ECF9A99-D015-490A-9022-6A862EA567C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80220738"/>
                  </p:ext>
                </p:extLst>
              </p:nvPr>
            </p:nvGraphicFramePr>
            <p:xfrm>
              <a:off x="-3281785" y="4398676"/>
              <a:ext cx="3048000" cy="1714500"/>
            </p:xfrm>
            <a:graphic>
              <a:graphicData uri="http://schemas.microsoft.com/office/powerpoint/2016/slidezoom">
                <pslz:sldZm>
                  <pslz:sldZmObj sldId="259" cId="2674403854">
                    <pslz:zmPr id="{686CF3AB-9656-4FFA-B38C-E53EDF6B9F92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Ссылка на слайд 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4ECF9A99-D015-490A-9022-6A862EA567C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281785" y="4398676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801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78AFE8E-9A68-4679-A73E-4D9A5B20D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806" y="928468"/>
            <a:ext cx="10354994" cy="5248495"/>
          </a:xfrm>
        </p:spPr>
        <p:txBody>
          <a:bodyPr>
            <a:normAutofit fontScale="47500" lnSpcReduction="20000"/>
          </a:bodyPr>
          <a:lstStyle/>
          <a:p>
            <a:pPr marR="12065" indent="457200" algn="just">
              <a:lnSpc>
                <a:spcPct val="175000"/>
              </a:lnSpc>
              <a:spcAft>
                <a:spcPts val="0"/>
              </a:spcAft>
            </a:pPr>
            <a:r>
              <a:rPr lang="uk-UA" sz="3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Для дослідження</a:t>
            </a:r>
            <a:r>
              <a:rPr lang="uk-UA" sz="3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800" i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протеолітичних</a:t>
            </a:r>
            <a:r>
              <a:rPr lang="uk-UA" sz="3800" i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властивостей</a:t>
            </a:r>
            <a:r>
              <a:rPr lang="uk-UA" sz="38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3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(здатності бактерій розщеплювати білки) використовують молоко або середовище з желатином. Протеоліз у молоці виражається розчиненням згустків казеїну, які утворюються бактеріями, що згортають молоко.</a:t>
            </a:r>
            <a:endParaRPr lang="ru-RU" sz="3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12065" indent="457200" algn="just">
              <a:lnSpc>
                <a:spcPct val="175000"/>
              </a:lnSpc>
              <a:spcAft>
                <a:spcPts val="0"/>
              </a:spcAft>
            </a:pPr>
            <a:r>
              <a:rPr lang="uk-UA" sz="3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Середовище із желатином готують на м</a:t>
            </a:r>
            <a:r>
              <a:rPr lang="ru-RU" sz="3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’</a:t>
            </a:r>
            <a:r>
              <a:rPr lang="uk-UA" sz="3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ясній воді, додаючи 1 % пептону, 0,5 % хлориду натрію та 10-20 % желатину. Посів роблять уколом. Протеоліз проявляється розрідженням стовпчика середовища. Оскільки деякі види бактерій відрізняються за особливостями розрідження желатину</a:t>
            </a:r>
            <a:r>
              <a:rPr lang="uk-UA" sz="38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k-UA" sz="3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цю ознаку можна враховувати при їх ідентифікації.</a:t>
            </a:r>
            <a:endParaRPr lang="ru-RU" sz="3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12065" indent="457200" algn="just">
              <a:lnSpc>
                <a:spcPct val="175000"/>
              </a:lnSpc>
              <a:spcAft>
                <a:spcPts val="0"/>
              </a:spcAft>
            </a:pPr>
            <a:r>
              <a:rPr lang="uk-UA" sz="3800" i="1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Пептолітичні</a:t>
            </a:r>
            <a:r>
              <a:rPr lang="uk-UA" sz="3800" i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властивості</a:t>
            </a:r>
            <a:r>
              <a:rPr lang="uk-UA" sz="38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3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(здатність розщеплювати пептони – продукти неповного гідролізу білка) виявляють за допомогою МПБ і </a:t>
            </a:r>
            <a:r>
              <a:rPr lang="uk-UA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пептонною</a:t>
            </a:r>
            <a:r>
              <a:rPr lang="uk-UA" sz="3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води. Їх засівають мікроорганізмами, а потім визначають утворення кінцевих продуктів – аміаку, сірководню та індолу. </a:t>
            </a:r>
            <a:endParaRPr lang="ru-RU" sz="3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925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648B521-BA84-4866-8300-942B007D2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791" y="717452"/>
            <a:ext cx="10566009" cy="5459511"/>
          </a:xfrm>
        </p:spPr>
        <p:txBody>
          <a:bodyPr>
            <a:normAutofit fontScale="85000" lnSpcReduction="10000"/>
          </a:bodyPr>
          <a:lstStyle/>
          <a:p>
            <a:pPr marR="12065" indent="457200" algn="just">
              <a:lnSpc>
                <a:spcPct val="17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Для знаходження </a:t>
            </a:r>
            <a:r>
              <a:rPr lang="uk-UA" i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аміаку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в пробірку вставляють та притискають пробкою червоний лакмусовий папірець. У атмосфері аміаку він набуває </a:t>
            </a:r>
            <a:r>
              <a:rPr lang="uk-UA" i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синього забарвлення.</a:t>
            </a:r>
            <a:endParaRPr lang="ru-RU" sz="3200" dirty="0"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12065" indent="457200" algn="just">
              <a:lnSpc>
                <a:spcPct val="17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Індикатором на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i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сірководень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є розчин ацетату свинцю, який за аналогічних умов визначення забарвлює фільтрувальний папір, змочений індикатором,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 </a:t>
            </a:r>
            <a:r>
              <a:rPr lang="uk-UA" i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чорний колір</a:t>
            </a:r>
            <a:r>
              <a:rPr lang="uk-UA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 рахунок утворення сульфіду свинцю.</a:t>
            </a:r>
            <a:endParaRPr lang="ru-RU" sz="3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uk-UA" i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Індол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можна виявити за допомогою смужки фільтрувального паперу, змоченого 12 % розчином щавлевої кислоти. За наявності індолу папірець набуває </a:t>
            </a:r>
            <a:r>
              <a:rPr lang="uk-UA" i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рожевого кольору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226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4460EE0-BC32-42C5-94F3-61189A94C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810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3" name="Picture 2" descr="PhotoEditor_20191020_121751770">
            <a:extLst>
              <a:ext uri="{FF2B5EF4-FFF2-40B4-BE49-F238E27FC236}">
                <a16:creationId xmlns:a16="http://schemas.microsoft.com/office/drawing/2014/main" id="{1B963481-5E29-4E25-9DFF-61387A0AE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95" y="1193014"/>
            <a:ext cx="4921025" cy="246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96A14C-7F44-4CAE-A7BE-408952FEB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5" name="Picture 3" descr="PhotoEditor_20191020_121131460">
            <a:extLst>
              <a:ext uri="{FF2B5EF4-FFF2-40B4-BE49-F238E27FC236}">
                <a16:creationId xmlns:a16="http://schemas.microsoft.com/office/drawing/2014/main" id="{474DE5D4-982D-4037-85E2-BA4C92EC2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439" y="1158621"/>
            <a:ext cx="5031545" cy="251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0">
            <a:extLst>
              <a:ext uri="{FF2B5EF4-FFF2-40B4-BE49-F238E27FC236}">
                <a16:creationId xmlns:a16="http://schemas.microsoft.com/office/drawing/2014/main" id="{BF650F4E-979E-418A-B8AE-BF6A2F35D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63" y="3657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81" name="Picture 2" descr="PhotoEditor_20191020_121402791">
            <a:extLst>
              <a:ext uri="{FF2B5EF4-FFF2-40B4-BE49-F238E27FC236}">
                <a16:creationId xmlns:a16="http://schemas.microsoft.com/office/drawing/2014/main" id="{F597DF2F-7D4B-40F1-BE19-BE96072C5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14" y="3872335"/>
            <a:ext cx="4716606" cy="261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2">
            <a:extLst>
              <a:ext uri="{FF2B5EF4-FFF2-40B4-BE49-F238E27FC236}">
                <a16:creationId xmlns:a16="http://schemas.microsoft.com/office/drawing/2014/main" id="{81103E89-54BA-4508-B3BF-495FF0790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3680" y="38723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83" name="Picture 3" descr="PhotoEditor_20191020_121556536">
            <a:extLst>
              <a:ext uri="{FF2B5EF4-FFF2-40B4-BE49-F238E27FC236}">
                <a16:creationId xmlns:a16="http://schemas.microsoft.com/office/drawing/2014/main" id="{304364B0-3E97-4B03-AAAA-6F965BE5E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439" y="4070022"/>
            <a:ext cx="4802665" cy="250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A985A4-AFE0-4430-B8F1-77F292E61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395"/>
            <a:ext cx="10515600" cy="494197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результатів росту культур на середовищах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Гісса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(І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 лактозою; ІІ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глюкозою; ІІІ –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маннітом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І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з мальтозою;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 сахарозою)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138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BB4098-E17B-4F56-974E-F706A1759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4300" marR="12065" indent="342900">
              <a:lnSpc>
                <a:spcPct val="100000"/>
              </a:lnSpc>
              <a:spcAft>
                <a:spcPts val="0"/>
              </a:spcAft>
            </a:pPr>
            <a:br>
              <a:rPr lang="uk-UA" sz="27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uk-UA" sz="27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7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Завдання 2.</a:t>
            </a:r>
            <a:r>
              <a:rPr lang="uk-UA" sz="27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Аналіз росту бактерій на середовищах з різними вуглеводами (короткий строкатий ряд </a:t>
            </a:r>
            <a:r>
              <a:rPr lang="uk-UA" sz="2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Гісса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br>
              <a:rPr lang="ru-RU" sz="48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EEBFAA3-114B-44A1-8317-69D489576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933746"/>
              </p:ext>
            </p:extLst>
          </p:nvPr>
        </p:nvGraphicFramePr>
        <p:xfrm>
          <a:off x="492369" y="1690689"/>
          <a:ext cx="10861431" cy="441589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96591">
                  <a:extLst>
                    <a:ext uri="{9D8B030D-6E8A-4147-A177-3AD203B41FA5}">
                      <a16:colId xmlns:a16="http://schemas.microsoft.com/office/drawing/2014/main" val="2860654312"/>
                    </a:ext>
                  </a:extLst>
                </a:gridCol>
                <a:gridCol w="1491768">
                  <a:extLst>
                    <a:ext uri="{9D8B030D-6E8A-4147-A177-3AD203B41FA5}">
                      <a16:colId xmlns:a16="http://schemas.microsoft.com/office/drawing/2014/main" val="2870037924"/>
                    </a:ext>
                  </a:extLst>
                </a:gridCol>
                <a:gridCol w="1459223">
                  <a:extLst>
                    <a:ext uri="{9D8B030D-6E8A-4147-A177-3AD203B41FA5}">
                      <a16:colId xmlns:a16="http://schemas.microsoft.com/office/drawing/2014/main" val="33316540"/>
                    </a:ext>
                  </a:extLst>
                </a:gridCol>
                <a:gridCol w="1444180">
                  <a:extLst>
                    <a:ext uri="{9D8B030D-6E8A-4147-A177-3AD203B41FA5}">
                      <a16:colId xmlns:a16="http://schemas.microsoft.com/office/drawing/2014/main" val="3499870241"/>
                    </a:ext>
                  </a:extLst>
                </a:gridCol>
                <a:gridCol w="1504353">
                  <a:extLst>
                    <a:ext uri="{9D8B030D-6E8A-4147-A177-3AD203B41FA5}">
                      <a16:colId xmlns:a16="http://schemas.microsoft.com/office/drawing/2014/main" val="3806685359"/>
                    </a:ext>
                  </a:extLst>
                </a:gridCol>
                <a:gridCol w="1672350">
                  <a:extLst>
                    <a:ext uri="{9D8B030D-6E8A-4147-A177-3AD203B41FA5}">
                      <a16:colId xmlns:a16="http://schemas.microsoft.com/office/drawing/2014/main" val="1524465654"/>
                    </a:ext>
                  </a:extLst>
                </a:gridCol>
                <a:gridCol w="1892966">
                  <a:extLst>
                    <a:ext uri="{9D8B030D-6E8A-4147-A177-3AD203B41FA5}">
                      <a16:colId xmlns:a16="http://schemas.microsoft.com/office/drawing/2014/main" val="3785144372"/>
                    </a:ext>
                  </a:extLst>
                </a:gridCol>
              </a:tblGrid>
              <a:tr h="1403232">
                <a:tc rowSpan="2"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11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Вид бактерій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1100"/>
                        </a:spcAft>
                      </a:pPr>
                      <a:r>
                        <a:rPr lang="uk-UA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Сахаролітична</a:t>
                      </a: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активність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marR="12065" indent="342900" algn="ctr">
                        <a:lnSpc>
                          <a:spcPct val="175000"/>
                        </a:lnSpc>
                        <a:spcAft>
                          <a:spcPts val="110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Пептолі-тична активність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2118370"/>
                  </a:ext>
                </a:extLst>
              </a:tr>
              <a:tr h="18323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065" indent="342900" algn="just">
                        <a:lnSpc>
                          <a:spcPct val="100000"/>
                        </a:lnSpc>
                        <a:spcAft>
                          <a:spcPts val="11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Лактоза</a:t>
                      </a:r>
                    </a:p>
                    <a:p>
                      <a:pPr marR="12065" indent="342900" algn="just">
                        <a:lnSpc>
                          <a:spcPct val="100000"/>
                        </a:lnSpc>
                        <a:spcAft>
                          <a:spcPts val="11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(І)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just">
                        <a:lnSpc>
                          <a:spcPct val="100000"/>
                        </a:lnSpc>
                        <a:spcAft>
                          <a:spcPts val="11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Глюкоза</a:t>
                      </a:r>
                    </a:p>
                    <a:p>
                      <a:pPr marR="12065" indent="342900" algn="just">
                        <a:lnSpc>
                          <a:spcPct val="100000"/>
                        </a:lnSpc>
                        <a:spcAft>
                          <a:spcPts val="11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(ІІ)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just">
                        <a:lnSpc>
                          <a:spcPct val="100000"/>
                        </a:lnSpc>
                        <a:spcAft>
                          <a:spcPts val="1100"/>
                        </a:spcAft>
                      </a:pPr>
                      <a:r>
                        <a:rPr lang="uk-UA" sz="1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Манніт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R="12065" indent="342900" algn="just">
                        <a:lnSpc>
                          <a:spcPct val="100000"/>
                        </a:lnSpc>
                        <a:spcAft>
                          <a:spcPts val="11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(ІІІ)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just">
                        <a:lnSpc>
                          <a:spcPct val="100000"/>
                        </a:lnSpc>
                        <a:spcAft>
                          <a:spcPts val="11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Мальтоза</a:t>
                      </a:r>
                    </a:p>
                    <a:p>
                      <a:pPr marR="12065" indent="342900" algn="just">
                        <a:lnSpc>
                          <a:spcPct val="100000"/>
                        </a:lnSpc>
                        <a:spcAft>
                          <a:spcPts val="110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(IV)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just">
                        <a:lnSpc>
                          <a:spcPct val="100000"/>
                        </a:lnSpc>
                        <a:spcAft>
                          <a:spcPts val="11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Сахароза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R="12065" indent="342900" algn="just">
                        <a:lnSpc>
                          <a:spcPct val="100000"/>
                        </a:lnSpc>
                        <a:spcAft>
                          <a:spcPts val="110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(V)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12065" indent="342900" algn="ctr">
                        <a:lnSpc>
                          <a:spcPct val="175000"/>
                        </a:lnSpc>
                        <a:spcAft>
                          <a:spcPts val="1100"/>
                        </a:spcAft>
                      </a:pPr>
                      <a:r>
                        <a:rPr lang="uk-UA" sz="1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Пептонна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вода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(наявність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ru-RU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</a:t>
                      </a:r>
                      <a:r>
                        <a:rPr lang="ru-RU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індолу)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909964"/>
                  </a:ext>
                </a:extLst>
              </a:tr>
              <a:tr h="624536">
                <a:tc>
                  <a:txBody>
                    <a:bodyPr/>
                    <a:lstStyle/>
                    <a:p>
                      <a:pPr marR="12065" indent="342900" algn="just">
                        <a:lnSpc>
                          <a:spcPct val="175000"/>
                        </a:lnSpc>
                        <a:spcAft>
                          <a:spcPts val="110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just">
                        <a:lnSpc>
                          <a:spcPct val="175000"/>
                        </a:lnSpc>
                        <a:spcAft>
                          <a:spcPts val="11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just">
                        <a:lnSpc>
                          <a:spcPct val="175000"/>
                        </a:lnSpc>
                        <a:spcAft>
                          <a:spcPts val="11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11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just">
                        <a:lnSpc>
                          <a:spcPct val="175000"/>
                        </a:lnSpc>
                        <a:spcAft>
                          <a:spcPts val="11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just">
                        <a:lnSpc>
                          <a:spcPct val="175000"/>
                        </a:lnSpc>
                        <a:spcAft>
                          <a:spcPts val="11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12065" indent="342900" algn="just">
                        <a:lnSpc>
                          <a:spcPct val="175000"/>
                        </a:lnSpc>
                        <a:spcAft>
                          <a:spcPts val="11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842830"/>
                  </a:ext>
                </a:extLst>
              </a:tr>
              <a:tr h="555725">
                <a:tc>
                  <a:txBody>
                    <a:bodyPr/>
                    <a:lstStyle/>
                    <a:p>
                      <a:pPr marR="12065" indent="342900" algn="just">
                        <a:lnSpc>
                          <a:spcPct val="175000"/>
                        </a:lnSpc>
                        <a:spcAft>
                          <a:spcPts val="11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just">
                        <a:lnSpc>
                          <a:spcPct val="175000"/>
                        </a:lnSpc>
                        <a:spcAft>
                          <a:spcPts val="11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just">
                        <a:lnSpc>
                          <a:spcPct val="175000"/>
                        </a:lnSpc>
                        <a:spcAft>
                          <a:spcPts val="11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12065" indent="342900" algn="just">
                        <a:lnSpc>
                          <a:spcPct val="175000"/>
                        </a:lnSpc>
                        <a:spcAft>
                          <a:spcPts val="11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just">
                        <a:lnSpc>
                          <a:spcPct val="175000"/>
                        </a:lnSpc>
                        <a:spcAft>
                          <a:spcPts val="11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just">
                        <a:lnSpc>
                          <a:spcPct val="175000"/>
                        </a:lnSpc>
                        <a:spcAft>
                          <a:spcPts val="11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12065" indent="342900" algn="just">
                        <a:lnSpc>
                          <a:spcPct val="175000"/>
                        </a:lnSpc>
                        <a:spcAft>
                          <a:spcPts val="110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741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403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81B2E-2025-42C4-AA67-CB518653A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6050"/>
          </a:xfrm>
        </p:spPr>
        <p:txBody>
          <a:bodyPr>
            <a:normAutofit/>
          </a:bodyPr>
          <a:lstStyle/>
          <a:p>
            <a:r>
              <a:rPr lang="uk-UA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Завдання 3</a:t>
            </a:r>
            <a:r>
              <a:rPr lang="uk-UA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uk-UA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Дослідити наявність </a:t>
            </a:r>
            <a:r>
              <a:rPr lang="uk-UA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каталазної</a:t>
            </a:r>
            <a:r>
              <a:rPr lang="uk-UA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активності бактерій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FEE68A-0470-4474-969E-CA4BDC21D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marR="12065" indent="342900" algn="just">
              <a:lnSpc>
                <a:spcPct val="11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каталазної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активності проводять таким чином:</a:t>
            </a:r>
            <a:endParaRPr lang="ru-RU" sz="3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14300" marR="12065" indent="342900" algn="just">
              <a:lnSpc>
                <a:spcPct val="11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 на предметне скло петлею наносять мікробну масу (культуру кишкової палички);</a:t>
            </a:r>
            <a:endParaRPr lang="ru-RU" sz="3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14300" marR="12065" indent="342900" algn="just">
              <a:lnSpc>
                <a:spcPct val="17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відразу додають до неї краплю 3 % розчину перекису водню. </a:t>
            </a:r>
            <a:endParaRPr lang="ru-RU" sz="3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наявності у мікроорганізмів каталази відбувається розкладання перекису водню з виділенням бульбашок кисню. </a:t>
            </a:r>
            <a:endParaRPr lang="en-US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протоколі відмічають результат реакції на каталазу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110598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C052D81-7F74-4CEB-8E23-0AD2A7580DBF}"/>
              </a:ext>
            </a:extLst>
          </p:cNvPr>
          <p:cNvSpPr/>
          <p:nvPr/>
        </p:nvSpPr>
        <p:spPr>
          <a:xfrm>
            <a:off x="7536160" y="1857524"/>
            <a:ext cx="2808312" cy="26642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>
                <a:solidFill>
                  <a:srgbClr val="000000"/>
                </a:solidFill>
                <a:latin typeface="Cambria" panose="02040503050406030204" pitchFamily="18" charset="0"/>
              </a:rPr>
              <a:t>За часом утворення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altLang="ru-RU" b="1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 i="1">
                <a:solidFill>
                  <a:srgbClr val="000000"/>
                </a:solidFill>
                <a:latin typeface="Cambria" panose="02040503050406030204" pitchFamily="18" charset="0"/>
              </a:rPr>
              <a:t>конститутивні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 i="1">
                <a:solidFill>
                  <a:srgbClr val="000000"/>
                </a:solidFill>
                <a:latin typeface="Cambria" panose="02040503050406030204" pitchFamily="18" charset="0"/>
              </a:rPr>
              <a:t>індуцибельні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 i="1">
                <a:solidFill>
                  <a:srgbClr val="000000"/>
                </a:solidFill>
                <a:latin typeface="Cambria" panose="02040503050406030204" pitchFamily="18" charset="0"/>
              </a:rPr>
              <a:t>алостеричні</a:t>
            </a:r>
            <a:endParaRPr lang="ru-RU" altLang="ru-RU" i="1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5A4601-1C79-4328-A91B-45E523C24226}"/>
              </a:ext>
            </a:extLst>
          </p:cNvPr>
          <p:cNvSpPr/>
          <p:nvPr/>
        </p:nvSpPr>
        <p:spPr>
          <a:xfrm>
            <a:off x="1970907" y="1706141"/>
            <a:ext cx="2843809" cy="29523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>
                <a:solidFill>
                  <a:srgbClr val="000000"/>
                </a:solidFill>
                <a:latin typeface="Cambria" panose="02040503050406030204" pitchFamily="18" charset="0"/>
              </a:rPr>
              <a:t>За місцем знаходження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 i="1">
                <a:solidFill>
                  <a:srgbClr val="000000"/>
                </a:solidFill>
                <a:latin typeface="Cambria" panose="02040503050406030204" pitchFamily="18" charset="0"/>
              </a:rPr>
              <a:t>ендоферменти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 i="1">
                <a:solidFill>
                  <a:srgbClr val="000000"/>
                </a:solidFill>
                <a:latin typeface="Cambria" panose="02040503050406030204" pitchFamily="18" charset="0"/>
              </a:rPr>
              <a:t>екзоферменти</a:t>
            </a:r>
            <a:endParaRPr lang="ru-RU" altLang="ru-RU" b="1" i="1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B08C07C-6B31-4D6E-BE11-7202DFC3242D}"/>
              </a:ext>
            </a:extLst>
          </p:cNvPr>
          <p:cNvSpPr/>
          <p:nvPr/>
        </p:nvSpPr>
        <p:spPr>
          <a:xfrm>
            <a:off x="4714648" y="3841443"/>
            <a:ext cx="3226185" cy="273759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>
                <a:solidFill>
                  <a:srgbClr val="000000"/>
                </a:solidFill>
                <a:latin typeface="Cambria" panose="02040503050406030204" pitchFamily="18" charset="0"/>
              </a:rPr>
              <a:t>За біохімічними</a:t>
            </a:r>
            <a:r>
              <a:rPr lang="uk-UA" altLang="ru-RU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uk-UA" altLang="ru-RU" b="1">
                <a:solidFill>
                  <a:srgbClr val="000000"/>
                </a:solidFill>
                <a:latin typeface="Cambria" panose="02040503050406030204" pitchFamily="18" charset="0"/>
              </a:rPr>
              <a:t>властивостями: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altLang="ru-RU" b="1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 i="1">
                <a:solidFill>
                  <a:srgbClr val="000000"/>
                </a:solidFill>
                <a:latin typeface="Cambria" panose="02040503050406030204" pitchFamily="18" charset="0"/>
              </a:rPr>
              <a:t>сахаролітичні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 i="1">
                <a:solidFill>
                  <a:srgbClr val="000000"/>
                </a:solidFill>
                <a:latin typeface="Cambria" panose="02040503050406030204" pitchFamily="18" charset="0"/>
              </a:rPr>
              <a:t>протеолітичні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 i="1">
                <a:solidFill>
                  <a:srgbClr val="000000"/>
                </a:solidFill>
                <a:latin typeface="Cambria" panose="02040503050406030204" pitchFamily="18" charset="0"/>
              </a:rPr>
              <a:t>аутолітичні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 i="1">
                <a:solidFill>
                  <a:srgbClr val="000000"/>
                </a:solidFill>
                <a:latin typeface="Cambria" panose="02040503050406030204" pitchFamily="18" charset="0"/>
              </a:rPr>
              <a:t>окисно-відновні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 i="1">
                <a:solidFill>
                  <a:srgbClr val="000000"/>
                </a:solidFill>
                <a:latin typeface="Cambria" panose="02040503050406030204" pitchFamily="18" charset="0"/>
              </a:rPr>
              <a:t>ферменти патогенності (вірулентності)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Тройная стрелка влево/вправо/вверх 2">
            <a:extLst>
              <a:ext uri="{FF2B5EF4-FFF2-40B4-BE49-F238E27FC236}">
                <a16:creationId xmlns:a16="http://schemas.microsoft.com/office/drawing/2014/main" id="{D4588B3D-B0D3-4209-82EF-E705CDE62B56}"/>
              </a:ext>
            </a:extLst>
          </p:cNvPr>
          <p:cNvSpPr/>
          <p:nvPr/>
        </p:nvSpPr>
        <p:spPr>
          <a:xfrm rot="10800000">
            <a:off x="5016500" y="1484314"/>
            <a:ext cx="2374900" cy="2160587"/>
          </a:xfrm>
          <a:prstGeom prst="leftRight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B8340DB4-65A6-4B6E-821F-66CCAADA0C04}"/>
              </a:ext>
            </a:extLst>
          </p:cNvPr>
          <p:cNvSpPr/>
          <p:nvPr/>
        </p:nvSpPr>
        <p:spPr>
          <a:xfrm>
            <a:off x="2895600" y="381000"/>
            <a:ext cx="7056438" cy="10795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>
                <a:solidFill>
                  <a:srgbClr val="000000"/>
                </a:solidFill>
                <a:latin typeface="Cambria" panose="02040503050406030204" pitchFamily="18" charset="0"/>
              </a:rPr>
              <a:t>Класифікація мікробних ферментів</a:t>
            </a:r>
            <a:endParaRPr lang="ru-RU" altLang="ru-RU" sz="2000" b="1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60B5790-762F-4521-9BC1-E0D396FD66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br>
              <a:rPr lang="uk-UA" altLang="ru-RU" sz="2000" b="1"/>
            </a:br>
            <a:br>
              <a:rPr lang="uk-UA" altLang="ru-RU" sz="2000" b="1"/>
            </a:br>
            <a:r>
              <a:rPr lang="uk-UA" altLang="ru-RU" sz="2400" b="1"/>
              <a:t>Шляхи катаболізму глюкози до піровиноградної кислоти</a:t>
            </a:r>
            <a:br>
              <a:rPr lang="uk-UA" altLang="ru-RU" sz="2400"/>
            </a:br>
            <a:endParaRPr lang="ru-RU" altLang="ru-RU" sz="240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0632322-5834-49D1-BCCC-4971742F4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1"/>
            <a:ext cx="8229600" cy="4678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altLang="ru-RU" sz="2000"/>
              <a:t>У бактерій можливі </a:t>
            </a:r>
            <a:r>
              <a:rPr lang="uk-UA" altLang="ru-RU" sz="2000" u="sng"/>
              <a:t>три шляхи катаболізму глюкози до піровиноградної кислоти:</a:t>
            </a:r>
            <a:endParaRPr lang="uk-UA" altLang="ru-RU" sz="2000"/>
          </a:p>
          <a:p>
            <a:pPr>
              <a:lnSpc>
                <a:spcPct val="80000"/>
              </a:lnSpc>
            </a:pPr>
            <a:r>
              <a:rPr lang="uk-UA" altLang="ru-RU" sz="2000"/>
              <a:t>1) </a:t>
            </a:r>
            <a:r>
              <a:rPr lang="uk-UA" altLang="ru-RU" sz="2000" b="1" i="1"/>
              <a:t>гліколіз або фруктозодифосфатний шлях</a:t>
            </a:r>
            <a:r>
              <a:rPr lang="uk-UA" altLang="ru-RU" sz="2000"/>
              <a:t> – </a:t>
            </a:r>
            <a:r>
              <a:rPr lang="uk-UA" altLang="ru-RU" sz="2000" u="sng"/>
              <a:t>Ембдена</a:t>
            </a:r>
            <a:r>
              <a:rPr lang="uk-UA" altLang="ru-RU" sz="2000"/>
              <a:t>–</a:t>
            </a:r>
            <a:r>
              <a:rPr lang="uk-UA" altLang="ru-RU" sz="2000" u="sng"/>
              <a:t>Мейергофа</a:t>
            </a:r>
            <a:r>
              <a:rPr lang="uk-UA" altLang="ru-RU" sz="2000"/>
              <a:t>–</a:t>
            </a:r>
            <a:r>
              <a:rPr lang="uk-UA" altLang="ru-RU" sz="2000" u="sng"/>
              <a:t>Парнаса</a:t>
            </a:r>
            <a:r>
              <a:rPr lang="uk-UA" altLang="ru-RU" sz="2000"/>
              <a:t>.</a:t>
            </a:r>
          </a:p>
          <a:p>
            <a:pPr>
              <a:lnSpc>
                <a:spcPct val="80000"/>
              </a:lnSpc>
            </a:pPr>
            <a:endParaRPr lang="uk-UA" altLang="ru-RU" sz="2000"/>
          </a:p>
          <a:p>
            <a:pPr>
              <a:lnSpc>
                <a:spcPct val="80000"/>
              </a:lnSpc>
            </a:pPr>
            <a:r>
              <a:rPr lang="uk-UA" altLang="ru-RU" sz="2000"/>
              <a:t>2) </a:t>
            </a:r>
            <a:r>
              <a:rPr lang="uk-UA" altLang="ru-RU" sz="2000" b="1" i="1"/>
              <a:t>окисний пентозофосфатний шлях або гексозомонофосфатний</a:t>
            </a:r>
            <a:r>
              <a:rPr lang="uk-UA" altLang="ru-RU" sz="2000" u="sng"/>
              <a:t> </a:t>
            </a:r>
            <a:r>
              <a:rPr lang="uk-UA" altLang="ru-RU" sz="2000" b="1" i="1"/>
              <a:t>шлях</a:t>
            </a:r>
            <a:r>
              <a:rPr lang="uk-UA" altLang="ru-RU" sz="2000"/>
              <a:t> – Варбурга–Диккенса–Хоррекера.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2000"/>
              <a:t> (Характерний для деяких представників родини </a:t>
            </a:r>
            <a:r>
              <a:rPr lang="uk-UA" altLang="ru-RU" sz="2000" i="1"/>
              <a:t>Enterobacteriaceae, </a:t>
            </a:r>
            <a:r>
              <a:rPr lang="uk-UA" altLang="ru-RU" sz="2000"/>
              <a:t>а також для гетероферментативних </a:t>
            </a:r>
            <a:r>
              <a:rPr lang="uk-UA" altLang="ru-RU" sz="2000" i="1"/>
              <a:t>молочнокислих бактерій</a:t>
            </a:r>
            <a:r>
              <a:rPr lang="uk-UA" altLang="ru-RU" sz="2000"/>
              <a:t> і деяких </a:t>
            </a:r>
            <a:r>
              <a:rPr lang="uk-UA" altLang="ru-RU" sz="2000" i="1"/>
              <a:t>маслянокислих бактерій)</a:t>
            </a:r>
            <a:r>
              <a:rPr lang="uk-UA" altLang="ru-RU" sz="2000"/>
              <a:t>.</a:t>
            </a:r>
          </a:p>
          <a:p>
            <a:pPr>
              <a:lnSpc>
                <a:spcPct val="80000"/>
              </a:lnSpc>
            </a:pPr>
            <a:endParaRPr lang="uk-UA" altLang="ru-RU" sz="2000"/>
          </a:p>
          <a:p>
            <a:pPr>
              <a:lnSpc>
                <a:spcPct val="80000"/>
              </a:lnSpc>
            </a:pPr>
            <a:r>
              <a:rPr lang="uk-UA" altLang="ru-RU" sz="2000"/>
              <a:t>3) </a:t>
            </a:r>
            <a:r>
              <a:rPr lang="uk-UA" altLang="ru-RU" sz="2000" b="1" i="1"/>
              <a:t>6-фосфоглюконатний шлях (КДФГ-шлях</a:t>
            </a:r>
            <a:r>
              <a:rPr lang="uk-UA" altLang="ru-RU" sz="2000"/>
              <a:t>) або шлях </a:t>
            </a:r>
            <a:r>
              <a:rPr lang="uk-UA" altLang="ru-RU" sz="2000" u="sng"/>
              <a:t>Ентнера</a:t>
            </a:r>
            <a:r>
              <a:rPr lang="uk-UA" altLang="ru-RU" sz="2000"/>
              <a:t>–</a:t>
            </a:r>
            <a:r>
              <a:rPr lang="uk-UA" altLang="ru-RU" sz="2000" u="sng"/>
              <a:t>Дудорова</a:t>
            </a:r>
            <a:r>
              <a:rPr lang="uk-UA" altLang="ru-RU" sz="2000"/>
              <a:t>. (Характерний для деяких </a:t>
            </a:r>
            <a:r>
              <a:rPr lang="uk-UA" altLang="ru-RU" sz="2000" i="1"/>
              <a:t>псевдомонад і оцтовокислих бактерій)</a:t>
            </a:r>
            <a:r>
              <a:rPr lang="uk-UA" altLang="ru-RU" sz="2000"/>
              <a:t>.</a:t>
            </a:r>
            <a:endParaRPr lang="ru-RU" altLang="ru-RU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0C96548E-E828-4C1A-AA58-500DB8054353}"/>
              </a:ext>
            </a:extLst>
          </p:cNvPr>
          <p:cNvCxnSpPr/>
          <p:nvPr/>
        </p:nvCxnSpPr>
        <p:spPr>
          <a:xfrm>
            <a:off x="9336087" y="2996952"/>
            <a:ext cx="0" cy="57606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F793E04F-BEFD-40DF-83F9-27C2834A287D}"/>
              </a:ext>
            </a:extLst>
          </p:cNvPr>
          <p:cNvSpPr/>
          <p:nvPr/>
        </p:nvSpPr>
        <p:spPr>
          <a:xfrm>
            <a:off x="1847850" y="5661025"/>
            <a:ext cx="2808288" cy="909638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Гліколіз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Ембдена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Мейєргофа-Парнаса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5662DE32-5B0B-48E7-AABD-1A27892244DB}"/>
              </a:ext>
            </a:extLst>
          </p:cNvPr>
          <p:cNvSpPr/>
          <p:nvPr/>
        </p:nvSpPr>
        <p:spPr>
          <a:xfrm>
            <a:off x="4800601" y="4800600"/>
            <a:ext cx="2519363" cy="863600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000000"/>
                </a:solidFill>
              </a:rPr>
              <a:t>6-фосфоглюконатний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000000"/>
                </a:solidFill>
              </a:rPr>
              <a:t>(Шлях Ентнера-Дудорова) 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77F3466A-3A76-49B6-AB14-F0A0A3EDC62D}"/>
              </a:ext>
            </a:extLst>
          </p:cNvPr>
          <p:cNvSpPr/>
          <p:nvPr/>
        </p:nvSpPr>
        <p:spPr>
          <a:xfrm>
            <a:off x="7319963" y="5805488"/>
            <a:ext cx="3097212" cy="792162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000000"/>
                </a:solidFill>
              </a:rPr>
              <a:t>Пентозофосфатний шлях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000000"/>
                </a:solidFill>
              </a:rPr>
              <a:t>(Варбурга-Діккенса-Хоррекера)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CF1808A6-4611-4843-8F09-27886D68E2DA}"/>
              </a:ext>
            </a:extLst>
          </p:cNvPr>
          <p:cNvSpPr/>
          <p:nvPr/>
        </p:nvSpPr>
        <p:spPr>
          <a:xfrm>
            <a:off x="4511676" y="260351"/>
            <a:ext cx="2663825" cy="5762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ГЛЮКОЗА</a:t>
            </a: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Выгнутая влево стрелка 8">
            <a:extLst>
              <a:ext uri="{FF2B5EF4-FFF2-40B4-BE49-F238E27FC236}">
                <a16:creationId xmlns:a16="http://schemas.microsoft.com/office/drawing/2014/main" id="{01F39C71-B794-4497-A131-514E180466E5}"/>
              </a:ext>
            </a:extLst>
          </p:cNvPr>
          <p:cNvSpPr/>
          <p:nvPr/>
        </p:nvSpPr>
        <p:spPr>
          <a:xfrm>
            <a:off x="7391400" y="549275"/>
            <a:ext cx="649288" cy="647700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3F78B4C-00D0-465F-9D4F-B209582B14F7}"/>
              </a:ext>
            </a:extLst>
          </p:cNvPr>
          <p:cNvSpPr/>
          <p:nvPr/>
        </p:nvSpPr>
        <p:spPr>
          <a:xfrm>
            <a:off x="8256588" y="333376"/>
            <a:ext cx="863600" cy="358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АТФ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ACEC9CC-7D3A-47A7-AD95-23369747912E}"/>
              </a:ext>
            </a:extLst>
          </p:cNvPr>
          <p:cNvSpPr/>
          <p:nvPr/>
        </p:nvSpPr>
        <p:spPr>
          <a:xfrm>
            <a:off x="8112125" y="908051"/>
            <a:ext cx="863600" cy="3603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АДФ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D471E6C8-2D3C-460D-86F8-6FDFB2D4EF46}"/>
              </a:ext>
            </a:extLst>
          </p:cNvPr>
          <p:cNvCxnSpPr/>
          <p:nvPr/>
        </p:nvCxnSpPr>
        <p:spPr>
          <a:xfrm>
            <a:off x="5806281" y="836712"/>
            <a:ext cx="0" cy="43204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C73ABDE-0D90-4BFB-9DAE-37A4C457D706}"/>
              </a:ext>
            </a:extLst>
          </p:cNvPr>
          <p:cNvSpPr/>
          <p:nvPr/>
        </p:nvSpPr>
        <p:spPr>
          <a:xfrm>
            <a:off x="4943475" y="1341439"/>
            <a:ext cx="2592388" cy="2873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Глюкозо-6-фосфат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F7D208EF-412C-40C0-9FF5-FAAFE8B14E54}"/>
              </a:ext>
            </a:extLst>
          </p:cNvPr>
          <p:cNvCxnSpPr>
            <a:stCxn id="18" idx="1"/>
          </p:cNvCxnSpPr>
          <p:nvPr/>
        </p:nvCxnSpPr>
        <p:spPr>
          <a:xfrm flipH="1">
            <a:off x="3935760" y="1484784"/>
            <a:ext cx="1008112" cy="21602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Выгнутая вправо стрелка 20">
            <a:extLst>
              <a:ext uri="{FF2B5EF4-FFF2-40B4-BE49-F238E27FC236}">
                <a16:creationId xmlns:a16="http://schemas.microsoft.com/office/drawing/2014/main" id="{3247FB08-0187-4B62-A65F-DCE30076640C}"/>
              </a:ext>
            </a:extLst>
          </p:cNvPr>
          <p:cNvSpPr/>
          <p:nvPr/>
        </p:nvSpPr>
        <p:spPr>
          <a:xfrm rot="5400000">
            <a:off x="2567782" y="764382"/>
            <a:ext cx="431800" cy="1008063"/>
          </a:xfrm>
          <a:prstGeom prst="curved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62EEF67-E6FF-4191-B6F4-5DBB51621957}"/>
              </a:ext>
            </a:extLst>
          </p:cNvPr>
          <p:cNvSpPr/>
          <p:nvPr/>
        </p:nvSpPr>
        <p:spPr>
          <a:xfrm>
            <a:off x="1919288" y="549276"/>
            <a:ext cx="863600" cy="358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АДФ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E97CAAC-93DF-45B2-93F7-C1147C8227F7}"/>
              </a:ext>
            </a:extLst>
          </p:cNvPr>
          <p:cNvSpPr/>
          <p:nvPr/>
        </p:nvSpPr>
        <p:spPr>
          <a:xfrm>
            <a:off x="2927350" y="549276"/>
            <a:ext cx="865188" cy="358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АТФ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2C6C870-586D-4A9C-8CE7-38614100C359}"/>
              </a:ext>
            </a:extLst>
          </p:cNvPr>
          <p:cNvSpPr/>
          <p:nvPr/>
        </p:nvSpPr>
        <p:spPr>
          <a:xfrm>
            <a:off x="1774825" y="1557338"/>
            <a:ext cx="2089150" cy="5762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Фруктозо-1,6-дифосфат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C26EA896-A08B-434C-90E6-E3585A13086B}"/>
              </a:ext>
            </a:extLst>
          </p:cNvPr>
          <p:cNvCxnSpPr/>
          <p:nvPr/>
        </p:nvCxnSpPr>
        <p:spPr>
          <a:xfrm>
            <a:off x="3069431" y="2204864"/>
            <a:ext cx="0" cy="43204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380D4B9-9D21-4AB6-8F7B-52302BE2CA0D}"/>
              </a:ext>
            </a:extLst>
          </p:cNvPr>
          <p:cNvSpPr/>
          <p:nvPr/>
        </p:nvSpPr>
        <p:spPr>
          <a:xfrm>
            <a:off x="1919289" y="2708276"/>
            <a:ext cx="2376487" cy="10080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3-фосфогліцериновий альдегід (3-ФГА)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58CE413-C19B-4B01-B448-9F38968BA522}"/>
              </a:ext>
            </a:extLst>
          </p:cNvPr>
          <p:cNvSpPr/>
          <p:nvPr/>
        </p:nvSpPr>
        <p:spPr>
          <a:xfrm>
            <a:off x="1774825" y="3933826"/>
            <a:ext cx="865188" cy="358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2АТФ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FE46314-3A9A-45AF-ADA7-AEB0B3438195}"/>
              </a:ext>
            </a:extLst>
          </p:cNvPr>
          <p:cNvSpPr/>
          <p:nvPr/>
        </p:nvSpPr>
        <p:spPr>
          <a:xfrm>
            <a:off x="3719514" y="3789363"/>
            <a:ext cx="1152525" cy="43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2НАД*Н</a:t>
            </a:r>
            <a:r>
              <a:rPr lang="uk-UA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AD48FF15-8F61-4C82-B7E3-95ADC6328489}"/>
              </a:ext>
            </a:extLst>
          </p:cNvPr>
          <p:cNvSpPr/>
          <p:nvPr/>
        </p:nvSpPr>
        <p:spPr>
          <a:xfrm>
            <a:off x="2208213" y="4652964"/>
            <a:ext cx="2159000" cy="9366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Піровиноградна</a:t>
            </a:r>
            <a:r>
              <a:rPr lang="uk-UA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кислота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46A760D-C14B-41B7-B69A-426978BB93DA}"/>
              </a:ext>
            </a:extLst>
          </p:cNvPr>
          <p:cNvSpPr/>
          <p:nvPr/>
        </p:nvSpPr>
        <p:spPr>
          <a:xfrm>
            <a:off x="1919536" y="4581128"/>
            <a:ext cx="216024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5400" b="1" dirty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2</a:t>
            </a:r>
            <a:endParaRPr lang="ru-RU" sz="5400" b="1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F81BB293-789E-468D-8D81-DCFE2C8C08D0}"/>
              </a:ext>
            </a:extLst>
          </p:cNvPr>
          <p:cNvCxnSpPr/>
          <p:nvPr/>
        </p:nvCxnSpPr>
        <p:spPr>
          <a:xfrm>
            <a:off x="6238875" y="1628800"/>
            <a:ext cx="0" cy="43204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505C47D8-3662-4468-8567-2A599F3B1B62}"/>
              </a:ext>
            </a:extLst>
          </p:cNvPr>
          <p:cNvSpPr/>
          <p:nvPr/>
        </p:nvSpPr>
        <p:spPr>
          <a:xfrm>
            <a:off x="4440238" y="2060576"/>
            <a:ext cx="3600450" cy="720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3-ФГА + </a:t>
            </a:r>
            <a:r>
              <a:rPr lang="uk-UA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піровиноградна</a:t>
            </a:r>
            <a:r>
              <a:rPr lang="uk-U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кислота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ru-RU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048BF0E2-7458-432E-A89D-ADFCA3A6762A}"/>
              </a:ext>
            </a:extLst>
          </p:cNvPr>
          <p:cNvSpPr/>
          <p:nvPr/>
        </p:nvSpPr>
        <p:spPr>
          <a:xfrm>
            <a:off x="4800600" y="2852738"/>
            <a:ext cx="863600" cy="3603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АТФ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E2C5BCCC-1BE6-4935-A749-2B47BE130453}"/>
              </a:ext>
            </a:extLst>
          </p:cNvPr>
          <p:cNvSpPr/>
          <p:nvPr/>
        </p:nvSpPr>
        <p:spPr>
          <a:xfrm>
            <a:off x="6672263" y="2781300"/>
            <a:ext cx="1295400" cy="7191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НАД*Н</a:t>
            </a:r>
            <a:r>
              <a:rPr lang="uk-UA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uk-UA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НАДФ</a:t>
            </a:r>
            <a:r>
              <a:rPr lang="uk-U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*Н</a:t>
            </a:r>
            <a:r>
              <a:rPr lang="uk-UA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A8A5A163-4A62-4CC4-BD30-84DE066B0F14}"/>
              </a:ext>
            </a:extLst>
          </p:cNvPr>
          <p:cNvSpPr/>
          <p:nvPr/>
        </p:nvSpPr>
        <p:spPr>
          <a:xfrm>
            <a:off x="5087938" y="3573463"/>
            <a:ext cx="2151062" cy="10080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Піровиноградна</a:t>
            </a:r>
            <a:r>
              <a:rPr lang="uk-UA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кислота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3D63D5A4-543A-497B-AF6F-E57C85816AD9}"/>
              </a:ext>
            </a:extLst>
          </p:cNvPr>
          <p:cNvCxnSpPr>
            <a:stCxn id="18" idx="3"/>
          </p:cNvCxnSpPr>
          <p:nvPr/>
        </p:nvCxnSpPr>
        <p:spPr>
          <a:xfrm>
            <a:off x="7536160" y="1484784"/>
            <a:ext cx="720080" cy="14401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CCF8CAE9-8E8C-46B7-90E2-DF05CEB3C18A}"/>
              </a:ext>
            </a:extLst>
          </p:cNvPr>
          <p:cNvSpPr/>
          <p:nvPr/>
        </p:nvSpPr>
        <p:spPr>
          <a:xfrm>
            <a:off x="8183564" y="1341438"/>
            <a:ext cx="2268537" cy="647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6-фосфоглюконова кислота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1588B256-E50D-42A5-89A5-32F318FF0D93}"/>
              </a:ext>
            </a:extLst>
          </p:cNvPr>
          <p:cNvCxnSpPr/>
          <p:nvPr/>
        </p:nvCxnSpPr>
        <p:spPr>
          <a:xfrm>
            <a:off x="9263062" y="1988840"/>
            <a:ext cx="0" cy="43204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4A05F826-A28C-474D-B5EA-CDFDF2DF46F4}"/>
              </a:ext>
            </a:extLst>
          </p:cNvPr>
          <p:cNvSpPr/>
          <p:nvPr/>
        </p:nvSpPr>
        <p:spPr>
          <a:xfrm>
            <a:off x="8256588" y="2349500"/>
            <a:ext cx="2411412" cy="7191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Рибулозо-5-фосфат +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uk-U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38D9F34A-6ACD-4FFF-A5DF-7AAC43B9E3E1}"/>
              </a:ext>
            </a:extLst>
          </p:cNvPr>
          <p:cNvSpPr/>
          <p:nvPr/>
        </p:nvSpPr>
        <p:spPr>
          <a:xfrm>
            <a:off x="8040688" y="3500439"/>
            <a:ext cx="2266950" cy="649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>
                <a:solidFill>
                  <a:srgbClr val="000000"/>
                </a:solidFill>
              </a:rPr>
              <a:t>3-ФГА + 2 глюкозо-6-фосфат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A5A1EA49-5ABE-4613-89E0-C630B39F8A30}"/>
              </a:ext>
            </a:extLst>
          </p:cNvPr>
          <p:cNvSpPr/>
          <p:nvPr/>
        </p:nvSpPr>
        <p:spPr>
          <a:xfrm>
            <a:off x="7391400" y="4221163"/>
            <a:ext cx="865188" cy="3603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АТФ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E779AF4C-00F3-4FFC-98A9-354D0FF236CA}"/>
              </a:ext>
            </a:extLst>
          </p:cNvPr>
          <p:cNvSpPr/>
          <p:nvPr/>
        </p:nvSpPr>
        <p:spPr>
          <a:xfrm>
            <a:off x="9264650" y="4149726"/>
            <a:ext cx="1403350" cy="5746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2НАДФ*Н</a:t>
            </a:r>
            <a:r>
              <a:rPr lang="uk-UA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20A15DEB-089B-4375-ADA6-C1F1C9491EDD}"/>
              </a:ext>
            </a:extLst>
          </p:cNvPr>
          <p:cNvSpPr/>
          <p:nvPr/>
        </p:nvSpPr>
        <p:spPr>
          <a:xfrm>
            <a:off x="7751763" y="5013325"/>
            <a:ext cx="2520950" cy="7191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Піровиноградна</a:t>
            </a:r>
            <a:r>
              <a:rPr lang="uk-UA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кислота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Тройная стрелка влево/вправо/вверх 28">
            <a:extLst>
              <a:ext uri="{FF2B5EF4-FFF2-40B4-BE49-F238E27FC236}">
                <a16:creationId xmlns:a16="http://schemas.microsoft.com/office/drawing/2014/main" id="{F880170E-F915-4FF3-89B1-06BB2FE9B9FC}"/>
              </a:ext>
            </a:extLst>
          </p:cNvPr>
          <p:cNvSpPr/>
          <p:nvPr/>
        </p:nvSpPr>
        <p:spPr>
          <a:xfrm rot="10800000">
            <a:off x="2566988" y="3789364"/>
            <a:ext cx="1225550" cy="935037"/>
          </a:xfrm>
          <a:prstGeom prst="leftRight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6" name="Тройная стрелка влево/вправо/вверх 35">
            <a:extLst>
              <a:ext uri="{FF2B5EF4-FFF2-40B4-BE49-F238E27FC236}">
                <a16:creationId xmlns:a16="http://schemas.microsoft.com/office/drawing/2014/main" id="{7CCA8F1A-2D40-42AC-A738-444F9DC46235}"/>
              </a:ext>
            </a:extLst>
          </p:cNvPr>
          <p:cNvSpPr/>
          <p:nvPr/>
        </p:nvSpPr>
        <p:spPr>
          <a:xfrm rot="10800000">
            <a:off x="5519738" y="2781300"/>
            <a:ext cx="1223962" cy="935038"/>
          </a:xfrm>
          <a:prstGeom prst="leftRight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1" name="Тройная стрелка влево/вправо/вверх 50">
            <a:extLst>
              <a:ext uri="{FF2B5EF4-FFF2-40B4-BE49-F238E27FC236}">
                <a16:creationId xmlns:a16="http://schemas.microsoft.com/office/drawing/2014/main" id="{08761398-F256-4D41-9F0D-244835002622}"/>
              </a:ext>
            </a:extLst>
          </p:cNvPr>
          <p:cNvSpPr/>
          <p:nvPr/>
        </p:nvSpPr>
        <p:spPr>
          <a:xfrm rot="10800000">
            <a:off x="8112126" y="4149725"/>
            <a:ext cx="1223963" cy="935038"/>
          </a:xfrm>
          <a:prstGeom prst="leftRight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5AB503F4-693A-444D-A556-11C489EA5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4" t="12151" r="21034" b="6851"/>
          <a:stretch>
            <a:fillRect/>
          </a:stretch>
        </p:blipFill>
        <p:spPr bwMode="auto">
          <a:xfrm>
            <a:off x="1406770" y="333375"/>
            <a:ext cx="8918916" cy="529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E42CA0C8-FF5B-42CD-8D11-1DFF207D00B5}"/>
              </a:ext>
            </a:extLst>
          </p:cNvPr>
          <p:cNvSpPr/>
          <p:nvPr/>
        </p:nvSpPr>
        <p:spPr>
          <a:xfrm>
            <a:off x="1842868" y="5852161"/>
            <a:ext cx="2813270" cy="7185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Гликолиз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Эмбдена</a:t>
            </a:r>
            <a:r>
              <a:rPr 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Мейергофа-Парнаса</a:t>
            </a:r>
            <a:r>
              <a:rPr 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3E406488-15FA-4EE5-BB30-E6B36D7A7D13}"/>
              </a:ext>
            </a:extLst>
          </p:cNvPr>
          <p:cNvSpPr/>
          <p:nvPr/>
        </p:nvSpPr>
        <p:spPr>
          <a:xfrm>
            <a:off x="4800601" y="5852161"/>
            <a:ext cx="2519363" cy="7185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</a:rPr>
              <a:t>6-фосфоглюконатный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</a:rPr>
              <a:t>(Путь </a:t>
            </a:r>
            <a:r>
              <a:rPr lang="ru-RU" altLang="ru-RU" sz="1200" b="1" dirty="0" err="1">
                <a:solidFill>
                  <a:srgbClr val="000000"/>
                </a:solidFill>
              </a:rPr>
              <a:t>Энтнера</a:t>
            </a:r>
            <a:r>
              <a:rPr lang="ru-RU" altLang="ru-RU" sz="1200" b="1" dirty="0">
                <a:solidFill>
                  <a:srgbClr val="000000"/>
                </a:solidFill>
              </a:rPr>
              <a:t>-Дудорова) 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C70AE27C-2249-4FA5-B928-86387187D0F8}"/>
              </a:ext>
            </a:extLst>
          </p:cNvPr>
          <p:cNvSpPr/>
          <p:nvPr/>
        </p:nvSpPr>
        <p:spPr>
          <a:xfrm>
            <a:off x="7464425" y="5852161"/>
            <a:ext cx="2692450" cy="7185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Пентозофосфатный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Варбурга-Динкенса-Хоррекера</a:t>
            </a:r>
            <a:r>
              <a:rPr 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0F11766C-79A7-41D1-AEC6-D2831A7B66DC}"/>
              </a:ext>
            </a:extLst>
          </p:cNvPr>
          <p:cNvCxnSpPr/>
          <p:nvPr/>
        </p:nvCxnSpPr>
        <p:spPr>
          <a:xfrm>
            <a:off x="6672064" y="4365104"/>
            <a:ext cx="1512168" cy="43204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F79C55DE-11BD-4A65-B764-0B91185AE608}"/>
              </a:ext>
            </a:extLst>
          </p:cNvPr>
          <p:cNvCxnSpPr/>
          <p:nvPr/>
        </p:nvCxnSpPr>
        <p:spPr>
          <a:xfrm>
            <a:off x="6023992" y="4365104"/>
            <a:ext cx="720080" cy="64807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F18D269A-7A6D-434B-B994-743D8B9202D4}"/>
              </a:ext>
            </a:extLst>
          </p:cNvPr>
          <p:cNvCxnSpPr/>
          <p:nvPr/>
        </p:nvCxnSpPr>
        <p:spPr>
          <a:xfrm flipH="1">
            <a:off x="5015880" y="4365104"/>
            <a:ext cx="576064" cy="57606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56E916F5-FB25-4136-AC4E-52FF58828AD0}"/>
              </a:ext>
            </a:extLst>
          </p:cNvPr>
          <p:cNvCxnSpPr/>
          <p:nvPr/>
        </p:nvCxnSpPr>
        <p:spPr>
          <a:xfrm flipH="1">
            <a:off x="4367808" y="4293096"/>
            <a:ext cx="648072" cy="50405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11D75ED-AEA8-4956-BAA5-BB41B44D9149}"/>
              </a:ext>
            </a:extLst>
          </p:cNvPr>
          <p:cNvSpPr/>
          <p:nvPr/>
        </p:nvSpPr>
        <p:spPr>
          <a:xfrm>
            <a:off x="3071813" y="333376"/>
            <a:ext cx="6119812" cy="358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</a:rPr>
              <a:t>ЕНЕРГЕТИЧНИЙ МЕТАБОЛІЗМ (катаболізм)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48E5BC1E-463B-49BC-8490-438814C7A50D}"/>
              </a:ext>
            </a:extLst>
          </p:cNvPr>
          <p:cNvSpPr/>
          <p:nvPr/>
        </p:nvSpPr>
        <p:spPr>
          <a:xfrm>
            <a:off x="1919289" y="1844675"/>
            <a:ext cx="2016125" cy="863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Аеробне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дихання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окиснення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076F3738-2DAE-4C55-AC8B-20E418CEB093}"/>
              </a:ext>
            </a:extLst>
          </p:cNvPr>
          <p:cNvSpPr/>
          <p:nvPr/>
        </p:nvSpPr>
        <p:spPr>
          <a:xfrm>
            <a:off x="4943475" y="1916114"/>
            <a:ext cx="1657350" cy="5048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Анаеробне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дихання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2E31AC5F-F43A-4468-944D-AE55054F2B66}"/>
              </a:ext>
            </a:extLst>
          </p:cNvPr>
          <p:cNvSpPr/>
          <p:nvPr/>
        </p:nvSpPr>
        <p:spPr>
          <a:xfrm>
            <a:off x="7751763" y="1628776"/>
            <a:ext cx="1657350" cy="5048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Бродіння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CC80525-168D-4FBD-BBA6-1B16A06596A2}"/>
              </a:ext>
            </a:extLst>
          </p:cNvPr>
          <p:cNvSpPr/>
          <p:nvPr/>
        </p:nvSpPr>
        <p:spPr>
          <a:xfrm>
            <a:off x="1703389" y="2781300"/>
            <a:ext cx="2447925" cy="1943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Донор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ē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Н (</a:t>
            </a:r>
            <a:r>
              <a:rPr lang="ru-RU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протонів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органічні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речовини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Кінцевий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акцептор 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кисень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(О</a:t>
            </a:r>
            <a:r>
              <a:rPr 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6A7D49E-EB05-4DB6-95BF-CCE7446AFB0E}"/>
              </a:ext>
            </a:extLst>
          </p:cNvPr>
          <p:cNvSpPr/>
          <p:nvPr/>
        </p:nvSpPr>
        <p:spPr>
          <a:xfrm>
            <a:off x="1524000" y="908051"/>
            <a:ext cx="2700338" cy="7921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Мембранне</a:t>
            </a:r>
            <a:r>
              <a:rPr lang="ru-RU" sz="16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фосфорилювання</a:t>
            </a:r>
            <a:endParaRPr lang="ru-RU" sz="1600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EE9A9FB6-50E4-43E1-A2CC-0CD72D133A3D}"/>
              </a:ext>
            </a:extLst>
          </p:cNvPr>
          <p:cNvSpPr/>
          <p:nvPr/>
        </p:nvSpPr>
        <p:spPr>
          <a:xfrm>
            <a:off x="4295775" y="908051"/>
            <a:ext cx="2700338" cy="7921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Мембранне</a:t>
            </a:r>
            <a:r>
              <a:rPr lang="ru-RU" sz="16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фосфорилювання</a:t>
            </a:r>
            <a:endParaRPr lang="ru-RU" sz="1600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498195A-AD4D-4037-A501-0A240DD07604}"/>
              </a:ext>
            </a:extLst>
          </p:cNvPr>
          <p:cNvSpPr/>
          <p:nvPr/>
        </p:nvSpPr>
        <p:spPr>
          <a:xfrm>
            <a:off x="4656139" y="2492376"/>
            <a:ext cx="2447925" cy="20161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Донор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ē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органічні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речовини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Кінцевий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акцептор 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NO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SO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SO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CO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фумарат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DAAAB19E-EAEA-47A3-A5C8-6874ADAC6DB5}"/>
              </a:ext>
            </a:extLst>
          </p:cNvPr>
          <p:cNvSpPr/>
          <p:nvPr/>
        </p:nvSpPr>
        <p:spPr>
          <a:xfrm>
            <a:off x="7824788" y="765176"/>
            <a:ext cx="2698750" cy="7921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Субстратне</a:t>
            </a:r>
            <a:r>
              <a:rPr lang="ru-RU" sz="16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фосфорилювання</a:t>
            </a:r>
            <a:endParaRPr lang="ru-RU" sz="1600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982CB55-6BD7-458B-8DB4-30DBCA9FDA79}"/>
              </a:ext>
            </a:extLst>
          </p:cNvPr>
          <p:cNvSpPr/>
          <p:nvPr/>
        </p:nvSpPr>
        <p:spPr>
          <a:xfrm>
            <a:off x="7680325" y="2205039"/>
            <a:ext cx="2376488" cy="23764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Донор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ē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Кінцевий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акцептор </a:t>
            </a:r>
          </a:p>
          <a:p>
            <a:pPr algn="ctr">
              <a:defRPr/>
            </a:pP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органічні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речовини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трелка вниз 17">
            <a:extLst>
              <a:ext uri="{FF2B5EF4-FFF2-40B4-BE49-F238E27FC236}">
                <a16:creationId xmlns:a16="http://schemas.microsoft.com/office/drawing/2014/main" id="{E5A78E9F-A78C-41FA-AA74-A37291A5B9ED}"/>
              </a:ext>
            </a:extLst>
          </p:cNvPr>
          <p:cNvSpPr/>
          <p:nvPr/>
        </p:nvSpPr>
        <p:spPr>
          <a:xfrm>
            <a:off x="8543926" y="3141664"/>
            <a:ext cx="504825" cy="50323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5A22D376-C7A6-400A-87E8-5A5734DD2AAE}"/>
              </a:ext>
            </a:extLst>
          </p:cNvPr>
          <p:cNvCxnSpPr/>
          <p:nvPr/>
        </p:nvCxnSpPr>
        <p:spPr>
          <a:xfrm flipH="1">
            <a:off x="6528048" y="692696"/>
            <a:ext cx="72008" cy="122413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29B6D6D9-3B74-4122-B289-3040BCF01D01}"/>
              </a:ext>
            </a:extLst>
          </p:cNvPr>
          <p:cNvCxnSpPr/>
          <p:nvPr/>
        </p:nvCxnSpPr>
        <p:spPr>
          <a:xfrm flipH="1">
            <a:off x="3575720" y="692696"/>
            <a:ext cx="504056" cy="158417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E03BBB6A-F867-4719-8423-176B1E9DCDCD}"/>
              </a:ext>
            </a:extLst>
          </p:cNvPr>
          <p:cNvCxnSpPr/>
          <p:nvPr/>
        </p:nvCxnSpPr>
        <p:spPr>
          <a:xfrm>
            <a:off x="7536160" y="692696"/>
            <a:ext cx="576064" cy="100811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Овал 32">
            <a:extLst>
              <a:ext uri="{FF2B5EF4-FFF2-40B4-BE49-F238E27FC236}">
                <a16:creationId xmlns:a16="http://schemas.microsoft.com/office/drawing/2014/main" id="{F5E0BBC8-6564-4591-B596-504551BDBF9E}"/>
              </a:ext>
            </a:extLst>
          </p:cNvPr>
          <p:cNvSpPr/>
          <p:nvPr/>
        </p:nvSpPr>
        <p:spPr>
          <a:xfrm>
            <a:off x="3503613" y="4724401"/>
            <a:ext cx="1008062" cy="5048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26113FC5-2D14-4FFD-926F-ECD68DB859FB}"/>
              </a:ext>
            </a:extLst>
          </p:cNvPr>
          <p:cNvSpPr/>
          <p:nvPr/>
        </p:nvSpPr>
        <p:spPr>
          <a:xfrm>
            <a:off x="4511676" y="4941889"/>
            <a:ext cx="1008063" cy="5032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1D174F9-BB08-45C8-BB2D-1E2773DB2BCC}"/>
              </a:ext>
            </a:extLst>
          </p:cNvPr>
          <p:cNvSpPr/>
          <p:nvPr/>
        </p:nvSpPr>
        <p:spPr>
          <a:xfrm>
            <a:off x="6456363" y="4941889"/>
            <a:ext cx="1008062" cy="5032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8DC9909F-7992-4BAD-A6E4-8446FAF4B325}"/>
              </a:ext>
            </a:extLst>
          </p:cNvPr>
          <p:cNvSpPr/>
          <p:nvPr/>
        </p:nvSpPr>
        <p:spPr>
          <a:xfrm>
            <a:off x="8112125" y="4652963"/>
            <a:ext cx="1944688" cy="6477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Фумарат</a:t>
            </a:r>
            <a:endParaRPr lang="ru-RU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D039A1E0-F265-4DE1-AFFD-E1B61E34B4EB}"/>
              </a:ext>
            </a:extLst>
          </p:cNvPr>
          <p:cNvSpPr/>
          <p:nvPr/>
        </p:nvSpPr>
        <p:spPr>
          <a:xfrm>
            <a:off x="1703389" y="5157788"/>
            <a:ext cx="2376487" cy="1223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u="sng">
                <a:solidFill>
                  <a:srgbClr val="000000"/>
                </a:solidFill>
              </a:rPr>
              <a:t>Сульфатне дихання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Сульфатвідновлюючі</a:t>
            </a:r>
            <a:r>
              <a:rPr lang="ru-RU" altLang="ru-RU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Сульфатредукуючі бактерії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«облігатні аероби»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8D58D684-E0A4-48AD-A66B-2AB480F7F6B0}"/>
              </a:ext>
            </a:extLst>
          </p:cNvPr>
          <p:cNvSpPr/>
          <p:nvPr/>
        </p:nvSpPr>
        <p:spPr>
          <a:xfrm>
            <a:off x="4008438" y="5373688"/>
            <a:ext cx="2374900" cy="1223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u="sng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Нітратне</a:t>
            </a:r>
            <a:r>
              <a:rPr lang="ru-RU" sz="14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u="sng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дихання</a:t>
            </a:r>
            <a:endParaRPr lang="ru-RU" sz="1400" b="1" u="sng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Денітрифікація</a:t>
            </a:r>
            <a:endParaRPr lang="ru-RU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денітрифікатори</a:t>
            </a:r>
            <a:endParaRPr lang="ru-RU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факультативні</a:t>
            </a:r>
            <a:r>
              <a:rPr lang="ru-RU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анаероби</a:t>
            </a:r>
            <a:r>
              <a:rPr lang="ru-RU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8575D8BC-E46B-4931-BC60-57D213E11943}"/>
              </a:ext>
            </a:extLst>
          </p:cNvPr>
          <p:cNvSpPr/>
          <p:nvPr/>
        </p:nvSpPr>
        <p:spPr>
          <a:xfrm>
            <a:off x="6240464" y="5373688"/>
            <a:ext cx="2376487" cy="1223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u="sng">
                <a:solidFill>
                  <a:srgbClr val="000000"/>
                </a:solidFill>
              </a:rPr>
              <a:t>Карбонатне дихання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Метаногени (метаноутворюючі)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«суворі облігатні анаероби»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A2329B73-CFAE-4137-A282-AF5097B7DD56}"/>
              </a:ext>
            </a:extLst>
          </p:cNvPr>
          <p:cNvSpPr/>
          <p:nvPr/>
        </p:nvSpPr>
        <p:spPr>
          <a:xfrm>
            <a:off x="8472489" y="5229225"/>
            <a:ext cx="1944687" cy="1295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u="sng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Фумаратне</a:t>
            </a:r>
            <a:r>
              <a:rPr lang="ru-RU" sz="14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u="sng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дихання</a:t>
            </a:r>
            <a:endParaRPr lang="ru-RU" sz="1400" b="1" u="sng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факультативні</a:t>
            </a:r>
            <a:r>
              <a:rPr lang="ru-RU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анаероби</a:t>
            </a:r>
            <a:r>
              <a:rPr lang="ru-RU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DB4E52D-FE8F-481F-B73E-0BAF83AA64C4}"/>
              </a:ext>
            </a:extLst>
          </p:cNvPr>
          <p:cNvSpPr/>
          <p:nvPr/>
        </p:nvSpPr>
        <p:spPr>
          <a:xfrm>
            <a:off x="2819400" y="304800"/>
            <a:ext cx="7056438" cy="503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400" b="1">
                <a:solidFill>
                  <a:srgbClr val="000000"/>
                </a:solidFill>
                <a:latin typeface="Cambria" panose="02040503050406030204" pitchFamily="18" charset="0"/>
              </a:rPr>
              <a:t>Типи бродіння</a:t>
            </a:r>
            <a:endParaRPr lang="ru-RU" altLang="ru-RU" sz="2400" b="1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A1DC10D-CB1D-46C2-86C1-106BCF19C7AE}"/>
              </a:ext>
            </a:extLst>
          </p:cNvPr>
          <p:cNvCxnSpPr/>
          <p:nvPr/>
        </p:nvCxnSpPr>
        <p:spPr>
          <a:xfrm>
            <a:off x="2135189" y="981075"/>
            <a:ext cx="81375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E6BC58EF-057E-48ED-9D18-872ABDFE9F1B}"/>
              </a:ext>
            </a:extLst>
          </p:cNvPr>
          <p:cNvCxnSpPr/>
          <p:nvPr/>
        </p:nvCxnSpPr>
        <p:spPr>
          <a:xfrm>
            <a:off x="2135188" y="981075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88D4E64E-2788-4F76-96B2-C70D51B90A56}"/>
              </a:ext>
            </a:extLst>
          </p:cNvPr>
          <p:cNvCxnSpPr/>
          <p:nvPr/>
        </p:nvCxnSpPr>
        <p:spPr>
          <a:xfrm>
            <a:off x="4367213" y="981075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D6EEEFC2-8B30-459F-AAB3-BB72714BFBDA}"/>
              </a:ext>
            </a:extLst>
          </p:cNvPr>
          <p:cNvCxnSpPr/>
          <p:nvPr/>
        </p:nvCxnSpPr>
        <p:spPr>
          <a:xfrm>
            <a:off x="6167438" y="981075"/>
            <a:ext cx="0" cy="287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29DFB820-6897-43F8-A67D-49BDDC0C0B2A}"/>
              </a:ext>
            </a:extLst>
          </p:cNvPr>
          <p:cNvCxnSpPr/>
          <p:nvPr/>
        </p:nvCxnSpPr>
        <p:spPr>
          <a:xfrm>
            <a:off x="7824788" y="981075"/>
            <a:ext cx="0" cy="287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E66648FF-C7F3-497C-ADF9-4A5C37B753D3}"/>
              </a:ext>
            </a:extLst>
          </p:cNvPr>
          <p:cNvCxnSpPr/>
          <p:nvPr/>
        </p:nvCxnSpPr>
        <p:spPr>
          <a:xfrm>
            <a:off x="10272713" y="981075"/>
            <a:ext cx="0" cy="287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28D217B-8472-44DB-9A14-3750529087EB}"/>
              </a:ext>
            </a:extLst>
          </p:cNvPr>
          <p:cNvCxnSpPr/>
          <p:nvPr/>
        </p:nvCxnSpPr>
        <p:spPr>
          <a:xfrm>
            <a:off x="6167438" y="836613"/>
            <a:ext cx="0" cy="144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EA33EF40-0969-46B2-BF55-092F4716D33B}"/>
              </a:ext>
            </a:extLst>
          </p:cNvPr>
          <p:cNvSpPr/>
          <p:nvPr/>
        </p:nvSpPr>
        <p:spPr>
          <a:xfrm>
            <a:off x="2514600" y="1295400"/>
            <a:ext cx="3886200" cy="431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>
                <a:solidFill>
                  <a:srgbClr val="000000"/>
                </a:solidFill>
                <a:latin typeface="Cambria" panose="02040503050406030204" pitchFamily="18" charset="0"/>
              </a:rPr>
              <a:t>Процеси повного окиснення</a:t>
            </a:r>
            <a:endParaRPr lang="ru-RU" altLang="ru-RU" b="1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C8EE08A1-E0C6-472D-80EF-87278761B760}"/>
              </a:ext>
            </a:extLst>
          </p:cNvPr>
          <p:cNvSpPr/>
          <p:nvPr/>
        </p:nvSpPr>
        <p:spPr>
          <a:xfrm>
            <a:off x="6934201" y="1371600"/>
            <a:ext cx="1597025" cy="609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>
                <a:solidFill>
                  <a:srgbClr val="000000"/>
                </a:solidFill>
                <a:latin typeface="Cambria" panose="02040503050406030204" pitchFamily="18" charset="0"/>
              </a:rPr>
              <a:t>Неповне окиснення</a:t>
            </a:r>
            <a:endParaRPr lang="ru-RU" altLang="ru-RU" b="1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872E6AA3-66CA-48A3-975D-9A4380561683}"/>
              </a:ext>
            </a:extLst>
          </p:cNvPr>
          <p:cNvSpPr/>
          <p:nvPr/>
        </p:nvSpPr>
        <p:spPr>
          <a:xfrm>
            <a:off x="8686800" y="1295400"/>
            <a:ext cx="1741488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>
                <a:solidFill>
                  <a:srgbClr val="000000"/>
                </a:solidFill>
                <a:latin typeface="Cambria" panose="02040503050406030204" pitchFamily="18" charset="0"/>
              </a:rPr>
              <a:t>Змішаного типу</a:t>
            </a:r>
            <a:endParaRPr lang="ru-RU" altLang="ru-RU" b="1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1ED4FC7-BF04-4A8B-BC86-8120D08B770E}"/>
              </a:ext>
            </a:extLst>
          </p:cNvPr>
          <p:cNvSpPr/>
          <p:nvPr/>
        </p:nvSpPr>
        <p:spPr>
          <a:xfrm>
            <a:off x="1981200" y="2209800"/>
            <a:ext cx="1295400" cy="1447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1600" b="1">
                <a:solidFill>
                  <a:srgbClr val="000000"/>
                </a:solidFill>
                <a:latin typeface="Cambria" panose="02040503050406030204" pitchFamily="18" charset="0"/>
              </a:rPr>
              <a:t>Спиртове</a:t>
            </a:r>
            <a:endParaRPr lang="ru-RU" altLang="ru-RU" sz="1600" b="1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838CAD4-9A1F-44A1-8C63-676F56FC5E25}"/>
              </a:ext>
            </a:extLst>
          </p:cNvPr>
          <p:cNvSpPr/>
          <p:nvPr/>
        </p:nvSpPr>
        <p:spPr>
          <a:xfrm>
            <a:off x="2362200" y="3886200"/>
            <a:ext cx="2438400" cy="1295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1600" b="1">
                <a:solidFill>
                  <a:srgbClr val="000000"/>
                </a:solidFill>
                <a:latin typeface="Cambria" panose="02040503050406030204" pitchFamily="18" charset="0"/>
              </a:rPr>
              <a:t>Молочнокисле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altLang="ru-RU" sz="1600" b="1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1400" b="1" i="1">
                <a:solidFill>
                  <a:srgbClr val="000000"/>
                </a:solidFill>
                <a:latin typeface="Cambria" panose="02040503050406030204" pitchFamily="18" charset="0"/>
              </a:rPr>
              <a:t>гомоферментативне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1400" b="1" i="1">
                <a:solidFill>
                  <a:srgbClr val="000000"/>
                </a:solidFill>
                <a:latin typeface="Cambria" panose="02040503050406030204" pitchFamily="18" charset="0"/>
              </a:rPr>
              <a:t>гетероферментативне</a:t>
            </a:r>
            <a:endParaRPr lang="ru-RU" altLang="ru-RU" sz="1400" b="1" i="1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F14FAA0-D7CE-40D7-AB47-2ACE9231D334}"/>
              </a:ext>
            </a:extLst>
          </p:cNvPr>
          <p:cNvSpPr/>
          <p:nvPr/>
        </p:nvSpPr>
        <p:spPr>
          <a:xfrm>
            <a:off x="4038600" y="2133600"/>
            <a:ext cx="1752600" cy="1143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1600" b="1">
                <a:solidFill>
                  <a:srgbClr val="000000"/>
                </a:solidFill>
                <a:latin typeface="Cambria" panose="02040503050406030204" pitchFamily="18" charset="0"/>
              </a:rPr>
              <a:t>Маслянокисле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1600" b="1">
                <a:solidFill>
                  <a:srgbClr val="000000"/>
                </a:solidFill>
                <a:latin typeface="Cambria" panose="02040503050406030204" pitchFamily="18" charset="0"/>
              </a:rPr>
              <a:t>Ацето-бутилове</a:t>
            </a:r>
            <a:endParaRPr lang="ru-RU" altLang="ru-RU" sz="1600" b="1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A893A65-D02B-4BC5-9734-DF7771DB9CEA}"/>
              </a:ext>
            </a:extLst>
          </p:cNvPr>
          <p:cNvSpPr/>
          <p:nvPr/>
        </p:nvSpPr>
        <p:spPr>
          <a:xfrm>
            <a:off x="6705601" y="2514600"/>
            <a:ext cx="2028825" cy="1143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1600" b="1">
                <a:solidFill>
                  <a:srgbClr val="000000"/>
                </a:solidFill>
                <a:latin typeface="Cambria" panose="02040503050406030204" pitchFamily="18" charset="0"/>
              </a:rPr>
              <a:t>Оцтовокисле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1600" b="1">
                <a:solidFill>
                  <a:srgbClr val="000000"/>
                </a:solidFill>
                <a:latin typeface="Cambria" panose="02040503050406030204" pitchFamily="18" charset="0"/>
              </a:rPr>
              <a:t>лимоннокисле</a:t>
            </a:r>
            <a:endParaRPr lang="ru-RU" altLang="ru-RU" sz="1600" b="1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29648B0-E4F4-468F-8E79-7ABF7233C060}"/>
              </a:ext>
            </a:extLst>
          </p:cNvPr>
          <p:cNvSpPr/>
          <p:nvPr/>
        </p:nvSpPr>
        <p:spPr>
          <a:xfrm>
            <a:off x="8610601" y="2286000"/>
            <a:ext cx="1800225" cy="990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1400" b="1">
                <a:solidFill>
                  <a:srgbClr val="000000"/>
                </a:solidFill>
                <a:latin typeface="Cambria" panose="02040503050406030204" pitchFamily="18" charset="0"/>
              </a:rPr>
              <a:t>мурашине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1400" b="1">
                <a:solidFill>
                  <a:srgbClr val="000000"/>
                </a:solidFill>
                <a:latin typeface="Cambria" panose="02040503050406030204" pitchFamily="18" charset="0"/>
              </a:rPr>
              <a:t>бутандіолове</a:t>
            </a:r>
            <a:endParaRPr lang="ru-RU" altLang="ru-RU" sz="1400" b="1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Стрелка вниз 27">
            <a:extLst>
              <a:ext uri="{FF2B5EF4-FFF2-40B4-BE49-F238E27FC236}">
                <a16:creationId xmlns:a16="http://schemas.microsoft.com/office/drawing/2014/main" id="{1FF44519-8905-41CF-84C4-5EF7CF03E75F}"/>
              </a:ext>
            </a:extLst>
          </p:cNvPr>
          <p:cNvSpPr/>
          <p:nvPr/>
        </p:nvSpPr>
        <p:spPr>
          <a:xfrm>
            <a:off x="2514601" y="1828801"/>
            <a:ext cx="360363" cy="74136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Стрелка вниз 28">
            <a:extLst>
              <a:ext uri="{FF2B5EF4-FFF2-40B4-BE49-F238E27FC236}">
                <a16:creationId xmlns:a16="http://schemas.microsoft.com/office/drawing/2014/main" id="{9DF81305-4FC5-4EC8-A696-BD0B8724A210}"/>
              </a:ext>
            </a:extLst>
          </p:cNvPr>
          <p:cNvSpPr/>
          <p:nvPr/>
        </p:nvSpPr>
        <p:spPr>
          <a:xfrm>
            <a:off x="3429000" y="1905000"/>
            <a:ext cx="431800" cy="19050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Стрелка вниз 29">
            <a:extLst>
              <a:ext uri="{FF2B5EF4-FFF2-40B4-BE49-F238E27FC236}">
                <a16:creationId xmlns:a16="http://schemas.microsoft.com/office/drawing/2014/main" id="{C20DFAE0-C4FB-4948-8B35-343436711A21}"/>
              </a:ext>
            </a:extLst>
          </p:cNvPr>
          <p:cNvSpPr/>
          <p:nvPr/>
        </p:nvSpPr>
        <p:spPr>
          <a:xfrm>
            <a:off x="6019800" y="1981200"/>
            <a:ext cx="304800" cy="16764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Стрелка вниз 30">
            <a:extLst>
              <a:ext uri="{FF2B5EF4-FFF2-40B4-BE49-F238E27FC236}">
                <a16:creationId xmlns:a16="http://schemas.microsoft.com/office/drawing/2014/main" id="{BC70E522-1F75-4C87-9521-75B2F5495021}"/>
              </a:ext>
            </a:extLst>
          </p:cNvPr>
          <p:cNvSpPr/>
          <p:nvPr/>
        </p:nvSpPr>
        <p:spPr>
          <a:xfrm>
            <a:off x="7696201" y="2057400"/>
            <a:ext cx="360363" cy="6096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Стрелка вниз 31">
            <a:extLst>
              <a:ext uri="{FF2B5EF4-FFF2-40B4-BE49-F238E27FC236}">
                <a16:creationId xmlns:a16="http://schemas.microsoft.com/office/drawing/2014/main" id="{208E1169-D33C-43CB-8850-6DBD9A8D27B6}"/>
              </a:ext>
            </a:extLst>
          </p:cNvPr>
          <p:cNvSpPr/>
          <p:nvPr/>
        </p:nvSpPr>
        <p:spPr>
          <a:xfrm>
            <a:off x="9448801" y="2133601"/>
            <a:ext cx="360363" cy="36036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Прямоугольник 22">
            <a:extLst>
              <a:ext uri="{FF2B5EF4-FFF2-40B4-BE49-F238E27FC236}">
                <a16:creationId xmlns:a16="http://schemas.microsoft.com/office/drawing/2014/main" id="{1EDA4723-C897-4089-A121-6DB0C36B57DC}"/>
              </a:ext>
            </a:extLst>
          </p:cNvPr>
          <p:cNvSpPr/>
          <p:nvPr/>
        </p:nvSpPr>
        <p:spPr>
          <a:xfrm>
            <a:off x="4953000" y="3581400"/>
            <a:ext cx="2057400" cy="1143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1600" b="1">
                <a:solidFill>
                  <a:srgbClr val="000000"/>
                </a:solidFill>
                <a:latin typeface="Cambria" panose="02040503050406030204" pitchFamily="18" charset="0"/>
              </a:rPr>
              <a:t>Пропіоновокисле</a:t>
            </a:r>
            <a:endParaRPr lang="ru-RU" altLang="ru-RU" sz="1600" b="1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Стрелка вниз 31">
            <a:extLst>
              <a:ext uri="{FF2B5EF4-FFF2-40B4-BE49-F238E27FC236}">
                <a16:creationId xmlns:a16="http://schemas.microsoft.com/office/drawing/2014/main" id="{48CC6148-32E9-4DEA-A475-91A9495DA919}"/>
              </a:ext>
            </a:extLst>
          </p:cNvPr>
          <p:cNvSpPr/>
          <p:nvPr/>
        </p:nvSpPr>
        <p:spPr>
          <a:xfrm>
            <a:off x="4800601" y="1828800"/>
            <a:ext cx="360363" cy="5334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298472A-6730-48B2-BC66-E6207B4E3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0037"/>
            <a:ext cx="10515600" cy="4983138"/>
          </a:xfrm>
        </p:spPr>
        <p:txBody>
          <a:bodyPr>
            <a:normAutofit fontScale="85000" lnSpcReduction="20000"/>
          </a:bodyPr>
          <a:lstStyle/>
          <a:p>
            <a:pPr marL="114300" marR="12065" indent="342900" algn="just">
              <a:lnSpc>
                <a:spcPct val="175000"/>
              </a:lnSpc>
              <a:spcAft>
                <a:spcPts val="0"/>
              </a:spcAft>
            </a:pPr>
            <a:r>
              <a:rPr lang="uk-UA" sz="2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Мета роботи:</a:t>
            </a:r>
            <a:r>
              <a:rPr lang="uk-UA" sz="2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9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Визначити ферментативну активність мікроорганізмів (облік строкатих рядів, виділення сірководню та індолу). Здобути навички роботи з визначником </a:t>
            </a:r>
            <a:r>
              <a:rPr lang="uk-UA" sz="29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Бергі</a:t>
            </a:r>
            <a:r>
              <a:rPr lang="uk-UA" sz="29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9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14300" marR="12065" indent="342900" algn="just">
              <a:lnSpc>
                <a:spcPct val="175000"/>
              </a:lnSpc>
              <a:spcAft>
                <a:spcPts val="0"/>
              </a:spcAft>
            </a:pPr>
            <a:r>
              <a:rPr lang="uk-UA" sz="29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Матеріали, реактиви, обладнання: </a:t>
            </a:r>
            <a:r>
              <a:rPr lang="uk-UA" sz="29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мікроскоп, предметне скло, фільтрувальний папір, імерсійна олія, бактеріологічна петля, барвники, перекис водню, індикаторні папірці, фізіологічний розчин, пробірки з поживними середовищами для вивчення </a:t>
            </a:r>
            <a:r>
              <a:rPr lang="uk-UA" sz="29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культуральних</a:t>
            </a:r>
            <a:r>
              <a:rPr lang="uk-UA" sz="29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і біохімічних властивостей (короткий строкатий ряд </a:t>
            </a:r>
            <a:r>
              <a:rPr lang="uk-UA" sz="29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Гісса</a:t>
            </a:r>
            <a:r>
              <a:rPr lang="uk-UA" sz="29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), живі культури бактерій.</a:t>
            </a:r>
            <a:endParaRPr lang="ru-RU" sz="29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359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43CBE1-4734-4B54-AD76-D9D5F978B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Завдання 1.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Вивчити біохімічні властивості мікроорганізмів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98CF12-EF0B-42C8-B46C-62CE7930D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10795" lvl="0" indent="-342900" algn="just">
              <a:lnSpc>
                <a:spcPct val="175000"/>
              </a:lnSpc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Провести аналіз чистих культур, що виросли на скошеному агарі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Приготувати мазок і забарвити за методом Грама. На препаратах вивчити морфологію бактерій і зробити висновки щодо чистоти культури</a:t>
            </a:r>
          </a:p>
          <a:p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Поясніть, чому перед визначенням біохімічних властивостей досліджуваної культури необхідно проводити її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мікроскопіювання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0760991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753</Words>
  <Application>Microsoft Office PowerPoint</Application>
  <PresentationFormat>Широкоэкранный</PresentationFormat>
  <Paragraphs>172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Times New Roman</vt:lpstr>
      <vt:lpstr>Тема Office</vt:lpstr>
      <vt:lpstr>Оформление по умолчанию</vt:lpstr>
      <vt:lpstr>Лабораторна робота № 8</vt:lpstr>
      <vt:lpstr>Презентация PowerPoint</vt:lpstr>
      <vt:lpstr>  Шляхи катаболізму глюкози до піровиноградної кислоти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Завдання 1. Вивчити біохімічні властивості мікроорганізмів</vt:lpstr>
      <vt:lpstr>Короткий строкатий ряд Гісса</vt:lpstr>
      <vt:lpstr>Презентация PowerPoint</vt:lpstr>
      <vt:lpstr>Презентация PowerPoint</vt:lpstr>
      <vt:lpstr>Аналіз результатів росту культур на середовищах Гісса  (І – з лактозою; ІІ – з  глюкозою; ІІІ – маннітом; ІV  - з мальтозою;  V – з сахарозою)</vt:lpstr>
      <vt:lpstr>  Завдання 2. Аналіз росту бактерій на середовищах з різними вуглеводами (короткий строкатий ряд Гісса) </vt:lpstr>
      <vt:lpstr>Завдання 3. Дослідити наявність каталазної активності бактерій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Natalia</dc:creator>
  <cp:lastModifiedBy>Natalia</cp:lastModifiedBy>
  <cp:revision>15</cp:revision>
  <dcterms:created xsi:type="dcterms:W3CDTF">2022-04-17T16:06:44Z</dcterms:created>
  <dcterms:modified xsi:type="dcterms:W3CDTF">2023-04-18T17:36:27Z</dcterms:modified>
</cp:coreProperties>
</file>