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7" r:id="rId7"/>
    <p:sldId id="260" r:id="rId8"/>
    <p:sldId id="268" r:id="rId9"/>
    <p:sldId id="261" r:id="rId10"/>
    <p:sldId id="262" r:id="rId11"/>
    <p:sldId id="269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19ACD-0F03-4FEE-B41C-A87B00BB9468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44D5B-35ED-4A01-AA45-66F686EC512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427C-7E3A-4317-9946-15F79A8C1A90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37E4C-B9ED-4A9B-9915-22BCADBDA4C5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0C93-48A3-41D2-B4A0-1C0DDDE2CF14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4276-4310-4E86-9948-A035DEB8DB7D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84-8317-46E8-9C96-41742A12EB16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837F-0E83-46E7-A5D8-C6A6A726F5BC}" type="datetime1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9E52-2FD3-4688-AC28-D6155F8001EE}" type="datetime1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9CCD0-AFD3-4DA2-A42A-05728A73CB87}" type="datetime1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086C9-F21F-4326-8FE6-479B8A229F05}" type="datetime1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34E6F-0A25-4DC1-863E-46F1F2E6E4C9}" type="datetime1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1BB2C-F755-407A-B179-300EFFC52F78}" type="datetime1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  <a:alpha val="7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BC1E2-A8C6-44E9-BCAC-89A1A1AFDA37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763D7-4234-438D-B99E-3B594C168FB3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72570" y="6357958"/>
            <a:ext cx="328586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14480" y="341635"/>
            <a:ext cx="7286644" cy="1015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ТЕМА 1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ОРГАНІЗАЦІЙНІ ТА ПРАВОВІ АСПЕКТИ ДІЯЛЬНОСТІ УПРАВИТЕЛІВ БАГАТОКВАРТИРНИМ ЖИТЛОВИМ БУДИНКОМ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928662" y="1857364"/>
            <a:ext cx="7500990" cy="313932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1.1. Огляд законодавства з питань управління багатоквартирними житловими будинками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1.2. Організаційно-правові форми управителів та їхні функції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1.3. Відносини управителя з органами управління 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ОСББ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ЖК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ЖБК), власниками житлових і нежитлових приміщень, а також підприємствами, що надають 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ЖК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послуги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1.4. Чинні стандарти, норми та правила у сфері надання 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ЖК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послуг, зокрема з управління та утримання житлового комплексу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1.5. Особливості діяльності з управління багатоквартирним будинком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1.6. Переваги та недоліки, оцінка ризиків використання різних (альтернативних) моделей управління будинком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72528" y="6357958"/>
            <a:ext cx="428628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85950" y="506536"/>
            <a:ext cx="7286644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Договір 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 надання послуги з 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</a:t>
            </a:r>
            <a:b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багатоквартирним 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будинком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Documents and Settings\Home\Рабочий стол\Договір управлінн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650627"/>
            <a:ext cx="8805672" cy="4707331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43966" y="6357958"/>
            <a:ext cx="357190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85950" y="506536"/>
            <a:ext cx="7286644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 Управління багатоквартирним будинком співвласниками шляхом зборів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500174"/>
            <a:ext cx="8429684" cy="52629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1600" b="1" dirty="0" smtClean="0"/>
              <a:t>Переваги:</a:t>
            </a:r>
            <a:endParaRPr lang="ru-RU" sz="1600" b="1" dirty="0" smtClean="0"/>
          </a:p>
          <a:p>
            <a:r>
              <a:rPr lang="uk-UA" sz="1600" dirty="0" smtClean="0"/>
              <a:t>– самостійна участь у вирішенні всіх питань, пов’язаних із будинком не передовіряючи це іншим фізичним чи юридичним особам або укладаючи з ними персональні двосторонні договори;</a:t>
            </a:r>
            <a:endParaRPr lang="ru-RU" sz="1600" dirty="0" smtClean="0"/>
          </a:p>
          <a:p>
            <a:r>
              <a:rPr lang="uk-UA" sz="1600" dirty="0" smtClean="0"/>
              <a:t>– можливість призначення, відкликання чи зміни управителя за необхідності (договір з управителем підписує обрана на загальних зборах уповноважена особа (або кілька осіб) з числа співвласників);</a:t>
            </a:r>
            <a:endParaRPr lang="ru-RU" sz="1600" dirty="0" smtClean="0"/>
          </a:p>
          <a:p>
            <a:r>
              <a:rPr lang="uk-UA" sz="1600" dirty="0" smtClean="0"/>
              <a:t>– відсутність необхідності у створенні чіткої управлінської структури, що означає гнучкість в управлінні.</a:t>
            </a:r>
            <a:endParaRPr lang="ru-RU" sz="1600" dirty="0" smtClean="0"/>
          </a:p>
          <a:p>
            <a:r>
              <a:rPr lang="uk-UA" sz="1600" b="1" dirty="0" smtClean="0"/>
              <a:t>Недоліки:</a:t>
            </a:r>
            <a:endParaRPr lang="ru-RU" sz="1600" b="1" dirty="0" smtClean="0"/>
          </a:p>
          <a:p>
            <a:r>
              <a:rPr lang="uk-UA" sz="1600" dirty="0" smtClean="0"/>
              <a:t>– не надто зручна форма управління для великих багатоквартирних будинків;</a:t>
            </a:r>
            <a:endParaRPr lang="ru-RU" sz="1600" dirty="0" smtClean="0"/>
          </a:p>
          <a:p>
            <a:r>
              <a:rPr lang="uk-UA" sz="1600" dirty="0" smtClean="0"/>
              <a:t>– необхідність з приводу кожного рішення щоразу скликати збори, при цьому доволі складна процедура їх проведення, що призводить до неоперативності вирішення проблем будинку;</a:t>
            </a:r>
            <a:endParaRPr lang="ru-RU" sz="1600" dirty="0" smtClean="0"/>
          </a:p>
          <a:p>
            <a:r>
              <a:rPr lang="uk-UA" sz="1600" dirty="0" smtClean="0"/>
              <a:t>– для ухвалення рішень потрібна присутність істотної більшості (рішення вважається прийнятим, якщо за нього проголосували власники квартир та нежитлових приміщень, площа яких разом перевищує 75% загальної площі всіх квартир та нежитлових приміщень багатоквартирного будинку, лише в деяких визначених законом випадках достатньо 50%);</a:t>
            </a:r>
            <a:endParaRPr lang="ru-RU" sz="1600" dirty="0" smtClean="0"/>
          </a:p>
          <a:p>
            <a:r>
              <a:rPr lang="uk-UA" sz="1600" dirty="0" smtClean="0"/>
              <a:t>– підвищений ризик неефективності управління у зв’язку з недостатністю професійних знань і навичок для цього у більшості співвласників;</a:t>
            </a:r>
            <a:endParaRPr lang="ru-RU" sz="1600" dirty="0" smtClean="0"/>
          </a:p>
          <a:p>
            <a:r>
              <a:rPr lang="uk-UA" sz="1600" dirty="0" smtClean="0"/>
              <a:t>– при позадоговірному виконанні управлінських функцій кимось з співвласників існує ризик їх невиконання через безліч причин тощо.</a:t>
            </a:r>
            <a:endParaRPr lang="ru-RU" sz="1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43966" y="6357958"/>
            <a:ext cx="357190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85950" y="671436"/>
            <a:ext cx="7286644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Управління багатоквартирним будинком управителем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500174"/>
            <a:ext cx="8429684" cy="52629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1600" b="1" dirty="0" smtClean="0"/>
              <a:t>Переваги:</a:t>
            </a:r>
            <a:endParaRPr lang="ru-RU" sz="1600" b="1" dirty="0" smtClean="0"/>
          </a:p>
          <a:p>
            <a:r>
              <a:rPr lang="uk-UA" sz="1600" dirty="0" smtClean="0"/>
              <a:t>– всі питання вирішуються управителем;</a:t>
            </a:r>
            <a:endParaRPr lang="ru-RU" sz="1600" dirty="0" smtClean="0"/>
          </a:p>
          <a:p>
            <a:r>
              <a:rPr lang="uk-UA" sz="1600" dirty="0" smtClean="0"/>
              <a:t>– наявність певного професійного рівня у спеціалістів, які працюють на управителя і пов’язана з цим відсутність потреби у мешканців багатоквартирного будинку мати власних фахівців широкого профілю для здійснення управління;</a:t>
            </a:r>
            <a:endParaRPr lang="ru-RU" sz="1600" dirty="0" smtClean="0"/>
          </a:p>
          <a:p>
            <a:r>
              <a:rPr lang="uk-UA" sz="1600" dirty="0" smtClean="0"/>
              <a:t>– потенційно більш висока якість послуг (але лише за умови конкуренції на ринку професійних управителів);</a:t>
            </a:r>
            <a:endParaRPr lang="ru-RU" sz="1600" dirty="0" smtClean="0"/>
          </a:p>
          <a:p>
            <a:r>
              <a:rPr lang="uk-UA" sz="1600" dirty="0" smtClean="0"/>
              <a:t>– оперативність ліквідації аварійних ситуацій;</a:t>
            </a:r>
            <a:endParaRPr lang="ru-RU" sz="1600" dirty="0" smtClean="0"/>
          </a:p>
          <a:p>
            <a:r>
              <a:rPr lang="uk-UA" sz="1600" dirty="0" smtClean="0"/>
              <a:t>– можливість притягнення управителя до відповідальності за несумлінне виконання договірних зобов’язань.</a:t>
            </a:r>
            <a:endParaRPr lang="ru-RU" sz="1600" dirty="0" smtClean="0"/>
          </a:p>
          <a:p>
            <a:r>
              <a:rPr lang="uk-UA" sz="1600" b="1" dirty="0" smtClean="0"/>
              <a:t>Недоліки:</a:t>
            </a:r>
            <a:endParaRPr lang="ru-RU" sz="1600" b="1" dirty="0" smtClean="0"/>
          </a:p>
          <a:p>
            <a:r>
              <a:rPr lang="uk-UA" sz="1600" dirty="0" smtClean="0"/>
              <a:t>– не дуже зручна форма управління для невеликих багатоквартирних будинків, оскільки вартість недешевих управлінських послуг розподіляється між невеликою кількістю мешканців;</a:t>
            </a:r>
            <a:endParaRPr lang="ru-RU" sz="1600" dirty="0" smtClean="0"/>
          </a:p>
          <a:p>
            <a:r>
              <a:rPr lang="uk-UA" sz="1600" dirty="0" smtClean="0"/>
              <a:t>– недостатня кількість професійних управителів в Україні;</a:t>
            </a:r>
            <a:endParaRPr lang="ru-RU" sz="1600" dirty="0" smtClean="0"/>
          </a:p>
          <a:p>
            <a:r>
              <a:rPr lang="uk-UA" sz="1600" dirty="0" smtClean="0"/>
              <a:t>– договірні відносини з управителем крім певних прав наділяють співвласників будинку також певними обов’язками, що у кінцевому випадку можуть виявитися не дуже вигідними для них самих;</a:t>
            </a:r>
            <a:endParaRPr lang="ru-RU" sz="1600" dirty="0" smtClean="0"/>
          </a:p>
          <a:p>
            <a:r>
              <a:rPr lang="uk-UA" sz="1600" dirty="0" smtClean="0"/>
              <a:t>– висока вартість послуг;</a:t>
            </a:r>
            <a:endParaRPr lang="ru-RU" sz="1600" dirty="0" smtClean="0"/>
          </a:p>
          <a:p>
            <a:r>
              <a:rPr lang="uk-UA" sz="1600" dirty="0" smtClean="0"/>
              <a:t>– ризик неякісного сервісу;</a:t>
            </a:r>
            <a:endParaRPr lang="ru-RU" sz="1600" dirty="0" smtClean="0"/>
          </a:p>
          <a:p>
            <a:r>
              <a:rPr lang="uk-UA" sz="1600" dirty="0" smtClean="0"/>
              <a:t>– непрозорість витрачання коштів – зменшується контроль співвласників за власними коштами.</a:t>
            </a:r>
            <a:endParaRPr lang="ru-RU" sz="1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572528" y="6357958"/>
            <a:ext cx="428628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85950" y="341635"/>
            <a:ext cx="7286644" cy="1015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Управління багатоквартирним будинком об’єднанням співвласників багатоквартирного будинку (асоціацією співвласників багатоквартирних будинків)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597304"/>
            <a:ext cx="8429684" cy="483209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1400" b="1" dirty="0" smtClean="0"/>
              <a:t>Переваги:</a:t>
            </a:r>
            <a:endParaRPr lang="ru-RU" sz="1400" b="1" dirty="0" smtClean="0"/>
          </a:p>
          <a:p>
            <a:r>
              <a:rPr lang="uk-UA" sz="1400" dirty="0" smtClean="0"/>
              <a:t>– підходить як для великих, так і для невеликих багатоквартирних будинків;</a:t>
            </a:r>
            <a:endParaRPr lang="ru-RU" sz="1400" dirty="0" smtClean="0"/>
          </a:p>
          <a:p>
            <a:r>
              <a:rPr lang="uk-UA" sz="1400" dirty="0" smtClean="0"/>
              <a:t>– добровільний вступ співвласників до об’єднання означає їхню згоду виконувати права та обов’язки членів об’єднання;</a:t>
            </a:r>
            <a:endParaRPr lang="ru-RU" sz="1400" dirty="0" smtClean="0"/>
          </a:p>
          <a:p>
            <a:r>
              <a:rPr lang="uk-UA" sz="1400" dirty="0" smtClean="0"/>
              <a:t>– самостійність у прийнятті рішень про розміри платежів на утримання будинку та про витрачання коштів 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 на ремонт будинку, благоустрій прибудинкової території тощо;</a:t>
            </a:r>
            <a:endParaRPr lang="ru-RU" sz="1400" dirty="0" smtClean="0"/>
          </a:p>
          <a:p>
            <a:r>
              <a:rPr lang="uk-UA" sz="1400" dirty="0" smtClean="0"/>
              <a:t>– існує можливість трудового внеску мешканців замість квартирної плати за згодою інших членів 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;</a:t>
            </a:r>
            <a:endParaRPr lang="ru-RU" sz="1400" dirty="0" smtClean="0"/>
          </a:p>
          <a:p>
            <a:r>
              <a:rPr lang="uk-UA" sz="1400" dirty="0" smtClean="0"/>
              <a:t>– як неприбуткова організація 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 не сплачує податки на прибуток та ПДВ, що зменшує витрати мешканців будинку;</a:t>
            </a:r>
            <a:endParaRPr lang="ru-RU" sz="1400" dirty="0" smtClean="0"/>
          </a:p>
          <a:p>
            <a:r>
              <a:rPr lang="uk-UA" sz="1400" dirty="0" smtClean="0"/>
              <a:t>– для 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 існує можливість отримання цільових коштів різноманітних програм, грантів та залучення додаткових коштів за рахунок надання в оренду об’єктів спільної власності;</a:t>
            </a:r>
            <a:endParaRPr lang="ru-RU" sz="1400" dirty="0" smtClean="0"/>
          </a:p>
          <a:p>
            <a:r>
              <a:rPr lang="uk-UA" sz="1400" dirty="0" smtClean="0"/>
              <a:t>– можливість перебувати як на самозабезпеченні, так і передати всі або частину функцій управителю;</a:t>
            </a:r>
            <a:endParaRPr lang="ru-RU" sz="1400" dirty="0" smtClean="0"/>
          </a:p>
          <a:p>
            <a:r>
              <a:rPr lang="uk-UA" sz="1400" dirty="0" smtClean="0"/>
              <a:t>– 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 може самостійно обирати експлуатаційну організацію для обслуговування будинку, з </a:t>
            </a:r>
            <a:r>
              <a:rPr lang="uk-UA" sz="1400" dirty="0" err="1" smtClean="0"/>
              <a:t>газо-</a:t>
            </a:r>
            <a:r>
              <a:rPr lang="uk-UA" sz="1400" dirty="0" smtClean="0"/>
              <a:t>, </a:t>
            </a:r>
            <a:r>
              <a:rPr lang="uk-UA" sz="1400" dirty="0" err="1" smtClean="0"/>
              <a:t>тепло-</a:t>
            </a:r>
            <a:r>
              <a:rPr lang="uk-UA" sz="1400" dirty="0" smtClean="0"/>
              <a:t>, водопостачальними та іншими організаціями укладаються прямі договори;</a:t>
            </a:r>
            <a:endParaRPr lang="ru-RU" sz="1400" dirty="0" smtClean="0"/>
          </a:p>
          <a:p>
            <a:r>
              <a:rPr lang="uk-UA" sz="1400" dirty="0" smtClean="0"/>
              <a:t>– вільний вибір виконавців ремонтних робіт;</a:t>
            </a:r>
            <a:endParaRPr lang="ru-RU" sz="1400" dirty="0" smtClean="0"/>
          </a:p>
          <a:p>
            <a:r>
              <a:rPr lang="uk-UA" sz="1400" dirty="0" smtClean="0"/>
              <a:t>– можливість отримання </a:t>
            </a:r>
            <a:r>
              <a:rPr lang="uk-UA" sz="1400" smtClean="0"/>
              <a:t>земельної прибудинкової </a:t>
            </a:r>
            <a:r>
              <a:rPr lang="uk-UA" sz="1400" dirty="0" smtClean="0"/>
              <a:t>ділянки у власність 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;</a:t>
            </a:r>
            <a:endParaRPr lang="ru-RU" sz="1400" dirty="0" smtClean="0"/>
          </a:p>
          <a:p>
            <a:r>
              <a:rPr lang="uk-UA" sz="1400" b="1" dirty="0" smtClean="0"/>
              <a:t>Недоліки:</a:t>
            </a:r>
            <a:endParaRPr lang="ru-RU" sz="1400" b="1" dirty="0" smtClean="0"/>
          </a:p>
          <a:p>
            <a:r>
              <a:rPr lang="uk-UA" sz="1400" dirty="0" smtClean="0"/>
              <a:t>– у випадку відсутності у голів та правління 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 належної професійної кваліфікації існує ризик неефективного управління;</a:t>
            </a:r>
            <a:endParaRPr lang="ru-RU" sz="1400" dirty="0" smtClean="0"/>
          </a:p>
          <a:p>
            <a:r>
              <a:rPr lang="uk-UA" sz="1400" dirty="0" smtClean="0"/>
              <a:t>– існує необхідність витрачання певних коштів на навчання та підвищення кваліфікації новообраних (переобраних) членів і голови правління 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;</a:t>
            </a:r>
            <a:endParaRPr lang="ru-RU" sz="1400" dirty="0" smtClean="0"/>
          </a:p>
          <a:p>
            <a:r>
              <a:rPr lang="uk-UA" sz="1400" dirty="0" smtClean="0"/>
              <a:t>– оскільки 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 є юридичною особою, воно має звітуватися перед податковою адміністрацією.</a:t>
            </a:r>
            <a:endParaRPr lang="ru-RU" sz="1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72570" y="6357958"/>
            <a:ext cx="328586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85950" y="435098"/>
            <a:ext cx="7286644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1.1. Огляд законодавства з питань управління багатоквартирними житловими будинками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643050"/>
            <a:ext cx="8429684" cy="501675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1600" dirty="0" smtClean="0"/>
              <a:t>Про житлово-комунальні послуги : Закон України від 09.11.2017 р. № 2189-VIII. Дата оновлення: 02.04.2020. URL: https://zakon.rada.gov.ua/laws/show/2189-19 (дата звернення: 17.05.2020).</a:t>
            </a:r>
            <a:endParaRPr lang="ru-RU" sz="1600" dirty="0" smtClean="0"/>
          </a:p>
          <a:p>
            <a:r>
              <a:rPr lang="uk-UA" sz="1600" dirty="0" smtClean="0"/>
              <a:t> </a:t>
            </a:r>
            <a:endParaRPr lang="ru-RU" sz="1600" dirty="0" smtClean="0"/>
          </a:p>
          <a:p>
            <a:r>
              <a:rPr lang="uk-UA" sz="1600" dirty="0" smtClean="0"/>
              <a:t>Про об’єднання співвласників багатоквартирного будинку : Закон України від 29.11.2001 р.</a:t>
            </a:r>
            <a:br>
              <a:rPr lang="uk-UA" sz="1600" dirty="0" smtClean="0"/>
            </a:br>
            <a:r>
              <a:rPr lang="uk-UA" sz="1600" dirty="0" smtClean="0"/>
              <a:t>№ 2866-III. Дата оновлення: 19.07.2017. URL: https://zakon.rada.gov.ua/laws/show/2866-14 (дата звернення: 17.05.2020).</a:t>
            </a:r>
            <a:endParaRPr lang="ru-RU" sz="1600" dirty="0" smtClean="0"/>
          </a:p>
          <a:p>
            <a:r>
              <a:rPr lang="uk-UA" sz="1600" dirty="0" smtClean="0"/>
              <a:t> </a:t>
            </a:r>
            <a:endParaRPr lang="ru-RU" sz="1600" dirty="0" smtClean="0"/>
          </a:p>
          <a:p>
            <a:r>
              <a:rPr lang="uk-UA" sz="1600" dirty="0" smtClean="0"/>
              <a:t>Про особливості здійснення права власності у багатоквартирному будинку : Закон України від 14.05.2015 р. № 417-VIII. Дата оновлення: 10.06.2018. URL: https://zakon.rada.gov.ua/laws/show/417-19 (дата звернення: 17.05.2020).</a:t>
            </a:r>
            <a:endParaRPr lang="ru-RU" sz="1600" dirty="0" smtClean="0"/>
          </a:p>
          <a:p>
            <a:r>
              <a:rPr lang="uk-UA" sz="1600" dirty="0" smtClean="0"/>
              <a:t> </a:t>
            </a:r>
            <a:endParaRPr lang="ru-RU" sz="1600" dirty="0" smtClean="0"/>
          </a:p>
          <a:p>
            <a:r>
              <a:rPr lang="uk-UA" sz="1600" dirty="0" smtClean="0"/>
              <a:t>Деякі питання професійної атестації за професією «менеджер (управитель) житлового будинку (групи будинків)» : Постанова Кабінету Міністрів України від 28.11.2018 р. № 1010. URL: https://zakon.rada.gov.ua/laws/show/1010-2018-п (дата звернення: 17.05.2020).</a:t>
            </a:r>
            <a:endParaRPr lang="ru-RU" sz="1600" dirty="0" smtClean="0"/>
          </a:p>
          <a:p>
            <a:r>
              <a:rPr lang="uk-UA" sz="1600" dirty="0" smtClean="0"/>
              <a:t> </a:t>
            </a:r>
            <a:endParaRPr lang="ru-RU" sz="1600" dirty="0" smtClean="0"/>
          </a:p>
          <a:p>
            <a:r>
              <a:rPr lang="uk-UA" sz="1600" dirty="0" smtClean="0"/>
              <a:t>Про затвердження Правил надання послуги з управління багатоквартирним будинком та Типового договору про надання послуги з управління багатоквартирним будинком : Постанова Кабінету Міністрів України від 05.09.2018 р. № 712. URL: https://zakon.rada.gov.ua/laws/show/712-2018-п (дата звернення</a:t>
            </a:r>
            <a:r>
              <a:rPr lang="uk-UA" sz="1600" smtClean="0"/>
              <a:t>: 17.05.2020</a:t>
            </a:r>
            <a:r>
              <a:rPr lang="uk-UA" sz="1600" dirty="0" smtClean="0"/>
              <a:t>).</a:t>
            </a:r>
            <a:endParaRPr lang="ru-RU" sz="1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72570" y="6357958"/>
            <a:ext cx="328586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57388" y="671436"/>
            <a:ext cx="7286644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1.2. Організаційно-правові форми управителів та їхні функції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878821"/>
            <a:ext cx="8429684" cy="36933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dirty="0" smtClean="0"/>
              <a:t>Відповідно до Закону України «Про житлово-комунальні послуги» управитель багатоквартирного будинку – </a:t>
            </a:r>
            <a:r>
              <a:rPr lang="uk-UA" b="1" dirty="0" smtClean="0"/>
              <a:t>фізична особа – підприємець</a:t>
            </a:r>
            <a:r>
              <a:rPr lang="uk-UA" dirty="0" smtClean="0"/>
              <a:t> або </a:t>
            </a:r>
            <a:r>
              <a:rPr lang="uk-UA" b="1" dirty="0" smtClean="0"/>
              <a:t>юридична особа – суб’єкт підприємницької діяльності,</a:t>
            </a:r>
            <a:r>
              <a:rPr lang="uk-UA" dirty="0" smtClean="0"/>
              <a:t> яка за договором із співвласниками забезпечує належне утримання та ремонт спільного майна багатоквартирного будинку і прибудинкової території та належні умови проживання і задоволення господарсько-побутових потреб.</a:t>
            </a:r>
            <a:endParaRPr lang="uk-UA" dirty="0" smtClean="0"/>
          </a:p>
          <a:p>
            <a:endParaRPr lang="ru-RU" dirty="0" smtClean="0"/>
          </a:p>
          <a:p>
            <a:r>
              <a:rPr lang="uk-UA" dirty="0" smtClean="0"/>
              <a:t>Он-лайн сервіс Міністерства юстиції України (https://usr.minjust.gov.ua/ua/freesearch) щодо отримання відомостей з Єдиного державного реєстру юридичних осіб, фізичних осіб-підприємців та громадських формувань засвідчує, що найбільш поширеними організаційно-правовими формами управителів – юридичних осіб є </a:t>
            </a:r>
            <a:r>
              <a:rPr lang="uk-UA" b="1" dirty="0" smtClean="0"/>
              <a:t>товариство з обмеженою відповідальністю, комунальне підприємство, а також приватне підприємство.</a:t>
            </a:r>
            <a:endParaRPr lang="ru-RU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72570" y="6357958"/>
            <a:ext cx="328586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57388" y="671436"/>
            <a:ext cx="7286644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Функції управителів багатоквартирного будинку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643050"/>
            <a:ext cx="8429684" cy="48013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dirty="0" smtClean="0"/>
              <a:t>Згідно з Постановою Кабінету Міністрів України «Про затвердження Правил надання послуги з управління багатоквартирним будинком та Типового договору про надання послуги з управління багатоквартирним будинком» послуга з управління багатоквартирним будинком включає:</a:t>
            </a:r>
            <a:endParaRPr lang="ru-RU" dirty="0" smtClean="0"/>
          </a:p>
          <a:p>
            <a:r>
              <a:rPr lang="uk-UA" dirty="0" smtClean="0"/>
              <a:t>– утримання спільного майна багатоквартирного будинку, зокрема прибирання </a:t>
            </a:r>
            <a:r>
              <a:rPr lang="uk-UA" dirty="0" err="1" smtClean="0"/>
              <a:t>внутрішньобудинкових</a:t>
            </a:r>
            <a:r>
              <a:rPr lang="uk-UA" dirty="0" smtClean="0"/>
              <a:t> приміщень та прибудинкової території, виконання санітарно-технічних робіт, обслуговування </a:t>
            </a:r>
            <a:r>
              <a:rPr lang="uk-UA" dirty="0" err="1" smtClean="0"/>
              <a:t>внутрішньобудинкових</a:t>
            </a:r>
            <a:r>
              <a:rPr lang="uk-UA" dirty="0" smtClean="0"/>
              <a:t> систем (крім обслуговування </a:t>
            </a:r>
            <a:r>
              <a:rPr lang="uk-UA" dirty="0" err="1" smtClean="0"/>
              <a:t>внутрішньобудинкових</a:t>
            </a:r>
            <a:r>
              <a:rPr lang="uk-UA" dirty="0" smtClean="0"/>
              <a:t> систем, що використовуються для надання відповідної комунальної послуги у разі укладення індивідуальних договорів про надання такої послуги, за умовами яких обслуговування таких систем здійснюється виконавцем), утримання ліфтів тощо;</a:t>
            </a:r>
            <a:endParaRPr lang="ru-RU" dirty="0" smtClean="0"/>
          </a:p>
          <a:p>
            <a:r>
              <a:rPr lang="uk-UA" dirty="0" smtClean="0"/>
              <a:t>– купівлю електричної енергії для забезпечення функціонування спільного майна багатоквартирного будинку;</a:t>
            </a:r>
            <a:endParaRPr lang="ru-RU" dirty="0" smtClean="0"/>
          </a:p>
          <a:p>
            <a:r>
              <a:rPr lang="uk-UA" dirty="0" smtClean="0"/>
              <a:t>– поточний ремонт спільного майна багатоквартирного будинку.</a:t>
            </a:r>
            <a:endParaRPr lang="ru-RU" dirty="0" smtClean="0"/>
          </a:p>
          <a:p>
            <a:endParaRPr lang="uk-UA" dirty="0" smtClean="0"/>
          </a:p>
          <a:p>
            <a:r>
              <a:rPr lang="uk-UA" dirty="0" smtClean="0"/>
              <a:t>Розширити перелік функцій управителів можна, звернувшись до їхніх обов’язків (зокрема, визначаються вищезгаданою Постановою Уряду України).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72570" y="6357958"/>
            <a:ext cx="328586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57388" y="642918"/>
            <a:ext cx="7286644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Деталізація послуги з управління</a:t>
            </a:r>
            <a:b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багатоквартирним будинком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2" descr="C:\Documents and Settings\Home\Рабочий стол\Послуга з управлінн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10508"/>
            <a:ext cx="8627364" cy="4818888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72570" y="6357958"/>
            <a:ext cx="328586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85950" y="341635"/>
            <a:ext cx="7286644" cy="1015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1.3. Відносини управителя з органами управління </a:t>
            </a:r>
            <a:r>
              <a:rPr lang="uk-UA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ОСББ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uk-UA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ЖК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ЖБК), власниками житлових і нежитлових приміщень, а також підприємствами, що надають </a:t>
            </a:r>
            <a:r>
              <a:rPr lang="uk-UA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ЖК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послуги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643050"/>
            <a:ext cx="8429684" cy="49398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1500" b="1" dirty="0" smtClean="0"/>
              <a:t>Учасниками правовідносин у сфері надання житлово-комунальних послуг є:</a:t>
            </a:r>
            <a:endParaRPr lang="ru-RU" sz="1500" b="1" dirty="0" smtClean="0"/>
          </a:p>
          <a:p>
            <a:r>
              <a:rPr lang="uk-UA" sz="1500" dirty="0" smtClean="0"/>
              <a:t>– споживачі (індивідуальні та колективні);</a:t>
            </a:r>
            <a:endParaRPr lang="ru-RU" sz="1500" dirty="0" smtClean="0"/>
          </a:p>
          <a:p>
            <a:r>
              <a:rPr lang="uk-UA" sz="1500" dirty="0" smtClean="0"/>
              <a:t>– управитель багатоквартирного будинку;</a:t>
            </a:r>
            <a:endParaRPr lang="ru-RU" sz="1500" dirty="0" smtClean="0"/>
          </a:p>
          <a:p>
            <a:r>
              <a:rPr lang="uk-UA" sz="1500" dirty="0" smtClean="0"/>
              <a:t>– виконавці комунальних послуг.</a:t>
            </a:r>
            <a:endParaRPr lang="uk-UA" sz="1500" dirty="0" smtClean="0"/>
          </a:p>
          <a:p>
            <a:endParaRPr lang="uk-UA" sz="1500" dirty="0" smtClean="0"/>
          </a:p>
          <a:p>
            <a:r>
              <a:rPr lang="uk-UA" sz="1500" b="1" dirty="0" smtClean="0"/>
              <a:t>Передбачено 3 базові моделі договірних відносин між споживачами і виконавцями житлово-комунальних послуг.</a:t>
            </a:r>
            <a:endParaRPr lang="ru-RU" sz="1500" b="1" dirty="0" smtClean="0"/>
          </a:p>
          <a:p>
            <a:r>
              <a:rPr lang="uk-UA" sz="1500" dirty="0" smtClean="0"/>
              <a:t>1) Індивідуальний договір.</a:t>
            </a:r>
            <a:endParaRPr lang="ru-RU" sz="1500" dirty="0" smtClean="0"/>
          </a:p>
          <a:p>
            <a:r>
              <a:rPr lang="uk-UA" sz="1500" dirty="0" smtClean="0"/>
              <a:t>Договір укладається між виконавцем комунальних послуг і споживачем (тобто з кожним окремим співвласником). Газ та електроенергія можуть поставлятися виключно за таким типом договорів.</a:t>
            </a:r>
            <a:endParaRPr lang="ru-RU" sz="1500" dirty="0" smtClean="0"/>
          </a:p>
          <a:p>
            <a:r>
              <a:rPr lang="uk-UA" sz="1500" dirty="0" smtClean="0"/>
              <a:t>2) Договір колективного споживача.</a:t>
            </a:r>
            <a:endParaRPr lang="ru-RU" sz="1500" dirty="0" smtClean="0"/>
          </a:p>
          <a:p>
            <a:r>
              <a:rPr lang="uk-UA" sz="1500" dirty="0" smtClean="0"/>
              <a:t>Укладення такого договору можливе в будинках, у яких створено </a:t>
            </a:r>
            <a:r>
              <a:rPr lang="uk-UA" sz="1500" dirty="0" err="1" smtClean="0"/>
              <a:t>ОСББ</a:t>
            </a:r>
            <a:r>
              <a:rPr lang="uk-UA" sz="1500" dirty="0" smtClean="0"/>
              <a:t>. Колективний договір про надання комунальної послуги укладається з виконавцем такої послуги особою, уповноваженою на це співвласниками, від імені та за рахунок усіх співвласників.</a:t>
            </a:r>
            <a:endParaRPr lang="ru-RU" sz="1500" dirty="0" smtClean="0"/>
          </a:p>
          <a:p>
            <a:r>
              <a:rPr lang="uk-UA" sz="1500" dirty="0" smtClean="0"/>
              <a:t>3) Колективний договір з управителем.</a:t>
            </a:r>
            <a:endParaRPr lang="ru-RU" sz="1500" dirty="0" smtClean="0"/>
          </a:p>
          <a:p>
            <a:r>
              <a:rPr lang="uk-UA" sz="1500" dirty="0" smtClean="0"/>
              <a:t>Власники квартир можуть делегувати представлення своїх інтересів управителю будинку або іншій уповноваженій особі. Крім управителя такою уповноваженою особою може бути: один із співвласників; уповноважений орган управління </a:t>
            </a:r>
            <a:r>
              <a:rPr lang="uk-UA" sz="1500" dirty="0" err="1" smtClean="0"/>
              <a:t>ОСББ</a:t>
            </a:r>
            <a:r>
              <a:rPr lang="uk-UA" sz="1500" dirty="0" smtClean="0"/>
              <a:t>; правління житлово-будівельного кооперативу; інша фізична або юридична особа, уповноважена рішенням співвласників (уповноваженого органу управління </a:t>
            </a:r>
            <a:r>
              <a:rPr lang="uk-UA" sz="1500" dirty="0" err="1" smtClean="0"/>
              <a:t>ОСББ</a:t>
            </a:r>
            <a:r>
              <a:rPr lang="uk-UA" sz="1500" dirty="0" smtClean="0"/>
              <a:t>). Колективний договір з управителем – це відносно нова модель договірних відносин між споживачем і виконавцем </a:t>
            </a:r>
            <a:r>
              <a:rPr lang="uk-UA" sz="1500" dirty="0" err="1" smtClean="0"/>
              <a:t>ЖКП</a:t>
            </a:r>
            <a:r>
              <a:rPr lang="uk-UA" sz="1500" dirty="0" smtClean="0"/>
              <a:t>.</a:t>
            </a:r>
            <a:endParaRPr lang="ru-RU" sz="15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72570" y="6357958"/>
            <a:ext cx="328586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85950" y="506536"/>
            <a:ext cx="7286644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Моделі співпраці співвласників багатоквартирного будинку</a:t>
            </a:r>
            <a:b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виконавцями послуг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Home\Рабочий стол\Моделі співпраці з виконавцями послуг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43050"/>
            <a:ext cx="8707222" cy="4620158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72570" y="6357958"/>
            <a:ext cx="328586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85950" y="341635"/>
            <a:ext cx="7286644" cy="1015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1.4. Чинні стандарти, норми та правила у сфері надання </a:t>
            </a:r>
            <a:r>
              <a:rPr lang="uk-UA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ЖК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послуг, зокрема з управління та утримання житлового комплексу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824889"/>
            <a:ext cx="8429684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b="1" dirty="0" smtClean="0"/>
              <a:t>Порядок проходження професійної атестації за зазначеною професією затверджено Постановою КМУ від 28.11.18 р. № 1010.</a:t>
            </a:r>
            <a:r>
              <a:rPr lang="uk-UA" dirty="0" smtClean="0"/>
              <a:t> Компетентність кандидата оцінюється за результатами кваліфікаційного іспиту. У разі його успішної здачі видається сертифікат.</a:t>
            </a:r>
            <a:endParaRPr lang="ru-RU" dirty="0" smtClean="0"/>
          </a:p>
          <a:p>
            <a:r>
              <a:rPr lang="uk-UA" dirty="0" smtClean="0"/>
              <a:t> </a:t>
            </a:r>
            <a:endParaRPr lang="ru-RU" dirty="0" smtClean="0"/>
          </a:p>
          <a:p>
            <a:r>
              <a:rPr lang="uk-UA" dirty="0" smtClean="0"/>
              <a:t>Стандартизація послуг. Послуги з управління та утримання житлового комплексу. Загальні вимоги. </a:t>
            </a:r>
            <a:r>
              <a:rPr lang="uk-UA" b="1" dirty="0" err="1" smtClean="0"/>
              <a:t>СОУ</a:t>
            </a:r>
            <a:r>
              <a:rPr lang="uk-UA" b="1" dirty="0" smtClean="0"/>
              <a:t> </a:t>
            </a:r>
            <a:r>
              <a:rPr lang="uk-UA" b="1" dirty="0" err="1" smtClean="0"/>
              <a:t>ЖКГ</a:t>
            </a:r>
            <a:r>
              <a:rPr lang="uk-UA" b="1" dirty="0" smtClean="0"/>
              <a:t> 00.01-010:2010.</a:t>
            </a:r>
            <a:endParaRPr lang="ru-RU" b="1" dirty="0" smtClean="0"/>
          </a:p>
          <a:p>
            <a:r>
              <a:rPr lang="uk-UA" dirty="0" smtClean="0"/>
              <a:t>Стандарт встановлює єдині вимоги до організації надання та процесу надання послуг з управління та утримання житлового комплексу.</a:t>
            </a:r>
            <a:endParaRPr lang="ru-RU" dirty="0" smtClean="0"/>
          </a:p>
          <a:p>
            <a:r>
              <a:rPr lang="uk-UA" dirty="0" smtClean="0"/>
              <a:t> </a:t>
            </a:r>
            <a:endParaRPr lang="ru-RU" dirty="0" smtClean="0"/>
          </a:p>
          <a:p>
            <a:r>
              <a:rPr lang="uk-UA" smtClean="0"/>
              <a:t>Стандартизація послуг. </a:t>
            </a:r>
            <a:r>
              <a:rPr lang="uk-UA" dirty="0" smtClean="0"/>
              <a:t>Послуги з управління та утримання житлового комплексу. Класифікація та склад послуг. </a:t>
            </a:r>
            <a:r>
              <a:rPr lang="uk-UA" b="1" dirty="0" err="1" smtClean="0"/>
              <a:t>СОУ</a:t>
            </a:r>
            <a:r>
              <a:rPr lang="uk-UA" b="1" dirty="0" smtClean="0"/>
              <a:t> </a:t>
            </a:r>
            <a:r>
              <a:rPr lang="uk-UA" b="1" dirty="0" err="1" smtClean="0"/>
              <a:t>ЖКГ</a:t>
            </a:r>
            <a:r>
              <a:rPr lang="uk-UA" b="1" dirty="0" smtClean="0"/>
              <a:t> 00.01-011:2010.</a:t>
            </a:r>
            <a:endParaRPr lang="ru-RU" b="1" dirty="0" smtClean="0"/>
          </a:p>
          <a:p>
            <a:r>
              <a:rPr lang="uk-UA" dirty="0" smtClean="0"/>
              <a:t>Стандарт застосовують для впорядкування і класифікації назв та складу послуг з управління та утримання житлового комплексу. Об’єктами класифікації є всі види послуг з управління та утримання житлового комплексу.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Економічний факультет Запорізького національного Університету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2844" y="142852"/>
            <a:ext cx="1404000" cy="1404000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72570" y="6357958"/>
            <a:ext cx="328586" cy="365125"/>
          </a:xfrm>
        </p:spPr>
        <p:txBody>
          <a:bodyPr/>
          <a:lstStyle/>
          <a:p>
            <a:pPr algn="ctr"/>
            <a:fld id="{DA6763D7-4234-438D-B99E-3B594C168FB3}" type="slidenum">
              <a:rPr lang="ru-RU" b="1" smtClean="0">
                <a:solidFill>
                  <a:schemeClr val="tx1"/>
                </a:solidFill>
              </a:rPr>
            </a:fld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85950" y="506536"/>
            <a:ext cx="7286644" cy="70788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1.5. Особливості діяльності з управління багатоквартирним будинком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1643050"/>
            <a:ext cx="8429684" cy="504753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uk-UA" sz="1400" dirty="0" smtClean="0"/>
              <a:t>Законом України «Про особливості здійснення права власності у багатоквартирному будинку» визначено три форми управління будинком.</a:t>
            </a:r>
            <a:endParaRPr lang="ru-RU" sz="1400" dirty="0" smtClean="0"/>
          </a:p>
          <a:p>
            <a:r>
              <a:rPr lang="uk-UA" sz="1400" dirty="0" smtClean="0"/>
              <a:t> </a:t>
            </a:r>
            <a:endParaRPr lang="ru-RU" sz="1400" dirty="0" smtClean="0"/>
          </a:p>
          <a:p>
            <a:r>
              <a:rPr lang="uk-UA" sz="1400" b="1" dirty="0" smtClean="0"/>
              <a:t>1) Самостійне управління багатоквартирним будинком співвласниками.</a:t>
            </a:r>
            <a:r>
              <a:rPr lang="uk-UA" sz="1400" dirty="0" smtClean="0"/>
              <a:t> Така форма управління передбачає можливість управляти будинком без створення 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. Цей варіант управління може бути рекомендований для малоквартирних будинків (3-5 квартир), де власники самостійно можуть утримувати свій будинок та прибудинкову територію в належному стані.</a:t>
            </a:r>
            <a:endParaRPr lang="ru-RU" sz="1400" dirty="0" smtClean="0"/>
          </a:p>
          <a:p>
            <a:r>
              <a:rPr lang="uk-UA" sz="1400" dirty="0" smtClean="0"/>
              <a:t> </a:t>
            </a:r>
            <a:endParaRPr lang="ru-RU" sz="1400" dirty="0" smtClean="0"/>
          </a:p>
          <a:p>
            <a:r>
              <a:rPr lang="uk-UA" sz="1400" b="1" dirty="0" smtClean="0"/>
              <a:t>2) Управління багатоквартирним будинком управителем.</a:t>
            </a:r>
            <a:r>
              <a:rPr lang="uk-UA" sz="1400" dirty="0" smtClean="0"/>
              <a:t> Ця форма передбачає управління будинком на підставі договору про надання послуг з визначеним управителем.</a:t>
            </a:r>
            <a:endParaRPr lang="ru-RU" sz="1400" dirty="0" smtClean="0"/>
          </a:p>
          <a:p>
            <a:r>
              <a:rPr lang="uk-UA" sz="1400" dirty="0" smtClean="0"/>
              <a:t>Договір про надання послуг з управління будинком повинен містити:</a:t>
            </a:r>
            <a:endParaRPr lang="ru-RU" sz="1400" dirty="0" smtClean="0"/>
          </a:p>
          <a:p>
            <a:r>
              <a:rPr lang="uk-UA" sz="1400" dirty="0" smtClean="0"/>
              <a:t>– перелік послуг;</a:t>
            </a:r>
            <a:endParaRPr lang="ru-RU" sz="1400" dirty="0" smtClean="0"/>
          </a:p>
          <a:p>
            <a:r>
              <a:rPr lang="uk-UA" sz="1400" dirty="0" smtClean="0"/>
              <a:t>– вимоги до якості послуг;</a:t>
            </a:r>
            <a:endParaRPr lang="ru-RU" sz="1400" dirty="0" smtClean="0"/>
          </a:p>
          <a:p>
            <a:r>
              <a:rPr lang="uk-UA" sz="1400" dirty="0" smtClean="0"/>
              <a:t>– права і обов’язки сторін;</a:t>
            </a:r>
            <a:endParaRPr lang="ru-RU" sz="1400" dirty="0" smtClean="0"/>
          </a:p>
          <a:p>
            <a:r>
              <a:rPr lang="uk-UA" sz="1400" dirty="0" smtClean="0"/>
              <a:t>– відповідальність сторін за порушення договору;</a:t>
            </a:r>
            <a:endParaRPr lang="ru-RU" sz="1400" dirty="0" smtClean="0"/>
          </a:p>
          <a:p>
            <a:r>
              <a:rPr lang="uk-UA" sz="1400" dirty="0" smtClean="0"/>
              <a:t>– ціну послуг;</a:t>
            </a:r>
            <a:endParaRPr lang="ru-RU" sz="1400" dirty="0" smtClean="0"/>
          </a:p>
          <a:p>
            <a:r>
              <a:rPr lang="uk-UA" sz="1400" dirty="0" smtClean="0"/>
              <a:t>– порядок оплати послуг;</a:t>
            </a:r>
            <a:endParaRPr lang="ru-RU" sz="1400" dirty="0" smtClean="0"/>
          </a:p>
          <a:p>
            <a:r>
              <a:rPr lang="uk-UA" sz="1400" dirty="0" smtClean="0"/>
              <a:t>– порядок і умови внесення змін до договору;</a:t>
            </a:r>
            <a:endParaRPr lang="ru-RU" sz="1400" dirty="0" smtClean="0"/>
          </a:p>
          <a:p>
            <a:r>
              <a:rPr lang="uk-UA" sz="1400" dirty="0" smtClean="0"/>
              <a:t>– строк дії договору, порядок і умови продовження дії та розірвання договору.</a:t>
            </a:r>
            <a:endParaRPr lang="ru-RU" sz="1400" dirty="0" smtClean="0"/>
          </a:p>
          <a:p>
            <a:r>
              <a:rPr lang="uk-UA" sz="1400" dirty="0" smtClean="0"/>
              <a:t> </a:t>
            </a:r>
            <a:endParaRPr lang="ru-RU" sz="1400" dirty="0" smtClean="0"/>
          </a:p>
          <a:p>
            <a:r>
              <a:rPr lang="uk-UA" sz="1400" b="1" dirty="0" smtClean="0"/>
              <a:t>3) Управління багатоквартирним будинком </a:t>
            </a:r>
            <a:r>
              <a:rPr lang="uk-UA" sz="1400" b="1" dirty="0" err="1" smtClean="0"/>
              <a:t>ОСББ</a:t>
            </a:r>
            <a:r>
              <a:rPr lang="uk-UA" sz="1400" b="1" dirty="0" smtClean="0"/>
              <a:t>.</a:t>
            </a:r>
            <a:r>
              <a:rPr lang="uk-UA" sz="1400" dirty="0" smtClean="0"/>
              <a:t> Ця форма передбачає, що співвласники для більш ефективного управління своїм будинком та прибудинковою територією створюють </a:t>
            </a:r>
            <a:r>
              <a:rPr lang="uk-UA" sz="1400" dirty="0" err="1" smtClean="0"/>
              <a:t>ОСББ</a:t>
            </a:r>
            <a:r>
              <a:rPr lang="uk-UA" sz="1400" dirty="0" smtClean="0"/>
              <a:t> – орган для прийняття колективних рішень.</a:t>
            </a:r>
            <a:endParaRPr lang="ru-RU" sz="1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11960</Words>
  <Application>WPS Presentation</Application>
  <PresentationFormat>Экран (4:3)</PresentationFormat>
  <Paragraphs>160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наталья сейсеба�</cp:lastModifiedBy>
  <cp:revision>15</cp:revision>
  <dcterms:created xsi:type="dcterms:W3CDTF">2020-05-04T04:39:00Z</dcterms:created>
  <dcterms:modified xsi:type="dcterms:W3CDTF">2024-10-05T22:46:48Z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64B9DF0E87BC46C6AA29AA8F4D669F84_12</vt:lpwstr>
  </property>
  <property fmtid="{D5CDD505-2E9C-101B-9397-08002B2CF9AE}" pid="3" name="KSOProductBuildVer">
    <vt:lpwstr>1049-12.2.0.18586</vt:lpwstr>
  </property>
</Properties>
</file>