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4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b="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% відхилень від загальної кількості проб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Заводський р-н</c:v>
                </c:pt>
                <c:pt idx="1">
                  <c:v>Шевченківський р-н</c:v>
                </c:pt>
                <c:pt idx="2">
                  <c:v>Вознесенівький р-н</c:v>
                </c:pt>
                <c:pt idx="3">
                  <c:v>Олександрівський р-н</c:v>
                </c:pt>
                <c:pt idx="4">
                  <c:v>Дніпровський р-н</c:v>
                </c:pt>
                <c:pt idx="5">
                  <c:v>Комунарівський р-н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75.900000000000006</c:v>
                </c:pt>
                <c:pt idx="1">
                  <c:v>56.78</c:v>
                </c:pt>
                <c:pt idx="2">
                  <c:v>36.42</c:v>
                </c:pt>
                <c:pt idx="3">
                  <c:v>27.97</c:v>
                </c:pt>
                <c:pt idx="4">
                  <c:v>23.58</c:v>
                </c:pt>
                <c:pt idx="5">
                  <c:v>12.12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B7-4DC9-BBFC-0AD8608839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2">
        <a:lumMod val="20000"/>
        <a:lumOff val="80000"/>
      </a:schemeClr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139034703995334"/>
          <c:y val="0.14773317480281281"/>
          <c:w val="0.89089360357733061"/>
          <c:h val="0.699012239438795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місяців 2023р.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4691358024691357E-2"/>
                  <c:y val="-3.77231351022895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7CA-4878-8C83-2C73A363E1D5}"/>
                </c:ext>
              </c:extLst>
            </c:dLbl>
            <c:dLbl>
              <c:idx val="1"/>
              <c:layout>
                <c:manualLayout>
                  <c:x val="1.8518518518518517E-2"/>
                  <c:y val="-4.58066640527801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CA-4878-8C83-2C73A363E1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Кіл-ть відібраних проб</c:v>
                </c:pt>
                <c:pt idx="1">
                  <c:v>Кіл-ть нестандартних проб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2595</c:v>
                </c:pt>
                <c:pt idx="1">
                  <c:v>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CA-4878-8C83-2C73A363E1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4182144"/>
        <c:axId val="44475520"/>
        <c:axId val="0"/>
      </c:bar3DChart>
      <c:catAx>
        <c:axId val="44182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44475520"/>
        <c:crosses val="autoZero"/>
        <c:auto val="1"/>
        <c:lblAlgn val="ctr"/>
        <c:lblOffset val="100"/>
        <c:noMultiLvlLbl val="0"/>
      </c:catAx>
      <c:valAx>
        <c:axId val="444755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44182144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2">
        <a:lumMod val="20000"/>
        <a:lumOff val="80000"/>
      </a:schemeClr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% відхилень від загальної кіл-ті досліджень за 9 міс. 2023р.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Сірковуглець</c:v>
                </c:pt>
                <c:pt idx="1">
                  <c:v>Сірководень</c:v>
                </c:pt>
                <c:pt idx="2">
                  <c:v>Аміак</c:v>
                </c:pt>
                <c:pt idx="3">
                  <c:v>Формальдегід</c:v>
                </c:pt>
                <c:pt idx="4">
                  <c:v>Озон с-д (січень)</c:v>
                </c:pt>
                <c:pt idx="5">
                  <c:v>Фенол</c:v>
                </c:pt>
                <c:pt idx="6">
                  <c:v>Пил загальний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42.55</c:v>
                </c:pt>
                <c:pt idx="1">
                  <c:v>24.42</c:v>
                </c:pt>
                <c:pt idx="2">
                  <c:v>3.94</c:v>
                </c:pt>
                <c:pt idx="3">
                  <c:v>10.76</c:v>
                </c:pt>
                <c:pt idx="4">
                  <c:v>55.56</c:v>
                </c:pt>
                <c:pt idx="5">
                  <c:v>19.61</c:v>
                </c:pt>
                <c:pt idx="6">
                  <c:v>3.98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5B-441A-8402-4A04BA473D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accent2">
        <a:lumMod val="20000"/>
        <a:lumOff val="80000"/>
      </a:schemeClr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 перевищень ГДК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9 міс.2022</c:v>
                </c:pt>
                <c:pt idx="8">
                  <c:v>9 міс. 2023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16.079999999999998</c:v>
                </c:pt>
                <c:pt idx="1">
                  <c:v>17.8</c:v>
                </c:pt>
                <c:pt idx="2">
                  <c:v>17.7</c:v>
                </c:pt>
                <c:pt idx="3">
                  <c:v>14.8</c:v>
                </c:pt>
                <c:pt idx="4">
                  <c:v>19.7</c:v>
                </c:pt>
                <c:pt idx="5">
                  <c:v>20.2</c:v>
                </c:pt>
                <c:pt idx="6">
                  <c:v>17</c:v>
                </c:pt>
                <c:pt idx="7">
                  <c:v>16</c:v>
                </c:pt>
                <c:pt idx="8">
                  <c:v>17.399999999999999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B3-48BE-8544-8A480EC1BE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9854976"/>
        <c:axId val="159891456"/>
      </c:barChart>
      <c:catAx>
        <c:axId val="159854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59891456"/>
        <c:crosses val="autoZero"/>
        <c:auto val="0"/>
        <c:lblAlgn val="ctr"/>
        <c:lblOffset val="100"/>
        <c:noMultiLvlLbl val="0"/>
      </c:catAx>
      <c:valAx>
        <c:axId val="159891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59854976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2">
        <a:lumMod val="20000"/>
        <a:lumOff val="80000"/>
      </a:schemeClr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Кіл-ть звернень</c:v>
                </c:pt>
              </c:strCache>
            </c:strRef>
          </c:tx>
          <c:spPr>
            <a:ln>
              <a:solidFill>
                <a:schemeClr val="accent2">
                  <a:lumMod val="50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4.4753086419753098E-2"/>
                  <c:y val="3.9284457252522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D9-4F6C-8A35-4A697F5976F6}"/>
                </c:ext>
              </c:extLst>
            </c:dLbl>
            <c:dLbl>
              <c:idx val="1"/>
              <c:layout>
                <c:manualLayout>
                  <c:x val="-3.3950617283950615E-2"/>
                  <c:y val="-4.4896522574311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CD9-4F6C-8A35-4A697F5976F6}"/>
                </c:ext>
              </c:extLst>
            </c:dLbl>
            <c:dLbl>
              <c:idx val="2"/>
              <c:layout>
                <c:manualLayout>
                  <c:x val="-1.5432098765432098E-2"/>
                  <c:y val="-5.8926685878784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CD9-4F6C-8A35-4A697F5976F6}"/>
                </c:ext>
              </c:extLst>
            </c:dLbl>
            <c:dLbl>
              <c:idx val="3"/>
              <c:layout>
                <c:manualLayout>
                  <c:x val="-1.3888888888888888E-2"/>
                  <c:y val="5.0508587896100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D9-4F6C-8A35-4A697F5976F6}"/>
                </c:ext>
              </c:extLst>
            </c:dLbl>
            <c:dLbl>
              <c:idx val="4"/>
              <c:layout>
                <c:manualLayout>
                  <c:x val="-3.0864197530864196E-2"/>
                  <c:y val="-5.33146205569952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D9-4F6C-8A35-4A697F5976F6}"/>
                </c:ext>
              </c:extLst>
            </c:dLbl>
            <c:dLbl>
              <c:idx val="5"/>
              <c:layout>
                <c:manualLayout>
                  <c:x val="-1.2345679012345678E-2"/>
                  <c:y val="-6.453875120057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D9-4F6C-8A35-4A697F5976F6}"/>
                </c:ext>
              </c:extLst>
            </c:dLbl>
            <c:dLbl>
              <c:idx val="6"/>
              <c:layout>
                <c:manualLayout>
                  <c:x val="-1.5432098765432098E-3"/>
                  <c:y val="-4.4896522574311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CD9-4F6C-8A35-4A697F5976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Заводський</c:v>
                </c:pt>
                <c:pt idx="1">
                  <c:v>Шевченківський</c:v>
                </c:pt>
                <c:pt idx="2">
                  <c:v>Дніпровський</c:v>
                </c:pt>
                <c:pt idx="3">
                  <c:v>Олександрівський</c:v>
                </c:pt>
                <c:pt idx="4">
                  <c:v>Вознесенівський</c:v>
                </c:pt>
                <c:pt idx="5">
                  <c:v>Хортицький </c:v>
                </c:pt>
                <c:pt idx="6">
                  <c:v>Комунарський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137</c:v>
                </c:pt>
                <c:pt idx="1">
                  <c:v>354</c:v>
                </c:pt>
                <c:pt idx="2">
                  <c:v>80</c:v>
                </c:pt>
                <c:pt idx="3">
                  <c:v>95</c:v>
                </c:pt>
                <c:pt idx="4">
                  <c:v>176</c:v>
                </c:pt>
                <c:pt idx="5">
                  <c:v>37</c:v>
                </c:pt>
                <c:pt idx="6">
                  <c:v>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DCD9-4F6C-8A35-4A697F597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686016"/>
        <c:axId val="159692288"/>
      </c:lineChart>
      <c:catAx>
        <c:axId val="1596860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59692288"/>
        <c:crosses val="autoZero"/>
        <c:auto val="1"/>
        <c:lblAlgn val="ctr"/>
        <c:lblOffset val="100"/>
        <c:noMultiLvlLbl val="0"/>
      </c:catAx>
      <c:valAx>
        <c:axId val="1596922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59686016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2">
        <a:lumMod val="20000"/>
        <a:lumOff val="80000"/>
      </a:schemeClr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99E1-3221-423A-BC3F-1A8AF01BE41F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62512-9478-47F3-A4FD-016A86010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387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99E1-3221-423A-BC3F-1A8AF01BE41F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62512-9478-47F3-A4FD-016A86010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960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99E1-3221-423A-BC3F-1A8AF01BE41F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62512-9478-47F3-A4FD-016A86010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0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99E1-3221-423A-BC3F-1A8AF01BE41F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62512-9478-47F3-A4FD-016A86010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0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99E1-3221-423A-BC3F-1A8AF01BE41F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62512-9478-47F3-A4FD-016A86010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778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99E1-3221-423A-BC3F-1A8AF01BE41F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62512-9478-47F3-A4FD-016A86010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164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99E1-3221-423A-BC3F-1A8AF01BE41F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62512-9478-47F3-A4FD-016A86010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931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99E1-3221-423A-BC3F-1A8AF01BE41F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62512-9478-47F3-A4FD-016A86010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092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99E1-3221-423A-BC3F-1A8AF01BE41F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62512-9478-47F3-A4FD-016A86010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748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99E1-3221-423A-BC3F-1A8AF01BE41F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62512-9478-47F3-A4FD-016A86010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273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99E1-3221-423A-BC3F-1A8AF01BE41F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62512-9478-47F3-A4FD-016A86010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088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199E1-3221-423A-BC3F-1A8AF01BE41F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62512-9478-47F3-A4FD-016A86010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15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 атмосферного повітря в </a:t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 Запоріжжі за 9 місяців 2023р.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412776"/>
            <a:ext cx="8208912" cy="4525963"/>
          </a:xfrm>
        </p:spPr>
      </p:pic>
      <p:sp>
        <p:nvSpPr>
          <p:cNvPr id="8" name="TextBox 7"/>
          <p:cNvSpPr txBox="1"/>
          <p:nvPr/>
        </p:nvSpPr>
        <p:spPr>
          <a:xfrm>
            <a:off x="467544" y="5877272"/>
            <a:ext cx="8208912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Завідувач відділу моніторингу та реагування на небезпеки ДУ «ЗОЦКПХ» </a:t>
            </a:r>
            <a:r>
              <a:rPr lang="uk-UA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Тулушев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Є.О.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026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абруднення атмосфери в районах</a:t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 Запоріжжя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6977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9766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Лабораторний контроль якості атмосферного повітря в м. Запоріжжя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8175241"/>
              </p:ext>
            </p:extLst>
          </p:nvPr>
        </p:nvGraphicFramePr>
        <p:xfrm>
          <a:off x="467544" y="1484784"/>
          <a:ext cx="8229600" cy="4713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9251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забруднюючі речовини в атмосферному повітрі м. Запоріжжя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14033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40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28215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uk-UA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 перевищень ГДК в пробах атмосферного повітря у м. Запоріжжя </a:t>
            </a:r>
            <a:br>
              <a:rPr lang="uk-UA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2016-2023р.р.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32399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4969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36815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звернень населення щодо забруднень атмосферного повітря по районах міста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37166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847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 !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412776"/>
            <a:ext cx="8208912" cy="5184576"/>
          </a:xfrm>
        </p:spPr>
      </p:pic>
    </p:spTree>
    <p:extLst>
      <p:ext uri="{BB962C8B-B14F-4D97-AF65-F5344CB8AC3E}">
        <p14:creationId xmlns:p14="http://schemas.microsoft.com/office/powerpoint/2010/main" val="21930634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93</Words>
  <Application>Microsoft Office PowerPoint</Application>
  <PresentationFormat>Экран (4:3)</PresentationFormat>
  <Paragraphs>13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Якість атмосферного повітря в  м. Запоріжжі за 9 місяців 2023р.</vt:lpstr>
      <vt:lpstr>Забруднення атмосфери в районах  м. Запоріжжя</vt:lpstr>
      <vt:lpstr>Лабораторний контроль якості атмосферного повітря в м. Запоріжжя</vt:lpstr>
      <vt:lpstr>Основні забруднюючі речовини в атмосферному повітрі м. Запоріжжя</vt:lpstr>
      <vt:lpstr>Процент перевищень ГДК в пробах атмосферного повітря у м. Запоріжжя  за 2016-2023р.р.</vt:lpstr>
      <vt:lpstr>Кількість звернень населення щодо забруднень атмосферного повітря по районах міста</vt:lpstr>
      <vt:lpstr>ДЯКУЮ ЗА УВАГУ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Якість атмосферного повітря в  м. Запоріжжі за 9 місяців 2023р.</dc:title>
  <dc:creator>User</dc:creator>
  <cp:lastModifiedBy>Evgeniy</cp:lastModifiedBy>
  <cp:revision>13</cp:revision>
  <dcterms:created xsi:type="dcterms:W3CDTF">2023-10-18T06:45:08Z</dcterms:created>
  <dcterms:modified xsi:type="dcterms:W3CDTF">2023-10-20T09:54:03Z</dcterms:modified>
</cp:coreProperties>
</file>