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6" r:id="rId2"/>
    <p:sldId id="280" r:id="rId3"/>
    <p:sldId id="256" r:id="rId4"/>
    <p:sldId id="258" r:id="rId5"/>
    <p:sldId id="260" r:id="rId6"/>
    <p:sldId id="262" r:id="rId7"/>
    <p:sldId id="259" r:id="rId8"/>
    <p:sldId id="263" r:id="rId9"/>
    <p:sldId id="265" r:id="rId10"/>
    <p:sldId id="268" r:id="rId11"/>
    <p:sldId id="267" r:id="rId12"/>
    <p:sldId id="26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CCC9"/>
    <a:srgbClr val="4986E9"/>
    <a:srgbClr val="DC3602"/>
    <a:srgbClr val="AFDDFF"/>
    <a:srgbClr val="0CB06E"/>
    <a:srgbClr val="ABEBE5"/>
    <a:srgbClr val="42D2C4"/>
    <a:srgbClr val="F6815C"/>
    <a:srgbClr val="FFF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3515" y="726756"/>
            <a:ext cx="9864969" cy="2044579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оціально-трудові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студентської</a:t>
            </a:r>
            <a:r>
              <a:rPr lang="ru-RU" dirty="0"/>
              <a:t> </a:t>
            </a:r>
            <a:r>
              <a:rPr lang="ru-RU" dirty="0" err="1" smtClean="0"/>
              <a:t>молоді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0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88" y="0"/>
            <a:ext cx="10437224" cy="96963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Право на </a:t>
            </a:r>
            <a:r>
              <a:rPr lang="ru-RU" sz="2000" dirty="0" err="1"/>
              <a:t>працю</a:t>
            </a:r>
            <a:r>
              <a:rPr lang="ru-RU" sz="2000" dirty="0"/>
              <a:t>, як уже </a:t>
            </a:r>
            <a:r>
              <a:rPr lang="ru-RU" sz="2000" dirty="0" err="1"/>
              <a:t>зазначалося</a:t>
            </a:r>
            <a:r>
              <a:rPr lang="ru-RU" sz="2000" dirty="0"/>
              <a:t>, </a:t>
            </a:r>
            <a:r>
              <a:rPr lang="ru-RU" sz="2000" dirty="0" err="1"/>
              <a:t>належить</a:t>
            </a:r>
            <a:r>
              <a:rPr lang="ru-RU" sz="2000" dirty="0"/>
              <a:t> до групи </a:t>
            </a:r>
            <a:r>
              <a:rPr lang="ru-RU" sz="2000" dirty="0" err="1"/>
              <a:t>соціально-економічних</a:t>
            </a:r>
            <a:r>
              <a:rPr lang="ru-RU" sz="2000" dirty="0"/>
              <a:t> прав </a:t>
            </a:r>
            <a:r>
              <a:rPr lang="ru-RU" sz="2000" dirty="0" err="1"/>
              <a:t>людини</a:t>
            </a:r>
            <a:r>
              <a:rPr lang="ru-RU" sz="2000" dirty="0"/>
              <a:t>, і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подвійність</a:t>
            </a:r>
            <a:r>
              <a:rPr lang="ru-RU" sz="2000" dirty="0"/>
              <a:t> - </a:t>
            </a:r>
            <a:r>
              <a:rPr lang="ru-RU" sz="2000" dirty="0" err="1"/>
              <a:t>економічна</a:t>
            </a:r>
            <a:r>
              <a:rPr lang="ru-RU" sz="2000" dirty="0"/>
              <a:t> та </a:t>
            </a:r>
            <a:r>
              <a:rPr lang="ru-RU" sz="2000" dirty="0" err="1"/>
              <a:t>соціальна</a:t>
            </a:r>
            <a:r>
              <a:rPr lang="ru-RU" sz="2000" dirty="0"/>
              <a:t> </a:t>
            </a:r>
            <a:r>
              <a:rPr lang="ru-RU" sz="2000" dirty="0" err="1"/>
              <a:t>складові</a:t>
            </a:r>
            <a:r>
              <a:rPr lang="ru-RU" sz="2000" dirty="0"/>
              <a:t> - </a:t>
            </a:r>
            <a:r>
              <a:rPr lang="ru-RU" sz="2000" dirty="0" err="1"/>
              <a:t>свідчить</a:t>
            </a:r>
            <a:r>
              <a:rPr lang="ru-RU" sz="2000" dirty="0"/>
              <a:t> про </a:t>
            </a:r>
            <a:r>
              <a:rPr lang="ru-RU" sz="2000" dirty="0" err="1"/>
              <a:t>комплексний</a:t>
            </a:r>
            <a:r>
              <a:rPr lang="ru-RU" sz="2000" dirty="0"/>
              <a:t> характер названого права</a:t>
            </a:r>
            <a:r>
              <a:rPr lang="ru-RU" sz="18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55087"/>
            <a:ext cx="6096000" cy="1097898"/>
          </a:xfrm>
        </p:spPr>
        <p:txBody>
          <a:bodyPr>
            <a:normAutofit/>
          </a:bodyPr>
          <a:lstStyle/>
          <a:p>
            <a:r>
              <a:rPr lang="ru-RU" sz="2000" u="sng" dirty="0" err="1" smtClean="0">
                <a:solidFill>
                  <a:srgbClr val="C00000"/>
                </a:solidFill>
              </a:rPr>
              <a:t>Воно</a:t>
            </a:r>
            <a:r>
              <a:rPr lang="ru-RU" sz="2000" u="sng" dirty="0" smtClean="0">
                <a:solidFill>
                  <a:srgbClr val="C00000"/>
                </a:solidFill>
              </a:rPr>
              <a:t> </a:t>
            </a:r>
            <a:r>
              <a:rPr lang="ru-RU" sz="2000" u="sng" dirty="0">
                <a:solidFill>
                  <a:srgbClr val="C00000"/>
                </a:solidFill>
              </a:rPr>
              <a:t>є </a:t>
            </a:r>
            <a:r>
              <a:rPr lang="ru-RU" sz="2000" u="sng" dirty="0" err="1">
                <a:solidFill>
                  <a:srgbClr val="C00000"/>
                </a:solidFill>
              </a:rPr>
              <a:t>економічним</a:t>
            </a:r>
            <a:r>
              <a:rPr lang="ru-RU" sz="2000" u="sng" dirty="0">
                <a:solidFill>
                  <a:srgbClr val="C00000"/>
                </a:solidFill>
              </a:rPr>
              <a:t> правом, </a:t>
            </a:r>
            <a:r>
              <a:rPr lang="ru-RU" sz="2000" u="sng" dirty="0" err="1">
                <a:solidFill>
                  <a:srgbClr val="C00000"/>
                </a:solidFill>
              </a:rPr>
              <a:t>оскільки</a:t>
            </a:r>
            <a:r>
              <a:rPr lang="ru-RU" sz="2000" u="sng" dirty="0">
                <a:solidFill>
                  <a:srgbClr val="C00000"/>
                </a:solidFill>
              </a:rPr>
              <a:t> здійснення права на </a:t>
            </a:r>
            <a:r>
              <a:rPr lang="ru-RU" sz="2000" u="sng" dirty="0" err="1">
                <a:solidFill>
                  <a:srgbClr val="C00000"/>
                </a:solidFill>
              </a:rPr>
              <a:t>працю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надає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можливість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людині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здобути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засоби</a:t>
            </a:r>
            <a:r>
              <a:rPr lang="ru-RU" sz="2000" u="sng" dirty="0">
                <a:solidFill>
                  <a:srgbClr val="C00000"/>
                </a:solidFill>
              </a:rPr>
              <a:t> до </a:t>
            </a:r>
            <a:r>
              <a:rPr lang="ru-RU" sz="2000" u="sng" dirty="0" err="1" smtClean="0">
                <a:solidFill>
                  <a:srgbClr val="C00000"/>
                </a:solidFill>
              </a:rPr>
              <a:t>існування</a:t>
            </a:r>
            <a:endParaRPr lang="en-US" sz="2000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Рамка 4"/>
          <p:cNvSpPr/>
          <p:nvPr/>
        </p:nvSpPr>
        <p:spPr>
          <a:xfrm>
            <a:off x="598714" y="3226524"/>
            <a:ext cx="4898572" cy="2390502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складової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права </a:t>
            </a:r>
            <a:r>
              <a:rPr lang="ru-RU" dirty="0" err="1"/>
              <a:t>полягають</a:t>
            </a:r>
            <a:r>
              <a:rPr lang="ru-RU" dirty="0"/>
              <a:t> в </a:t>
            </a:r>
            <a:r>
              <a:rPr lang="ru-RU" b="1" dirty="0" err="1"/>
              <a:t>адекватності</a:t>
            </a:r>
            <a:r>
              <a:rPr lang="ru-RU" b="1" dirty="0"/>
              <a:t> оплати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dirty="0" err="1"/>
              <a:t>трудовим</a:t>
            </a:r>
            <a:r>
              <a:rPr lang="ru-RU" dirty="0"/>
              <a:t> затратам, а </a:t>
            </a:r>
            <a:r>
              <a:rPr lang="ru-RU" dirty="0" err="1"/>
              <a:t>також</a:t>
            </a:r>
            <a:r>
              <a:rPr lang="ru-RU" dirty="0"/>
              <a:t> у тому, </a:t>
            </a:r>
            <a:r>
              <a:rPr lang="ru-RU" dirty="0" err="1"/>
              <a:t>щоб</a:t>
            </a:r>
            <a:r>
              <a:rPr lang="ru-RU" dirty="0"/>
              <a:t> оплата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забезпечувала</a:t>
            </a:r>
            <a:r>
              <a:rPr lang="ru-RU" dirty="0"/>
              <a:t> б </a:t>
            </a:r>
            <a:r>
              <a:rPr lang="ru-RU" dirty="0" err="1"/>
              <a:t>гідне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ru-RU" dirty="0"/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95900" y="1296205"/>
            <a:ext cx="5496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C00000"/>
                </a:solidFill>
              </a:rPr>
              <a:t>Право на </a:t>
            </a:r>
            <a:r>
              <a:rPr lang="ru-RU" sz="2000" u="sng" dirty="0" err="1">
                <a:solidFill>
                  <a:srgbClr val="C00000"/>
                </a:solidFill>
              </a:rPr>
              <a:t>працю</a:t>
            </a:r>
            <a:r>
              <a:rPr lang="ru-RU" sz="2000" u="sng" dirty="0">
                <a:solidFill>
                  <a:srgbClr val="C00000"/>
                </a:solidFill>
              </a:rPr>
              <a:t> є </a:t>
            </a:r>
            <a:r>
              <a:rPr lang="ru-RU" sz="2000" u="sng" dirty="0" err="1">
                <a:solidFill>
                  <a:srgbClr val="C00000"/>
                </a:solidFill>
              </a:rPr>
              <a:t>також</a:t>
            </a:r>
            <a:r>
              <a:rPr lang="ru-RU" sz="2000" u="sng" dirty="0">
                <a:solidFill>
                  <a:srgbClr val="C00000"/>
                </a:solidFill>
              </a:rPr>
              <a:t> </a:t>
            </a:r>
            <a:r>
              <a:rPr lang="ru-RU" sz="2000" u="sng" dirty="0" err="1">
                <a:solidFill>
                  <a:srgbClr val="C00000"/>
                </a:solidFill>
              </a:rPr>
              <a:t>соціальним</a:t>
            </a:r>
            <a:r>
              <a:rPr lang="ru-RU" sz="2000" u="sng" dirty="0">
                <a:solidFill>
                  <a:srgbClr val="C00000"/>
                </a:solidFill>
              </a:rPr>
              <a:t> правом </a:t>
            </a:r>
            <a:r>
              <a:rPr lang="ru-RU" sz="2000" u="sng" dirty="0" err="1" smtClean="0">
                <a:solidFill>
                  <a:srgbClr val="C00000"/>
                </a:solidFill>
              </a:rPr>
              <a:t>людини</a:t>
            </a:r>
            <a:r>
              <a:rPr lang="ru-RU" sz="2000" u="sng" dirty="0" smtClean="0">
                <a:solidFill>
                  <a:srgbClr val="C00000"/>
                </a:solidFill>
              </a:rPr>
              <a:t> </a:t>
            </a:r>
            <a:endParaRPr lang="en-US" sz="2000" u="sng" dirty="0" smtClean="0">
              <a:solidFill>
                <a:srgbClr val="C00000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7" name="Рамка 6"/>
          <p:cNvSpPr/>
          <p:nvPr/>
        </p:nvSpPr>
        <p:spPr>
          <a:xfrm>
            <a:off x="6251664" y="4598124"/>
            <a:ext cx="5784667" cy="2090058"/>
          </a:xfrm>
          <a:prstGeom prst="frame">
            <a:avLst>
              <a:gd name="adj1" fmla="val 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dirty="0" smtClean="0"/>
              <a:t>"</a:t>
            </a:r>
            <a:r>
              <a:rPr lang="ru-RU" dirty="0" err="1"/>
              <a:t>Соціальність</a:t>
            </a:r>
            <a:r>
              <a:rPr lang="ru-RU" dirty="0"/>
              <a:t>"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(</a:t>
            </a:r>
            <a:r>
              <a:rPr lang="en-US" dirty="0" err="1"/>
              <a:t>socialis</a:t>
            </a:r>
            <a:r>
              <a:rPr lang="en-US" dirty="0"/>
              <a:t> - </a:t>
            </a:r>
            <a:r>
              <a:rPr lang="ru-RU" dirty="0" err="1"/>
              <a:t>спільний</a:t>
            </a:r>
            <a:r>
              <a:rPr lang="ru-RU" dirty="0"/>
              <a:t>, </a:t>
            </a:r>
            <a:r>
              <a:rPr lang="ru-RU" dirty="0" err="1"/>
              <a:t>громадський</a:t>
            </a:r>
            <a:r>
              <a:rPr lang="ru-RU" dirty="0"/>
              <a:t>)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міжлюдського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b="1" dirty="0" err="1"/>
              <a:t>пов'язаного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спільним</a:t>
            </a:r>
            <a:r>
              <a:rPr lang="ru-RU" b="1" dirty="0"/>
              <a:t> </a:t>
            </a:r>
            <a:r>
              <a:rPr lang="ru-RU" b="1" dirty="0" err="1"/>
              <a:t>життям</a:t>
            </a:r>
            <a:r>
              <a:rPr lang="ru-RU" b="1" dirty="0"/>
              <a:t> людей</a:t>
            </a:r>
            <a:r>
              <a:rPr lang="ru-RU" dirty="0"/>
              <a:t>, з </a:t>
            </a:r>
            <a:r>
              <a:rPr lang="ru-RU" dirty="0" err="1"/>
              <a:t>різними</a:t>
            </a:r>
            <a:r>
              <a:rPr lang="ru-RU" dirty="0"/>
              <a:t> формами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громади</a:t>
            </a:r>
            <a:r>
              <a:rPr lang="ru-RU" dirty="0"/>
              <a:t>, що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міжособовий</a:t>
            </a:r>
            <a:r>
              <a:rPr lang="ru-RU" dirty="0"/>
              <a:t> і </a:t>
            </a:r>
            <a:r>
              <a:rPr lang="ru-RU" dirty="0" err="1"/>
              <a:t>суспільний</a:t>
            </a:r>
            <a:r>
              <a:rPr lang="ru-RU" dirty="0"/>
              <a:t> характер.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6251664" y="2181495"/>
            <a:ext cx="5784667" cy="2090058"/>
          </a:xfrm>
          <a:prstGeom prst="frame">
            <a:avLst>
              <a:gd name="adj1" fmla="val 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dirty="0" smtClean="0"/>
              <a:t>"</a:t>
            </a:r>
            <a:r>
              <a:rPr lang="ru-RU" dirty="0" err="1"/>
              <a:t>Соціальність</a:t>
            </a:r>
            <a:r>
              <a:rPr lang="ru-RU" dirty="0"/>
              <a:t>" 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,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громадськість</a:t>
            </a:r>
            <a:r>
              <a:rPr lang="ru-RU" dirty="0"/>
              <a:t>, </a:t>
            </a:r>
            <a:r>
              <a:rPr lang="ru-RU" dirty="0" err="1"/>
              <a:t>таке</a:t>
            </a:r>
            <a:r>
              <a:rPr lang="ru-RU" dirty="0"/>
              <a:t>, що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b="1" dirty="0" err="1"/>
              <a:t>спільне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взаємні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D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624114" y="236583"/>
            <a:ext cx="10943772" cy="1055190"/>
          </a:xfrm>
          <a:prstGeom prst="flowChartTerminator">
            <a:avLst/>
          </a:prstGeom>
          <a:solidFill>
            <a:srgbClr val="EDC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Соціальність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права на </a:t>
            </a:r>
            <a:r>
              <a:rPr lang="ru-RU" sz="2000" dirty="0" err="1">
                <a:solidFill>
                  <a:schemeClr val="tx1"/>
                </a:solidFill>
              </a:rPr>
              <a:t>працю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виявляється</a:t>
            </a:r>
            <a:r>
              <a:rPr lang="ru-RU" sz="2000" dirty="0">
                <a:solidFill>
                  <a:schemeClr val="tx1"/>
                </a:solidFill>
              </a:rPr>
              <a:t> у тому, що </a:t>
            </a:r>
            <a:r>
              <a:rPr lang="ru-RU" sz="2000" dirty="0" err="1">
                <a:solidFill>
                  <a:schemeClr val="tx1"/>
                </a:solidFill>
              </a:rPr>
              <a:t>здійснюючи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, особа </a:t>
            </a:r>
            <a:r>
              <a:rPr lang="ru-RU" sz="2000" dirty="0" err="1">
                <a:solidFill>
                  <a:schemeClr val="tx1"/>
                </a:solidFill>
              </a:rPr>
              <a:t>має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можливість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отримати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держави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допомогу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працевлаштуванні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забезпечити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рівень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» </a:t>
            </a:r>
            <a:r>
              <a:rPr lang="ru-RU" sz="2000" dirty="0" err="1">
                <a:solidFill>
                  <a:schemeClr val="tx1"/>
                </a:solidFill>
              </a:rPr>
              <a:t>гідний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, для себе та членів </a:t>
            </a:r>
            <a:r>
              <a:rPr lang="ru-RU" sz="2000" dirty="0" err="1">
                <a:solidFill>
                  <a:schemeClr val="tx1"/>
                </a:solidFill>
              </a:rPr>
              <a:t>своєї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сім'ї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14" y="1553030"/>
            <a:ext cx="4564743" cy="45647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63473" y="240424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 smtClean="0"/>
              <a:t>Соціальність</a:t>
            </a:r>
            <a:r>
              <a:rPr lang="ru-RU" sz="2000" dirty="0" smtClean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, що </a:t>
            </a:r>
            <a:r>
              <a:rPr lang="ru-RU" sz="2000" dirty="0" err="1"/>
              <a:t>юридичними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встановлено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злагоди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значними</a:t>
            </a:r>
            <a:r>
              <a:rPr lang="ru-RU" sz="2000" dirty="0"/>
              <a:t> </a:t>
            </a:r>
            <a:r>
              <a:rPr lang="ru-RU" sz="2000" dirty="0" err="1"/>
              <a:t>групами</a:t>
            </a:r>
            <a:r>
              <a:rPr lang="ru-RU" sz="2000" dirty="0"/>
              <a:t> в </a:t>
            </a:r>
            <a:r>
              <a:rPr lang="ru-RU" sz="2000" dirty="0" err="1"/>
              <a:t>суспільстві</a:t>
            </a:r>
            <a:r>
              <a:rPr lang="ru-RU" sz="2000" dirty="0"/>
              <a:t> - </a:t>
            </a:r>
            <a:r>
              <a:rPr lang="ru-RU" sz="2000" dirty="0" err="1"/>
              <a:t>найманими</a:t>
            </a:r>
            <a:r>
              <a:rPr lang="ru-RU" sz="2000" dirty="0"/>
              <a:t> </a:t>
            </a:r>
            <a:r>
              <a:rPr lang="ru-RU" sz="2000" dirty="0" err="1"/>
              <a:t>працівниками</a:t>
            </a:r>
            <a:r>
              <a:rPr lang="ru-RU" sz="2000" dirty="0"/>
              <a:t> і </a:t>
            </a:r>
            <a:r>
              <a:rPr lang="ru-RU" sz="2000" dirty="0" err="1"/>
              <a:t>роботодавцями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яких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матеріальних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у </a:t>
            </a:r>
            <a:r>
              <a:rPr lang="ru-RU" sz="2000" dirty="0" err="1"/>
              <a:t>державі</a:t>
            </a:r>
            <a:r>
              <a:rPr lang="ru-RU" sz="2000" dirty="0"/>
              <a:t>, а </a:t>
            </a:r>
            <a:r>
              <a:rPr lang="ru-RU" sz="2000" dirty="0" err="1"/>
              <a:t>відтак</a:t>
            </a:r>
            <a:r>
              <a:rPr lang="ru-RU" sz="2000" dirty="0"/>
              <a:t> - </a:t>
            </a:r>
            <a:r>
              <a:rPr lang="ru-RU" sz="2000" dirty="0" err="1"/>
              <a:t>забезпечення</a:t>
            </a:r>
            <a:r>
              <a:rPr lang="ru-RU" sz="2000" dirty="0"/>
              <a:t> з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 інших ланок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: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,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</a:t>
            </a:r>
            <a:r>
              <a:rPr lang="ru-RU" sz="2000" dirty="0" err="1"/>
              <a:t>непрацездатним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134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CCC9"/>
            </a:gs>
            <a:gs pos="5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495469"/>
            <a:ext cx="57447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/>
              <a:t>Соціальність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у тому, що держава </a:t>
            </a:r>
            <a:r>
              <a:rPr lang="ru-RU" sz="2000" dirty="0" err="1"/>
              <a:t>встановлює</a:t>
            </a:r>
            <a:r>
              <a:rPr lang="ru-RU" sz="2000" dirty="0"/>
              <a:t> коло </a:t>
            </a:r>
            <a:r>
              <a:rPr lang="ru-RU" sz="2000" dirty="0" err="1"/>
              <a:t>соціальних</a:t>
            </a:r>
            <a:r>
              <a:rPr lang="ru-RU" sz="2000" dirty="0"/>
              <a:t> </a:t>
            </a:r>
            <a:r>
              <a:rPr lang="ru-RU" sz="2000" dirty="0" err="1"/>
              <a:t>стандартів</a:t>
            </a:r>
            <a:r>
              <a:rPr lang="ru-RU" sz="2000" dirty="0"/>
              <a:t> і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гарантій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бути </a:t>
            </a:r>
            <a:r>
              <a:rPr lang="ru-RU" sz="2000" dirty="0" err="1"/>
              <a:t>дотримані</a:t>
            </a:r>
            <a:r>
              <a:rPr lang="ru-RU" sz="2000" dirty="0"/>
              <a:t> будь-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роботодавцем</a:t>
            </a:r>
            <a:r>
              <a:rPr lang="ru-RU" sz="2000" dirty="0"/>
              <a:t> і не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 smtClean="0"/>
              <a:t>знижені</a:t>
            </a:r>
            <a:r>
              <a:rPr lang="ru-RU" sz="20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/>
              <a:t>бути </a:t>
            </a:r>
            <a:r>
              <a:rPr lang="ru-RU" sz="2000" dirty="0" err="1"/>
              <a:t>закріплений</a:t>
            </a:r>
            <a:r>
              <a:rPr lang="ru-RU" sz="2000" dirty="0"/>
              <a:t> </a:t>
            </a:r>
            <a:r>
              <a:rPr lang="ru-RU" sz="2000" dirty="0" err="1"/>
              <a:t>обов'язок</a:t>
            </a:r>
            <a:r>
              <a:rPr lang="ru-RU" sz="2000" dirty="0"/>
              <a:t> </a:t>
            </a:r>
            <a:r>
              <a:rPr lang="ru-RU" sz="2000" dirty="0" err="1"/>
              <a:t>роботодавця</a:t>
            </a:r>
            <a:r>
              <a:rPr lang="ru-RU" sz="2000" dirty="0"/>
              <a:t> </a:t>
            </a:r>
            <a:r>
              <a:rPr lang="ru-RU" sz="2000" dirty="0" err="1"/>
              <a:t>своїми</a:t>
            </a:r>
            <a:r>
              <a:rPr lang="ru-RU" sz="2000" dirty="0"/>
              <a:t> </a:t>
            </a:r>
            <a:r>
              <a:rPr lang="ru-RU" sz="2000" dirty="0" err="1"/>
              <a:t>внесками</a:t>
            </a:r>
            <a:r>
              <a:rPr lang="ru-RU" sz="2000" dirty="0"/>
              <a:t> </a:t>
            </a:r>
            <a:r>
              <a:rPr lang="ru-RU" sz="2000" b="1" dirty="0" err="1"/>
              <a:t>брати</a:t>
            </a:r>
            <a:r>
              <a:rPr lang="ru-RU" sz="2000" b="1" dirty="0"/>
              <a:t> участь у </a:t>
            </a:r>
            <a:r>
              <a:rPr lang="ru-RU" sz="2000" b="1" dirty="0" err="1"/>
              <a:t>соціальному</a:t>
            </a:r>
            <a:r>
              <a:rPr lang="ru-RU" sz="2000" b="1" dirty="0"/>
              <a:t> </a:t>
            </a:r>
            <a:r>
              <a:rPr lang="ru-RU" sz="2000" b="1" dirty="0" err="1"/>
              <a:t>страхуванні</a:t>
            </a:r>
            <a:r>
              <a:rPr lang="ru-RU" sz="2000" b="1" dirty="0"/>
              <a:t> </a:t>
            </a:r>
            <a:r>
              <a:rPr lang="ru-RU" sz="2000" b="1" dirty="0" err="1"/>
              <a:t>працівника</a:t>
            </a:r>
            <a:r>
              <a:rPr lang="ru-RU" sz="2000" dirty="0"/>
              <a:t> на </a:t>
            </a:r>
            <a:r>
              <a:rPr lang="ru-RU" sz="2000" dirty="0" err="1"/>
              <a:t>випадок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непрацездатності</a:t>
            </a:r>
            <a:r>
              <a:rPr lang="ru-RU" sz="2000" dirty="0"/>
              <a:t>, </a:t>
            </a:r>
            <a:r>
              <a:rPr lang="ru-RU" sz="2000" dirty="0" err="1"/>
              <a:t>безробіття</a:t>
            </a:r>
            <a:r>
              <a:rPr lang="ru-RU" sz="2000" dirty="0"/>
              <a:t>, трудового </a:t>
            </a:r>
            <a:r>
              <a:rPr lang="ru-RU" sz="2000" dirty="0" err="1"/>
              <a:t>каліцтва</a:t>
            </a:r>
            <a:r>
              <a:rPr lang="ru-RU" sz="2000" dirty="0"/>
              <a:t>, </a:t>
            </a:r>
            <a:r>
              <a:rPr lang="ru-RU" sz="2000" dirty="0" err="1"/>
              <a:t>професійного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старості</a:t>
            </a:r>
            <a:r>
              <a:rPr lang="ru-RU" sz="2000" dirty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 smtClean="0"/>
              <a:t>роботодавець</a:t>
            </a:r>
            <a:r>
              <a:rPr lang="ru-RU" sz="2000" dirty="0" smtClean="0"/>
              <a:t> </a:t>
            </a:r>
            <a:r>
              <a:rPr lang="ru-RU" sz="2000" dirty="0"/>
              <a:t>повинен </a:t>
            </a:r>
            <a:r>
              <a:rPr lang="ru-RU" sz="2000" dirty="0" err="1"/>
              <a:t>виділяти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прибутку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одержаних</a:t>
            </a:r>
            <a:r>
              <a:rPr lang="ru-RU" sz="2000" dirty="0"/>
              <a:t> </a:t>
            </a:r>
            <a:r>
              <a:rPr lang="ru-RU" sz="2000" dirty="0" err="1"/>
              <a:t>доходів</a:t>
            </a:r>
            <a:r>
              <a:rPr lang="ru-RU" sz="2000" dirty="0"/>
              <a:t> і </a:t>
            </a:r>
            <a:r>
              <a:rPr lang="ru-RU" sz="2000" dirty="0" err="1"/>
              <a:t>направляти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на </a:t>
            </a:r>
            <a:r>
              <a:rPr lang="ru-RU" sz="2000" b="1" dirty="0" err="1"/>
              <a:t>соціальний</a:t>
            </a:r>
            <a:r>
              <a:rPr lang="ru-RU" sz="2000" b="1" dirty="0"/>
              <a:t> </a:t>
            </a: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працівників</a:t>
            </a:r>
            <a:r>
              <a:rPr lang="ru-RU" sz="2000" b="1" dirty="0"/>
              <a:t> </a:t>
            </a:r>
            <a:r>
              <a:rPr lang="ru-RU" sz="2000" dirty="0"/>
              <a:t>- на </a:t>
            </a:r>
            <a:r>
              <a:rPr lang="ru-RU" sz="2000" dirty="0" err="1"/>
              <a:t>охорону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, </a:t>
            </a:r>
            <a:r>
              <a:rPr lang="ru-RU" sz="2000" dirty="0" err="1"/>
              <a:t>поліпшення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умов </a:t>
            </a:r>
            <a:r>
              <a:rPr lang="ru-RU" sz="2000" dirty="0" err="1"/>
              <a:t>праці</a:t>
            </a:r>
            <a:r>
              <a:rPr lang="ru-RU" sz="2000" dirty="0"/>
              <a:t>,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соціально-побутових</a:t>
            </a:r>
            <a:r>
              <a:rPr lang="ru-RU" sz="2000" dirty="0"/>
              <a:t> умов, </a:t>
            </a:r>
            <a:r>
              <a:rPr lang="ru-RU" sz="2000" dirty="0" err="1"/>
              <a:t>заходів</a:t>
            </a:r>
            <a:r>
              <a:rPr lang="ru-RU" sz="2000" dirty="0"/>
              <a:t> з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935" y="1055526"/>
            <a:ext cx="4819973" cy="4819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59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7312" y="2398541"/>
            <a:ext cx="5897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Кінець першої частини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11900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797" y="2555295"/>
            <a:ext cx="465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Перша частина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9715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843" y="4376783"/>
            <a:ext cx="9590314" cy="16459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Право на працю як фундаментальне соціально-економічне право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1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45" y="192960"/>
            <a:ext cx="4561332" cy="19362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Право на </a:t>
            </a:r>
            <a:r>
              <a:rPr lang="ru-RU" b="1" dirty="0" err="1"/>
              <a:t>працю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фундаментальних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встановлене</a:t>
            </a:r>
            <a:r>
              <a:rPr lang="ru-RU" dirty="0"/>
              <a:t> </a:t>
            </a:r>
            <a:r>
              <a:rPr lang="ru-RU" dirty="0" err="1"/>
              <a:t>міжнародно-правовими</a:t>
            </a:r>
            <a:r>
              <a:rPr lang="ru-RU" dirty="0"/>
              <a:t> актами й </a:t>
            </a:r>
            <a:r>
              <a:rPr lang="ru-RU" dirty="0" err="1"/>
              <a:t>визнане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державами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007" y="2627941"/>
            <a:ext cx="4636008" cy="418638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до групи </a:t>
            </a:r>
            <a:r>
              <a:rPr lang="ru-RU" sz="2400" dirty="0" err="1"/>
              <a:t>соціально-економічних</a:t>
            </a:r>
            <a:r>
              <a:rPr lang="ru-RU" sz="2400" dirty="0"/>
              <a:t> і в </a:t>
            </a:r>
            <a:r>
              <a:rPr lang="ru-RU" sz="2400" dirty="0" err="1"/>
              <a:t>загальному</a:t>
            </a:r>
            <a:r>
              <a:rPr lang="ru-RU" sz="2400" dirty="0"/>
              <a:t> </a:t>
            </a:r>
            <a:r>
              <a:rPr lang="ru-RU" sz="2400" dirty="0" err="1"/>
              <a:t>сенсі</a:t>
            </a:r>
            <a:r>
              <a:rPr lang="ru-RU" sz="2400" dirty="0"/>
              <a:t> </a:t>
            </a:r>
            <a:r>
              <a:rPr lang="ru-RU" sz="2400" dirty="0" err="1"/>
              <a:t>відбиває</a:t>
            </a:r>
            <a:r>
              <a:rPr lang="ru-RU" sz="2400" dirty="0"/>
              <a:t> потребу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і </a:t>
            </a:r>
            <a:r>
              <a:rPr lang="ru-RU" sz="2400" dirty="0" err="1"/>
              <a:t>здобувати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для себе та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сім’ї</a:t>
            </a:r>
            <a:r>
              <a:rPr lang="ru-RU" sz="2400" dirty="0"/>
              <a:t>, </a:t>
            </a:r>
            <a:r>
              <a:rPr lang="ru-RU" sz="2400" dirty="0" err="1"/>
              <a:t>реалізовувати</a:t>
            </a:r>
            <a:r>
              <a:rPr lang="ru-RU" sz="2400" dirty="0"/>
              <a:t> </a:t>
            </a:r>
            <a:r>
              <a:rPr lang="ru-RU" sz="2400" dirty="0" err="1"/>
              <a:t>власний</a:t>
            </a:r>
            <a:r>
              <a:rPr lang="ru-RU" sz="2400" dirty="0"/>
              <a:t> </a:t>
            </a:r>
            <a:r>
              <a:rPr lang="ru-RU" sz="2400" dirty="0" err="1"/>
              <a:t>творчий</a:t>
            </a:r>
            <a:r>
              <a:rPr lang="ru-RU" sz="2400" dirty="0"/>
              <a:t> </a:t>
            </a:r>
            <a:r>
              <a:rPr lang="ru-RU" sz="2400" dirty="0" err="1"/>
              <a:t>потенціал</a:t>
            </a:r>
            <a:r>
              <a:rPr lang="ru-RU" sz="2400" dirty="0"/>
              <a:t>, </a:t>
            </a:r>
            <a:r>
              <a:rPr lang="ru-RU" sz="2400" dirty="0" err="1"/>
              <a:t>виражати</a:t>
            </a:r>
            <a:r>
              <a:rPr lang="ru-RU" sz="2400" dirty="0"/>
              <a:t> свою </a:t>
            </a:r>
            <a:r>
              <a:rPr lang="ru-RU" sz="2400" dirty="0" err="1"/>
              <a:t>особистість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621" y="-43675"/>
            <a:ext cx="560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4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180573"/>
            <a:ext cx="8991600" cy="12853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Конституція України проголошує право на працю у ст. 43 </a:t>
            </a:r>
            <a:endParaRPr lang="ru-RU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5400000">
            <a:off x="3193145" y="1756228"/>
            <a:ext cx="1596571" cy="1393373"/>
          </a:xfrm>
          <a:prstGeom prst="curvedConnector3">
            <a:avLst>
              <a:gd name="adj1" fmla="val 50000"/>
            </a:avLst>
          </a:prstGeom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Блок-схема: альтернативный процесс 11"/>
          <p:cNvSpPr/>
          <p:nvPr/>
        </p:nvSpPr>
        <p:spPr>
          <a:xfrm>
            <a:off x="478972" y="4034971"/>
            <a:ext cx="5181600" cy="226422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bg1"/>
                </a:solidFill>
              </a:rPr>
              <a:t>Кожен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має</a:t>
            </a:r>
            <a:r>
              <a:rPr lang="ru-RU" sz="2200" dirty="0">
                <a:solidFill>
                  <a:schemeClr val="bg1"/>
                </a:solidFill>
              </a:rPr>
              <a:t> право на </a:t>
            </a:r>
            <a:r>
              <a:rPr lang="ru-RU" sz="2200" dirty="0" err="1">
                <a:solidFill>
                  <a:schemeClr val="bg1"/>
                </a:solidFill>
              </a:rPr>
              <a:t>працю</a:t>
            </a:r>
            <a:r>
              <a:rPr lang="ru-RU" sz="2200" dirty="0">
                <a:solidFill>
                  <a:schemeClr val="bg1"/>
                </a:solidFill>
              </a:rPr>
              <a:t>, що </a:t>
            </a:r>
            <a:r>
              <a:rPr lang="ru-RU" sz="2200" dirty="0" err="1">
                <a:solidFill>
                  <a:schemeClr val="bg1"/>
                </a:solidFill>
              </a:rPr>
              <a:t>включає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заробляти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собі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>
                <a:solidFill>
                  <a:schemeClr val="bg1"/>
                </a:solidFill>
              </a:rPr>
              <a:t>життя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працею</a:t>
            </a:r>
            <a:r>
              <a:rPr lang="ru-RU" sz="2200" dirty="0">
                <a:solidFill>
                  <a:schemeClr val="bg1"/>
                </a:solidFill>
              </a:rPr>
              <a:t>, яку </a:t>
            </a:r>
            <a:r>
              <a:rPr lang="ru-RU" sz="2200" dirty="0" err="1">
                <a:solidFill>
                  <a:schemeClr val="bg1"/>
                </a:solidFill>
              </a:rPr>
              <a:t>він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вільно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обирає</a:t>
            </a:r>
            <a:r>
              <a:rPr lang="ru-RU" sz="2200" dirty="0">
                <a:solidFill>
                  <a:schemeClr val="bg1"/>
                </a:solidFill>
              </a:rPr>
              <a:t> або на яку </a:t>
            </a:r>
            <a:r>
              <a:rPr lang="ru-RU" sz="2200" dirty="0" err="1">
                <a:solidFill>
                  <a:schemeClr val="bg1"/>
                </a:solidFill>
              </a:rPr>
              <a:t>вільно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погоджується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1" y="1917284"/>
            <a:ext cx="4673600" cy="46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3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256" y="209601"/>
            <a:ext cx="4495800" cy="283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bg1"/>
                </a:solidFill>
              </a:rPr>
              <a:t>Відповідно до </a:t>
            </a:r>
            <a:r>
              <a:rPr lang="uk-UA" sz="2200" b="1" dirty="0" smtClean="0">
                <a:solidFill>
                  <a:schemeClr val="bg1"/>
                </a:solidFill>
              </a:rPr>
              <a:t>ст. 43 Конституції </a:t>
            </a:r>
            <a:r>
              <a:rPr lang="uk-UA" sz="2200" dirty="0" smtClean="0">
                <a:solidFill>
                  <a:schemeClr val="bg1"/>
                </a:solidFill>
              </a:rPr>
              <a:t>ми можемо виділити основні складові права на працю в </a:t>
            </a:r>
            <a:r>
              <a:rPr lang="uk-UA" sz="2200" dirty="0" err="1" smtClean="0">
                <a:solidFill>
                  <a:schemeClr val="bg1"/>
                </a:solidFill>
              </a:rPr>
              <a:t>УКраїні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900049" y="209601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Використання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примусової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забороняється</a:t>
            </a:r>
            <a:r>
              <a:rPr lang="ru-RU" sz="2000" dirty="0"/>
              <a:t>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900049" y="1273569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Використання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жінок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неповнолітніх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небезпечних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їхнього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здоров'я</a:t>
            </a:r>
            <a:r>
              <a:rPr lang="ru-RU" sz="2000" dirty="0">
                <a:solidFill>
                  <a:schemeClr val="bg1"/>
                </a:solidFill>
              </a:rPr>
              <a:t> роботах </a:t>
            </a:r>
            <a:r>
              <a:rPr lang="ru-RU" sz="2000" dirty="0" err="1">
                <a:solidFill>
                  <a:schemeClr val="bg1"/>
                </a:solidFill>
              </a:rPr>
              <a:t>забороняється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900049" y="2337537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Кожен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право на </a:t>
            </a:r>
            <a:r>
              <a:rPr lang="ru-RU" sz="2000" dirty="0" err="1">
                <a:solidFill>
                  <a:schemeClr val="bg1"/>
                </a:solidFill>
              </a:rPr>
              <a:t>належні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безпечні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здорові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умови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праці</a:t>
            </a:r>
            <a:r>
              <a:rPr lang="ru-RU" sz="2000" dirty="0">
                <a:solidFill>
                  <a:schemeClr val="bg1"/>
                </a:solidFill>
              </a:rPr>
              <a:t>, на </a:t>
            </a:r>
            <a:r>
              <a:rPr lang="ru-RU" sz="2000" dirty="0" err="1">
                <a:solidFill>
                  <a:schemeClr val="bg1"/>
                </a:solidFill>
              </a:rPr>
              <a:t>заробітну</a:t>
            </a:r>
            <a:r>
              <a:rPr lang="ru-RU" sz="2000" dirty="0">
                <a:solidFill>
                  <a:schemeClr val="bg1"/>
                </a:solidFill>
              </a:rPr>
              <a:t> плату, не </a:t>
            </a:r>
            <a:r>
              <a:rPr lang="ru-RU" sz="2000" dirty="0" err="1">
                <a:solidFill>
                  <a:schemeClr val="bg1"/>
                </a:solidFill>
              </a:rPr>
              <a:t>нижчу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визначеної</a:t>
            </a:r>
            <a:r>
              <a:rPr lang="ru-RU" sz="2000" dirty="0">
                <a:solidFill>
                  <a:schemeClr val="bg1"/>
                </a:solidFill>
              </a:rPr>
              <a:t> законом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900049" y="3401505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Кожен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право на </a:t>
            </a:r>
            <a:r>
              <a:rPr lang="ru-RU" sz="2000" dirty="0" err="1">
                <a:solidFill>
                  <a:schemeClr val="bg1"/>
                </a:solidFill>
              </a:rPr>
              <a:t>належні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безпечні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здорові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умови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праці</a:t>
            </a:r>
            <a:r>
              <a:rPr lang="ru-RU" sz="2000" dirty="0">
                <a:solidFill>
                  <a:schemeClr val="bg1"/>
                </a:solidFill>
              </a:rPr>
              <a:t>, на </a:t>
            </a:r>
            <a:r>
              <a:rPr lang="ru-RU" sz="2000" dirty="0" err="1">
                <a:solidFill>
                  <a:schemeClr val="bg1"/>
                </a:solidFill>
              </a:rPr>
              <a:t>заробітну</a:t>
            </a:r>
            <a:r>
              <a:rPr lang="ru-RU" sz="2000" dirty="0">
                <a:solidFill>
                  <a:schemeClr val="bg1"/>
                </a:solidFill>
              </a:rPr>
              <a:t> плату, не </a:t>
            </a:r>
            <a:r>
              <a:rPr lang="ru-RU" sz="2000" dirty="0" err="1">
                <a:solidFill>
                  <a:schemeClr val="bg1"/>
                </a:solidFill>
              </a:rPr>
              <a:t>нижчу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визначеної</a:t>
            </a:r>
            <a:r>
              <a:rPr lang="ru-RU" sz="2000" dirty="0">
                <a:solidFill>
                  <a:schemeClr val="bg1"/>
                </a:solidFill>
              </a:rPr>
              <a:t> законом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00049" y="4465473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Громадянам</a:t>
            </a:r>
            <a:r>
              <a:rPr lang="ru-RU" sz="2000" dirty="0">
                <a:solidFill>
                  <a:schemeClr val="bg1"/>
                </a:solidFill>
              </a:rPr>
              <a:t> гарантується </a:t>
            </a:r>
            <a:r>
              <a:rPr lang="ru-RU" sz="2000" dirty="0" err="1">
                <a:solidFill>
                  <a:schemeClr val="bg1"/>
                </a:solidFill>
              </a:rPr>
              <a:t>захист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незаконного </a:t>
            </a:r>
            <a:r>
              <a:rPr lang="ru-RU" sz="2000" dirty="0" err="1">
                <a:solidFill>
                  <a:schemeClr val="bg1"/>
                </a:solidFill>
              </a:rPr>
              <a:t>звільнення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900049" y="5529441"/>
            <a:ext cx="6052457" cy="957943"/>
          </a:xfrm>
          <a:prstGeom prst="flowChartAlternateProcess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Право на </a:t>
            </a:r>
            <a:r>
              <a:rPr lang="ru-RU" sz="2000" dirty="0" err="1">
                <a:solidFill>
                  <a:schemeClr val="bg1"/>
                </a:solidFill>
              </a:rPr>
              <a:t>своєчасне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одержання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винагороди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працю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захищається</a:t>
            </a:r>
            <a:r>
              <a:rPr lang="ru-RU" sz="2000" dirty="0">
                <a:solidFill>
                  <a:schemeClr val="bg1"/>
                </a:solidFill>
              </a:rPr>
              <a:t> законом.</a:t>
            </a:r>
          </a:p>
        </p:txBody>
      </p:sp>
      <p:sp>
        <p:nvSpPr>
          <p:cNvPr id="10" name="Двойная стрелка влево/вверх 9"/>
          <p:cNvSpPr/>
          <p:nvPr/>
        </p:nvSpPr>
        <p:spPr>
          <a:xfrm rot="16200000" flipV="1">
            <a:off x="2334332" y="3216648"/>
            <a:ext cx="850392" cy="850392"/>
          </a:xfrm>
          <a:prstGeom prst="leftUp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олна 10"/>
          <p:cNvSpPr/>
          <p:nvPr/>
        </p:nvSpPr>
        <p:spPr>
          <a:xfrm>
            <a:off x="148770" y="4089622"/>
            <a:ext cx="5482772" cy="2667588"/>
          </a:xfrm>
          <a:prstGeom prst="wave">
            <a:avLst>
              <a:gd name="adj1" fmla="val 7604"/>
              <a:gd name="adj2" fmla="val 2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/>
              <a:t>Найважливішим</a:t>
            </a:r>
            <a:r>
              <a:rPr lang="ru-RU" sz="2200" dirty="0" smtClean="0"/>
              <a:t> </a:t>
            </a:r>
            <a:r>
              <a:rPr lang="ru-RU" sz="2200" dirty="0" err="1" smtClean="0"/>
              <a:t>елементом</a:t>
            </a:r>
            <a:r>
              <a:rPr lang="ru-RU" sz="2200" dirty="0" smtClean="0"/>
              <a:t> права на </a:t>
            </a:r>
            <a:r>
              <a:rPr lang="ru-RU" sz="2200" dirty="0" err="1" smtClean="0"/>
              <a:t>працю</a:t>
            </a:r>
            <a:r>
              <a:rPr lang="ru-RU" sz="2200" dirty="0" smtClean="0"/>
              <a:t> є те, що </a:t>
            </a:r>
            <a:r>
              <a:rPr lang="ru-RU" sz="2200" b="1" dirty="0" smtClean="0"/>
              <a:t>держава </a:t>
            </a:r>
            <a:r>
              <a:rPr lang="ru-RU" sz="2200" b="1" dirty="0" err="1"/>
              <a:t>створює</a:t>
            </a:r>
            <a:r>
              <a:rPr lang="ru-RU" sz="2200" b="1" dirty="0"/>
              <a:t> </a:t>
            </a:r>
            <a:r>
              <a:rPr lang="ru-RU" sz="2200" b="1" dirty="0" err="1"/>
              <a:t>умови</a:t>
            </a:r>
            <a:r>
              <a:rPr lang="ru-RU" sz="2200" b="1" dirty="0"/>
              <a:t> для </a:t>
            </a:r>
            <a:r>
              <a:rPr lang="ru-RU" sz="2200" b="1" dirty="0" err="1"/>
              <a:t>повного</a:t>
            </a:r>
            <a:r>
              <a:rPr lang="ru-RU" sz="2200" b="1" dirty="0"/>
              <a:t> здійснення </a:t>
            </a:r>
            <a:r>
              <a:rPr lang="ru-RU" sz="2200" b="1" dirty="0" err="1"/>
              <a:t>громадянами</a:t>
            </a:r>
            <a:r>
              <a:rPr lang="ru-RU" sz="2200" b="1" dirty="0"/>
              <a:t> права на </a:t>
            </a:r>
            <a:r>
              <a:rPr lang="ru-RU" sz="2200" b="1" dirty="0" err="1" smtClean="0"/>
              <a:t>працю</a:t>
            </a:r>
            <a:r>
              <a:rPr lang="ru-RU" sz="2200" dirty="0" smtClean="0"/>
              <a:t>, </a:t>
            </a:r>
            <a:r>
              <a:rPr lang="ru-RU" sz="2200" dirty="0" err="1" smtClean="0"/>
              <a:t>гарантує</a:t>
            </a:r>
            <a:r>
              <a:rPr lang="ru-RU" sz="2200" dirty="0" smtClean="0"/>
              <a:t> </a:t>
            </a:r>
            <a:r>
              <a:rPr lang="ru-RU" sz="2200" dirty="0" err="1"/>
              <a:t>рівні</a:t>
            </a:r>
            <a:r>
              <a:rPr lang="ru-RU" sz="2200" dirty="0"/>
              <a:t> </a:t>
            </a:r>
            <a:r>
              <a:rPr lang="ru-RU" sz="2200" dirty="0" err="1"/>
              <a:t>можливості</a:t>
            </a:r>
            <a:r>
              <a:rPr lang="ru-RU" sz="2200" dirty="0"/>
              <a:t> у </a:t>
            </a:r>
            <a:r>
              <a:rPr lang="ru-RU" sz="2200" dirty="0" err="1"/>
              <a:t>виборі</a:t>
            </a:r>
            <a:r>
              <a:rPr lang="ru-RU" sz="2200" dirty="0"/>
              <a:t> </a:t>
            </a:r>
            <a:r>
              <a:rPr lang="ru-RU" sz="2200" dirty="0" err="1"/>
              <a:t>професії</a:t>
            </a:r>
            <a:r>
              <a:rPr lang="ru-RU" sz="2200" dirty="0"/>
              <a:t> та роду </a:t>
            </a:r>
            <a:r>
              <a:rPr lang="ru-RU" sz="2200" dirty="0" err="1"/>
              <a:t>трудової</a:t>
            </a:r>
            <a:r>
              <a:rPr lang="ru-RU" sz="2200" dirty="0"/>
              <a:t> </a:t>
            </a:r>
            <a:r>
              <a:rPr lang="ru-RU" sz="2200" dirty="0" err="1" smtClean="0"/>
              <a:t>діяльності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5192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306090"/>
          </a:xfrm>
          <a:solidFill>
            <a:srgbClr val="FFFDF9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/>
              <a:t>Право на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актах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67492" y="1508466"/>
            <a:ext cx="6230983" cy="5147158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chemeClr val="tx1"/>
                </a:solidFill>
              </a:rPr>
              <a:t>Загальній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Декларації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прав </a:t>
            </a:r>
            <a:r>
              <a:rPr lang="ru-RU" sz="2200" dirty="0" err="1">
                <a:solidFill>
                  <a:schemeClr val="tx1"/>
                </a:solidFill>
              </a:rPr>
              <a:t>людини</a:t>
            </a:r>
            <a:r>
              <a:rPr lang="ru-RU" sz="2200" dirty="0">
                <a:solidFill>
                  <a:schemeClr val="tx1"/>
                </a:solidFill>
              </a:rPr>
              <a:t> (ООН, 1948 р</a:t>
            </a:r>
            <a:r>
              <a:rPr lang="ru-RU" sz="2200" dirty="0" smtClean="0">
                <a:solidFill>
                  <a:schemeClr val="tx1"/>
                </a:solidFill>
              </a:rPr>
              <a:t>.)</a:t>
            </a:r>
          </a:p>
          <a:p>
            <a:endParaRPr lang="ru-RU" sz="2200" dirty="0" smtClean="0">
              <a:solidFill>
                <a:schemeClr val="tx1"/>
              </a:solidFill>
            </a:endParaRPr>
          </a:p>
          <a:p>
            <a:r>
              <a:rPr lang="ru-RU" sz="2200" dirty="0" err="1" smtClean="0">
                <a:solidFill>
                  <a:schemeClr val="tx1"/>
                </a:solidFill>
              </a:rPr>
              <a:t>Міжнародному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Пакті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про </a:t>
            </a:r>
            <a:r>
              <a:rPr lang="ru-RU" sz="2200" dirty="0" err="1">
                <a:solidFill>
                  <a:schemeClr val="tx1"/>
                </a:solidFill>
              </a:rPr>
              <a:t>економічні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соціальні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культурні</a:t>
            </a:r>
            <a:r>
              <a:rPr lang="ru-RU" sz="2200" dirty="0">
                <a:solidFill>
                  <a:schemeClr val="tx1"/>
                </a:solidFill>
              </a:rPr>
              <a:t> права (ООН, 1966 </a:t>
            </a:r>
            <a:r>
              <a:rPr lang="en-US" sz="2200" dirty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.)</a:t>
            </a:r>
            <a:endParaRPr lang="uk-UA" sz="2200" dirty="0" smtClean="0">
              <a:solidFill>
                <a:schemeClr val="tx1"/>
              </a:solidFill>
            </a:endParaRPr>
          </a:p>
          <a:p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 err="1" smtClean="0">
                <a:solidFill>
                  <a:schemeClr val="tx1"/>
                </a:solidFill>
              </a:rPr>
              <a:t>Європейській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соціальній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хартії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(Рада </a:t>
            </a:r>
            <a:r>
              <a:rPr lang="ru-RU" sz="2200" dirty="0" err="1">
                <a:solidFill>
                  <a:schemeClr val="tx1"/>
                </a:solidFill>
              </a:rPr>
              <a:t>Європи</a:t>
            </a:r>
            <a:r>
              <a:rPr lang="ru-RU" sz="2200" dirty="0">
                <a:solidFill>
                  <a:schemeClr val="tx1"/>
                </a:solidFill>
              </a:rPr>
              <a:t>, 1961 </a:t>
            </a:r>
            <a:r>
              <a:rPr lang="en-US" sz="2200" dirty="0">
                <a:solidFill>
                  <a:schemeClr val="tx1"/>
                </a:solidFill>
              </a:rPr>
              <a:t>p., </a:t>
            </a:r>
            <a:r>
              <a:rPr lang="ru-RU" sz="2200" dirty="0" err="1">
                <a:solidFill>
                  <a:schemeClr val="tx1"/>
                </a:solidFill>
              </a:rPr>
              <a:t>переглянута</a:t>
            </a:r>
            <a:r>
              <a:rPr lang="ru-RU" sz="2200" dirty="0">
                <a:solidFill>
                  <a:schemeClr val="tx1"/>
                </a:solidFill>
              </a:rPr>
              <a:t> у 1996 </a:t>
            </a:r>
            <a:r>
              <a:rPr lang="en-US" sz="2200" dirty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.)</a:t>
            </a:r>
            <a:endParaRPr lang="uk-UA" sz="2200" dirty="0" smtClean="0">
              <a:solidFill>
                <a:schemeClr val="tx1"/>
              </a:solidFill>
            </a:endParaRPr>
          </a:p>
          <a:p>
            <a:endParaRPr lang="uk-UA" sz="2200" dirty="0" smtClean="0">
              <a:solidFill>
                <a:schemeClr val="tx1"/>
              </a:solidFill>
            </a:endParaRPr>
          </a:p>
          <a:p>
            <a:r>
              <a:rPr lang="ru-RU" sz="2200" dirty="0" err="1" smtClean="0">
                <a:solidFill>
                  <a:schemeClr val="tx1"/>
                </a:solidFill>
              </a:rPr>
              <a:t>Окремі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положення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щодо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трудових</a:t>
            </a:r>
            <a:r>
              <a:rPr lang="ru-RU" sz="2200" dirty="0">
                <a:solidFill>
                  <a:schemeClr val="tx1"/>
                </a:solidFill>
              </a:rPr>
              <a:t> прав </a:t>
            </a:r>
            <a:r>
              <a:rPr lang="ru-RU" sz="2200" dirty="0" err="1">
                <a:solidFill>
                  <a:schemeClr val="tx1"/>
                </a:solidFill>
              </a:rPr>
              <a:t>закріплено</a:t>
            </a:r>
            <a:r>
              <a:rPr lang="ru-RU" sz="2200" dirty="0">
                <a:solidFill>
                  <a:schemeClr val="tx1"/>
                </a:solidFill>
              </a:rPr>
              <a:t> в </a:t>
            </a:r>
            <a:r>
              <a:rPr lang="ru-RU" sz="2200" dirty="0" err="1">
                <a:solidFill>
                  <a:schemeClr val="tx1"/>
                </a:solidFill>
              </a:rPr>
              <a:t>Європейській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конвенції</a:t>
            </a:r>
            <a:r>
              <a:rPr lang="ru-RU" sz="2200" dirty="0">
                <a:solidFill>
                  <a:schemeClr val="tx1"/>
                </a:solidFill>
              </a:rPr>
              <a:t> про </a:t>
            </a:r>
            <a:r>
              <a:rPr lang="ru-RU" sz="2200" dirty="0" err="1">
                <a:solidFill>
                  <a:schemeClr val="tx1"/>
                </a:solidFill>
              </a:rPr>
              <a:t>захист</a:t>
            </a:r>
            <a:r>
              <a:rPr lang="ru-RU" sz="2200" dirty="0">
                <a:solidFill>
                  <a:schemeClr val="tx1"/>
                </a:solidFill>
              </a:rPr>
              <a:t> прав </a:t>
            </a:r>
            <a:r>
              <a:rPr lang="ru-RU" sz="2200" dirty="0" err="1">
                <a:solidFill>
                  <a:schemeClr val="tx1"/>
                </a:solidFill>
              </a:rPr>
              <a:t>людини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основних</a:t>
            </a:r>
            <a:r>
              <a:rPr lang="ru-RU" sz="2200" dirty="0">
                <a:solidFill>
                  <a:schemeClr val="tx1"/>
                </a:solidFill>
              </a:rPr>
              <a:t> свобод (Рада </a:t>
            </a:r>
            <a:r>
              <a:rPr lang="ru-RU" sz="2200" dirty="0" err="1">
                <a:solidFill>
                  <a:schemeClr val="tx1"/>
                </a:solidFill>
              </a:rPr>
              <a:t>Європи</a:t>
            </a:r>
            <a:r>
              <a:rPr lang="ru-RU" sz="2200" dirty="0">
                <a:solidFill>
                  <a:schemeClr val="tx1"/>
                </a:solidFill>
              </a:rPr>
              <a:t>, 1950 </a:t>
            </a:r>
            <a:r>
              <a:rPr lang="en-US" sz="2200" dirty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.)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r="2407"/>
          <a:stretch>
            <a:fillRect/>
          </a:stretch>
        </p:blipFill>
        <p:spPr>
          <a:xfrm>
            <a:off x="6089903" y="0"/>
            <a:ext cx="6102097" cy="6858000"/>
          </a:xfrm>
        </p:spPr>
      </p:pic>
    </p:spTree>
    <p:extLst>
      <p:ext uri="{BB962C8B-B14F-4D97-AF65-F5344CB8AC3E}">
        <p14:creationId xmlns:p14="http://schemas.microsoft.com/office/powerpoint/2010/main" xmlns="" val="22728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86328" y="137030"/>
            <a:ext cx="9619343" cy="1328913"/>
          </a:xfrm>
          <a:gradFill flip="none" rotWithShape="1">
            <a:gsLst>
              <a:gs pos="15000">
                <a:srgbClr val="00B0F0"/>
              </a:gs>
              <a:gs pos="98000">
                <a:schemeClr val="accent4">
                  <a:lumMod val="0"/>
                  <a:lumOff val="100000"/>
                </a:schemeClr>
              </a:gs>
              <a:gs pos="100000">
                <a:srgbClr val="ABEBE5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err="1" smtClean="0"/>
              <a:t>Отже</a:t>
            </a:r>
            <a:r>
              <a:rPr lang="ru-RU" sz="3100" dirty="0"/>
              <a:t>, </a:t>
            </a:r>
            <a:r>
              <a:rPr lang="ru-RU" sz="3100" dirty="0" err="1"/>
              <a:t>закріплення</a:t>
            </a:r>
            <a:r>
              <a:rPr lang="ru-RU" sz="3100" dirty="0"/>
              <a:t> права на </a:t>
            </a:r>
            <a:r>
              <a:rPr lang="ru-RU" sz="3100" dirty="0" err="1"/>
              <a:t>працю</a:t>
            </a:r>
            <a:r>
              <a:rPr lang="ru-RU" sz="3100" dirty="0"/>
              <a:t> у </a:t>
            </a:r>
            <a:r>
              <a:rPr lang="ru-RU" sz="3100" dirty="0" err="1"/>
              <a:t>згаданих</a:t>
            </a:r>
            <a:r>
              <a:rPr lang="ru-RU" sz="3100" dirty="0"/>
              <a:t> </a:t>
            </a:r>
            <a:r>
              <a:rPr lang="ru-RU" sz="3100" dirty="0" err="1"/>
              <a:t>міжнародних</a:t>
            </a:r>
            <a:r>
              <a:rPr lang="ru-RU" sz="3100" dirty="0"/>
              <a:t> актах </a:t>
            </a:r>
            <a:r>
              <a:rPr lang="ru-RU" sz="3100" dirty="0" err="1"/>
              <a:t>має</a:t>
            </a:r>
            <a:r>
              <a:rPr lang="ru-RU" sz="3100" dirty="0"/>
              <a:t> </a:t>
            </a:r>
            <a:r>
              <a:rPr lang="ru-RU" sz="3100" dirty="0" err="1"/>
              <a:t>юридичне</a:t>
            </a:r>
            <a:r>
              <a:rPr lang="ru-RU" sz="3100" dirty="0"/>
              <a:t> значення для </a:t>
            </a:r>
            <a:r>
              <a:rPr lang="ru-RU" sz="3100" dirty="0" err="1"/>
              <a:t>нашої</a:t>
            </a:r>
            <a:r>
              <a:rPr lang="ru-RU" sz="3100" dirty="0"/>
              <a:t> </a:t>
            </a:r>
            <a:r>
              <a:rPr lang="ru-RU" sz="3100" dirty="0" err="1"/>
              <a:t>держави</a:t>
            </a:r>
            <a:r>
              <a:rPr lang="ru-RU" sz="3100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72" y="2528664"/>
            <a:ext cx="4880698" cy="4143712"/>
          </a:xfrm>
          <a:prstGeom prst="rect">
            <a:avLst/>
          </a:prstGeom>
        </p:spPr>
      </p:pic>
      <p:sp>
        <p:nvSpPr>
          <p:cNvPr id="7" name="Блок-схема: знак завершения 6"/>
          <p:cNvSpPr/>
          <p:nvPr/>
        </p:nvSpPr>
        <p:spPr>
          <a:xfrm>
            <a:off x="5301342" y="1933979"/>
            <a:ext cx="6698344" cy="1747242"/>
          </a:xfrm>
          <a:prstGeom prst="flowChartTerminator">
            <a:avLst/>
          </a:prstGeom>
          <a:gradFill flip="none" rotWithShape="1">
            <a:gsLst>
              <a:gs pos="25000">
                <a:srgbClr val="FFFF00"/>
              </a:gs>
              <a:gs pos="100000">
                <a:srgbClr val="4986E9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Міжнародні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акти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визначають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зміст</a:t>
            </a:r>
            <a:r>
              <a:rPr lang="ru-RU" sz="2000" dirty="0">
                <a:solidFill>
                  <a:schemeClr val="bg1"/>
                </a:solidFill>
              </a:rPr>
              <a:t> права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працю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можливість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заробляти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собі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життя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працею</a:t>
            </a:r>
            <a:r>
              <a:rPr lang="ru-RU" sz="2000" dirty="0">
                <a:solidFill>
                  <a:schemeClr val="bg1"/>
                </a:solidFill>
              </a:rPr>
              <a:t>, яку вона </a:t>
            </a:r>
            <a:r>
              <a:rPr lang="ru-RU" sz="2000" dirty="0" err="1">
                <a:solidFill>
                  <a:schemeClr val="bg1"/>
                </a:solidFill>
              </a:rPr>
              <a:t>вільно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обирає</a:t>
            </a:r>
            <a:r>
              <a:rPr lang="ru-RU" sz="2000" dirty="0">
                <a:solidFill>
                  <a:schemeClr val="bg1"/>
                </a:solidFill>
              </a:rPr>
              <a:t> або на яку </a:t>
            </a:r>
            <a:r>
              <a:rPr lang="ru-RU" sz="2000" dirty="0" err="1">
                <a:solidFill>
                  <a:schemeClr val="bg1"/>
                </a:solidFill>
              </a:rPr>
              <a:t>вільно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погоджується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b="1" dirty="0">
                <a:solidFill>
                  <a:schemeClr val="bg1"/>
                </a:solidFill>
              </a:rPr>
              <a:t>ст. 6 </a:t>
            </a:r>
            <a:r>
              <a:rPr lang="ru-RU" sz="2000" b="1" dirty="0" err="1">
                <a:solidFill>
                  <a:schemeClr val="bg1"/>
                </a:solidFill>
              </a:rPr>
              <a:t>Міжнародного</a:t>
            </a:r>
            <a:r>
              <a:rPr lang="ru-RU" sz="2000" b="1" dirty="0">
                <a:solidFill>
                  <a:schemeClr val="bg1"/>
                </a:solidFill>
              </a:rPr>
              <a:t> Пакту про </a:t>
            </a:r>
            <a:r>
              <a:rPr lang="ru-RU" sz="2000" b="1" dirty="0" err="1">
                <a:solidFill>
                  <a:schemeClr val="bg1"/>
                </a:solidFill>
              </a:rPr>
              <a:t>економічні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соціальні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культурні</a:t>
            </a:r>
            <a:r>
              <a:rPr lang="ru-RU" sz="2000" b="1" dirty="0">
                <a:solidFill>
                  <a:schemeClr val="bg1"/>
                </a:solidFill>
              </a:rPr>
              <a:t> права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endParaRPr lang="ru-RU" sz="20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301342" y="4786036"/>
            <a:ext cx="6698344" cy="1747242"/>
          </a:xfrm>
          <a:prstGeom prst="flowChartTerminator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rgbClr val="FFFF00"/>
              </a:gs>
              <a:gs pos="83000">
                <a:srgbClr val="4986E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Європейська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соціальна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хартія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проголошує</a:t>
            </a:r>
            <a:r>
              <a:rPr lang="ru-RU" sz="2000" dirty="0">
                <a:solidFill>
                  <a:schemeClr val="bg1"/>
                </a:solidFill>
              </a:rPr>
              <a:t>, що "</a:t>
            </a:r>
            <a:r>
              <a:rPr lang="ru-RU" sz="2000" dirty="0" err="1">
                <a:solidFill>
                  <a:schemeClr val="bg1"/>
                </a:solidFill>
              </a:rPr>
              <a:t>кожен</a:t>
            </a:r>
            <a:r>
              <a:rPr lang="ru-RU" sz="2000" dirty="0">
                <a:solidFill>
                  <a:schemeClr val="bg1"/>
                </a:solidFill>
              </a:rPr>
              <a:t> повинен </a:t>
            </a:r>
            <a:r>
              <a:rPr lang="ru-RU" sz="2000" dirty="0" err="1">
                <a:solidFill>
                  <a:schemeClr val="bg1"/>
                </a:solidFill>
              </a:rPr>
              <a:t>мати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можливість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заробляти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собі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життя</a:t>
            </a:r>
            <a:r>
              <a:rPr lang="ru-RU" sz="2000" dirty="0">
                <a:solidFill>
                  <a:schemeClr val="bg1"/>
                </a:solidFill>
              </a:rPr>
              <a:t> шляхом </a:t>
            </a:r>
            <a:r>
              <a:rPr lang="ru-RU" sz="2000" dirty="0" err="1">
                <a:solidFill>
                  <a:schemeClr val="bg1"/>
                </a:solidFill>
              </a:rPr>
              <a:t>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вибору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професії</a:t>
            </a:r>
            <a:r>
              <a:rPr lang="ru-RU" sz="2000" dirty="0">
                <a:solidFill>
                  <a:schemeClr val="bg1"/>
                </a:solidFill>
              </a:rPr>
              <a:t> та занять" (</a:t>
            </a:r>
            <a:r>
              <a:rPr lang="ru-RU" sz="2000" b="1" dirty="0">
                <a:solidFill>
                  <a:schemeClr val="bg1"/>
                </a:solidFill>
              </a:rPr>
              <a:t>ст. 1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659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1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256</TotalTime>
  <Words>712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Parcel</vt:lpstr>
      <vt:lpstr>оціально-трудові права студентської молоді</vt:lpstr>
      <vt:lpstr>Слайд 2</vt:lpstr>
      <vt:lpstr>Право на працю як фундаментальне соціально-економічне право людини</vt:lpstr>
      <vt:lpstr>Право на працю — це одне з фундаментальних прав людини, встановлене міжнародно-правовими актами й визнане всіма державами світу. </vt:lpstr>
      <vt:lpstr>Конституція України проголошує право на працю у ст. 43 </vt:lpstr>
      <vt:lpstr>Відповідно до ст. 43 Конституції ми можемо виділити основні складові права на працю в УКраїні</vt:lpstr>
      <vt:lpstr>Право на працю проголошено в багатьох актах міжнародного права:</vt:lpstr>
      <vt:lpstr> Отже, закріплення права на працю у згаданих міжнародних актах має юридичне значення для нашої держави. </vt:lpstr>
      <vt:lpstr>Слайд 9</vt:lpstr>
      <vt:lpstr>Право на працю, як уже зазначалося, належить до групи соціально-економічних прав людини, і ця подвійність - економічна та соціальна складові - свідчить про комплексний характер названого права.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Богдан</cp:lastModifiedBy>
  <cp:revision>29</cp:revision>
  <dcterms:created xsi:type="dcterms:W3CDTF">2021-04-19T13:39:21Z</dcterms:created>
  <dcterms:modified xsi:type="dcterms:W3CDTF">2023-03-13T00:28:05Z</dcterms:modified>
</cp:coreProperties>
</file>