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4630400" cy="8229600"/>
  <p:notesSz cx="8229600" cy="14630400"/>
  <p:embeddedFontLst>
    <p:embeddedFont>
      <p:font typeface="Merriweather" panose="00000500000000000000" pitchFamily="2" charset="-52"/>
      <p:regular r:id="rId23"/>
    </p:embeddedFont>
    <p:embeddedFont>
      <p:font typeface="Merriweather Light" panose="00000400000000000000" pitchFamily="2" charset="-52"/>
      <p:italic r:id="rId24"/>
    </p:embeddedFont>
  </p:embeddedFontLst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44" d="100"/>
          <a:sy n="44" d="100"/>
        </p:scale>
        <p:origin x="60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0625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8.sv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3798" y="2076807"/>
            <a:ext cx="7416403" cy="20245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Маркетингові технології в умовах цифрової економіки</a:t>
            </a:r>
            <a:endParaRPr lang="en-US" sz="4250" dirty="0"/>
          </a:p>
        </p:txBody>
      </p:sp>
      <p:sp>
        <p:nvSpPr>
          <p:cNvPr id="4" name="Text 1"/>
          <p:cNvSpPr/>
          <p:nvPr/>
        </p:nvSpPr>
        <p:spPr>
          <a:xfrm>
            <a:off x="863798" y="4425196"/>
            <a:ext cx="7416403" cy="17275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Активізація процесів діджиталізації призводить до соціально-економічних трансформацій на національному та глобальному рівнях. Компанії переорієнтовують бюджети на інструменти цифрового маркетингу для збільшення охоплення цільової аудиторії.</a:t>
            </a:r>
            <a:endParaRPr lang="en-US" sz="17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7956" y="541734"/>
            <a:ext cx="4925139" cy="6156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Email маркетинг</a:t>
            </a:r>
            <a:endParaRPr lang="en-US" sz="38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956" y="1674376"/>
            <a:ext cx="4933474" cy="493347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09586" y="1649730"/>
            <a:ext cx="4210764" cy="3693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Переваги Email маркетингу</a:t>
            </a:r>
            <a:endParaRPr lang="en-US" sz="2300" dirty="0"/>
          </a:p>
        </p:txBody>
      </p:sp>
      <p:sp>
        <p:nvSpPr>
          <p:cNvPr id="5" name="Text 2"/>
          <p:cNvSpPr/>
          <p:nvPr/>
        </p:nvSpPr>
        <p:spPr>
          <a:xfrm>
            <a:off x="6209586" y="2215991"/>
            <a:ext cx="7640479" cy="315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15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Автоматизація розсилок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6209586" y="2600206"/>
            <a:ext cx="7640479" cy="315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15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Сегментація аудиторії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6209586" y="2984421"/>
            <a:ext cx="7640479" cy="315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15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Персоналізовані повідомлення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6209586" y="3368635"/>
            <a:ext cx="7640479" cy="315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15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Уникнення спаму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6209586" y="3752850"/>
            <a:ext cx="7640479" cy="315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15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Високий ROI</a:t>
            </a:r>
            <a:endParaRPr lang="en-US" sz="1550" dirty="0"/>
          </a:p>
        </p:txBody>
      </p:sp>
      <p:sp>
        <p:nvSpPr>
          <p:cNvPr id="10" name="Text 7"/>
          <p:cNvSpPr/>
          <p:nvPr/>
        </p:nvSpPr>
        <p:spPr>
          <a:xfrm>
            <a:off x="6209586" y="4265057"/>
            <a:ext cx="2955012" cy="3693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Спеціалізоване ПЗ:</a:t>
            </a:r>
            <a:endParaRPr lang="en-US" sz="2300" dirty="0"/>
          </a:p>
        </p:txBody>
      </p:sp>
      <p:sp>
        <p:nvSpPr>
          <p:cNvPr id="11" name="Text 8"/>
          <p:cNvSpPr/>
          <p:nvPr/>
        </p:nvSpPr>
        <p:spPr>
          <a:xfrm>
            <a:off x="6209586" y="4831318"/>
            <a:ext cx="7640479" cy="315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Zoho Campaigns, Campaign Monitor, EmailOctopus, SENDER, MailChimp</a:t>
            </a:r>
            <a:endParaRPr lang="en-US" sz="1550" dirty="0"/>
          </a:p>
        </p:txBody>
      </p:sp>
      <p:sp>
        <p:nvSpPr>
          <p:cNvPr id="12" name="Shape 9"/>
          <p:cNvSpPr/>
          <p:nvPr/>
        </p:nvSpPr>
        <p:spPr>
          <a:xfrm>
            <a:off x="787956" y="7051000"/>
            <a:ext cx="13054489" cy="1152406"/>
          </a:xfrm>
          <a:prstGeom prst="roundRect">
            <a:avLst>
              <a:gd name="adj" fmla="val 7180"/>
            </a:avLst>
          </a:prstGeom>
          <a:solidFill>
            <a:srgbClr val="001D4D"/>
          </a:solidFill>
          <a:ln/>
        </p:spPr>
      </p:sp>
      <p:pic>
        <p:nvPicPr>
          <p:cNvPr id="1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885" y="7345680"/>
            <a:ext cx="246221" cy="196929"/>
          </a:xfrm>
          <a:prstGeom prst="rect">
            <a:avLst/>
          </a:prstGeom>
        </p:spPr>
      </p:pic>
      <p:sp>
        <p:nvSpPr>
          <p:cNvPr id="14" name="Text 10"/>
          <p:cNvSpPr/>
          <p:nvPr/>
        </p:nvSpPr>
        <p:spPr>
          <a:xfrm>
            <a:off x="1428036" y="7297103"/>
            <a:ext cx="12217479" cy="6305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Технології Email маркетингу дозволяють надсилати листи таким чином, щоб не відбувалось віднесення до категорії спаму, забезпечуючи ефективну комунікацію з цільовою аудиторією.</a:t>
            </a:r>
            <a:endParaRPr lang="en-US" sz="15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3798" y="1913572"/>
            <a:ext cx="11341298" cy="6748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Маркетинг у соціальних мережах (SMM)</a:t>
            </a:r>
            <a:endParaRPr lang="en-US" sz="4250" dirty="0"/>
          </a:p>
        </p:txBody>
      </p:sp>
      <p:sp>
        <p:nvSpPr>
          <p:cNvPr id="3" name="Text 1"/>
          <p:cNvSpPr/>
          <p:nvPr/>
        </p:nvSpPr>
        <p:spPr>
          <a:xfrm>
            <a:off x="863798" y="3290173"/>
            <a:ext cx="2699623" cy="3373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Facebook Marketing</a:t>
            </a:r>
            <a:endParaRPr lang="en-US" sz="2100" dirty="0"/>
          </a:p>
        </p:txBody>
      </p:sp>
      <p:sp>
        <p:nvSpPr>
          <p:cNvPr id="4" name="Text 2"/>
          <p:cNvSpPr/>
          <p:nvPr/>
        </p:nvSpPr>
        <p:spPr>
          <a:xfrm>
            <a:off x="863798" y="3757017"/>
            <a:ext cx="3023235" cy="1036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Найбільша соціальна мережа для B2C комунікацій</a:t>
            </a:r>
            <a:endParaRPr lang="en-US" sz="1700" dirty="0"/>
          </a:p>
        </p:txBody>
      </p:sp>
      <p:sp>
        <p:nvSpPr>
          <p:cNvPr id="5" name="Text 3"/>
          <p:cNvSpPr/>
          <p:nvPr/>
        </p:nvSpPr>
        <p:spPr>
          <a:xfrm>
            <a:off x="4156948" y="3290173"/>
            <a:ext cx="2699623" cy="3373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YouTube Marketing</a:t>
            </a:r>
            <a:endParaRPr lang="en-US" sz="2100" dirty="0"/>
          </a:p>
        </p:txBody>
      </p:sp>
      <p:sp>
        <p:nvSpPr>
          <p:cNvPr id="6" name="Text 4"/>
          <p:cNvSpPr/>
          <p:nvPr/>
        </p:nvSpPr>
        <p:spPr>
          <a:xfrm>
            <a:off x="4156948" y="3757017"/>
            <a:ext cx="3023235" cy="6910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Відео-контент для залучення аудиторії</a:t>
            </a:r>
            <a:endParaRPr lang="en-US" sz="1700" dirty="0"/>
          </a:p>
        </p:txBody>
      </p:sp>
      <p:sp>
        <p:nvSpPr>
          <p:cNvPr id="7" name="Text 5"/>
          <p:cNvSpPr/>
          <p:nvPr/>
        </p:nvSpPr>
        <p:spPr>
          <a:xfrm>
            <a:off x="7450098" y="3290173"/>
            <a:ext cx="2699623" cy="3373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LinkedIn Marketing</a:t>
            </a:r>
            <a:endParaRPr lang="en-US" sz="2100" dirty="0"/>
          </a:p>
        </p:txBody>
      </p:sp>
      <p:sp>
        <p:nvSpPr>
          <p:cNvPr id="8" name="Text 6"/>
          <p:cNvSpPr/>
          <p:nvPr/>
        </p:nvSpPr>
        <p:spPr>
          <a:xfrm>
            <a:off x="7450098" y="3757017"/>
            <a:ext cx="3023235" cy="6910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Професійна мережа для B2B маркетингу</a:t>
            </a:r>
            <a:endParaRPr lang="en-US" sz="1700" dirty="0"/>
          </a:p>
        </p:txBody>
      </p:sp>
      <p:sp>
        <p:nvSpPr>
          <p:cNvPr id="9" name="Text 7"/>
          <p:cNvSpPr/>
          <p:nvPr/>
        </p:nvSpPr>
        <p:spPr>
          <a:xfrm>
            <a:off x="10743248" y="3290173"/>
            <a:ext cx="2785229" cy="3373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Instagram Marketing</a:t>
            </a:r>
            <a:endParaRPr lang="en-US" sz="2100" dirty="0"/>
          </a:p>
        </p:txBody>
      </p:sp>
      <p:sp>
        <p:nvSpPr>
          <p:cNvPr id="10" name="Text 8"/>
          <p:cNvSpPr/>
          <p:nvPr/>
        </p:nvSpPr>
        <p:spPr>
          <a:xfrm>
            <a:off x="10743248" y="3757017"/>
            <a:ext cx="3023354" cy="6910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Візуальний контент для молодої аудиторії</a:t>
            </a:r>
            <a:endParaRPr lang="en-US" sz="1700" dirty="0"/>
          </a:p>
        </p:txBody>
      </p:sp>
      <p:sp>
        <p:nvSpPr>
          <p:cNvPr id="11" name="Text 9"/>
          <p:cNvSpPr/>
          <p:nvPr/>
        </p:nvSpPr>
        <p:spPr>
          <a:xfrm>
            <a:off x="863798" y="5036463"/>
            <a:ext cx="12902803" cy="6910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Кожна соціальна мережа має окремі спільноти з певними інтересами, зацікавлені в отриманні тематичного контенту.</a:t>
            </a:r>
            <a:endParaRPr lang="en-US" sz="1700" dirty="0"/>
          </a:p>
        </p:txBody>
      </p:sp>
      <p:sp>
        <p:nvSpPr>
          <p:cNvPr id="12" name="Text 10"/>
          <p:cNvSpPr/>
          <p:nvPr/>
        </p:nvSpPr>
        <p:spPr>
          <a:xfrm>
            <a:off x="863798" y="5970389"/>
            <a:ext cx="12902803" cy="3455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Спеціалізоване ПЗ:</a:t>
            </a: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Lithium Social Media Management, Loomly, Promo by Slidely, AgoraPulse, Zoho Social</a:t>
            </a:r>
            <a:endParaRPr lang="en-US" sz="17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52093" y="379571"/>
            <a:ext cx="7084457" cy="4312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27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Онлайн реклама та контекстна реклама</a:t>
            </a:r>
            <a:endParaRPr lang="en-US" sz="2700" dirty="0"/>
          </a:p>
        </p:txBody>
      </p:sp>
      <p:sp>
        <p:nvSpPr>
          <p:cNvPr id="3" name="Text 1"/>
          <p:cNvSpPr/>
          <p:nvPr/>
        </p:nvSpPr>
        <p:spPr>
          <a:xfrm>
            <a:off x="552093" y="1155740"/>
            <a:ext cx="2070378" cy="2587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Онлайн реклама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552093" y="1552456"/>
            <a:ext cx="6594753" cy="4414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Популярний інструмент для надання релевантної інформації потенційним клієнтам на різних веб-ресурсах.</a:t>
            </a:r>
            <a:endParaRPr lang="en-US" sz="1050" dirty="0"/>
          </a:p>
        </p:txBody>
      </p:sp>
      <p:sp>
        <p:nvSpPr>
          <p:cNvPr id="5" name="Text 3"/>
          <p:cNvSpPr/>
          <p:nvPr/>
        </p:nvSpPr>
        <p:spPr>
          <a:xfrm>
            <a:off x="552093" y="2131933"/>
            <a:ext cx="2690336" cy="2156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Види рекламних повідомлень:</a:t>
            </a:r>
            <a:endParaRPr lang="en-US" sz="1350" dirty="0"/>
          </a:p>
        </p:txBody>
      </p:sp>
      <p:sp>
        <p:nvSpPr>
          <p:cNvPr id="6" name="Text 4"/>
          <p:cNvSpPr/>
          <p:nvPr/>
        </p:nvSpPr>
        <p:spPr>
          <a:xfrm>
            <a:off x="552093" y="2485549"/>
            <a:ext cx="6594753" cy="2207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00"/>
              </a:lnSpc>
              <a:buSzPct val="100000"/>
              <a:buChar char="•"/>
            </a:pPr>
            <a:r>
              <a:rPr lang="en-US" sz="10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Контекстна реклама</a:t>
            </a:r>
            <a:endParaRPr lang="en-US" sz="1050" dirty="0"/>
          </a:p>
        </p:txBody>
      </p:sp>
      <p:sp>
        <p:nvSpPr>
          <p:cNvPr id="7" name="Text 5"/>
          <p:cNvSpPr/>
          <p:nvPr/>
        </p:nvSpPr>
        <p:spPr>
          <a:xfrm>
            <a:off x="552093" y="2754511"/>
            <a:ext cx="6594753" cy="2207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00"/>
              </a:lnSpc>
              <a:buSzPct val="100000"/>
              <a:buChar char="•"/>
            </a:pPr>
            <a:r>
              <a:rPr lang="en-US" sz="10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Медійна реклама</a:t>
            </a:r>
            <a:endParaRPr lang="en-US" sz="1050" dirty="0"/>
          </a:p>
        </p:txBody>
      </p:sp>
      <p:sp>
        <p:nvSpPr>
          <p:cNvPr id="8" name="Text 6"/>
          <p:cNvSpPr/>
          <p:nvPr/>
        </p:nvSpPr>
        <p:spPr>
          <a:xfrm>
            <a:off x="552093" y="3023473"/>
            <a:ext cx="6594753" cy="2207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00"/>
              </a:lnSpc>
              <a:buSzPct val="100000"/>
              <a:buChar char="•"/>
            </a:pPr>
            <a:r>
              <a:rPr lang="en-US" sz="10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Текстова реклама</a:t>
            </a:r>
            <a:endParaRPr lang="en-US" sz="1050" dirty="0"/>
          </a:p>
        </p:txBody>
      </p:sp>
      <p:sp>
        <p:nvSpPr>
          <p:cNvPr id="9" name="Text 7"/>
          <p:cNvSpPr/>
          <p:nvPr/>
        </p:nvSpPr>
        <p:spPr>
          <a:xfrm>
            <a:off x="552093" y="3292435"/>
            <a:ext cx="6594753" cy="2207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00"/>
              </a:lnSpc>
              <a:buSzPct val="100000"/>
              <a:buChar char="•"/>
            </a:pPr>
            <a:r>
              <a:rPr lang="en-US" sz="10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Тізерна реклама</a:t>
            </a:r>
            <a:endParaRPr lang="en-US" sz="1050" dirty="0"/>
          </a:p>
        </p:txBody>
      </p:sp>
      <p:sp>
        <p:nvSpPr>
          <p:cNvPr id="10" name="Text 8"/>
          <p:cNvSpPr/>
          <p:nvPr/>
        </p:nvSpPr>
        <p:spPr>
          <a:xfrm>
            <a:off x="552093" y="3561398"/>
            <a:ext cx="6594753" cy="2207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00"/>
              </a:lnSpc>
              <a:buSzPct val="100000"/>
              <a:buChar char="•"/>
            </a:pPr>
            <a:r>
              <a:rPr lang="en-US" sz="10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Цільові сторінки</a:t>
            </a:r>
            <a:endParaRPr lang="en-US" sz="1050" dirty="0"/>
          </a:p>
        </p:txBody>
      </p:sp>
      <p:sp>
        <p:nvSpPr>
          <p:cNvPr id="11" name="Text 9"/>
          <p:cNvSpPr/>
          <p:nvPr/>
        </p:nvSpPr>
        <p:spPr>
          <a:xfrm>
            <a:off x="552093" y="3906322"/>
            <a:ext cx="6594753" cy="2207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b="1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ПЗ:</a:t>
            </a:r>
            <a:r>
              <a:rPr lang="en-US" sz="10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Asana, FreshBooks, WordStream Advisor, Workfront</a:t>
            </a:r>
            <a:endParaRPr lang="en-US" sz="1050" dirty="0"/>
          </a:p>
        </p:txBody>
      </p:sp>
      <p:sp>
        <p:nvSpPr>
          <p:cNvPr id="12" name="Text 10"/>
          <p:cNvSpPr/>
          <p:nvPr/>
        </p:nvSpPr>
        <p:spPr>
          <a:xfrm>
            <a:off x="7491174" y="1155740"/>
            <a:ext cx="2182654" cy="2587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Контекстна реклама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7491174" y="1552456"/>
            <a:ext cx="6594753" cy="4414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Один з найкращих видів реклами, що використовує рекомендаційну систему для ідентифікації користувача згідно з визначеними інтересами.</a:t>
            </a:r>
            <a:endParaRPr lang="en-US" sz="1050" dirty="0"/>
          </a:p>
        </p:txBody>
      </p:sp>
      <p:pic>
        <p:nvPicPr>
          <p:cNvPr id="1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7029" y="2149198"/>
            <a:ext cx="8468898" cy="6030498"/>
          </a:xfrm>
          <a:prstGeom prst="rect">
            <a:avLst/>
          </a:prstGeom>
        </p:spPr>
      </p:pic>
      <p:sp>
        <p:nvSpPr>
          <p:cNvPr id="15" name="Text 12"/>
          <p:cNvSpPr/>
          <p:nvPr/>
        </p:nvSpPr>
        <p:spPr>
          <a:xfrm>
            <a:off x="7491174" y="8899208"/>
            <a:ext cx="6594753" cy="2207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b="1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ПЗ:</a:t>
            </a:r>
            <a:r>
              <a:rPr lang="en-US" sz="10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Google AdWords, AdSense, Precise.TV</a:t>
            </a:r>
            <a:endParaRPr lang="en-US" sz="10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3798" y="1397318"/>
            <a:ext cx="11011972" cy="6748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Веб-аналітика та мобільний маркетинг</a:t>
            </a:r>
            <a:endParaRPr lang="en-US" sz="4250" dirty="0"/>
          </a:p>
        </p:txBody>
      </p:sp>
      <p:sp>
        <p:nvSpPr>
          <p:cNvPr id="3" name="Shape 1"/>
          <p:cNvSpPr/>
          <p:nvPr/>
        </p:nvSpPr>
        <p:spPr>
          <a:xfrm>
            <a:off x="863798" y="2504003"/>
            <a:ext cx="6343412" cy="4328279"/>
          </a:xfrm>
          <a:prstGeom prst="roundRect">
            <a:avLst>
              <a:gd name="adj" fmla="val 3380"/>
            </a:avLst>
          </a:prstGeom>
          <a:solidFill>
            <a:srgbClr val="09151A">
              <a:alpha val="95000"/>
            </a:srgbClr>
          </a:solidFill>
          <a:ln w="30480">
            <a:solidFill>
              <a:srgbClr val="194A99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33318" y="2504003"/>
            <a:ext cx="121920" cy="4328279"/>
          </a:xfrm>
          <a:prstGeom prst="roundRect">
            <a:avLst>
              <a:gd name="adj" fmla="val 74402"/>
            </a:avLst>
          </a:prstGeom>
          <a:solidFill>
            <a:srgbClr val="609DFF"/>
          </a:solidFill>
          <a:ln/>
        </p:spPr>
      </p:sp>
      <p:sp>
        <p:nvSpPr>
          <p:cNvPr id="5" name="Text 3"/>
          <p:cNvSpPr/>
          <p:nvPr/>
        </p:nvSpPr>
        <p:spPr>
          <a:xfrm>
            <a:off x="1201579" y="2750344"/>
            <a:ext cx="2699623" cy="3373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Веб-аналітика</a:t>
            </a:r>
            <a:endParaRPr lang="en-US" sz="2100" dirty="0"/>
          </a:p>
        </p:txBody>
      </p:sp>
      <p:sp>
        <p:nvSpPr>
          <p:cNvPr id="6" name="Text 4"/>
          <p:cNvSpPr/>
          <p:nvPr/>
        </p:nvSpPr>
        <p:spPr>
          <a:xfrm>
            <a:off x="1201579" y="3217188"/>
            <a:ext cx="5759291" cy="1036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Інтегрується у сайти для комплексного аналізу ключових процесів, що відбуваються при відвідуванні користувачами ресурсу.</a:t>
            </a:r>
            <a:endParaRPr lang="en-US" sz="1700" dirty="0"/>
          </a:p>
        </p:txBody>
      </p:sp>
      <p:sp>
        <p:nvSpPr>
          <p:cNvPr id="7" name="Text 5"/>
          <p:cNvSpPr/>
          <p:nvPr/>
        </p:nvSpPr>
        <p:spPr>
          <a:xfrm>
            <a:off x="1201579" y="4383286"/>
            <a:ext cx="5759291" cy="1036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Можливості:</a:t>
            </a: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збір метрик активності, аналіз поведінки, оптимізація веб-ресурсів, підвищення ефективності маркетингової стратегії.</a:t>
            </a:r>
            <a:endParaRPr lang="en-US" sz="1700" dirty="0"/>
          </a:p>
        </p:txBody>
      </p:sp>
      <p:sp>
        <p:nvSpPr>
          <p:cNvPr id="8" name="Text 6"/>
          <p:cNvSpPr/>
          <p:nvPr/>
        </p:nvSpPr>
        <p:spPr>
          <a:xfrm>
            <a:off x="1201579" y="5549384"/>
            <a:ext cx="5759291" cy="1036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ПЗ:</a:t>
            </a: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Google Analytics, Adobe Analytics, Twitter Counter, Appsee Mobile Analytics, Bing Webmaster Tools</a:t>
            </a:r>
            <a:endParaRPr lang="en-US" sz="1700" dirty="0"/>
          </a:p>
        </p:txBody>
      </p:sp>
      <p:sp>
        <p:nvSpPr>
          <p:cNvPr id="9" name="Shape 7"/>
          <p:cNvSpPr/>
          <p:nvPr/>
        </p:nvSpPr>
        <p:spPr>
          <a:xfrm>
            <a:off x="7423071" y="2504003"/>
            <a:ext cx="6343531" cy="4328279"/>
          </a:xfrm>
          <a:prstGeom prst="roundRect">
            <a:avLst>
              <a:gd name="adj" fmla="val 3380"/>
            </a:avLst>
          </a:prstGeom>
          <a:solidFill>
            <a:srgbClr val="09151A">
              <a:alpha val="95000"/>
            </a:srgbClr>
          </a:solidFill>
          <a:ln w="30480">
            <a:solidFill>
              <a:srgbClr val="194A99"/>
            </a:solidFill>
            <a:prstDash val="solid"/>
          </a:ln>
        </p:spPr>
      </p:sp>
      <p:sp>
        <p:nvSpPr>
          <p:cNvPr id="10" name="Shape 8"/>
          <p:cNvSpPr/>
          <p:nvPr/>
        </p:nvSpPr>
        <p:spPr>
          <a:xfrm>
            <a:off x="7392591" y="2504003"/>
            <a:ext cx="121920" cy="4328279"/>
          </a:xfrm>
          <a:prstGeom prst="roundRect">
            <a:avLst>
              <a:gd name="adj" fmla="val 74402"/>
            </a:avLst>
          </a:prstGeom>
          <a:solidFill>
            <a:srgbClr val="609DFF"/>
          </a:solidFill>
          <a:ln/>
        </p:spPr>
      </p:sp>
      <p:sp>
        <p:nvSpPr>
          <p:cNvPr id="11" name="Text 9"/>
          <p:cNvSpPr/>
          <p:nvPr/>
        </p:nvSpPr>
        <p:spPr>
          <a:xfrm>
            <a:off x="7760851" y="2750344"/>
            <a:ext cx="3112889" cy="3373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Мобільний маркетинг</a:t>
            </a:r>
            <a:endParaRPr lang="en-US" sz="2100" dirty="0"/>
          </a:p>
        </p:txBody>
      </p:sp>
      <p:sp>
        <p:nvSpPr>
          <p:cNvPr id="12" name="Text 10"/>
          <p:cNvSpPr/>
          <p:nvPr/>
        </p:nvSpPr>
        <p:spPr>
          <a:xfrm>
            <a:off x="7760851" y="3217188"/>
            <a:ext cx="5759410" cy="1036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Використання мобільних пристроїв для комунікацій між компанією та цільовою аудиторією.</a:t>
            </a:r>
            <a:endParaRPr lang="en-US" sz="1700" dirty="0"/>
          </a:p>
        </p:txBody>
      </p:sp>
      <p:sp>
        <p:nvSpPr>
          <p:cNvPr id="13" name="Text 11"/>
          <p:cNvSpPr/>
          <p:nvPr/>
        </p:nvSpPr>
        <p:spPr>
          <a:xfrm>
            <a:off x="7760851" y="4383286"/>
            <a:ext cx="5759410" cy="1036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Інструменти:</a:t>
            </a: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мобільні додатки, що надають корисні послуги або тематичний контент на безкоштовній основі.</a:t>
            </a:r>
            <a:endParaRPr lang="en-US" sz="1700" dirty="0"/>
          </a:p>
        </p:txBody>
      </p:sp>
      <p:sp>
        <p:nvSpPr>
          <p:cNvPr id="14" name="Text 12"/>
          <p:cNvSpPr/>
          <p:nvPr/>
        </p:nvSpPr>
        <p:spPr>
          <a:xfrm>
            <a:off x="7760851" y="5549384"/>
            <a:ext cx="5759410" cy="6910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ПЗ:</a:t>
            </a: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Deep Linking Platform, SendPulse, TextMagic, AppsFlyer, Mobiniti</a:t>
            </a:r>
            <a:endParaRPr lang="en-US" sz="17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7471" y="493514"/>
            <a:ext cx="4484608" cy="5605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Піраміда контенту</a:t>
            </a:r>
            <a:endParaRPr lang="en-US" sz="3500" dirty="0"/>
          </a:p>
        </p:txBody>
      </p:sp>
      <p:sp>
        <p:nvSpPr>
          <p:cNvPr id="3" name="Text 1"/>
          <p:cNvSpPr/>
          <p:nvPr/>
        </p:nvSpPr>
        <p:spPr>
          <a:xfrm>
            <a:off x="717471" y="1412796"/>
            <a:ext cx="13195459" cy="2870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Піраміда контенту представляє елемент стратегії цифрового маркетингу компанії, що враховує особливості цільової аудиторії.</a:t>
            </a:r>
            <a:endParaRPr lang="en-US" sz="14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3158" y="1901547"/>
            <a:ext cx="1306235" cy="1033343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3890129" y="2388513"/>
            <a:ext cx="252174" cy="315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50"/>
              </a:lnSpc>
              <a:buNone/>
            </a:pPr>
            <a:r>
              <a:rPr lang="en-US" sz="19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1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4848701" y="2080855"/>
            <a:ext cx="2242304" cy="2801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Вірусний контент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4848701" y="2468523"/>
            <a:ext cx="5065514" cy="2870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Високоякісний контент для максимального охоплення</a:t>
            </a:r>
            <a:endParaRPr lang="en-US" sz="1400" dirty="0"/>
          </a:p>
        </p:txBody>
      </p:sp>
      <p:sp>
        <p:nvSpPr>
          <p:cNvPr id="8" name="Shape 5"/>
          <p:cNvSpPr/>
          <p:nvPr/>
        </p:nvSpPr>
        <p:spPr>
          <a:xfrm>
            <a:off x="4714161" y="2947749"/>
            <a:ext cx="9154001" cy="11430"/>
          </a:xfrm>
          <a:prstGeom prst="roundRect">
            <a:avLst>
              <a:gd name="adj" fmla="val 659155"/>
            </a:avLst>
          </a:prstGeom>
          <a:solidFill>
            <a:srgbClr val="194A99"/>
          </a:solidFill>
          <a:ln/>
        </p:spPr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9982" y="2979658"/>
            <a:ext cx="2612588" cy="1033343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3890129" y="3338632"/>
            <a:ext cx="252174" cy="315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50"/>
              </a:lnSpc>
              <a:buNone/>
            </a:pPr>
            <a:r>
              <a:rPr lang="en-US" sz="19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2</a:t>
            </a:r>
            <a:endParaRPr lang="en-US" sz="1950" dirty="0"/>
          </a:p>
        </p:txBody>
      </p:sp>
      <p:sp>
        <p:nvSpPr>
          <p:cNvPr id="11" name="Text 7"/>
          <p:cNvSpPr/>
          <p:nvPr/>
        </p:nvSpPr>
        <p:spPr>
          <a:xfrm>
            <a:off x="5501878" y="3158966"/>
            <a:ext cx="2470666" cy="2801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Тематичний контент</a:t>
            </a:r>
            <a:endParaRPr lang="en-US" sz="1750" dirty="0"/>
          </a:p>
        </p:txBody>
      </p:sp>
      <p:sp>
        <p:nvSpPr>
          <p:cNvPr id="12" name="Text 8"/>
          <p:cNvSpPr/>
          <p:nvPr/>
        </p:nvSpPr>
        <p:spPr>
          <a:xfrm>
            <a:off x="5501878" y="3546634"/>
            <a:ext cx="4177308" cy="2870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Регулярні публікації для залучення аудиторії</a:t>
            </a:r>
            <a:endParaRPr lang="en-US" sz="1400" dirty="0"/>
          </a:p>
        </p:txBody>
      </p:sp>
      <p:sp>
        <p:nvSpPr>
          <p:cNvPr id="13" name="Shape 9"/>
          <p:cNvSpPr/>
          <p:nvPr/>
        </p:nvSpPr>
        <p:spPr>
          <a:xfrm>
            <a:off x="5367337" y="4025860"/>
            <a:ext cx="8500824" cy="11430"/>
          </a:xfrm>
          <a:prstGeom prst="roundRect">
            <a:avLst>
              <a:gd name="adj" fmla="val 659155"/>
            </a:avLst>
          </a:prstGeom>
          <a:solidFill>
            <a:srgbClr val="194A99"/>
          </a:solidFill>
          <a:ln/>
        </p:spPr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6805" y="4057769"/>
            <a:ext cx="3918942" cy="1033343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3890129" y="4416743"/>
            <a:ext cx="252174" cy="315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50"/>
              </a:lnSpc>
              <a:buNone/>
            </a:pPr>
            <a:r>
              <a:rPr lang="en-US" sz="19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3</a:t>
            </a:r>
            <a:endParaRPr lang="en-US" sz="1950" dirty="0"/>
          </a:p>
        </p:txBody>
      </p:sp>
      <p:sp>
        <p:nvSpPr>
          <p:cNvPr id="16" name="Text 11"/>
          <p:cNvSpPr/>
          <p:nvPr/>
        </p:nvSpPr>
        <p:spPr>
          <a:xfrm>
            <a:off x="6155055" y="4237077"/>
            <a:ext cx="2242304" cy="2801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Освітній контент</a:t>
            </a:r>
            <a:endParaRPr lang="en-US" sz="1750" dirty="0"/>
          </a:p>
        </p:txBody>
      </p:sp>
      <p:sp>
        <p:nvSpPr>
          <p:cNvPr id="17" name="Text 12"/>
          <p:cNvSpPr/>
          <p:nvPr/>
        </p:nvSpPr>
        <p:spPr>
          <a:xfrm>
            <a:off x="6155055" y="4624745"/>
            <a:ext cx="3971449" cy="2870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Корисна інформація для цільової аудиторії</a:t>
            </a:r>
            <a:endParaRPr lang="en-US" sz="1400" dirty="0"/>
          </a:p>
        </p:txBody>
      </p:sp>
      <p:sp>
        <p:nvSpPr>
          <p:cNvPr id="18" name="Shape 13"/>
          <p:cNvSpPr/>
          <p:nvPr/>
        </p:nvSpPr>
        <p:spPr>
          <a:xfrm>
            <a:off x="6020514" y="5103971"/>
            <a:ext cx="7847648" cy="11430"/>
          </a:xfrm>
          <a:prstGeom prst="roundRect">
            <a:avLst>
              <a:gd name="adj" fmla="val 659155"/>
            </a:avLst>
          </a:prstGeom>
          <a:solidFill>
            <a:srgbClr val="194A99"/>
          </a:solidFill>
          <a:ln/>
        </p:spPr>
      </p:sp>
      <p:pic>
        <p:nvPicPr>
          <p:cNvPr id="1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3628" y="5135880"/>
            <a:ext cx="5225296" cy="1033343"/>
          </a:xfrm>
          <a:prstGeom prst="rect">
            <a:avLst/>
          </a:prstGeom>
        </p:spPr>
      </p:pic>
      <p:sp>
        <p:nvSpPr>
          <p:cNvPr id="20" name="Text 14"/>
          <p:cNvSpPr/>
          <p:nvPr/>
        </p:nvSpPr>
        <p:spPr>
          <a:xfrm>
            <a:off x="3890129" y="5494853"/>
            <a:ext cx="252174" cy="315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50"/>
              </a:lnSpc>
              <a:buNone/>
            </a:pPr>
            <a:r>
              <a:rPr lang="en-US" sz="19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4</a:t>
            </a:r>
            <a:endParaRPr lang="en-US" sz="1950" dirty="0"/>
          </a:p>
        </p:txBody>
      </p:sp>
      <p:sp>
        <p:nvSpPr>
          <p:cNvPr id="21" name="Text 15"/>
          <p:cNvSpPr/>
          <p:nvPr/>
        </p:nvSpPr>
        <p:spPr>
          <a:xfrm>
            <a:off x="6808232" y="5315188"/>
            <a:ext cx="2700099" cy="2801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Розважальний контент</a:t>
            </a:r>
            <a:endParaRPr lang="en-US" sz="1750" dirty="0"/>
          </a:p>
        </p:txBody>
      </p:sp>
      <p:sp>
        <p:nvSpPr>
          <p:cNvPr id="22" name="Text 16"/>
          <p:cNvSpPr/>
          <p:nvPr/>
        </p:nvSpPr>
        <p:spPr>
          <a:xfrm>
            <a:off x="6808232" y="5702856"/>
            <a:ext cx="3739158" cy="2870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Легкий контент для підтримки інтересу</a:t>
            </a:r>
            <a:endParaRPr lang="en-US" sz="1400" dirty="0"/>
          </a:p>
        </p:txBody>
      </p:sp>
      <p:sp>
        <p:nvSpPr>
          <p:cNvPr id="23" name="Shape 17"/>
          <p:cNvSpPr/>
          <p:nvPr/>
        </p:nvSpPr>
        <p:spPr>
          <a:xfrm>
            <a:off x="6673691" y="6182082"/>
            <a:ext cx="7194471" cy="11430"/>
          </a:xfrm>
          <a:prstGeom prst="roundRect">
            <a:avLst>
              <a:gd name="adj" fmla="val 659155"/>
            </a:avLst>
          </a:prstGeom>
          <a:solidFill>
            <a:srgbClr val="194A99"/>
          </a:solidFill>
          <a:ln/>
        </p:spPr>
      </p:sp>
      <p:pic>
        <p:nvPicPr>
          <p:cNvPr id="2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451" y="6213991"/>
            <a:ext cx="6531650" cy="1033343"/>
          </a:xfrm>
          <a:prstGeom prst="rect">
            <a:avLst/>
          </a:prstGeom>
        </p:spPr>
      </p:pic>
      <p:sp>
        <p:nvSpPr>
          <p:cNvPr id="25" name="Text 18"/>
          <p:cNvSpPr/>
          <p:nvPr/>
        </p:nvSpPr>
        <p:spPr>
          <a:xfrm>
            <a:off x="3890129" y="6572964"/>
            <a:ext cx="252174" cy="315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50"/>
              </a:lnSpc>
              <a:buNone/>
            </a:pPr>
            <a:r>
              <a:rPr lang="en-US" sz="19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5</a:t>
            </a:r>
            <a:endParaRPr lang="en-US" sz="1950" dirty="0"/>
          </a:p>
        </p:txBody>
      </p:sp>
      <p:sp>
        <p:nvSpPr>
          <p:cNvPr id="26" name="Text 19"/>
          <p:cNvSpPr/>
          <p:nvPr/>
        </p:nvSpPr>
        <p:spPr>
          <a:xfrm>
            <a:off x="7461409" y="6393299"/>
            <a:ext cx="2242304" cy="2801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Базовий контент</a:t>
            </a:r>
            <a:endParaRPr lang="en-US" sz="1750" dirty="0"/>
          </a:p>
        </p:txBody>
      </p:sp>
      <p:sp>
        <p:nvSpPr>
          <p:cNvPr id="27" name="Text 20"/>
          <p:cNvSpPr/>
          <p:nvPr/>
        </p:nvSpPr>
        <p:spPr>
          <a:xfrm>
            <a:off x="7461409" y="6780967"/>
            <a:ext cx="4221480" cy="2870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Щоденні публікації та взаємодія з аудиторією</a:t>
            </a:r>
            <a:endParaRPr lang="en-US" sz="1400" dirty="0"/>
          </a:p>
        </p:txBody>
      </p:sp>
      <p:sp>
        <p:nvSpPr>
          <p:cNvPr id="28" name="Text 21"/>
          <p:cNvSpPr/>
          <p:nvPr/>
        </p:nvSpPr>
        <p:spPr>
          <a:xfrm>
            <a:off x="717471" y="7449026"/>
            <a:ext cx="13195459" cy="2870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Контент підбирається згідно з середовищем, інтересами аудиторії та специфікою (тексти, відео, фото).</a:t>
            </a:r>
            <a:endParaRPr lang="en-US" sz="14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60427" y="385286"/>
            <a:ext cx="4374475" cy="437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7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Цільові сторінки та ліди</a:t>
            </a:r>
            <a:endParaRPr lang="en-US" sz="2750" dirty="0"/>
          </a:p>
        </p:txBody>
      </p:sp>
      <p:sp>
        <p:nvSpPr>
          <p:cNvPr id="3" name="Text 1"/>
          <p:cNvSpPr/>
          <p:nvPr/>
        </p:nvSpPr>
        <p:spPr>
          <a:xfrm>
            <a:off x="560427" y="1173242"/>
            <a:ext cx="2101810" cy="2626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Що таке лід?</a:t>
            </a:r>
            <a:endParaRPr lang="en-US" sz="1650" dirty="0"/>
          </a:p>
        </p:txBody>
      </p:sp>
      <p:sp>
        <p:nvSpPr>
          <p:cNvPr id="4" name="Text 2"/>
          <p:cNvSpPr/>
          <p:nvPr/>
        </p:nvSpPr>
        <p:spPr>
          <a:xfrm>
            <a:off x="770573" y="1593533"/>
            <a:ext cx="5681186" cy="4483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b="1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Лід (Lead)</a:t>
            </a:r>
            <a:r>
              <a:rPr lang="en-US" sz="11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– окремий користувач, який виявляє певну зацікавленість до компанії або її продукції.</a:t>
            </a:r>
            <a:endParaRPr lang="en-US" sz="1100" dirty="0"/>
          </a:p>
        </p:txBody>
      </p:sp>
      <p:sp>
        <p:nvSpPr>
          <p:cNvPr id="5" name="Shape 3"/>
          <p:cNvSpPr/>
          <p:nvPr/>
        </p:nvSpPr>
        <p:spPr>
          <a:xfrm>
            <a:off x="560427" y="1593533"/>
            <a:ext cx="15240" cy="448389"/>
          </a:xfrm>
          <a:prstGeom prst="rect">
            <a:avLst/>
          </a:prstGeom>
          <a:solidFill>
            <a:srgbClr val="609DFF"/>
          </a:solidFill>
          <a:ln/>
        </p:spPr>
      </p:sp>
      <p:sp>
        <p:nvSpPr>
          <p:cNvPr id="6" name="Text 4"/>
          <p:cNvSpPr/>
          <p:nvPr/>
        </p:nvSpPr>
        <p:spPr>
          <a:xfrm>
            <a:off x="560427" y="2199561"/>
            <a:ext cx="5891332" cy="4483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При переході на цільову сторінку потенційний клієнт отримує відомості про товари або послуги.</a:t>
            </a:r>
            <a:endParaRPr lang="en-US" sz="1100" dirty="0"/>
          </a:p>
        </p:txBody>
      </p:sp>
      <p:sp>
        <p:nvSpPr>
          <p:cNvPr id="7" name="Text 5"/>
          <p:cNvSpPr/>
          <p:nvPr/>
        </p:nvSpPr>
        <p:spPr>
          <a:xfrm>
            <a:off x="560427" y="2774037"/>
            <a:ext cx="5891332" cy="4483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Компанія пропонує безкоштовний тематичний контент за умови розкриття персональних даних (телефон, email).</a:t>
            </a:r>
            <a:endParaRPr lang="en-US" sz="110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488" y="385286"/>
            <a:ext cx="7276386" cy="7276386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6801088" y="8624888"/>
            <a:ext cx="2525554" cy="2626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Мета цільової сторінки</a:t>
            </a:r>
            <a:endParaRPr lang="en-US" sz="1650" dirty="0"/>
          </a:p>
        </p:txBody>
      </p:sp>
      <p:sp>
        <p:nvSpPr>
          <p:cNvPr id="10" name="Text 7"/>
          <p:cNvSpPr/>
          <p:nvPr/>
        </p:nvSpPr>
        <p:spPr>
          <a:xfrm>
            <a:off x="6801088" y="9027557"/>
            <a:ext cx="7276386" cy="4483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Перетворення лідів у клієнтів через аналіз поведінки відвідувачів та вдосконалення маркетингової стратегії.</a:t>
            </a:r>
            <a:endParaRPr lang="en-US" sz="11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37461" y="439222"/>
            <a:ext cx="9120068" cy="4980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Воронка продажів у цифровому маркетингу</a:t>
            </a:r>
            <a:endParaRPr lang="en-US" sz="31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461" y="1255990"/>
            <a:ext cx="478155" cy="11430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274921" y="1415296"/>
            <a:ext cx="3931087" cy="2489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1. Створення воронки перед воронкою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1274921" y="1759863"/>
            <a:ext cx="12718018" cy="255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Розміщення специфічного контенту для додаткового залучення лідів</a:t>
            </a:r>
            <a:endParaRPr lang="en-US" sz="12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538" y="2371606"/>
            <a:ext cx="478155" cy="114300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513999" y="2530912"/>
            <a:ext cx="2719745" cy="2489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2. Доступ до повідомлення</a:t>
            </a:r>
            <a:endParaRPr lang="en-US" sz="1550" dirty="0"/>
          </a:p>
        </p:txBody>
      </p:sp>
      <p:sp>
        <p:nvSpPr>
          <p:cNvPr id="8" name="Text 4"/>
          <p:cNvSpPr/>
          <p:nvPr/>
        </p:nvSpPr>
        <p:spPr>
          <a:xfrm>
            <a:off x="1513999" y="2875478"/>
            <a:ext cx="12478941" cy="255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Надання безкоштовного контенту в обмін на контактні дані через цільову сторінку</a:t>
            </a:r>
            <a:endParaRPr lang="en-US" sz="12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3487222"/>
            <a:ext cx="478155" cy="114300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753076" y="3646527"/>
            <a:ext cx="3374946" cy="2489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3. Збір інформації та сегментація</a:t>
            </a:r>
            <a:endParaRPr lang="en-US" sz="1550" dirty="0"/>
          </a:p>
        </p:txBody>
      </p:sp>
      <p:sp>
        <p:nvSpPr>
          <p:cNvPr id="11" name="Text 6"/>
          <p:cNvSpPr/>
          <p:nvPr/>
        </p:nvSpPr>
        <p:spPr>
          <a:xfrm>
            <a:off x="1753076" y="3991094"/>
            <a:ext cx="12239863" cy="255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Проведення опитувань для розподілу користувачів на групи</a:t>
            </a:r>
            <a:endParaRPr lang="en-US" sz="12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693" y="4602837"/>
            <a:ext cx="478155" cy="1143000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992154" y="4762143"/>
            <a:ext cx="2104787" cy="2489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4. Продаж продуктів</a:t>
            </a:r>
            <a:endParaRPr lang="en-US" sz="1550" dirty="0"/>
          </a:p>
        </p:txBody>
      </p:sp>
      <p:sp>
        <p:nvSpPr>
          <p:cNvPr id="14" name="Text 8"/>
          <p:cNvSpPr/>
          <p:nvPr/>
        </p:nvSpPr>
        <p:spPr>
          <a:xfrm>
            <a:off x="1992154" y="5106710"/>
            <a:ext cx="12000786" cy="255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Стимулювання клієнтів через вплив на больові точки</a:t>
            </a:r>
            <a:endParaRPr lang="en-US" sz="125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5718453"/>
            <a:ext cx="478155" cy="1143000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1753076" y="5877758"/>
            <a:ext cx="2710101" cy="2489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5. Допомога після продажу</a:t>
            </a:r>
            <a:endParaRPr lang="en-US" sz="1550" dirty="0"/>
          </a:p>
        </p:txBody>
      </p:sp>
      <p:sp>
        <p:nvSpPr>
          <p:cNvPr id="17" name="Text 10"/>
          <p:cNvSpPr/>
          <p:nvPr/>
        </p:nvSpPr>
        <p:spPr>
          <a:xfrm>
            <a:off x="1753076" y="6222325"/>
            <a:ext cx="12239863" cy="255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Підтримка зв'язку для забезпечення лояльності</a:t>
            </a:r>
            <a:endParaRPr lang="en-US" sz="1250" dirty="0"/>
          </a:p>
        </p:txBody>
      </p:sp>
      <p:pic>
        <p:nvPicPr>
          <p:cNvPr id="18" name="Image 5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538" y="6834068"/>
            <a:ext cx="478155" cy="1143000"/>
          </a:xfrm>
          <a:prstGeom prst="rect">
            <a:avLst/>
          </a:prstGeom>
        </p:spPr>
      </p:pic>
      <p:sp>
        <p:nvSpPr>
          <p:cNvPr id="19" name="Text 11"/>
          <p:cNvSpPr/>
          <p:nvPr/>
        </p:nvSpPr>
        <p:spPr>
          <a:xfrm>
            <a:off x="1513999" y="6993374"/>
            <a:ext cx="3043238" cy="2489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6. Нові рішення або допродаж</a:t>
            </a:r>
            <a:endParaRPr lang="en-US" sz="1550" dirty="0"/>
          </a:p>
        </p:txBody>
      </p:sp>
      <p:sp>
        <p:nvSpPr>
          <p:cNvPr id="20" name="Text 12"/>
          <p:cNvSpPr/>
          <p:nvPr/>
        </p:nvSpPr>
        <p:spPr>
          <a:xfrm>
            <a:off x="1513999" y="7337941"/>
            <a:ext cx="12478941" cy="255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Продаж додаткових товарів та послуг лояльним клієнтам</a:t>
            </a:r>
            <a:endParaRPr lang="en-US" sz="12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76845" y="590550"/>
            <a:ext cx="4973717" cy="372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Блоки видачі пошукових систем</a:t>
            </a:r>
            <a:endParaRPr lang="en-US" sz="2300" dirty="0"/>
          </a:p>
        </p:txBody>
      </p:sp>
      <p:sp>
        <p:nvSpPr>
          <p:cNvPr id="3" name="Shape 1"/>
          <p:cNvSpPr/>
          <p:nvPr/>
        </p:nvSpPr>
        <p:spPr>
          <a:xfrm>
            <a:off x="7307580" y="1201579"/>
            <a:ext cx="15240" cy="6437471"/>
          </a:xfrm>
          <a:prstGeom prst="roundRect">
            <a:avLst>
              <a:gd name="adj" fmla="val 328615"/>
            </a:avLst>
          </a:prstGeom>
          <a:solidFill>
            <a:srgbClr val="194A99"/>
          </a:solidFill>
          <a:ln/>
        </p:spPr>
      </p:sp>
      <p:sp>
        <p:nvSpPr>
          <p:cNvPr id="4" name="Shape 2"/>
          <p:cNvSpPr/>
          <p:nvPr/>
        </p:nvSpPr>
        <p:spPr>
          <a:xfrm>
            <a:off x="461605" y="1201579"/>
            <a:ext cx="6838355" cy="715328"/>
          </a:xfrm>
          <a:prstGeom prst="roundRect">
            <a:avLst>
              <a:gd name="adj" fmla="val 7001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5690354" y="1328380"/>
            <a:ext cx="1490424" cy="1863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450"/>
              </a:lnSpc>
              <a:buNone/>
            </a:pPr>
            <a:r>
              <a:rPr lang="en-US" sz="11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Підказки</a:t>
            </a:r>
            <a:endParaRPr lang="en-US" sz="1150" dirty="0"/>
          </a:p>
        </p:txBody>
      </p:sp>
      <p:sp>
        <p:nvSpPr>
          <p:cNvPr id="6" name="Text 4"/>
          <p:cNvSpPr/>
          <p:nvPr/>
        </p:nvSpPr>
        <p:spPr>
          <a:xfrm>
            <a:off x="588407" y="1586151"/>
            <a:ext cx="6592372" cy="1906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500"/>
              </a:lnSpc>
              <a:buNone/>
            </a:pPr>
            <a:r>
              <a:rPr lang="en-US" sz="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З'являються при введенні запиту. Можливість редагування списку через спеціалізовані сервіси.</a:t>
            </a:r>
            <a:endParaRPr lang="en-US" sz="900" dirty="0"/>
          </a:p>
        </p:txBody>
      </p:sp>
      <p:sp>
        <p:nvSpPr>
          <p:cNvPr id="7" name="Shape 5"/>
          <p:cNvSpPr/>
          <p:nvPr/>
        </p:nvSpPr>
        <p:spPr>
          <a:xfrm>
            <a:off x="7330440" y="2155269"/>
            <a:ext cx="6838355" cy="715328"/>
          </a:xfrm>
          <a:prstGeom prst="rect">
            <a:avLst/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7449622" y="2282071"/>
            <a:ext cx="1571030" cy="1863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Контекстна реклама</a:t>
            </a:r>
            <a:endParaRPr lang="en-US" sz="1150" dirty="0"/>
          </a:p>
        </p:txBody>
      </p:sp>
      <p:sp>
        <p:nvSpPr>
          <p:cNvPr id="9" name="Text 7"/>
          <p:cNvSpPr/>
          <p:nvPr/>
        </p:nvSpPr>
        <p:spPr>
          <a:xfrm>
            <a:off x="7449622" y="2539841"/>
            <a:ext cx="6592372" cy="1906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Сприяє індексації нових сторінок та збільшенню трафіку при технічній оптимізації.</a:t>
            </a:r>
            <a:endParaRPr lang="en-US" sz="900" dirty="0"/>
          </a:p>
        </p:txBody>
      </p:sp>
      <p:sp>
        <p:nvSpPr>
          <p:cNvPr id="10" name="Shape 8"/>
          <p:cNvSpPr/>
          <p:nvPr/>
        </p:nvSpPr>
        <p:spPr>
          <a:xfrm>
            <a:off x="461605" y="3108960"/>
            <a:ext cx="6838355" cy="715328"/>
          </a:xfrm>
          <a:prstGeom prst="roundRect">
            <a:avLst>
              <a:gd name="adj" fmla="val 7001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5126831" y="3235762"/>
            <a:ext cx="2053947" cy="1863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450"/>
              </a:lnSpc>
              <a:buNone/>
            </a:pPr>
            <a:r>
              <a:rPr lang="en-US" sz="11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Сервіси пошукових систем</a:t>
            </a:r>
            <a:endParaRPr lang="en-US" sz="1150" dirty="0"/>
          </a:p>
        </p:txBody>
      </p:sp>
      <p:sp>
        <p:nvSpPr>
          <p:cNvPr id="12" name="Text 10"/>
          <p:cNvSpPr/>
          <p:nvPr/>
        </p:nvSpPr>
        <p:spPr>
          <a:xfrm>
            <a:off x="588407" y="3493532"/>
            <a:ext cx="6592372" cy="1906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500"/>
              </a:lnSpc>
              <a:buNone/>
            </a:pPr>
            <a:r>
              <a:rPr lang="en-US" sz="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Спеціалізовані блоки для різних категорій (товари, квитки, нерухомість, транспорт).</a:t>
            </a:r>
            <a:endParaRPr lang="en-US" sz="900" dirty="0"/>
          </a:p>
        </p:txBody>
      </p:sp>
      <p:sp>
        <p:nvSpPr>
          <p:cNvPr id="13" name="Shape 11"/>
          <p:cNvSpPr/>
          <p:nvPr/>
        </p:nvSpPr>
        <p:spPr>
          <a:xfrm>
            <a:off x="7330440" y="4062651"/>
            <a:ext cx="6838355" cy="715328"/>
          </a:xfrm>
          <a:prstGeom prst="rect">
            <a:avLst/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7449622" y="4189452"/>
            <a:ext cx="1490424" cy="1863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Відео контент</a:t>
            </a:r>
            <a:endParaRPr lang="en-US" sz="1150" dirty="0"/>
          </a:p>
        </p:txBody>
      </p:sp>
      <p:sp>
        <p:nvSpPr>
          <p:cNvPr id="15" name="Text 13"/>
          <p:cNvSpPr/>
          <p:nvPr/>
        </p:nvSpPr>
        <p:spPr>
          <a:xfrm>
            <a:off x="7449622" y="4447223"/>
            <a:ext cx="6592372" cy="1906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Популярний серед користувачів, легше виводиться на передові позиції порівняно з сайтом.</a:t>
            </a:r>
            <a:endParaRPr lang="en-US" sz="900" dirty="0"/>
          </a:p>
        </p:txBody>
      </p:sp>
      <p:sp>
        <p:nvSpPr>
          <p:cNvPr id="16" name="Shape 14"/>
          <p:cNvSpPr/>
          <p:nvPr/>
        </p:nvSpPr>
        <p:spPr>
          <a:xfrm>
            <a:off x="461605" y="5016341"/>
            <a:ext cx="6838355" cy="715328"/>
          </a:xfrm>
          <a:prstGeom prst="roundRect">
            <a:avLst>
              <a:gd name="adj" fmla="val 7001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5690354" y="5143143"/>
            <a:ext cx="1490424" cy="1863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450"/>
              </a:lnSpc>
              <a:buNone/>
            </a:pPr>
            <a:r>
              <a:rPr lang="en-US" sz="11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Картинки</a:t>
            </a:r>
            <a:endParaRPr lang="en-US" sz="1150" dirty="0"/>
          </a:p>
        </p:txBody>
      </p:sp>
      <p:sp>
        <p:nvSpPr>
          <p:cNvPr id="18" name="Text 16"/>
          <p:cNvSpPr/>
          <p:nvPr/>
        </p:nvSpPr>
        <p:spPr>
          <a:xfrm>
            <a:off x="588407" y="5400913"/>
            <a:ext cx="6592372" cy="1906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500"/>
              </a:lnSpc>
              <a:buNone/>
            </a:pPr>
            <a:r>
              <a:rPr lang="en-US" sz="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Графічні образи для візуальної оцінки товарів та послуг з автоматичним переходом на сайт.</a:t>
            </a:r>
            <a:endParaRPr lang="en-US" sz="900" dirty="0"/>
          </a:p>
        </p:txBody>
      </p:sp>
      <p:sp>
        <p:nvSpPr>
          <p:cNvPr id="19" name="Shape 17"/>
          <p:cNvSpPr/>
          <p:nvPr/>
        </p:nvSpPr>
        <p:spPr>
          <a:xfrm>
            <a:off x="7330440" y="5970032"/>
            <a:ext cx="6838355" cy="715328"/>
          </a:xfrm>
          <a:prstGeom prst="rect">
            <a:avLst/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7449622" y="6096833"/>
            <a:ext cx="1490424" cy="1863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Новини</a:t>
            </a:r>
            <a:endParaRPr lang="en-US" sz="1150" dirty="0"/>
          </a:p>
        </p:txBody>
      </p:sp>
      <p:sp>
        <p:nvSpPr>
          <p:cNvPr id="21" name="Text 19"/>
          <p:cNvSpPr/>
          <p:nvPr/>
        </p:nvSpPr>
        <p:spPr>
          <a:xfrm>
            <a:off x="7449622" y="6354604"/>
            <a:ext cx="6592372" cy="1906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Пріоритетне розміщення інформаційних повідомлень про події та нові продукти.</a:t>
            </a:r>
            <a:endParaRPr lang="en-US" sz="900" dirty="0"/>
          </a:p>
        </p:txBody>
      </p:sp>
      <p:sp>
        <p:nvSpPr>
          <p:cNvPr id="22" name="Shape 20"/>
          <p:cNvSpPr/>
          <p:nvPr/>
        </p:nvSpPr>
        <p:spPr>
          <a:xfrm>
            <a:off x="461605" y="6923723"/>
            <a:ext cx="6838355" cy="715328"/>
          </a:xfrm>
          <a:prstGeom prst="roundRect">
            <a:avLst>
              <a:gd name="adj" fmla="val 7001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23" name="Text 21"/>
          <p:cNvSpPr/>
          <p:nvPr/>
        </p:nvSpPr>
        <p:spPr>
          <a:xfrm>
            <a:off x="5690354" y="7050524"/>
            <a:ext cx="1490424" cy="1863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450"/>
              </a:lnSpc>
              <a:buNone/>
            </a:pPr>
            <a:r>
              <a:rPr lang="en-US" sz="11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Мапи</a:t>
            </a:r>
            <a:endParaRPr lang="en-US" sz="1150" dirty="0"/>
          </a:p>
        </p:txBody>
      </p:sp>
      <p:sp>
        <p:nvSpPr>
          <p:cNvPr id="24" name="Text 22"/>
          <p:cNvSpPr/>
          <p:nvPr/>
        </p:nvSpPr>
        <p:spPr>
          <a:xfrm>
            <a:off x="588407" y="7308294"/>
            <a:ext cx="6592372" cy="1906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500"/>
              </a:lnSpc>
              <a:buNone/>
            </a:pPr>
            <a:r>
              <a:rPr lang="en-US" sz="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Географічна прив'язка запитів з можливістю купівлі реклами на картах.</a:t>
            </a:r>
            <a:endParaRPr lang="en-US" sz="9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1533" y="573643"/>
            <a:ext cx="6736318" cy="6496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0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Типи пошукових запитів</a:t>
            </a:r>
            <a:endParaRPr lang="en-US" sz="4050" dirty="0"/>
          </a:p>
        </p:txBody>
      </p:sp>
      <p:sp>
        <p:nvSpPr>
          <p:cNvPr id="4" name="Shape 1"/>
          <p:cNvSpPr/>
          <p:nvPr/>
        </p:nvSpPr>
        <p:spPr>
          <a:xfrm>
            <a:off x="831533" y="1535073"/>
            <a:ext cx="467678" cy="467678"/>
          </a:xfrm>
          <a:prstGeom prst="roundRect">
            <a:avLst>
              <a:gd name="adj" fmla="val 18670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507093" y="1574006"/>
            <a:ext cx="3118366" cy="3896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Інформаційні</a:t>
            </a:r>
            <a:endParaRPr lang="en-US" sz="2450" dirty="0"/>
          </a:p>
        </p:txBody>
      </p:sp>
      <p:sp>
        <p:nvSpPr>
          <p:cNvPr id="6" name="Text 3"/>
          <p:cNvSpPr/>
          <p:nvPr/>
        </p:nvSpPr>
        <p:spPr>
          <a:xfrm>
            <a:off x="1507093" y="2088356"/>
            <a:ext cx="6805374" cy="6650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Пошук інформації про певні явища, процеси, об'єкти. Користувачі шукають знання та відповіді на питання.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831533" y="3169206"/>
            <a:ext cx="467678" cy="467678"/>
          </a:xfrm>
          <a:prstGeom prst="roundRect">
            <a:avLst>
              <a:gd name="adj" fmla="val 18670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507093" y="3208139"/>
            <a:ext cx="3118366" cy="3896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Навігаційні</a:t>
            </a:r>
            <a:endParaRPr lang="en-US" sz="2450" dirty="0"/>
          </a:p>
        </p:txBody>
      </p:sp>
      <p:sp>
        <p:nvSpPr>
          <p:cNvPr id="9" name="Text 6"/>
          <p:cNvSpPr/>
          <p:nvPr/>
        </p:nvSpPr>
        <p:spPr>
          <a:xfrm>
            <a:off x="1507093" y="3722489"/>
            <a:ext cx="6805374" cy="6650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Пошук конкретної Інтернет-сторінки або сайту, який відповідає чітко окресленій тематиці.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831533" y="4803338"/>
            <a:ext cx="467678" cy="467678"/>
          </a:xfrm>
          <a:prstGeom prst="roundRect">
            <a:avLst>
              <a:gd name="adj" fmla="val 18670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507093" y="4842272"/>
            <a:ext cx="3118366" cy="3896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Трансакційні</a:t>
            </a:r>
            <a:endParaRPr lang="en-US" sz="2450" dirty="0"/>
          </a:p>
        </p:txBody>
      </p:sp>
      <p:sp>
        <p:nvSpPr>
          <p:cNvPr id="12" name="Text 9"/>
          <p:cNvSpPr/>
          <p:nvPr/>
        </p:nvSpPr>
        <p:spPr>
          <a:xfrm>
            <a:off x="1507093" y="5356622"/>
            <a:ext cx="6805374" cy="6650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Здійснюються відповідно до бажань користувачів виконати певні дії: придбати, скачати, подивитись.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831533" y="6437471"/>
            <a:ext cx="467678" cy="467678"/>
          </a:xfrm>
          <a:prstGeom prst="roundRect">
            <a:avLst>
              <a:gd name="adj" fmla="val 18670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1507093" y="6476405"/>
            <a:ext cx="3118366" cy="3896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Нечіткі</a:t>
            </a:r>
            <a:endParaRPr lang="en-US" sz="2450" dirty="0"/>
          </a:p>
        </p:txBody>
      </p:sp>
      <p:sp>
        <p:nvSpPr>
          <p:cNvPr id="15" name="Text 12"/>
          <p:cNvSpPr/>
          <p:nvPr/>
        </p:nvSpPr>
        <p:spPr>
          <a:xfrm>
            <a:off x="1507093" y="6990755"/>
            <a:ext cx="6805374" cy="6650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Важко ідентифікувати наміри користувачів на основі їх запитів, потребують додаткового аналізу.</a:t>
            </a:r>
            <a:endParaRPr lang="en-US" sz="16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80311" y="398978"/>
            <a:ext cx="7687985" cy="4532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8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Семантичне ядро та методи формування</a:t>
            </a:r>
            <a:endParaRPr lang="en-US" sz="2850" dirty="0"/>
          </a:p>
        </p:txBody>
      </p:sp>
      <p:sp>
        <p:nvSpPr>
          <p:cNvPr id="3" name="Text 1"/>
          <p:cNvSpPr/>
          <p:nvPr/>
        </p:nvSpPr>
        <p:spPr>
          <a:xfrm>
            <a:off x="580311" y="1214795"/>
            <a:ext cx="2978944" cy="272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Що таке семантичне ядро?</a:t>
            </a:r>
            <a:endParaRPr lang="en-US" sz="1700" dirty="0"/>
          </a:p>
        </p:txBody>
      </p:sp>
      <p:sp>
        <p:nvSpPr>
          <p:cNvPr id="4" name="Text 2"/>
          <p:cNvSpPr/>
          <p:nvPr/>
        </p:nvSpPr>
        <p:spPr>
          <a:xfrm>
            <a:off x="580311" y="1631871"/>
            <a:ext cx="6557963" cy="6965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Повний перелік пошукових запитів, ключових форм та словосполучень, які розкривають особливості функціонування компанії та представляють актуальний список товарів і послуг.</a:t>
            </a:r>
            <a:endParaRPr lang="en-US" sz="11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6" y="2328387"/>
            <a:ext cx="6557964" cy="5594039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499747" y="1214795"/>
            <a:ext cx="2346484" cy="272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Методи формування</a:t>
            </a:r>
            <a:endParaRPr lang="en-US" sz="1700" dirty="0"/>
          </a:p>
        </p:txBody>
      </p:sp>
      <p:sp>
        <p:nvSpPr>
          <p:cNvPr id="7" name="Text 4"/>
          <p:cNvSpPr/>
          <p:nvPr/>
        </p:nvSpPr>
        <p:spPr>
          <a:xfrm>
            <a:off x="7499747" y="1631871"/>
            <a:ext cx="6557963" cy="2321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00"/>
              </a:lnSpc>
              <a:buSzPct val="100000"/>
              <a:buFont typeface="+mj-lt"/>
              <a:buAutoNum type="arabicPeriod"/>
            </a:pPr>
            <a:r>
              <a:rPr lang="en-US" sz="11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Опитування потенційних клієнтів для формування ключових запитів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7499747" y="1914763"/>
            <a:ext cx="6557963" cy="2321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00"/>
              </a:lnSpc>
              <a:buSzPct val="100000"/>
              <a:buFont typeface="+mj-lt"/>
              <a:buAutoNum type="arabicPeriod" startAt="2"/>
            </a:pPr>
            <a:r>
              <a:rPr lang="en-US" sz="11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Комплексний аналіз сайту компанії з наповнення товарами та послугами</a:t>
            </a:r>
            <a:endParaRPr lang="en-US" sz="1100" dirty="0"/>
          </a:p>
        </p:txBody>
      </p:sp>
      <p:sp>
        <p:nvSpPr>
          <p:cNvPr id="9" name="Text 6"/>
          <p:cNvSpPr/>
          <p:nvPr/>
        </p:nvSpPr>
        <p:spPr>
          <a:xfrm>
            <a:off x="7499747" y="2197656"/>
            <a:ext cx="6557963" cy="2321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00"/>
              </a:lnSpc>
              <a:buSzPct val="100000"/>
              <a:buFont typeface="+mj-lt"/>
              <a:buAutoNum type="arabicPeriod" startAt="3"/>
            </a:pPr>
            <a:r>
              <a:rPr lang="en-US" sz="11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Аналіз ринку та ідентифікація словників компаній-лідерів</a:t>
            </a:r>
            <a:endParaRPr lang="en-US" sz="1100" dirty="0"/>
          </a:p>
        </p:txBody>
      </p:sp>
      <p:sp>
        <p:nvSpPr>
          <p:cNvPr id="10" name="Text 7"/>
          <p:cNvSpPr/>
          <p:nvPr/>
        </p:nvSpPr>
        <p:spPr>
          <a:xfrm>
            <a:off x="7499747" y="2480548"/>
            <a:ext cx="6557963" cy="2321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00"/>
              </a:lnSpc>
              <a:buSzPct val="100000"/>
              <a:buFont typeface="+mj-lt"/>
              <a:buAutoNum type="arabicPeriod" startAt="4"/>
            </a:pPr>
            <a:r>
              <a:rPr lang="en-US" sz="11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Використання спеціалізованих словників, довідників, технічної документації</a:t>
            </a:r>
            <a:endParaRPr lang="en-US" sz="11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198" y="735330"/>
            <a:ext cx="7416403" cy="13496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Сутність цифрового маркетингу</a:t>
            </a:r>
            <a:endParaRPr lang="en-US" sz="4250" dirty="0"/>
          </a:p>
        </p:txBody>
      </p:sp>
      <p:sp>
        <p:nvSpPr>
          <p:cNvPr id="4" name="Text 1"/>
          <p:cNvSpPr/>
          <p:nvPr/>
        </p:nvSpPr>
        <p:spPr>
          <a:xfrm>
            <a:off x="6350198" y="2624733"/>
            <a:ext cx="3444716" cy="8098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Що таке діджиталізація?</a:t>
            </a:r>
            <a:endParaRPr lang="en-US" sz="2550" dirty="0"/>
          </a:p>
        </p:txBody>
      </p:sp>
      <p:sp>
        <p:nvSpPr>
          <p:cNvPr id="5" name="Text 2"/>
          <p:cNvSpPr/>
          <p:nvPr/>
        </p:nvSpPr>
        <p:spPr>
          <a:xfrm>
            <a:off x="6350198" y="3650456"/>
            <a:ext cx="3444716" cy="17275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Інтенсивне запровадження досягнень передової наукової думки, що призводить до трансформацій у національних економіках.</a:t>
            </a:r>
            <a:endParaRPr lang="en-US" sz="1700" dirty="0"/>
          </a:p>
        </p:txBody>
      </p:sp>
      <p:sp>
        <p:nvSpPr>
          <p:cNvPr id="6" name="Text 3"/>
          <p:cNvSpPr/>
          <p:nvPr/>
        </p:nvSpPr>
        <p:spPr>
          <a:xfrm>
            <a:off x="6350198" y="5572363"/>
            <a:ext cx="3444716" cy="17275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Компанії використовують цифрові інструменти для підвищення ефективності діяльності та отримання конкурентних переваг.</a:t>
            </a:r>
            <a:endParaRPr lang="en-US" sz="1700" dirty="0"/>
          </a:p>
        </p:txBody>
      </p:sp>
      <p:sp>
        <p:nvSpPr>
          <p:cNvPr id="7" name="Text 4"/>
          <p:cNvSpPr/>
          <p:nvPr/>
        </p:nvSpPr>
        <p:spPr>
          <a:xfrm>
            <a:off x="10329505" y="2624733"/>
            <a:ext cx="3444716" cy="12147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Переваги цифрового маркетингу</a:t>
            </a:r>
            <a:endParaRPr lang="en-US" sz="2550" dirty="0"/>
          </a:p>
        </p:txBody>
      </p:sp>
      <p:sp>
        <p:nvSpPr>
          <p:cNvPr id="8" name="Text 5"/>
          <p:cNvSpPr/>
          <p:nvPr/>
        </p:nvSpPr>
        <p:spPr>
          <a:xfrm>
            <a:off x="10329505" y="4055388"/>
            <a:ext cx="3444716" cy="1036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Збільшення рівня охоплення цільової аудиторії</a:t>
            </a:r>
            <a:endParaRPr lang="en-US" sz="1700" dirty="0"/>
          </a:p>
        </p:txBody>
      </p:sp>
      <p:sp>
        <p:nvSpPr>
          <p:cNvPr id="9" name="Text 6"/>
          <p:cNvSpPr/>
          <p:nvPr/>
        </p:nvSpPr>
        <p:spPr>
          <a:xfrm>
            <a:off x="10329505" y="5167432"/>
            <a:ext cx="3444716" cy="6910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Залучення та утримання клієнтів</a:t>
            </a:r>
            <a:endParaRPr lang="en-US" sz="1700" dirty="0"/>
          </a:p>
        </p:txBody>
      </p:sp>
      <p:sp>
        <p:nvSpPr>
          <p:cNvPr id="10" name="Text 7"/>
          <p:cNvSpPr/>
          <p:nvPr/>
        </p:nvSpPr>
        <p:spPr>
          <a:xfrm>
            <a:off x="10329505" y="5933956"/>
            <a:ext cx="3444716" cy="6910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Формування попиту на товари та послуги</a:t>
            </a:r>
            <a:endParaRPr lang="en-US" sz="1700" dirty="0"/>
          </a:p>
        </p:txBody>
      </p:sp>
      <p:sp>
        <p:nvSpPr>
          <p:cNvPr id="11" name="Text 8"/>
          <p:cNvSpPr/>
          <p:nvPr/>
        </p:nvSpPr>
        <p:spPr>
          <a:xfrm>
            <a:off x="10329505" y="6700480"/>
            <a:ext cx="3444716" cy="6910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Довгострокова комунікація з клієнтами</a:t>
            </a:r>
            <a:endParaRPr lang="en-US" sz="17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1533" y="582216"/>
            <a:ext cx="9619178" cy="6496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0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Ключові фактори оптимізації сайту</a:t>
            </a:r>
            <a:endParaRPr lang="en-US" sz="4050" dirty="0"/>
          </a:p>
        </p:txBody>
      </p:sp>
      <p:sp>
        <p:nvSpPr>
          <p:cNvPr id="3" name="Text 1"/>
          <p:cNvSpPr/>
          <p:nvPr/>
        </p:nvSpPr>
        <p:spPr>
          <a:xfrm>
            <a:off x="831533" y="1647587"/>
            <a:ext cx="207883" cy="2597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E2E6E9"/>
                </a:solidFill>
                <a:latin typeface="Merriweather Light" pitchFamily="34" charset="0"/>
                <a:ea typeface="Merriweather Light" pitchFamily="34" charset="-122"/>
                <a:cs typeface="Merriweather Light" pitchFamily="34" charset="-120"/>
              </a:rPr>
              <a:t>01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831533" y="1977985"/>
            <a:ext cx="4183856" cy="22860"/>
          </a:xfrm>
          <a:prstGeom prst="rect">
            <a:avLst/>
          </a:prstGeom>
          <a:solidFill>
            <a:srgbClr val="609DFF"/>
          </a:solidFill>
          <a:ln/>
        </p:spPr>
      </p:sp>
      <p:sp>
        <p:nvSpPr>
          <p:cNvPr id="5" name="Text 3"/>
          <p:cNvSpPr/>
          <p:nvPr/>
        </p:nvSpPr>
        <p:spPr>
          <a:xfrm>
            <a:off x="831533" y="2127647"/>
            <a:ext cx="3249930" cy="324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Кількість ключових слів</a:t>
            </a:r>
            <a:endParaRPr lang="en-US" sz="2000" dirty="0"/>
          </a:p>
        </p:txBody>
      </p:sp>
      <p:sp>
        <p:nvSpPr>
          <p:cNvPr id="6" name="Text 4"/>
          <p:cNvSpPr/>
          <p:nvPr/>
        </p:nvSpPr>
        <p:spPr>
          <a:xfrm>
            <a:off x="831533" y="2577108"/>
            <a:ext cx="4183856" cy="997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Оптимальне співвідношення між текстом та ключовими словами для природності контенту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5223272" y="1647587"/>
            <a:ext cx="207883" cy="2597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E2E6E9"/>
                </a:solidFill>
                <a:latin typeface="Merriweather Light" pitchFamily="34" charset="0"/>
                <a:ea typeface="Merriweather Light" pitchFamily="34" charset="-122"/>
                <a:cs typeface="Merriweather Light" pitchFamily="34" charset="-120"/>
              </a:rPr>
              <a:t>02</a:t>
            </a:r>
            <a:endParaRPr lang="en-US" sz="1600" dirty="0"/>
          </a:p>
        </p:txBody>
      </p:sp>
      <p:sp>
        <p:nvSpPr>
          <p:cNvPr id="8" name="Shape 6"/>
          <p:cNvSpPr/>
          <p:nvPr/>
        </p:nvSpPr>
        <p:spPr>
          <a:xfrm>
            <a:off x="5223272" y="1977985"/>
            <a:ext cx="4183856" cy="22860"/>
          </a:xfrm>
          <a:prstGeom prst="rect">
            <a:avLst/>
          </a:prstGeom>
          <a:solidFill>
            <a:srgbClr val="609DFF"/>
          </a:solidFill>
          <a:ln/>
        </p:spPr>
      </p:sp>
      <p:sp>
        <p:nvSpPr>
          <p:cNvPr id="9" name="Text 7"/>
          <p:cNvSpPr/>
          <p:nvPr/>
        </p:nvSpPr>
        <p:spPr>
          <a:xfrm>
            <a:off x="5223272" y="2127647"/>
            <a:ext cx="2673429" cy="324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Унікальність тексту</a:t>
            </a:r>
            <a:endParaRPr lang="en-US" sz="2000" dirty="0"/>
          </a:p>
        </p:txBody>
      </p:sp>
      <p:sp>
        <p:nvSpPr>
          <p:cNvPr id="10" name="Text 8"/>
          <p:cNvSpPr/>
          <p:nvPr/>
        </p:nvSpPr>
        <p:spPr>
          <a:xfrm>
            <a:off x="5223272" y="2577108"/>
            <a:ext cx="4183856" cy="997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Створення унікального опису продуктів для високих позицій у пошуковій видачі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9615011" y="1647587"/>
            <a:ext cx="207883" cy="2597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E2E6E9"/>
                </a:solidFill>
                <a:latin typeface="Merriweather Light" pitchFamily="34" charset="0"/>
                <a:ea typeface="Merriweather Light" pitchFamily="34" charset="-122"/>
                <a:cs typeface="Merriweather Light" pitchFamily="34" charset="-120"/>
              </a:rPr>
              <a:t>03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9615011" y="1977985"/>
            <a:ext cx="4183856" cy="22860"/>
          </a:xfrm>
          <a:prstGeom prst="rect">
            <a:avLst/>
          </a:prstGeom>
          <a:solidFill>
            <a:srgbClr val="609DFF"/>
          </a:solidFill>
          <a:ln/>
        </p:spPr>
      </p:sp>
      <p:sp>
        <p:nvSpPr>
          <p:cNvPr id="13" name="Text 11"/>
          <p:cNvSpPr/>
          <p:nvPr/>
        </p:nvSpPr>
        <p:spPr>
          <a:xfrm>
            <a:off x="9615011" y="2127647"/>
            <a:ext cx="2864525" cy="324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Грамотність та стиль</a:t>
            </a:r>
            <a:endParaRPr lang="en-US" sz="2000" dirty="0"/>
          </a:p>
        </p:txBody>
      </p:sp>
      <p:sp>
        <p:nvSpPr>
          <p:cNvPr id="14" name="Text 12"/>
          <p:cNvSpPr/>
          <p:nvPr/>
        </p:nvSpPr>
        <p:spPr>
          <a:xfrm>
            <a:off x="9615011" y="2577108"/>
            <a:ext cx="4183856" cy="997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Дотримання правил правопису та відповідної стилістики для якісного контенту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831533" y="3938468"/>
            <a:ext cx="207883" cy="2597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E2E6E9"/>
                </a:solidFill>
                <a:latin typeface="Merriweather Light" pitchFamily="34" charset="0"/>
                <a:ea typeface="Merriweather Light" pitchFamily="34" charset="-122"/>
                <a:cs typeface="Merriweather Light" pitchFamily="34" charset="-120"/>
              </a:rPr>
              <a:t>04</a:t>
            </a:r>
            <a:endParaRPr lang="en-US" sz="1600" dirty="0"/>
          </a:p>
        </p:txBody>
      </p:sp>
      <p:sp>
        <p:nvSpPr>
          <p:cNvPr id="16" name="Shape 14"/>
          <p:cNvSpPr/>
          <p:nvPr/>
        </p:nvSpPr>
        <p:spPr>
          <a:xfrm>
            <a:off x="831533" y="4268867"/>
            <a:ext cx="4183856" cy="22860"/>
          </a:xfrm>
          <a:prstGeom prst="rect">
            <a:avLst/>
          </a:prstGeom>
          <a:solidFill>
            <a:srgbClr val="609DFF"/>
          </a:solidFill>
          <a:ln/>
        </p:spPr>
      </p:sp>
      <p:sp>
        <p:nvSpPr>
          <p:cNvPr id="17" name="Text 15"/>
          <p:cNvSpPr/>
          <p:nvPr/>
        </p:nvSpPr>
        <p:spPr>
          <a:xfrm>
            <a:off x="831533" y="4418528"/>
            <a:ext cx="3684389" cy="324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Структуризація інформації</a:t>
            </a:r>
            <a:endParaRPr lang="en-US" sz="2000" dirty="0"/>
          </a:p>
        </p:txBody>
      </p:sp>
      <p:sp>
        <p:nvSpPr>
          <p:cNvPr id="18" name="Text 16"/>
          <p:cNvSpPr/>
          <p:nvPr/>
        </p:nvSpPr>
        <p:spPr>
          <a:xfrm>
            <a:off x="831533" y="4867989"/>
            <a:ext cx="4183856" cy="997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Формування контенту у невеликі блоки з відповідним виділенням для привернення уваги</a:t>
            </a:r>
            <a:endParaRPr lang="en-US" sz="1600" dirty="0"/>
          </a:p>
        </p:txBody>
      </p:sp>
      <p:sp>
        <p:nvSpPr>
          <p:cNvPr id="19" name="Text 17"/>
          <p:cNvSpPr/>
          <p:nvPr/>
        </p:nvSpPr>
        <p:spPr>
          <a:xfrm>
            <a:off x="5223272" y="3938468"/>
            <a:ext cx="207883" cy="2597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E2E6E9"/>
                </a:solidFill>
                <a:latin typeface="Merriweather Light" pitchFamily="34" charset="0"/>
                <a:ea typeface="Merriweather Light" pitchFamily="34" charset="-122"/>
                <a:cs typeface="Merriweather Light" pitchFamily="34" charset="-120"/>
              </a:rPr>
              <a:t>05</a:t>
            </a:r>
            <a:endParaRPr lang="en-US" sz="1600" dirty="0"/>
          </a:p>
        </p:txBody>
      </p:sp>
      <p:sp>
        <p:nvSpPr>
          <p:cNvPr id="20" name="Shape 18"/>
          <p:cNvSpPr/>
          <p:nvPr/>
        </p:nvSpPr>
        <p:spPr>
          <a:xfrm>
            <a:off x="5223272" y="4268867"/>
            <a:ext cx="4183856" cy="22860"/>
          </a:xfrm>
          <a:prstGeom prst="rect">
            <a:avLst/>
          </a:prstGeom>
          <a:solidFill>
            <a:srgbClr val="609DFF"/>
          </a:solidFill>
          <a:ln/>
        </p:spPr>
      </p:sp>
      <p:sp>
        <p:nvSpPr>
          <p:cNvPr id="21" name="Text 19"/>
          <p:cNvSpPr/>
          <p:nvPr/>
        </p:nvSpPr>
        <p:spPr>
          <a:xfrm>
            <a:off x="5223272" y="4418528"/>
            <a:ext cx="2598658" cy="324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Мікророзмітка</a:t>
            </a:r>
            <a:endParaRPr lang="en-US" sz="2000" dirty="0"/>
          </a:p>
        </p:txBody>
      </p:sp>
      <p:sp>
        <p:nvSpPr>
          <p:cNvPr id="22" name="Text 20"/>
          <p:cNvSpPr/>
          <p:nvPr/>
        </p:nvSpPr>
        <p:spPr>
          <a:xfrm>
            <a:off x="5223272" y="4867989"/>
            <a:ext cx="4183856" cy="997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Використання спеціальних тегів для прискорення пошуку корисного контенту роботами</a:t>
            </a:r>
            <a:endParaRPr lang="en-US" sz="1600" dirty="0"/>
          </a:p>
        </p:txBody>
      </p:sp>
      <p:sp>
        <p:nvSpPr>
          <p:cNvPr id="23" name="Text 21"/>
          <p:cNvSpPr/>
          <p:nvPr/>
        </p:nvSpPr>
        <p:spPr>
          <a:xfrm>
            <a:off x="9615011" y="3938468"/>
            <a:ext cx="207883" cy="2597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E2E6E9"/>
                </a:solidFill>
                <a:latin typeface="Merriweather Light" pitchFamily="34" charset="0"/>
                <a:ea typeface="Merriweather Light" pitchFamily="34" charset="-122"/>
                <a:cs typeface="Merriweather Light" pitchFamily="34" charset="-120"/>
              </a:rPr>
              <a:t>06</a:t>
            </a:r>
            <a:endParaRPr lang="en-US" sz="1600" dirty="0"/>
          </a:p>
        </p:txBody>
      </p:sp>
      <p:sp>
        <p:nvSpPr>
          <p:cNvPr id="24" name="Shape 22"/>
          <p:cNvSpPr/>
          <p:nvPr/>
        </p:nvSpPr>
        <p:spPr>
          <a:xfrm>
            <a:off x="9615011" y="4268867"/>
            <a:ext cx="4183856" cy="22860"/>
          </a:xfrm>
          <a:prstGeom prst="rect">
            <a:avLst/>
          </a:prstGeom>
          <a:solidFill>
            <a:srgbClr val="609DFF"/>
          </a:solidFill>
          <a:ln/>
        </p:spPr>
      </p:sp>
      <p:sp>
        <p:nvSpPr>
          <p:cNvPr id="25" name="Text 23"/>
          <p:cNvSpPr/>
          <p:nvPr/>
        </p:nvSpPr>
        <p:spPr>
          <a:xfrm>
            <a:off x="9615011" y="4418528"/>
            <a:ext cx="2928818" cy="324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Внутрішні посилання</a:t>
            </a:r>
            <a:endParaRPr lang="en-US" sz="2000" dirty="0"/>
          </a:p>
        </p:txBody>
      </p:sp>
      <p:sp>
        <p:nvSpPr>
          <p:cNvPr id="26" name="Text 24"/>
          <p:cNvSpPr/>
          <p:nvPr/>
        </p:nvSpPr>
        <p:spPr>
          <a:xfrm>
            <a:off x="9615011" y="4867989"/>
            <a:ext cx="4183856" cy="997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Підвищення комфортності користування веб-ресурсом та рейтингу в пошукових системах</a:t>
            </a:r>
            <a:endParaRPr lang="en-US" sz="1600" dirty="0"/>
          </a:p>
        </p:txBody>
      </p:sp>
      <p:sp>
        <p:nvSpPr>
          <p:cNvPr id="27" name="Text 25"/>
          <p:cNvSpPr/>
          <p:nvPr/>
        </p:nvSpPr>
        <p:spPr>
          <a:xfrm>
            <a:off x="831533" y="6229350"/>
            <a:ext cx="207883" cy="2597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E2E6E9"/>
                </a:solidFill>
                <a:latin typeface="Merriweather Light" pitchFamily="34" charset="0"/>
                <a:ea typeface="Merriweather Light" pitchFamily="34" charset="-122"/>
                <a:cs typeface="Merriweather Light" pitchFamily="34" charset="-120"/>
              </a:rPr>
              <a:t>07</a:t>
            </a:r>
            <a:endParaRPr lang="en-US" sz="1600" dirty="0"/>
          </a:p>
        </p:txBody>
      </p:sp>
      <p:sp>
        <p:nvSpPr>
          <p:cNvPr id="28" name="Shape 26"/>
          <p:cNvSpPr/>
          <p:nvPr/>
        </p:nvSpPr>
        <p:spPr>
          <a:xfrm>
            <a:off x="831533" y="6559748"/>
            <a:ext cx="12967335" cy="22860"/>
          </a:xfrm>
          <a:prstGeom prst="rect">
            <a:avLst/>
          </a:prstGeom>
          <a:solidFill>
            <a:srgbClr val="609DFF"/>
          </a:solidFill>
          <a:ln/>
        </p:spPr>
      </p:sp>
      <p:sp>
        <p:nvSpPr>
          <p:cNvPr id="29" name="Text 27"/>
          <p:cNvSpPr/>
          <p:nvPr/>
        </p:nvSpPr>
        <p:spPr>
          <a:xfrm>
            <a:off x="831533" y="6709410"/>
            <a:ext cx="2651403" cy="324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Мобільна адаптація</a:t>
            </a:r>
            <a:endParaRPr lang="en-US" sz="2000" dirty="0"/>
          </a:p>
        </p:txBody>
      </p:sp>
      <p:sp>
        <p:nvSpPr>
          <p:cNvPr id="30" name="Text 28"/>
          <p:cNvSpPr/>
          <p:nvPr/>
        </p:nvSpPr>
        <p:spPr>
          <a:xfrm>
            <a:off x="831533" y="7158871"/>
            <a:ext cx="12967335" cy="332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Оптимізація сайту під мобільні пристрої для охоплення всієї цільової аудиторії</a:t>
            </a:r>
            <a:endParaRPr lang="en-US" sz="1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3798" y="1536263"/>
            <a:ext cx="12665512" cy="6748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Цифровий маркетинг vs Інтернет-маркетинг</a:t>
            </a:r>
            <a:endParaRPr lang="en-US" sz="4250" dirty="0"/>
          </a:p>
        </p:txBody>
      </p:sp>
      <p:sp>
        <p:nvSpPr>
          <p:cNvPr id="3" name="Shape 1"/>
          <p:cNvSpPr/>
          <p:nvPr/>
        </p:nvSpPr>
        <p:spPr>
          <a:xfrm>
            <a:off x="863798" y="2642949"/>
            <a:ext cx="4156948" cy="3116461"/>
          </a:xfrm>
          <a:prstGeom prst="roundRect">
            <a:avLst>
              <a:gd name="adj" fmla="val 2911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087279" y="2866430"/>
            <a:ext cx="3709988" cy="6746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Середовище функціонування</a:t>
            </a:r>
            <a:endParaRPr lang="en-US" sz="2100" dirty="0"/>
          </a:p>
        </p:txBody>
      </p:sp>
      <p:sp>
        <p:nvSpPr>
          <p:cNvPr id="5" name="Text 3"/>
          <p:cNvSpPr/>
          <p:nvPr/>
        </p:nvSpPr>
        <p:spPr>
          <a:xfrm>
            <a:off x="1087279" y="3670578"/>
            <a:ext cx="3709988" cy="6910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Інтернет-маркетинг:</a:t>
            </a: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Лише мережа Інтернет</a:t>
            </a:r>
            <a:endParaRPr lang="en-US" sz="1700" dirty="0"/>
          </a:p>
        </p:txBody>
      </p:sp>
      <p:sp>
        <p:nvSpPr>
          <p:cNvPr id="6" name="Text 4"/>
          <p:cNvSpPr/>
          <p:nvPr/>
        </p:nvSpPr>
        <p:spPr>
          <a:xfrm>
            <a:off x="1087279" y="4491157"/>
            <a:ext cx="3709988" cy="6910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Цифровий маркетинг:</a:t>
            </a: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Інтернет + цифрові пристрої офлайн</a:t>
            </a:r>
            <a:endParaRPr lang="en-US" sz="1700" dirty="0"/>
          </a:p>
        </p:txBody>
      </p:sp>
      <p:sp>
        <p:nvSpPr>
          <p:cNvPr id="7" name="Shape 5"/>
          <p:cNvSpPr/>
          <p:nvPr/>
        </p:nvSpPr>
        <p:spPr>
          <a:xfrm>
            <a:off x="5236607" y="2642949"/>
            <a:ext cx="4157067" cy="3116461"/>
          </a:xfrm>
          <a:prstGeom prst="roundRect">
            <a:avLst>
              <a:gd name="adj" fmla="val 2911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5460087" y="2866430"/>
            <a:ext cx="2699623" cy="3373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Цільова аудиторія</a:t>
            </a:r>
            <a:endParaRPr lang="en-US" sz="2100" dirty="0"/>
          </a:p>
        </p:txBody>
      </p:sp>
      <p:sp>
        <p:nvSpPr>
          <p:cNvPr id="9" name="Text 7"/>
          <p:cNvSpPr/>
          <p:nvPr/>
        </p:nvSpPr>
        <p:spPr>
          <a:xfrm>
            <a:off x="5460087" y="3333274"/>
            <a:ext cx="3710107" cy="6910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Інтернет-маркетинг:</a:t>
            </a: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Користувачі мережі Інтернет</a:t>
            </a:r>
            <a:endParaRPr lang="en-US" sz="1700" dirty="0"/>
          </a:p>
        </p:txBody>
      </p:sp>
      <p:sp>
        <p:nvSpPr>
          <p:cNvPr id="10" name="Text 8"/>
          <p:cNvSpPr/>
          <p:nvPr/>
        </p:nvSpPr>
        <p:spPr>
          <a:xfrm>
            <a:off x="5460087" y="4153853"/>
            <a:ext cx="3710107" cy="1036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Цифровий маркетинг:</a:t>
            </a: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Інтернет-аудиторія + користувачі офлайн-продуктів</a:t>
            </a:r>
            <a:endParaRPr lang="en-US" sz="1700" dirty="0"/>
          </a:p>
        </p:txBody>
      </p:sp>
      <p:sp>
        <p:nvSpPr>
          <p:cNvPr id="11" name="Shape 9"/>
          <p:cNvSpPr/>
          <p:nvPr/>
        </p:nvSpPr>
        <p:spPr>
          <a:xfrm>
            <a:off x="9609534" y="2642949"/>
            <a:ext cx="4157067" cy="3116461"/>
          </a:xfrm>
          <a:prstGeom prst="roundRect">
            <a:avLst>
              <a:gd name="adj" fmla="val 2911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9833015" y="2866430"/>
            <a:ext cx="3085028" cy="3373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Комунікаційні канали</a:t>
            </a:r>
            <a:endParaRPr lang="en-US" sz="2100" dirty="0"/>
          </a:p>
        </p:txBody>
      </p:sp>
      <p:sp>
        <p:nvSpPr>
          <p:cNvPr id="13" name="Text 11"/>
          <p:cNvSpPr/>
          <p:nvPr/>
        </p:nvSpPr>
        <p:spPr>
          <a:xfrm>
            <a:off x="9833015" y="3333274"/>
            <a:ext cx="3710107" cy="1036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Інтернет-маркетинг:</a:t>
            </a: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E-mail, онлайн реклама, соціальні мережі</a:t>
            </a:r>
            <a:endParaRPr lang="en-US" sz="1700" dirty="0"/>
          </a:p>
        </p:txBody>
      </p:sp>
      <p:sp>
        <p:nvSpPr>
          <p:cNvPr id="14" name="Text 12"/>
          <p:cNvSpPr/>
          <p:nvPr/>
        </p:nvSpPr>
        <p:spPr>
          <a:xfrm>
            <a:off x="9833015" y="4499372"/>
            <a:ext cx="3710107" cy="1036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Цифровий маркетинг:</a:t>
            </a: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Інтернет-канали + додатки для цифрових пристроїв</a:t>
            </a:r>
            <a:endParaRPr lang="en-US" sz="1700" dirty="0"/>
          </a:p>
        </p:txBody>
      </p:sp>
      <p:sp>
        <p:nvSpPr>
          <p:cNvPr id="15" name="Text 13"/>
          <p:cNvSpPr/>
          <p:nvPr/>
        </p:nvSpPr>
        <p:spPr>
          <a:xfrm>
            <a:off x="863798" y="6002298"/>
            <a:ext cx="12902803" cy="6910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Інтернет-маркетинг є складовою цифрового маркетингу з меншими можливостями, оскільки обмежений лише онлайн-середовищем.</a:t>
            </a:r>
            <a:endParaRPr lang="en-US" sz="17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32684" y="609957"/>
            <a:ext cx="7651433" cy="11660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550"/>
              </a:lnSpc>
              <a:buNone/>
            </a:pPr>
            <a:r>
              <a:rPr lang="en-US" sz="36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Інфраструктура цифрового маркетингу</a:t>
            </a:r>
            <a:endParaRPr lang="en-US" sz="36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32684" y="2055852"/>
            <a:ext cx="466368" cy="46636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932176" y="2166580"/>
            <a:ext cx="2332315" cy="291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Мобільні пристрої</a:t>
            </a:r>
            <a:endParaRPr lang="en-US" sz="1800" dirty="0"/>
          </a:p>
        </p:txBody>
      </p:sp>
      <p:sp>
        <p:nvSpPr>
          <p:cNvPr id="6" name="Text 2"/>
          <p:cNvSpPr/>
          <p:nvPr/>
        </p:nvSpPr>
        <p:spPr>
          <a:xfrm>
            <a:off x="6932176" y="2569964"/>
            <a:ext cx="6951940" cy="5969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Смартфони, планшети, смарт-годинники з доступом до Інтернету та мережі мобільного зв'язку для отримання цифрових послуг.</a:t>
            </a:r>
            <a:endParaRPr lang="en-US" sz="14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32684" y="3540085"/>
            <a:ext cx="466368" cy="466368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932176" y="3650813"/>
            <a:ext cx="2781895" cy="291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Мережі передачі даних</a:t>
            </a:r>
            <a:endParaRPr lang="en-US" sz="1800" dirty="0"/>
          </a:p>
        </p:txBody>
      </p:sp>
      <p:sp>
        <p:nvSpPr>
          <p:cNvPr id="9" name="Text 4"/>
          <p:cNvSpPr/>
          <p:nvPr/>
        </p:nvSpPr>
        <p:spPr>
          <a:xfrm>
            <a:off x="6932176" y="4054197"/>
            <a:ext cx="6951940" cy="5969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Wi-Fi та Mesh мережі для передачі даних між пристроями та глобальною мережею в домашніх умовах та публічних локаціях.</a:t>
            </a:r>
            <a:endParaRPr lang="en-US" sz="14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32684" y="5024318"/>
            <a:ext cx="466368" cy="46636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932176" y="5135047"/>
            <a:ext cx="2332315" cy="291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Smart TV</a:t>
            </a:r>
            <a:endParaRPr lang="en-US" sz="1800" dirty="0"/>
          </a:p>
        </p:txBody>
      </p:sp>
      <p:sp>
        <p:nvSpPr>
          <p:cNvPr id="12" name="Text 6"/>
          <p:cNvSpPr/>
          <p:nvPr/>
        </p:nvSpPr>
        <p:spPr>
          <a:xfrm>
            <a:off x="6932176" y="5538430"/>
            <a:ext cx="6951940" cy="5969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Переорієнтація класичного телебачення на аудиторію Інтернету, власні YouTube-канали телевізійних медіа.</a:t>
            </a:r>
            <a:endParaRPr lang="en-US" sz="14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232684" y="6508552"/>
            <a:ext cx="466368" cy="466368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6932176" y="6619280"/>
            <a:ext cx="2332315" cy="291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VR/AR технології</a:t>
            </a:r>
            <a:endParaRPr lang="en-US" sz="1800" dirty="0"/>
          </a:p>
        </p:txBody>
      </p:sp>
      <p:sp>
        <p:nvSpPr>
          <p:cNvPr id="15" name="Text 8"/>
          <p:cNvSpPr/>
          <p:nvPr/>
        </p:nvSpPr>
        <p:spPr>
          <a:xfrm>
            <a:off x="6932176" y="7022663"/>
            <a:ext cx="6951940" cy="5969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Віртуальна та доповнена реальність для рекламних кампаній, віртуальних турів та інтерактивних презентацій продукції.</a:t>
            </a:r>
            <a:endParaRPr lang="en-US" sz="14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3798" y="705922"/>
            <a:ext cx="10210919" cy="6748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Інноваційні технології у маркетингу</a:t>
            </a:r>
            <a:endParaRPr lang="en-US" sz="4250" dirty="0"/>
          </a:p>
        </p:txBody>
      </p:sp>
      <p:sp>
        <p:nvSpPr>
          <p:cNvPr id="3" name="Text 1"/>
          <p:cNvSpPr/>
          <p:nvPr/>
        </p:nvSpPr>
        <p:spPr>
          <a:xfrm>
            <a:off x="863798" y="1920478"/>
            <a:ext cx="4515803" cy="4049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Віртуальна реальність (VR)</a:t>
            </a:r>
            <a:endParaRPr lang="en-US" sz="2550" dirty="0"/>
          </a:p>
        </p:txBody>
      </p:sp>
      <p:sp>
        <p:nvSpPr>
          <p:cNvPr id="4" name="Text 2"/>
          <p:cNvSpPr/>
          <p:nvPr/>
        </p:nvSpPr>
        <p:spPr>
          <a:xfrm>
            <a:off x="863798" y="2541270"/>
            <a:ext cx="7530822" cy="6910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Транснаціональні корпорації та невеликі компанії використовують VR для:</a:t>
            </a:r>
            <a:endParaRPr lang="en-US" sz="1700" dirty="0"/>
          </a:p>
        </p:txBody>
      </p:sp>
      <p:sp>
        <p:nvSpPr>
          <p:cNvPr id="5" name="Text 3"/>
          <p:cNvSpPr/>
          <p:nvPr/>
        </p:nvSpPr>
        <p:spPr>
          <a:xfrm>
            <a:off x="863798" y="3426619"/>
            <a:ext cx="7530822" cy="3455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Проведення рекламних кампаній (Coca-Cola)</a:t>
            </a:r>
            <a:endParaRPr lang="en-US" sz="1700" dirty="0"/>
          </a:p>
        </p:txBody>
      </p:sp>
      <p:sp>
        <p:nvSpPr>
          <p:cNvPr id="6" name="Text 4"/>
          <p:cNvSpPr/>
          <p:nvPr/>
        </p:nvSpPr>
        <p:spPr>
          <a:xfrm>
            <a:off x="863798" y="3847624"/>
            <a:ext cx="7530822" cy="6910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Віртуальних іграшкових окулярів як бонусів (McDonald's Happy Googles)</a:t>
            </a:r>
            <a:endParaRPr lang="en-US" sz="1700" dirty="0"/>
          </a:p>
        </p:txBody>
      </p:sp>
      <p:sp>
        <p:nvSpPr>
          <p:cNvPr id="7" name="Text 5"/>
          <p:cNvSpPr/>
          <p:nvPr/>
        </p:nvSpPr>
        <p:spPr>
          <a:xfrm>
            <a:off x="863798" y="4614148"/>
            <a:ext cx="7530822" cy="3455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Віртуального тест-драйву автомобілів (Volvo)</a:t>
            </a:r>
            <a:endParaRPr lang="en-US" sz="1700" dirty="0"/>
          </a:p>
        </p:txBody>
      </p:sp>
      <p:sp>
        <p:nvSpPr>
          <p:cNvPr id="8" name="Text 6"/>
          <p:cNvSpPr/>
          <p:nvPr/>
        </p:nvSpPr>
        <p:spPr>
          <a:xfrm>
            <a:off x="863798" y="5035153"/>
            <a:ext cx="7530822" cy="3455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Ознайомчих відео про виробництво (Patrоn)</a:t>
            </a:r>
            <a:endParaRPr lang="en-US" sz="1700" dirty="0"/>
          </a:p>
        </p:txBody>
      </p:sp>
      <p:sp>
        <p:nvSpPr>
          <p:cNvPr id="9" name="Text 7"/>
          <p:cNvSpPr/>
          <p:nvPr/>
        </p:nvSpPr>
        <p:spPr>
          <a:xfrm>
            <a:off x="863798" y="5456158"/>
            <a:ext cx="7530822" cy="3455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Віртуальних турів до курортів та готелів (Pullman)</a:t>
            </a:r>
            <a:endParaRPr lang="en-US" sz="1700" dirty="0"/>
          </a:p>
        </p:txBody>
      </p:sp>
      <p:sp>
        <p:nvSpPr>
          <p:cNvPr id="10" name="Text 8"/>
          <p:cNvSpPr/>
          <p:nvPr/>
        </p:nvSpPr>
        <p:spPr>
          <a:xfrm>
            <a:off x="863798" y="6017538"/>
            <a:ext cx="4459843" cy="4049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Доповнена реальність (AR)</a:t>
            </a:r>
            <a:endParaRPr lang="en-US" sz="2550" dirty="0"/>
          </a:p>
        </p:txBody>
      </p:sp>
      <p:sp>
        <p:nvSpPr>
          <p:cNvPr id="11" name="Text 9"/>
          <p:cNvSpPr/>
          <p:nvPr/>
        </p:nvSpPr>
        <p:spPr>
          <a:xfrm>
            <a:off x="863798" y="6638330"/>
            <a:ext cx="7530822" cy="6910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Контакт користувачів з цифровим контентом: віртуальні примірочні (Timberland), рекламні кампанії ігор (Pokemon Go).</a:t>
            </a:r>
            <a:endParaRPr lang="en-US" sz="1700" dirty="0"/>
          </a:p>
        </p:txBody>
      </p:sp>
      <p:pic>
        <p:nvPicPr>
          <p:cNvPr id="1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9211" y="1947505"/>
            <a:ext cx="4844891" cy="484489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3798" y="993100"/>
            <a:ext cx="6467713" cy="6748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Зовнішні цифрові носії</a:t>
            </a:r>
            <a:endParaRPr lang="en-US" sz="4250" dirty="0"/>
          </a:p>
        </p:txBody>
      </p:sp>
      <p:sp>
        <p:nvSpPr>
          <p:cNvPr id="4" name="Shape 1"/>
          <p:cNvSpPr/>
          <p:nvPr/>
        </p:nvSpPr>
        <p:spPr>
          <a:xfrm>
            <a:off x="863798" y="1991797"/>
            <a:ext cx="3600212" cy="3032641"/>
          </a:xfrm>
          <a:prstGeom prst="roundRect">
            <a:avLst>
              <a:gd name="adj" fmla="val 2991"/>
            </a:avLst>
          </a:prstGeom>
          <a:solidFill>
            <a:srgbClr val="09151A">
              <a:alpha val="95000"/>
            </a:srgbClr>
          </a:solidFill>
          <a:ln w="30480">
            <a:solidFill>
              <a:srgbClr val="194A99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110139" y="2238137"/>
            <a:ext cx="2905125" cy="3373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Інтерактивні екрани</a:t>
            </a:r>
            <a:endParaRPr lang="en-US" sz="2100" dirty="0"/>
          </a:p>
        </p:txBody>
      </p:sp>
      <p:sp>
        <p:nvSpPr>
          <p:cNvPr id="6" name="Text 3"/>
          <p:cNvSpPr/>
          <p:nvPr/>
        </p:nvSpPr>
        <p:spPr>
          <a:xfrm>
            <a:off x="1110139" y="2704981"/>
            <a:ext cx="3107531" cy="20731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Розміщення в торговельних мережах, офісних приміщеннях, на виставках, вулицях населених пунктів та автомобільних трасах.</a:t>
            </a:r>
            <a:endParaRPr lang="en-US" sz="1700" dirty="0"/>
          </a:p>
        </p:txBody>
      </p:sp>
      <p:sp>
        <p:nvSpPr>
          <p:cNvPr id="7" name="Shape 4"/>
          <p:cNvSpPr/>
          <p:nvPr/>
        </p:nvSpPr>
        <p:spPr>
          <a:xfrm>
            <a:off x="4679871" y="1991797"/>
            <a:ext cx="3600331" cy="3032641"/>
          </a:xfrm>
          <a:prstGeom prst="roundRect">
            <a:avLst>
              <a:gd name="adj" fmla="val 2991"/>
            </a:avLst>
          </a:prstGeom>
          <a:solidFill>
            <a:srgbClr val="09151A">
              <a:alpha val="95000"/>
            </a:srgbClr>
          </a:solidFill>
          <a:ln w="30480">
            <a:solidFill>
              <a:srgbClr val="194A99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926211" y="2238137"/>
            <a:ext cx="2699623" cy="3373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QR-коди</a:t>
            </a:r>
            <a:endParaRPr lang="en-US" sz="2100" dirty="0"/>
          </a:p>
        </p:txBody>
      </p:sp>
      <p:sp>
        <p:nvSpPr>
          <p:cNvPr id="9" name="Text 6"/>
          <p:cNvSpPr/>
          <p:nvPr/>
        </p:nvSpPr>
        <p:spPr>
          <a:xfrm>
            <a:off x="4926211" y="2704981"/>
            <a:ext cx="3107650" cy="20731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Доступна технологія для отримання доступу до контенту компаній через смартфони. Широко використовується в закладах харчування.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863798" y="5240298"/>
            <a:ext cx="7416403" cy="1996083"/>
          </a:xfrm>
          <a:prstGeom prst="roundRect">
            <a:avLst>
              <a:gd name="adj" fmla="val 4544"/>
            </a:avLst>
          </a:prstGeom>
          <a:solidFill>
            <a:srgbClr val="09151A">
              <a:alpha val="95000"/>
            </a:srgbClr>
          </a:solidFill>
          <a:ln w="30480">
            <a:solidFill>
              <a:srgbClr val="194A99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110139" y="5486638"/>
            <a:ext cx="3267789" cy="3373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Цифрові рекламні носії</a:t>
            </a:r>
            <a:endParaRPr lang="en-US" sz="2100" dirty="0"/>
          </a:p>
        </p:txBody>
      </p:sp>
      <p:sp>
        <p:nvSpPr>
          <p:cNvPr id="12" name="Text 9"/>
          <p:cNvSpPr/>
          <p:nvPr/>
        </p:nvSpPr>
        <p:spPr>
          <a:xfrm>
            <a:off x="1110139" y="5953482"/>
            <a:ext cx="6923723" cy="1036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Концентрація в місцях високого трафіку для надання рекламної інформації цільовій аудиторії в реальному середовищі.</a:t>
            </a:r>
            <a:endParaRPr lang="en-US" sz="17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5924" y="643057"/>
            <a:ext cx="8613815" cy="5670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Інструменти цифрового маркетингу</a:t>
            </a:r>
            <a:endParaRPr lang="en-US" sz="3550" dirty="0"/>
          </a:p>
        </p:txBody>
      </p:sp>
      <p:sp>
        <p:nvSpPr>
          <p:cNvPr id="3" name="Shape 1"/>
          <p:cNvSpPr/>
          <p:nvPr/>
        </p:nvSpPr>
        <p:spPr>
          <a:xfrm>
            <a:off x="725924" y="1573054"/>
            <a:ext cx="4271843" cy="2077045"/>
          </a:xfrm>
          <a:prstGeom prst="roundRect">
            <a:avLst>
              <a:gd name="adj" fmla="val 3670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914995" y="1762125"/>
            <a:ext cx="544473" cy="544473"/>
          </a:xfrm>
          <a:prstGeom prst="roundRect">
            <a:avLst>
              <a:gd name="adj" fmla="val 16792542"/>
            </a:avLst>
          </a:prstGeom>
          <a:solidFill>
            <a:srgbClr val="609DFF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4657" y="1911787"/>
            <a:ext cx="245031" cy="245031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14995" y="2488049"/>
            <a:ext cx="2268736" cy="2836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SEO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914995" y="2880479"/>
            <a:ext cx="3893701" cy="5805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Пошукова оптимізація для підвищення органічного трафіку</a:t>
            </a:r>
            <a:endParaRPr lang="en-US" sz="1400" dirty="0"/>
          </a:p>
        </p:txBody>
      </p:sp>
      <p:sp>
        <p:nvSpPr>
          <p:cNvPr id="8" name="Shape 5"/>
          <p:cNvSpPr/>
          <p:nvPr/>
        </p:nvSpPr>
        <p:spPr>
          <a:xfrm>
            <a:off x="5179219" y="1573054"/>
            <a:ext cx="4271843" cy="2077045"/>
          </a:xfrm>
          <a:prstGeom prst="roundRect">
            <a:avLst>
              <a:gd name="adj" fmla="val 3670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5368290" y="1762125"/>
            <a:ext cx="544473" cy="544473"/>
          </a:xfrm>
          <a:prstGeom prst="roundRect">
            <a:avLst>
              <a:gd name="adj" fmla="val 16792542"/>
            </a:avLst>
          </a:prstGeom>
          <a:solidFill>
            <a:srgbClr val="609DFF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17952" y="1911787"/>
            <a:ext cx="245031" cy="245031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368290" y="2488049"/>
            <a:ext cx="2357199" cy="2836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Контент-маркетинг</a:t>
            </a:r>
            <a:endParaRPr lang="en-US" sz="1750" dirty="0"/>
          </a:p>
        </p:txBody>
      </p:sp>
      <p:sp>
        <p:nvSpPr>
          <p:cNvPr id="12" name="Text 8"/>
          <p:cNvSpPr/>
          <p:nvPr/>
        </p:nvSpPr>
        <p:spPr>
          <a:xfrm>
            <a:off x="5368290" y="2880479"/>
            <a:ext cx="3893701" cy="5805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Створення цінного контенту для цільової аудиторії</a:t>
            </a:r>
            <a:endParaRPr lang="en-US" sz="1400" dirty="0"/>
          </a:p>
        </p:txBody>
      </p:sp>
      <p:sp>
        <p:nvSpPr>
          <p:cNvPr id="13" name="Shape 9"/>
          <p:cNvSpPr/>
          <p:nvPr/>
        </p:nvSpPr>
        <p:spPr>
          <a:xfrm>
            <a:off x="9632513" y="1573054"/>
            <a:ext cx="4271843" cy="2077045"/>
          </a:xfrm>
          <a:prstGeom prst="roundRect">
            <a:avLst>
              <a:gd name="adj" fmla="val 3670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9821585" y="1762125"/>
            <a:ext cx="544473" cy="544473"/>
          </a:xfrm>
          <a:prstGeom prst="roundRect">
            <a:avLst>
              <a:gd name="adj" fmla="val 16792542"/>
            </a:avLst>
          </a:prstGeom>
          <a:solidFill>
            <a:srgbClr val="609DFF"/>
          </a:solidFill>
          <a:ln/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71246" y="1911787"/>
            <a:ext cx="245031" cy="245031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21585" y="2488049"/>
            <a:ext cx="2268736" cy="2836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Email маркетинг</a:t>
            </a:r>
            <a:endParaRPr lang="en-US" sz="1750" dirty="0"/>
          </a:p>
        </p:txBody>
      </p:sp>
      <p:sp>
        <p:nvSpPr>
          <p:cNvPr id="17" name="Text 12"/>
          <p:cNvSpPr/>
          <p:nvPr/>
        </p:nvSpPr>
        <p:spPr>
          <a:xfrm>
            <a:off x="9821585" y="2880479"/>
            <a:ext cx="3893701" cy="5805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Автоматичні розсилки тематичних повідомлень</a:t>
            </a:r>
            <a:endParaRPr lang="en-US" sz="1400" dirty="0"/>
          </a:p>
        </p:txBody>
      </p:sp>
      <p:sp>
        <p:nvSpPr>
          <p:cNvPr id="18" name="Shape 13"/>
          <p:cNvSpPr/>
          <p:nvPr/>
        </p:nvSpPr>
        <p:spPr>
          <a:xfrm>
            <a:off x="725924" y="3831550"/>
            <a:ext cx="4271843" cy="1786771"/>
          </a:xfrm>
          <a:prstGeom prst="roundRect">
            <a:avLst>
              <a:gd name="adj" fmla="val 4266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19" name="Shape 14"/>
          <p:cNvSpPr/>
          <p:nvPr/>
        </p:nvSpPr>
        <p:spPr>
          <a:xfrm>
            <a:off x="914995" y="4020622"/>
            <a:ext cx="544473" cy="544473"/>
          </a:xfrm>
          <a:prstGeom prst="roundRect">
            <a:avLst>
              <a:gd name="adj" fmla="val 16792542"/>
            </a:avLst>
          </a:prstGeom>
          <a:solidFill>
            <a:srgbClr val="609DFF"/>
          </a:solidFill>
          <a:ln/>
        </p:spPr>
      </p:sp>
      <p:pic>
        <p:nvPicPr>
          <p:cNvPr id="20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64657" y="4170283"/>
            <a:ext cx="245031" cy="245031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914995" y="4746546"/>
            <a:ext cx="2268736" cy="2836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SMM</a:t>
            </a:r>
            <a:endParaRPr lang="en-US" sz="1750" dirty="0"/>
          </a:p>
        </p:txBody>
      </p:sp>
      <p:sp>
        <p:nvSpPr>
          <p:cNvPr id="22" name="Text 16"/>
          <p:cNvSpPr/>
          <p:nvPr/>
        </p:nvSpPr>
        <p:spPr>
          <a:xfrm>
            <a:off x="914995" y="5138976"/>
            <a:ext cx="3893701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Маркетинг у соціальних мережах</a:t>
            </a:r>
            <a:endParaRPr lang="en-US" sz="1400" dirty="0"/>
          </a:p>
        </p:txBody>
      </p:sp>
      <p:sp>
        <p:nvSpPr>
          <p:cNvPr id="23" name="Shape 17"/>
          <p:cNvSpPr/>
          <p:nvPr/>
        </p:nvSpPr>
        <p:spPr>
          <a:xfrm>
            <a:off x="5179219" y="3831550"/>
            <a:ext cx="4271843" cy="1786771"/>
          </a:xfrm>
          <a:prstGeom prst="roundRect">
            <a:avLst>
              <a:gd name="adj" fmla="val 4266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24" name="Shape 18"/>
          <p:cNvSpPr/>
          <p:nvPr/>
        </p:nvSpPr>
        <p:spPr>
          <a:xfrm>
            <a:off x="5368290" y="4020622"/>
            <a:ext cx="544473" cy="544473"/>
          </a:xfrm>
          <a:prstGeom prst="roundRect">
            <a:avLst>
              <a:gd name="adj" fmla="val 16792542"/>
            </a:avLst>
          </a:prstGeom>
          <a:solidFill>
            <a:srgbClr val="609DFF"/>
          </a:solidFill>
          <a:ln/>
        </p:spPr>
      </p:sp>
      <p:pic>
        <p:nvPicPr>
          <p:cNvPr id="25" name="Image 4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517952" y="4170283"/>
            <a:ext cx="245031" cy="245031"/>
          </a:xfrm>
          <a:prstGeom prst="rect">
            <a:avLst/>
          </a:prstGeom>
        </p:spPr>
      </p:pic>
      <p:sp>
        <p:nvSpPr>
          <p:cNvPr id="26" name="Text 19"/>
          <p:cNvSpPr/>
          <p:nvPr/>
        </p:nvSpPr>
        <p:spPr>
          <a:xfrm>
            <a:off x="5368290" y="4746546"/>
            <a:ext cx="2268736" cy="2836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Онлайн реклама</a:t>
            </a:r>
            <a:endParaRPr lang="en-US" sz="1750" dirty="0"/>
          </a:p>
        </p:txBody>
      </p:sp>
      <p:sp>
        <p:nvSpPr>
          <p:cNvPr id="27" name="Text 20"/>
          <p:cNvSpPr/>
          <p:nvPr/>
        </p:nvSpPr>
        <p:spPr>
          <a:xfrm>
            <a:off x="5368290" y="5138976"/>
            <a:ext cx="3893701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Контекстна, медійна, тізерна реклама</a:t>
            </a:r>
            <a:endParaRPr lang="en-US" sz="1400" dirty="0"/>
          </a:p>
        </p:txBody>
      </p:sp>
      <p:sp>
        <p:nvSpPr>
          <p:cNvPr id="28" name="Shape 21"/>
          <p:cNvSpPr/>
          <p:nvPr/>
        </p:nvSpPr>
        <p:spPr>
          <a:xfrm>
            <a:off x="9632513" y="3831550"/>
            <a:ext cx="4271843" cy="1786771"/>
          </a:xfrm>
          <a:prstGeom prst="roundRect">
            <a:avLst>
              <a:gd name="adj" fmla="val 4266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29" name="Shape 22"/>
          <p:cNvSpPr/>
          <p:nvPr/>
        </p:nvSpPr>
        <p:spPr>
          <a:xfrm>
            <a:off x="9821585" y="4020622"/>
            <a:ext cx="544473" cy="544473"/>
          </a:xfrm>
          <a:prstGeom prst="roundRect">
            <a:avLst>
              <a:gd name="adj" fmla="val 16792542"/>
            </a:avLst>
          </a:prstGeom>
          <a:solidFill>
            <a:srgbClr val="609DFF"/>
          </a:solidFill>
          <a:ln/>
        </p:spPr>
      </p:sp>
      <p:pic>
        <p:nvPicPr>
          <p:cNvPr id="30" name="Image 5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971246" y="4170283"/>
            <a:ext cx="245031" cy="245031"/>
          </a:xfrm>
          <a:prstGeom prst="rect">
            <a:avLst/>
          </a:prstGeom>
        </p:spPr>
      </p:pic>
      <p:sp>
        <p:nvSpPr>
          <p:cNvPr id="31" name="Text 23"/>
          <p:cNvSpPr/>
          <p:nvPr/>
        </p:nvSpPr>
        <p:spPr>
          <a:xfrm>
            <a:off x="9821585" y="4746546"/>
            <a:ext cx="2268736" cy="2836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Веб-аналітика</a:t>
            </a:r>
            <a:endParaRPr lang="en-US" sz="1750" dirty="0"/>
          </a:p>
        </p:txBody>
      </p:sp>
      <p:sp>
        <p:nvSpPr>
          <p:cNvPr id="32" name="Text 24"/>
          <p:cNvSpPr/>
          <p:nvPr/>
        </p:nvSpPr>
        <p:spPr>
          <a:xfrm>
            <a:off x="9821585" y="5138976"/>
            <a:ext cx="3893701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Аналіз поведінки користувачів на сайті</a:t>
            </a:r>
            <a:endParaRPr lang="en-US" sz="1400" dirty="0"/>
          </a:p>
        </p:txBody>
      </p:sp>
      <p:sp>
        <p:nvSpPr>
          <p:cNvPr id="33" name="Shape 25"/>
          <p:cNvSpPr/>
          <p:nvPr/>
        </p:nvSpPr>
        <p:spPr>
          <a:xfrm>
            <a:off x="725924" y="5799773"/>
            <a:ext cx="13178433" cy="1786771"/>
          </a:xfrm>
          <a:prstGeom prst="roundRect">
            <a:avLst>
              <a:gd name="adj" fmla="val 4266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34" name="Shape 26"/>
          <p:cNvSpPr/>
          <p:nvPr/>
        </p:nvSpPr>
        <p:spPr>
          <a:xfrm>
            <a:off x="914995" y="5988844"/>
            <a:ext cx="544473" cy="544473"/>
          </a:xfrm>
          <a:prstGeom prst="roundRect">
            <a:avLst>
              <a:gd name="adj" fmla="val 16792542"/>
            </a:avLst>
          </a:prstGeom>
          <a:solidFill>
            <a:srgbClr val="609DFF"/>
          </a:solidFill>
          <a:ln/>
        </p:spPr>
      </p:sp>
      <p:pic>
        <p:nvPicPr>
          <p:cNvPr id="35" name="Image 6" descr="preencoded.png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64657" y="6138505"/>
            <a:ext cx="245031" cy="245031"/>
          </a:xfrm>
          <a:prstGeom prst="rect">
            <a:avLst/>
          </a:prstGeom>
        </p:spPr>
      </p:pic>
      <p:sp>
        <p:nvSpPr>
          <p:cNvPr id="36" name="Text 27"/>
          <p:cNvSpPr/>
          <p:nvPr/>
        </p:nvSpPr>
        <p:spPr>
          <a:xfrm>
            <a:off x="914995" y="6714768"/>
            <a:ext cx="2616994" cy="2836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Мобільний маркетинг</a:t>
            </a:r>
            <a:endParaRPr lang="en-US" sz="1750" dirty="0"/>
          </a:p>
        </p:txBody>
      </p:sp>
      <p:sp>
        <p:nvSpPr>
          <p:cNvPr id="37" name="Text 28"/>
          <p:cNvSpPr/>
          <p:nvPr/>
        </p:nvSpPr>
        <p:spPr>
          <a:xfrm>
            <a:off x="914995" y="7107198"/>
            <a:ext cx="12800290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Комунікації через мобільні пристрої</a:t>
            </a:r>
            <a:endParaRPr lang="en-US" sz="1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9848" y="474226"/>
            <a:ext cx="6386751" cy="5388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Пошукова оптимізація (SEO)</a:t>
            </a:r>
            <a:endParaRPr lang="en-US" sz="3350" dirty="0"/>
          </a:p>
        </p:txBody>
      </p:sp>
      <p:sp>
        <p:nvSpPr>
          <p:cNvPr id="3" name="Text 1"/>
          <p:cNvSpPr/>
          <p:nvPr/>
        </p:nvSpPr>
        <p:spPr>
          <a:xfrm>
            <a:off x="689848" y="1426845"/>
            <a:ext cx="7098506" cy="5519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Комплекс заходів для підвищення позицій сайту у пошукових системах та зростання органічного трафіку в довгостроковій перспективі.</a:t>
            </a:r>
            <a:endParaRPr lang="en-US" sz="1350" dirty="0"/>
          </a:p>
        </p:txBody>
      </p:sp>
      <p:sp>
        <p:nvSpPr>
          <p:cNvPr id="4" name="Text 2"/>
          <p:cNvSpPr/>
          <p:nvPr/>
        </p:nvSpPr>
        <p:spPr>
          <a:xfrm>
            <a:off x="689848" y="2151221"/>
            <a:ext cx="2586990" cy="3233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Спеціалізоване ПЗ:</a:t>
            </a:r>
            <a:endParaRPr lang="en-US" sz="2000" dirty="0"/>
          </a:p>
        </p:txBody>
      </p:sp>
      <p:sp>
        <p:nvSpPr>
          <p:cNvPr id="5" name="Text 3"/>
          <p:cNvSpPr/>
          <p:nvPr/>
        </p:nvSpPr>
        <p:spPr>
          <a:xfrm>
            <a:off x="689848" y="2646998"/>
            <a:ext cx="7098506" cy="275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3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Linkody</a:t>
            </a:r>
            <a:endParaRPr lang="en-US" sz="1350" dirty="0"/>
          </a:p>
        </p:txBody>
      </p:sp>
      <p:sp>
        <p:nvSpPr>
          <p:cNvPr id="6" name="Text 4"/>
          <p:cNvSpPr/>
          <p:nvPr/>
        </p:nvSpPr>
        <p:spPr>
          <a:xfrm>
            <a:off x="689848" y="2983349"/>
            <a:ext cx="7098506" cy="275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3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SE Ranking</a:t>
            </a:r>
            <a:endParaRPr lang="en-US" sz="1350" dirty="0"/>
          </a:p>
        </p:txBody>
      </p:sp>
      <p:sp>
        <p:nvSpPr>
          <p:cNvPr id="7" name="Text 5"/>
          <p:cNvSpPr/>
          <p:nvPr/>
        </p:nvSpPr>
        <p:spPr>
          <a:xfrm>
            <a:off x="689848" y="3319701"/>
            <a:ext cx="7098506" cy="275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3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Wix</a:t>
            </a:r>
            <a:endParaRPr lang="en-US" sz="1350" dirty="0"/>
          </a:p>
        </p:txBody>
      </p:sp>
      <p:sp>
        <p:nvSpPr>
          <p:cNvPr id="8" name="Text 6"/>
          <p:cNvSpPr/>
          <p:nvPr/>
        </p:nvSpPr>
        <p:spPr>
          <a:xfrm>
            <a:off x="689848" y="3656052"/>
            <a:ext cx="7098506" cy="275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3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SEMrush</a:t>
            </a:r>
            <a:endParaRPr lang="en-US" sz="1350" dirty="0"/>
          </a:p>
        </p:txBody>
      </p:sp>
      <p:sp>
        <p:nvSpPr>
          <p:cNvPr id="9" name="Text 7"/>
          <p:cNvSpPr/>
          <p:nvPr/>
        </p:nvSpPr>
        <p:spPr>
          <a:xfrm>
            <a:off x="689848" y="3992404"/>
            <a:ext cx="7098506" cy="275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3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Moz Pro</a:t>
            </a:r>
            <a:endParaRPr lang="en-US" sz="1350" dirty="0"/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6741" y="1465659"/>
            <a:ext cx="5731312" cy="5731312"/>
          </a:xfrm>
          <a:prstGeom prst="rect">
            <a:avLst/>
          </a:prstGeom>
        </p:spPr>
      </p:pic>
      <p:sp>
        <p:nvSpPr>
          <p:cNvPr id="11" name="Text 8"/>
          <p:cNvSpPr/>
          <p:nvPr/>
        </p:nvSpPr>
        <p:spPr>
          <a:xfrm>
            <a:off x="948452" y="7778829"/>
            <a:ext cx="12992100" cy="5519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Правильне використання SEO забезпечує істотне зростання чисельності безкоштовних клієнтів з пошукових систем впродовж тривалого періоду часу.</a:t>
            </a:r>
            <a:endParaRPr lang="en-US" sz="1350" dirty="0"/>
          </a:p>
        </p:txBody>
      </p:sp>
      <p:sp>
        <p:nvSpPr>
          <p:cNvPr id="12" name="Shape 9"/>
          <p:cNvSpPr/>
          <p:nvPr/>
        </p:nvSpPr>
        <p:spPr>
          <a:xfrm>
            <a:off x="689848" y="7584877"/>
            <a:ext cx="22860" cy="939879"/>
          </a:xfrm>
          <a:prstGeom prst="rect">
            <a:avLst/>
          </a:prstGeom>
          <a:solidFill>
            <a:srgbClr val="609DFF"/>
          </a:solidFill>
          <a:ln/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82360" y="625912"/>
            <a:ext cx="5080635" cy="6111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Контент-маркетинг</a:t>
            </a:r>
            <a:endParaRPr lang="en-US" sz="3850" dirty="0"/>
          </a:p>
        </p:txBody>
      </p:sp>
      <p:sp>
        <p:nvSpPr>
          <p:cNvPr id="4" name="Text 1"/>
          <p:cNvSpPr/>
          <p:nvPr/>
        </p:nvSpPr>
        <p:spPr>
          <a:xfrm>
            <a:off x="782360" y="1530429"/>
            <a:ext cx="7579281" cy="6257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Набув значної популярності завдяки зацікавленості потенційних клієнтів у матеріалах, представлених у вигляді фото, відео, аудіо та текстів.</a:t>
            </a:r>
            <a:endParaRPr lang="en-US" sz="15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360" y="2376249"/>
            <a:ext cx="977979" cy="1173599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955840" y="2571750"/>
            <a:ext cx="2744153" cy="3056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Визначення аудиторії</a:t>
            </a:r>
            <a:endParaRPr lang="en-US" sz="1900" dirty="0"/>
          </a:p>
        </p:txBody>
      </p:sp>
      <p:sp>
        <p:nvSpPr>
          <p:cNvPr id="7" name="Text 3"/>
          <p:cNvSpPr/>
          <p:nvPr/>
        </p:nvSpPr>
        <p:spPr>
          <a:xfrm>
            <a:off x="1955840" y="2994660"/>
            <a:ext cx="6405801" cy="3128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Ідентифікація цільових груп користувачів</a:t>
            </a:r>
            <a:endParaRPr lang="en-US" sz="150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360" y="3549848"/>
            <a:ext cx="977979" cy="1173599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1955840" y="3745349"/>
            <a:ext cx="2608064" cy="3056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Створення контенту</a:t>
            </a:r>
            <a:endParaRPr lang="en-US" sz="1900" dirty="0"/>
          </a:p>
        </p:txBody>
      </p:sp>
      <p:sp>
        <p:nvSpPr>
          <p:cNvPr id="10" name="Text 5"/>
          <p:cNvSpPr/>
          <p:nvPr/>
        </p:nvSpPr>
        <p:spPr>
          <a:xfrm>
            <a:off x="1955840" y="4168259"/>
            <a:ext cx="6405801" cy="3128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Розробка цінних матеріалів</a:t>
            </a:r>
            <a:endParaRPr lang="en-US" sz="150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360" y="4723448"/>
            <a:ext cx="977979" cy="1173599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1955840" y="4918948"/>
            <a:ext cx="2444948" cy="3056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Розповсюдження</a:t>
            </a:r>
            <a:endParaRPr lang="en-US" sz="1900" dirty="0"/>
          </a:p>
        </p:txBody>
      </p:sp>
      <p:sp>
        <p:nvSpPr>
          <p:cNvPr id="13" name="Text 7"/>
          <p:cNvSpPr/>
          <p:nvPr/>
        </p:nvSpPr>
        <p:spPr>
          <a:xfrm>
            <a:off x="1955840" y="5341858"/>
            <a:ext cx="6405801" cy="3128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Публікація на відповідних платформах</a:t>
            </a:r>
            <a:endParaRPr lang="en-US" sz="1500" dirty="0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360" y="5897047"/>
            <a:ext cx="977979" cy="1173599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1955840" y="6092547"/>
            <a:ext cx="2444948" cy="3056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Залучення</a:t>
            </a:r>
            <a:endParaRPr lang="en-US" sz="1900" dirty="0"/>
          </a:p>
        </p:txBody>
      </p:sp>
      <p:sp>
        <p:nvSpPr>
          <p:cNvPr id="16" name="Text 9"/>
          <p:cNvSpPr/>
          <p:nvPr/>
        </p:nvSpPr>
        <p:spPr>
          <a:xfrm>
            <a:off x="1955840" y="6515457"/>
            <a:ext cx="6405801" cy="3128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Взаємодія з аудиторією</a:t>
            </a:r>
            <a:endParaRPr lang="en-US" sz="1500" dirty="0"/>
          </a:p>
        </p:txBody>
      </p:sp>
      <p:sp>
        <p:nvSpPr>
          <p:cNvPr id="17" name="Text 10"/>
          <p:cNvSpPr/>
          <p:nvPr/>
        </p:nvSpPr>
        <p:spPr>
          <a:xfrm>
            <a:off x="782360" y="7290673"/>
            <a:ext cx="7579281" cy="3128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b="1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Спеціалізоване ПЗ:</a:t>
            </a:r>
            <a:r>
              <a:rPr lang="en-US" sz="15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HubSpot, Infusionsoft, Marketo, Mediafly, Roojoom</a:t>
            </a:r>
            <a:endParaRPr lang="en-US" sz="15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1386</Words>
  <Application>Microsoft Office PowerPoint</Application>
  <PresentationFormat>Довільний</PresentationFormat>
  <Paragraphs>238</Paragraphs>
  <Slides>20</Slides>
  <Notes>20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20</vt:i4>
      </vt:variant>
    </vt:vector>
  </HeadingPairs>
  <TitlesOfParts>
    <vt:vector size="24" baseType="lpstr">
      <vt:lpstr>Merriweather</vt:lpstr>
      <vt:lpstr>Arial</vt:lpstr>
      <vt:lpstr>Merriweather Light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Микола Стороженко</dc:creator>
  <cp:lastModifiedBy>Микола Стороженко</cp:lastModifiedBy>
  <cp:revision>2</cp:revision>
  <dcterms:created xsi:type="dcterms:W3CDTF">2025-10-18T05:44:50Z</dcterms:created>
  <dcterms:modified xsi:type="dcterms:W3CDTF">2025-10-18T05:47:01Z</dcterms:modified>
</cp:coreProperties>
</file>