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86" r:id="rId5"/>
    <p:sldId id="297" r:id="rId6"/>
    <p:sldId id="259" r:id="rId7"/>
    <p:sldId id="298" r:id="rId8"/>
    <p:sldId id="260" r:id="rId9"/>
    <p:sldId id="279" r:id="rId10"/>
    <p:sldId id="280" r:id="rId11"/>
    <p:sldId id="299" r:id="rId12"/>
    <p:sldId id="285" r:id="rId13"/>
    <p:sldId id="262" r:id="rId14"/>
    <p:sldId id="263" r:id="rId15"/>
    <p:sldId id="300" r:id="rId16"/>
    <p:sldId id="301" r:id="rId17"/>
    <p:sldId id="302" r:id="rId18"/>
    <p:sldId id="281" r:id="rId19"/>
    <p:sldId id="303" r:id="rId20"/>
    <p:sldId id="278" r:id="rId21"/>
    <p:sldId id="265" r:id="rId22"/>
    <p:sldId id="304" r:id="rId23"/>
    <p:sldId id="277" r:id="rId24"/>
  </p:sldIdLst>
  <p:sldSz cx="9144000" cy="5143500" type="screen16x9"/>
  <p:notesSz cx="6858000" cy="9144000"/>
  <p:embeddedFontLst>
    <p:embeddedFont>
      <p:font typeface="Nunito" charset="-52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c862e174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c862e174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c862e174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c862e174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862e174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c862e174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862e174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c862e174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862e174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c862e174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862e17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c862e17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c862e174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c862e174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c862e174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c862e174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847622"/>
            <a:ext cx="53613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/>
              <a:t>Промислова екологія</a:t>
            </a:r>
            <a:endParaRPr sz="48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912371" y="2368706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58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/>
              <a:t>Лекція № </a:t>
            </a:r>
            <a:r>
              <a:rPr lang="en-US" sz="2520" dirty="0" smtClean="0"/>
              <a:t>6</a:t>
            </a:r>
            <a:endParaRPr lang="ru" sz="2520" dirty="0" smtClean="0"/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 smtClean="0"/>
              <a:t> </a:t>
            </a:r>
            <a:r>
              <a:rPr lang="ru-RU" sz="2800" b="1" dirty="0" err="1" smtClean="0"/>
              <a:t>Очищення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викидів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газо</a:t>
            </a:r>
            <a:r>
              <a:rPr lang="ru-RU" sz="2800" b="1" dirty="0" smtClean="0"/>
              <a:t>- та </a:t>
            </a:r>
            <a:r>
              <a:rPr lang="ru-RU" sz="2800" b="1" dirty="0" err="1" smtClean="0"/>
              <a:t>пароподібних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домішок</a:t>
            </a:r>
            <a:endParaRPr sz="25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289" y="260697"/>
            <a:ext cx="83136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Принцип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установки.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забруднене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формальдегідом</a:t>
            </a:r>
            <a:r>
              <a:rPr lang="ru-RU" sz="2000" dirty="0" smtClean="0"/>
              <a:t>, </a:t>
            </a:r>
            <a:r>
              <a:rPr lang="ru-RU" sz="2000" dirty="0" err="1" smtClean="0"/>
              <a:t>подається</a:t>
            </a:r>
            <a:r>
              <a:rPr lang="ru-RU" sz="2000" dirty="0" smtClean="0"/>
              <a:t> в адсорбер 1 </a:t>
            </a:r>
            <a:r>
              <a:rPr lang="ru-RU" sz="2000" dirty="0" err="1" smtClean="0"/>
              <a:t>знизу</a:t>
            </a:r>
            <a:r>
              <a:rPr lang="ru-RU" sz="2000" dirty="0" smtClean="0"/>
              <a:t> догори через </a:t>
            </a:r>
            <a:r>
              <a:rPr lang="ru-RU" sz="2000" dirty="0" err="1" smtClean="0"/>
              <a:t>шари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активованого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вугілля</a:t>
            </a:r>
            <a:r>
              <a:rPr lang="ru-RU" sz="2000" dirty="0" smtClean="0"/>
              <a:t>, 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адсорбція</a:t>
            </a:r>
            <a:r>
              <a:rPr lang="ru-RU" sz="2000" dirty="0" smtClean="0"/>
              <a:t> (</a:t>
            </a:r>
            <a:r>
              <a:rPr lang="ru-RU" sz="2000" dirty="0" err="1" smtClean="0"/>
              <a:t>поглинання</a:t>
            </a:r>
            <a:r>
              <a:rPr lang="ru-RU" sz="2000" dirty="0" smtClean="0"/>
              <a:t>) пари </a:t>
            </a:r>
            <a:r>
              <a:rPr lang="ru-RU" sz="2000" dirty="0" err="1" smtClean="0"/>
              <a:t>формальдегіду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адсорбції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триває</a:t>
            </a:r>
            <a:r>
              <a:rPr lang="ru-RU" sz="2000" dirty="0" smtClean="0"/>
              <a:t> 30 </a:t>
            </a:r>
            <a:r>
              <a:rPr lang="ru-RU" sz="2000" dirty="0" err="1" smtClean="0"/>
              <a:t>хв</a:t>
            </a:r>
            <a:r>
              <a:rPr lang="ru-RU" sz="2000" dirty="0" smtClean="0"/>
              <a:t>.,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вугілля</a:t>
            </a:r>
            <a:r>
              <a:rPr lang="ru-RU" sz="2000" dirty="0" smtClean="0"/>
              <a:t> автоматично </a:t>
            </a:r>
            <a:r>
              <a:rPr lang="ru-RU" sz="2000" dirty="0" err="1" smtClean="0"/>
              <a:t>висипається</a:t>
            </a:r>
            <a:r>
              <a:rPr lang="ru-RU" sz="2000" dirty="0" smtClean="0"/>
              <a:t> в реактор 3. У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момент у реактор </a:t>
            </a:r>
            <a:r>
              <a:rPr lang="ru-RU" sz="2000" dirty="0" err="1" smtClean="0"/>
              <a:t>подається</a:t>
            </a:r>
            <a:r>
              <a:rPr lang="ru-RU" sz="2000" dirty="0" smtClean="0"/>
              <a:t> вода, 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мірника</a:t>
            </a:r>
            <a:r>
              <a:rPr lang="ru-RU" sz="2000" dirty="0" smtClean="0"/>
              <a:t> 2 – </a:t>
            </a:r>
            <a:r>
              <a:rPr lang="ru-RU" sz="2000" dirty="0" err="1" smtClean="0"/>
              <a:t>розчин</a:t>
            </a:r>
            <a:r>
              <a:rPr lang="ru-RU" sz="2000" dirty="0" smtClean="0"/>
              <a:t> </a:t>
            </a:r>
            <a:r>
              <a:rPr lang="ru-RU" sz="2000" dirty="0" err="1" smtClean="0"/>
              <a:t>аміаку</a:t>
            </a:r>
            <a:r>
              <a:rPr lang="ru-RU" sz="2000" dirty="0" smtClean="0"/>
              <a:t>. </a:t>
            </a:r>
            <a:r>
              <a:rPr lang="ru-RU" sz="2000" dirty="0" err="1" smtClean="0"/>
              <a:t>Уся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суміш</a:t>
            </a:r>
            <a:r>
              <a:rPr lang="ru-RU" sz="2000" dirty="0" smtClean="0"/>
              <a:t> у </a:t>
            </a:r>
            <a:r>
              <a:rPr lang="ru-RU" sz="2000" dirty="0" err="1" smtClean="0"/>
              <a:t>реакторі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перемішується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роторним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механізмом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реакція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6Н2СО + 4</a:t>
            </a:r>
            <a:r>
              <a:rPr lang="en-US" sz="2000" dirty="0" smtClean="0">
                <a:solidFill>
                  <a:srgbClr val="FF0000"/>
                </a:solidFill>
              </a:rPr>
              <a:t>NH3 → (</a:t>
            </a:r>
            <a:r>
              <a:rPr lang="ru-RU" sz="2000" dirty="0" smtClean="0">
                <a:solidFill>
                  <a:srgbClr val="FF0000"/>
                </a:solidFill>
              </a:rPr>
              <a:t>С</a:t>
            </a:r>
            <a:r>
              <a:rPr lang="en-US" sz="2000" dirty="0" smtClean="0">
                <a:solidFill>
                  <a:srgbClr val="FF0000"/>
                </a:solidFill>
              </a:rPr>
              <a:t>H2)6N4 + 6</a:t>
            </a:r>
            <a:r>
              <a:rPr lang="ru-RU" sz="2000" dirty="0" smtClean="0">
                <a:solidFill>
                  <a:srgbClr val="FF0000"/>
                </a:solidFill>
              </a:rPr>
              <a:t>Н20</a:t>
            </a:r>
          </a:p>
          <a:p>
            <a:pPr algn="just"/>
            <a:r>
              <a:rPr lang="ru-RU" sz="2000" dirty="0" smtClean="0"/>
              <a:t>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вловлений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поглиначем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формальдегід</a:t>
            </a:r>
            <a:r>
              <a:rPr lang="ru-RU" sz="2000" dirty="0" smtClean="0"/>
              <a:t> Н2СО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аміаку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нейтралізується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переходить в </a:t>
            </a:r>
            <a:r>
              <a:rPr lang="ru-RU" sz="2000" b="1" dirty="0" err="1" smtClean="0">
                <a:solidFill>
                  <a:schemeClr val="accent6"/>
                </a:solidFill>
              </a:rPr>
              <a:t>уротропін</a:t>
            </a:r>
            <a:r>
              <a:rPr lang="ru-RU" sz="2000" b="1" dirty="0" smtClean="0">
                <a:solidFill>
                  <a:schemeClr val="accent6"/>
                </a:solidFill>
              </a:rPr>
              <a:t> (</a:t>
            </a:r>
            <a:r>
              <a:rPr lang="en-US" sz="2000" b="1" dirty="0" smtClean="0">
                <a:solidFill>
                  <a:schemeClr val="accent6"/>
                </a:solidFill>
              </a:rPr>
              <a:t>CH2)6N4</a:t>
            </a:r>
            <a:r>
              <a:rPr lang="en-US" sz="2000" dirty="0" smtClean="0"/>
              <a:t>. </a:t>
            </a:r>
            <a:r>
              <a:rPr lang="ru-RU" sz="2000" dirty="0" err="1" smtClean="0"/>
              <a:t>Отже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формальдегіду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утворення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 – </a:t>
            </a:r>
            <a:r>
              <a:rPr lang="ru-RU" sz="2000" dirty="0" err="1" smtClean="0"/>
              <a:t>уротропіну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129" y="330593"/>
            <a:ext cx="7505700" cy="954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6.3 Метод </a:t>
            </a:r>
            <a:r>
              <a:rPr lang="ru-RU" dirty="0" err="1" smtClean="0"/>
              <a:t>хемосорбції</a:t>
            </a:r>
            <a:r>
              <a:rPr lang="ru-RU" dirty="0" smtClean="0"/>
              <a:t>, </a:t>
            </a:r>
            <a:r>
              <a:rPr lang="ru-RU" dirty="0" err="1" smtClean="0"/>
              <a:t>каталітичний</a:t>
            </a:r>
            <a:r>
              <a:rPr lang="ru-RU" dirty="0" smtClean="0"/>
              <a:t> та </a:t>
            </a:r>
            <a:r>
              <a:rPr lang="ru-RU" dirty="0" err="1" smtClean="0"/>
              <a:t>біохімічний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697" y="1114097"/>
            <a:ext cx="8734096" cy="3489434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хемосорбції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ґрунтується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поглинанні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газів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пари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твердими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рідкими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поглиначами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утворенням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малолетких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малорозчинних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 smtClean="0"/>
              <a:t>Поглинальна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хемосорбента</a:t>
            </a:r>
            <a:r>
              <a:rPr lang="ru-RU" sz="1600" dirty="0" smtClean="0"/>
              <a:t> не </a:t>
            </a:r>
            <a:r>
              <a:rPr lang="ru-RU" sz="1600" dirty="0" err="1" smtClean="0"/>
              <a:t>залежить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тиску</a:t>
            </a:r>
            <a:r>
              <a:rPr lang="ru-RU" sz="1600" dirty="0" smtClean="0"/>
              <a:t>, через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хемосорбція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вигідна</a:t>
            </a:r>
            <a:r>
              <a:rPr lang="ru-RU" sz="1600" dirty="0" smtClean="0"/>
              <a:t> за </a:t>
            </a:r>
            <a:r>
              <a:rPr lang="ru-RU" sz="1600" dirty="0" err="1" smtClean="0"/>
              <a:t>незначної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. </a:t>
            </a:r>
            <a:r>
              <a:rPr lang="ru-RU" sz="1600" dirty="0" err="1" smtClean="0"/>
              <a:t>Більшість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реакцій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відбуваються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процесі</a:t>
            </a:r>
            <a:r>
              <a:rPr lang="ru-RU" sz="1600" dirty="0" smtClean="0"/>
              <a:t> </a:t>
            </a:r>
            <a:r>
              <a:rPr lang="ru-RU" sz="1600" dirty="0" err="1" smtClean="0"/>
              <a:t>хемосорбції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екзотермічними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оборотними</a:t>
            </a:r>
            <a:r>
              <a:rPr lang="ru-RU" sz="1600" dirty="0" smtClean="0"/>
              <a:t>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сполука</a:t>
            </a:r>
            <a:r>
              <a:rPr lang="ru-RU" sz="1600" dirty="0" smtClean="0"/>
              <a:t> у </a:t>
            </a:r>
            <a:r>
              <a:rPr lang="ru-RU" sz="1600" dirty="0" err="1" smtClean="0"/>
              <a:t>разі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температури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розкладається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вихідні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У </a:t>
            </a:r>
            <a:r>
              <a:rPr lang="ru-RU" sz="1600" dirty="0" err="1" smtClean="0"/>
              <a:t>ролі</a:t>
            </a:r>
            <a:r>
              <a:rPr lang="ru-RU" sz="1600" dirty="0" smtClean="0"/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адсорбентів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/>
              <a:t>найчастіше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застосовують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площу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поверхні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на </a:t>
            </a:r>
            <a:r>
              <a:rPr lang="ru-RU" sz="1600" dirty="0" err="1" smtClean="0"/>
              <a:t>одиницю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маси</a:t>
            </a:r>
            <a:r>
              <a:rPr lang="ru-RU" sz="1600" dirty="0" smtClean="0"/>
              <a:t>. Такою </a:t>
            </a:r>
            <a:r>
              <a:rPr lang="ru-RU" sz="1600" dirty="0" err="1" smtClean="0"/>
              <a:t>речовиною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активоване</a:t>
            </a:r>
            <a:r>
              <a:rPr lang="ru-RU" sz="1600" dirty="0" smtClean="0"/>
              <a:t> </a:t>
            </a:r>
            <a:r>
              <a:rPr lang="ru-RU" sz="1600" dirty="0" err="1" smtClean="0"/>
              <a:t>вугілля</a:t>
            </a:r>
            <a:r>
              <a:rPr lang="ru-RU" sz="1600" dirty="0" smtClean="0"/>
              <a:t> (марки АГ, СКТ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АР),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питома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поверхня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сягає</a:t>
            </a:r>
            <a:r>
              <a:rPr lang="ru-RU" sz="1600" dirty="0" smtClean="0"/>
              <a:t> 105–106 м2/кг</a:t>
            </a:r>
            <a:r>
              <a:rPr lang="ru-RU" sz="1600" i="1" dirty="0" smtClean="0"/>
              <a:t>. </a:t>
            </a:r>
            <a:r>
              <a:rPr lang="ru-RU" sz="1600" i="1" dirty="0" err="1" smtClean="0">
                <a:solidFill>
                  <a:schemeClr val="accent6"/>
                </a:solidFill>
              </a:rPr>
              <a:t>Такі</a:t>
            </a:r>
            <a:r>
              <a:rPr lang="ru-RU" sz="1600" i="1" dirty="0" smtClean="0">
                <a:solidFill>
                  <a:schemeClr val="accent6"/>
                </a:solidFill>
              </a:rPr>
              <a:t> </a:t>
            </a:r>
            <a:r>
              <a:rPr lang="ru-RU" sz="1600" i="1" dirty="0" err="1" smtClean="0">
                <a:solidFill>
                  <a:schemeClr val="accent6"/>
                </a:solidFill>
              </a:rPr>
              <a:t>поглина</a:t>
            </a:r>
            <a:r>
              <a:rPr lang="ru-RU" sz="1600" dirty="0" err="1" smtClean="0">
                <a:solidFill>
                  <a:schemeClr val="accent6"/>
                </a:solidFill>
              </a:rPr>
              <a:t>чі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</a:rPr>
              <a:t>відрізняються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</a:rPr>
              <a:t>від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</a:rPr>
              <a:t>інших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</a:rPr>
              <a:t>значною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</a:rPr>
              <a:t>гідрофобністю</a:t>
            </a:r>
            <a:r>
              <a:rPr lang="ru-RU" sz="1600" dirty="0" smtClean="0">
                <a:solidFill>
                  <a:schemeClr val="accent6"/>
                </a:solidFill>
              </a:rPr>
              <a:t> та </a:t>
            </a:r>
            <a:r>
              <a:rPr lang="ru-RU" sz="1600" dirty="0" err="1" smtClean="0">
                <a:solidFill>
                  <a:schemeClr val="accent6"/>
                </a:solidFill>
              </a:rPr>
              <a:t>адсорбційною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</a:rPr>
              <a:t>здатністю</a:t>
            </a:r>
            <a:r>
              <a:rPr lang="ru-RU" sz="1600" dirty="0" smtClean="0">
                <a:solidFill>
                  <a:schemeClr val="accent6"/>
                </a:solidFill>
              </a:rPr>
              <a:t>.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0206" y="220718"/>
            <a:ext cx="8702565" cy="1082566"/>
          </a:xfrm>
        </p:spPr>
        <p:txBody>
          <a:bodyPr>
            <a:noAutofit/>
          </a:bodyPr>
          <a:lstStyle/>
          <a:p>
            <a:r>
              <a:rPr lang="ru-RU" sz="1800" dirty="0" smtClean="0"/>
              <a:t>Установки,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уловлюють</a:t>
            </a:r>
            <a:r>
              <a:rPr lang="ru-RU" sz="1800" dirty="0" smtClean="0"/>
              <a:t> пару </a:t>
            </a:r>
            <a:r>
              <a:rPr lang="ru-RU" sz="1800" dirty="0" err="1" smtClean="0"/>
              <a:t>розчинників</a:t>
            </a:r>
            <a:r>
              <a:rPr lang="ru-RU" sz="1800" dirty="0" smtClean="0"/>
              <a:t>, яку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оброблення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повертають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продуктів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розкладу</a:t>
            </a:r>
            <a:r>
              <a:rPr lang="ru-RU" sz="1800" dirty="0" smtClean="0"/>
              <a:t> </a:t>
            </a:r>
            <a:r>
              <a:rPr lang="ru-RU" sz="1800" dirty="0" err="1" smtClean="0"/>
              <a:t>знову</a:t>
            </a:r>
            <a:r>
              <a:rPr lang="ru-RU" sz="1800" dirty="0" smtClean="0"/>
              <a:t> </a:t>
            </a:r>
            <a:r>
              <a:rPr lang="ru-RU" sz="1800" dirty="0" err="1" smtClean="0"/>
              <a:t>у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виробництво</a:t>
            </a:r>
            <a:r>
              <a:rPr lang="ru-RU" sz="1800" dirty="0" smtClean="0"/>
              <a:t>, </a:t>
            </a:r>
            <a:r>
              <a:rPr lang="ru-RU" sz="1800" dirty="0" err="1" smtClean="0"/>
              <a:t>називають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екупераційними</a:t>
            </a:r>
            <a:r>
              <a:rPr lang="ru-RU" sz="1800" dirty="0" smtClean="0"/>
              <a:t>. На рис. 6.3 наведена схема </a:t>
            </a:r>
            <a:r>
              <a:rPr lang="ru-RU" sz="1800" dirty="0" err="1" smtClean="0"/>
              <a:t>рекупераційної</a:t>
            </a:r>
            <a:r>
              <a:rPr lang="ru-RU" sz="1800" dirty="0" smtClean="0"/>
              <a:t> установки.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12" y="1322896"/>
            <a:ext cx="8671832" cy="31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210207" y="325820"/>
            <a:ext cx="8713076" cy="454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1600" dirty="0" smtClean="0"/>
              <a:t>Принцип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установки.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містить</a:t>
            </a:r>
            <a:r>
              <a:rPr lang="ru-RU" sz="1600" dirty="0" smtClean="0"/>
              <a:t> в </a:t>
            </a:r>
            <a:r>
              <a:rPr lang="ru-RU" sz="1600" dirty="0" err="1" smtClean="0"/>
              <a:t>собі</a:t>
            </a:r>
            <a:r>
              <a:rPr lang="ru-RU" sz="1600" dirty="0" smtClean="0"/>
              <a:t> пару </a:t>
            </a:r>
            <a:r>
              <a:rPr lang="ru-RU" sz="1600" dirty="0" err="1" smtClean="0"/>
              <a:t>розчинника</a:t>
            </a:r>
            <a:r>
              <a:rPr lang="ru-RU" sz="1600" dirty="0" smtClean="0"/>
              <a:t>, вентилятором </a:t>
            </a:r>
            <a:r>
              <a:rPr lang="ru-RU" sz="1600" i="1" dirty="0" smtClean="0"/>
              <a:t>1 </a:t>
            </a:r>
            <a:r>
              <a:rPr lang="ru-RU" sz="1600" i="1" dirty="0" err="1" smtClean="0"/>
              <a:t>подається</a:t>
            </a:r>
            <a:r>
              <a:rPr lang="ru-RU" sz="1600" i="1" dirty="0" smtClean="0"/>
              <a:t> в адсорбер 4. </a:t>
            </a:r>
            <a:r>
              <a:rPr lang="ru-RU" sz="1600" i="1" dirty="0" err="1" smtClean="0"/>
              <a:t>Пройшовши</a:t>
            </a:r>
            <a:r>
              <a:rPr lang="ru-RU" sz="1600" i="1" dirty="0" smtClean="0"/>
              <a:t> шихту адсорбера, </a:t>
            </a:r>
            <a:r>
              <a:rPr lang="ru-RU" sz="1600" i="1" dirty="0" err="1" smtClean="0"/>
              <a:t>очищене</a:t>
            </a:r>
            <a:r>
              <a:rPr lang="ru-RU" sz="1600" i="1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викидається</a:t>
            </a:r>
            <a:r>
              <a:rPr lang="ru-RU" sz="1600" dirty="0" smtClean="0"/>
              <a:t> в атмосферу.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спрацювання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шихти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потік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подають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паралельний</a:t>
            </a:r>
            <a:r>
              <a:rPr lang="ru-RU" sz="1600" dirty="0" smtClean="0"/>
              <a:t> адсорбер, а у </a:t>
            </a:r>
            <a:r>
              <a:rPr lang="ru-RU" sz="1600" dirty="0" err="1" smtClean="0"/>
              <a:t>попередньому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адсорбері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десорбцію</a:t>
            </a:r>
            <a:r>
              <a:rPr lang="ru-RU" sz="1600" dirty="0" smtClean="0"/>
              <a:t> пари </a:t>
            </a:r>
            <a:r>
              <a:rPr lang="ru-RU" sz="1600" dirty="0" err="1" smtClean="0"/>
              <a:t>розчинника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перегрітою</a:t>
            </a:r>
            <a:r>
              <a:rPr lang="ru-RU" sz="1600" dirty="0" smtClean="0"/>
              <a:t> водяною парою,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протипотоком</a:t>
            </a:r>
            <a:r>
              <a:rPr lang="ru-RU" sz="1600" dirty="0" smtClean="0"/>
              <a:t> у </a:t>
            </a:r>
            <a:r>
              <a:rPr lang="ru-RU" sz="1600" dirty="0" err="1" smtClean="0"/>
              <a:t>напрямку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подачі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стадії</a:t>
            </a:r>
            <a:r>
              <a:rPr lang="ru-RU" sz="1600" dirty="0" smtClean="0"/>
              <a:t> </a:t>
            </a:r>
            <a:r>
              <a:rPr lang="ru-RU" sz="1600" dirty="0" err="1" smtClean="0"/>
              <a:t>адсорбції</a:t>
            </a:r>
            <a:r>
              <a:rPr lang="ru-RU" sz="1600" dirty="0" smtClean="0"/>
              <a:t>. </a:t>
            </a:r>
            <a:r>
              <a:rPr lang="ru-RU" sz="1600" dirty="0" err="1" smtClean="0"/>
              <a:t>Суміш</a:t>
            </a:r>
            <a:r>
              <a:rPr lang="ru-RU" sz="1600" dirty="0" smtClean="0"/>
              <a:t> </a:t>
            </a:r>
            <a:r>
              <a:rPr lang="ru-RU" sz="1600" dirty="0" err="1" smtClean="0"/>
              <a:t>водяної</a:t>
            </a:r>
            <a:r>
              <a:rPr lang="ru-RU" sz="1600" dirty="0" smtClean="0"/>
              <a:t> пари та пари </a:t>
            </a:r>
            <a:r>
              <a:rPr lang="ru-RU" sz="1600" dirty="0" err="1" smtClean="0"/>
              <a:t>розчинника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потрапляє</a:t>
            </a:r>
            <a:r>
              <a:rPr lang="ru-RU" sz="1600" dirty="0" smtClean="0"/>
              <a:t> в </a:t>
            </a:r>
            <a:r>
              <a:rPr lang="ru-RU" sz="1600" dirty="0" err="1" smtClean="0"/>
              <a:t>холодильну</a:t>
            </a:r>
            <a:r>
              <a:rPr lang="ru-RU" sz="1600" dirty="0" smtClean="0"/>
              <a:t> камеру 6, де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охолодження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конденсація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водяної</a:t>
            </a:r>
            <a:r>
              <a:rPr lang="ru-RU" sz="1600" dirty="0" smtClean="0"/>
              <a:t> пари. Конденсат </a:t>
            </a:r>
            <a:r>
              <a:rPr lang="ru-RU" sz="1600" dirty="0" err="1" smtClean="0"/>
              <a:t>подається</a:t>
            </a:r>
            <a:r>
              <a:rPr lang="ru-RU" sz="1600" dirty="0" smtClean="0"/>
              <a:t> в конденсатор </a:t>
            </a:r>
            <a:r>
              <a:rPr lang="ru-RU" sz="1600" i="1" dirty="0" smtClean="0"/>
              <a:t>5, а </a:t>
            </a:r>
            <a:r>
              <a:rPr lang="ru-RU" sz="1600" i="1" dirty="0" err="1" smtClean="0"/>
              <a:t>далі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відво</a:t>
            </a:r>
            <a:r>
              <a:rPr lang="ru-RU" sz="1600" dirty="0" err="1" smtClean="0"/>
              <a:t>диться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межі</a:t>
            </a:r>
            <a:r>
              <a:rPr lang="ru-RU" sz="1600" dirty="0" smtClean="0"/>
              <a:t> установки. Пара </a:t>
            </a:r>
            <a:r>
              <a:rPr lang="ru-RU" sz="1600" dirty="0" err="1" smtClean="0"/>
              <a:t>розчинника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подається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фракціонатор</a:t>
            </a:r>
            <a:r>
              <a:rPr lang="ru-RU" sz="1600" dirty="0" smtClean="0"/>
              <a:t>, де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розділення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легкі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вуглеводні</a:t>
            </a:r>
            <a:r>
              <a:rPr lang="ru-RU" sz="1600" dirty="0" smtClean="0"/>
              <a:t>. </a:t>
            </a:r>
            <a:r>
              <a:rPr lang="ru-RU" sz="1600" dirty="0" err="1" smtClean="0"/>
              <a:t>Отримані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компоненти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поступають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спеціальні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камери</a:t>
            </a:r>
            <a:r>
              <a:rPr lang="ru-RU" sz="1600" dirty="0" smtClean="0"/>
              <a:t>, де за </a:t>
            </a:r>
            <a:r>
              <a:rPr lang="ru-RU" sz="1600" dirty="0" err="1" smtClean="0"/>
              <a:t>певних</a:t>
            </a:r>
            <a:r>
              <a:rPr lang="ru-RU" sz="1600" dirty="0" smtClean="0"/>
              <a:t> умов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газової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суміші</a:t>
            </a:r>
            <a:r>
              <a:rPr lang="ru-RU" sz="1600" dirty="0" smtClean="0"/>
              <a:t> в </a:t>
            </a:r>
            <a:r>
              <a:rPr lang="ru-RU" sz="1600" dirty="0" err="1" smtClean="0"/>
              <a:t>рідку</a:t>
            </a:r>
            <a:r>
              <a:rPr lang="ru-RU" sz="1600" dirty="0" smtClean="0"/>
              <a:t> фазу,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готовий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розчинник</a:t>
            </a:r>
            <a:r>
              <a:rPr lang="ru-RU" sz="1600" dirty="0" smtClean="0"/>
              <a:t> </a:t>
            </a:r>
            <a:r>
              <a:rPr lang="ru-RU" sz="1600" dirty="0" err="1" smtClean="0"/>
              <a:t>знову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подається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виробництво</a:t>
            </a:r>
            <a:r>
              <a:rPr lang="ru-RU" sz="1600" dirty="0" smtClean="0"/>
              <a:t> для повторного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Ступінь</a:t>
            </a:r>
            <a:r>
              <a:rPr lang="ru-RU" sz="1600" dirty="0" smtClean="0"/>
              <a:t> «</a:t>
            </a:r>
            <a:r>
              <a:rPr lang="ru-RU" sz="1600" dirty="0" err="1" smtClean="0"/>
              <a:t>витягування</a:t>
            </a:r>
            <a:r>
              <a:rPr lang="ru-RU" sz="1600" dirty="0" smtClean="0"/>
              <a:t>» </a:t>
            </a:r>
            <a:r>
              <a:rPr lang="ru-RU" sz="1600" dirty="0" err="1" smtClean="0"/>
              <a:t>розчинника</a:t>
            </a:r>
            <a:r>
              <a:rPr lang="ru-RU" sz="1600" dirty="0" smtClean="0"/>
              <a:t> в таких установках </a:t>
            </a:r>
            <a:r>
              <a:rPr lang="ru-RU" sz="1600" dirty="0" err="1" smtClean="0"/>
              <a:t>досягає</a:t>
            </a:r>
            <a:r>
              <a:rPr lang="ru-RU" sz="1600" dirty="0" smtClean="0"/>
              <a:t> 95–99%, а </a:t>
            </a:r>
            <a:r>
              <a:rPr lang="ru-RU" sz="1600" dirty="0" err="1" smtClean="0"/>
              <a:t>залишковий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вміст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у </a:t>
            </a:r>
            <a:r>
              <a:rPr lang="ru-RU" sz="1600" dirty="0" err="1" smtClean="0"/>
              <a:t>повітрі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виходить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адсорбера, не </a:t>
            </a:r>
            <a:r>
              <a:rPr lang="ru-RU" sz="1600" dirty="0" err="1" smtClean="0"/>
              <a:t>перевищує</a:t>
            </a:r>
            <a:r>
              <a:rPr lang="ru-RU" sz="1600" dirty="0" smtClean="0"/>
              <a:t> 0,5 г/м3.</a:t>
            </a:r>
            <a:endParaRPr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220717" y="241738"/>
            <a:ext cx="8681545" cy="4700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200" dirty="0" err="1" smtClean="0"/>
              <a:t>Каталітичний</a:t>
            </a:r>
            <a:r>
              <a:rPr lang="ru-RU" sz="2200" dirty="0" smtClean="0"/>
              <a:t> метод </a:t>
            </a:r>
            <a:r>
              <a:rPr lang="ru-RU" sz="2200" dirty="0" err="1" smtClean="0"/>
              <a:t>очищення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використовують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перетворення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розчинників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розріджувачів</a:t>
            </a:r>
            <a:r>
              <a:rPr lang="ru-RU" sz="2200" dirty="0" smtClean="0"/>
              <a:t> у </a:t>
            </a:r>
            <a:r>
              <a:rPr lang="ru-RU" sz="2200" dirty="0" err="1" smtClean="0"/>
              <a:t>нешкідливі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менш</a:t>
            </a:r>
            <a:r>
              <a:rPr lang="ru-RU" sz="2200" dirty="0" smtClean="0"/>
              <a:t> </a:t>
            </a:r>
            <a:r>
              <a:rPr lang="ru-RU" sz="2200" dirty="0" err="1" smtClean="0"/>
              <a:t>шкідливі</a:t>
            </a:r>
            <a:r>
              <a:rPr lang="ru-RU" sz="2200" dirty="0" smtClean="0"/>
              <a:t> </a:t>
            </a:r>
            <a:r>
              <a:rPr lang="ru-RU" sz="2200" dirty="0" err="1" smtClean="0"/>
              <a:t>речовини</a:t>
            </a:r>
            <a:r>
              <a:rPr lang="ru-RU" sz="2200" dirty="0" smtClean="0"/>
              <a:t> за </a:t>
            </a:r>
            <a:r>
              <a:rPr lang="ru-RU" sz="2200" dirty="0" err="1" smtClean="0"/>
              <a:t>допомогою</a:t>
            </a:r>
            <a:r>
              <a:rPr lang="ru-RU" sz="2200" dirty="0" smtClean="0"/>
              <a:t> </a:t>
            </a:r>
            <a:r>
              <a:rPr lang="ru-RU" sz="2200" dirty="0" err="1" smtClean="0"/>
              <a:t>каталізаторів</a:t>
            </a:r>
            <a:r>
              <a:rPr lang="ru-RU" sz="2200" dirty="0" smtClean="0"/>
              <a:t>. </a:t>
            </a:r>
            <a:r>
              <a:rPr lang="ru-RU" sz="2200" dirty="0" err="1" smtClean="0"/>
              <a:t>Наявність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каталізаторів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різко</a:t>
            </a:r>
            <a:r>
              <a:rPr lang="ru-RU" sz="2200" dirty="0" smtClean="0"/>
              <a:t> </a:t>
            </a:r>
            <a:r>
              <a:rPr lang="ru-RU" sz="2200" dirty="0" err="1" smtClean="0"/>
              <a:t>скорочує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процес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габарити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очисного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обладнання</a:t>
            </a:r>
            <a:r>
              <a:rPr lang="ru-RU" sz="2200" dirty="0" smtClean="0"/>
              <a:t>. У </a:t>
            </a:r>
            <a:r>
              <a:rPr lang="ru-RU" sz="2200" dirty="0" err="1" smtClean="0"/>
              <a:t>даному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випадку</a:t>
            </a:r>
            <a:r>
              <a:rPr lang="ru-RU" sz="2200" dirty="0" smtClean="0"/>
              <a:t> температура </a:t>
            </a:r>
            <a:r>
              <a:rPr lang="ru-RU" sz="2200" dirty="0" err="1" smtClean="0"/>
              <a:t>реакції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порівняно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термічною</a:t>
            </a:r>
            <a:r>
              <a:rPr lang="ru-RU" sz="2200" dirty="0" smtClean="0"/>
              <a:t> </a:t>
            </a:r>
            <a:r>
              <a:rPr lang="ru-RU" sz="2200" dirty="0" err="1" smtClean="0"/>
              <a:t>оксидацією</a:t>
            </a:r>
            <a:r>
              <a:rPr lang="ru-RU" sz="2200" dirty="0" smtClean="0"/>
              <a:t> </a:t>
            </a:r>
            <a:r>
              <a:rPr lang="ru-RU" sz="2200" dirty="0" err="1" smtClean="0"/>
              <a:t>істотно</a:t>
            </a:r>
            <a:r>
              <a:rPr lang="ru-RU" sz="2200" dirty="0" smtClean="0"/>
              <a:t> </a:t>
            </a:r>
            <a:r>
              <a:rPr lang="ru-RU" sz="2200" dirty="0" err="1" smtClean="0"/>
              <a:t>знижується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В </a:t>
            </a:r>
            <a:r>
              <a:rPr lang="ru-RU" sz="2200" dirty="0" err="1" smtClean="0"/>
              <a:t>якості</a:t>
            </a:r>
            <a:r>
              <a:rPr lang="ru-RU" sz="2200" dirty="0" smtClean="0"/>
              <a:t> </a:t>
            </a:r>
            <a:r>
              <a:rPr lang="ru-RU" sz="2200" dirty="0" err="1" smtClean="0">
                <a:solidFill>
                  <a:schemeClr val="accent6"/>
                </a:solidFill>
              </a:rPr>
              <a:t>каталізаторів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використовують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accent6"/>
                </a:solidFill>
              </a:rPr>
              <a:t>платину, метали платинового ряду, окиси </a:t>
            </a:r>
            <a:r>
              <a:rPr lang="ru-RU" sz="2200" dirty="0" err="1" smtClean="0">
                <a:solidFill>
                  <a:schemeClr val="accent6"/>
                </a:solidFill>
              </a:rPr>
              <a:t>міді</a:t>
            </a:r>
            <a:r>
              <a:rPr lang="ru-RU" sz="2200" dirty="0" smtClean="0">
                <a:solidFill>
                  <a:schemeClr val="accent6"/>
                </a:solidFill>
              </a:rPr>
              <a:t>, </a:t>
            </a:r>
            <a:r>
              <a:rPr lang="ru-RU" sz="2200" dirty="0" err="1" smtClean="0">
                <a:solidFill>
                  <a:schemeClr val="accent6"/>
                </a:solidFill>
              </a:rPr>
              <a:t>двоокис</a:t>
            </a:r>
            <a:r>
              <a:rPr lang="ru-RU" sz="2200" dirty="0" smtClean="0">
                <a:solidFill>
                  <a:schemeClr val="accent6"/>
                </a:solidFill>
              </a:rPr>
              <a:t> </a:t>
            </a:r>
            <a:r>
              <a:rPr lang="ru-RU" sz="2200" dirty="0" err="1" smtClean="0">
                <a:solidFill>
                  <a:schemeClr val="accent6"/>
                </a:solidFill>
              </a:rPr>
              <a:t>марганцю</a:t>
            </a:r>
            <a:r>
              <a:rPr lang="ru-RU" sz="2200" dirty="0" smtClean="0">
                <a:solidFill>
                  <a:schemeClr val="accent6"/>
                </a:solidFill>
              </a:rPr>
              <a:t>, </a:t>
            </a:r>
            <a:r>
              <a:rPr lang="ru-RU" sz="2200" dirty="0" err="1" smtClean="0">
                <a:solidFill>
                  <a:schemeClr val="accent6"/>
                </a:solidFill>
              </a:rPr>
              <a:t>п’ятиокис</a:t>
            </a:r>
            <a:r>
              <a:rPr lang="ru-RU" sz="2200" dirty="0" smtClean="0">
                <a:solidFill>
                  <a:schemeClr val="accent6"/>
                </a:solidFill>
              </a:rPr>
              <a:t> </a:t>
            </a:r>
            <a:r>
              <a:rPr lang="ru-RU" sz="2200" dirty="0" err="1" smtClean="0">
                <a:solidFill>
                  <a:schemeClr val="accent6"/>
                </a:solidFill>
              </a:rPr>
              <a:t>ванадію</a:t>
            </a:r>
            <a:r>
              <a:rPr lang="ru-RU" sz="2200" dirty="0" smtClean="0">
                <a:solidFill>
                  <a:schemeClr val="accent6"/>
                </a:solidFill>
              </a:rPr>
              <a:t>. </a:t>
            </a:r>
          </a:p>
          <a:p>
            <a:r>
              <a:rPr lang="ru-RU" sz="2200" dirty="0" err="1" smtClean="0"/>
              <a:t>Основним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апаратом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каталітичного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очищення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accent6"/>
                </a:solidFill>
              </a:rPr>
              <a:t>реактор</a:t>
            </a:r>
            <a:r>
              <a:rPr lang="ru-RU" sz="2200" dirty="0" smtClean="0"/>
              <a:t>, робота </a:t>
            </a:r>
            <a:r>
              <a:rPr lang="ru-RU" sz="2200" dirty="0" err="1" smtClean="0"/>
              <a:t>якого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характеризується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певними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технологічними</a:t>
            </a:r>
            <a:r>
              <a:rPr lang="ru-RU" sz="2200" dirty="0" smtClean="0"/>
              <a:t> параметрами.</a:t>
            </a:r>
            <a:endParaRPr lang="ru-RU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330" y="309069"/>
            <a:ext cx="7505700" cy="689413"/>
          </a:xfrm>
        </p:spPr>
        <p:txBody>
          <a:bodyPr/>
          <a:lstStyle/>
          <a:p>
            <a:r>
              <a:rPr lang="ru-RU" dirty="0" smtClean="0"/>
              <a:t>На рис. 6.4 наведена схема </a:t>
            </a:r>
            <a:r>
              <a:rPr lang="ru-RU" b="1" i="1" dirty="0" err="1" smtClean="0"/>
              <a:t>каталітичного</a:t>
            </a:r>
            <a:r>
              <a:rPr lang="ru-RU" b="1" i="1" dirty="0" smtClean="0"/>
              <a:t> реактора,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застосовується</a:t>
            </a:r>
            <a:r>
              <a:rPr lang="ru-RU" b="1" i="1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пари толуолу.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59" y="933665"/>
            <a:ext cx="8455901" cy="286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89" y="325821"/>
            <a:ext cx="8513379" cy="41129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Принцип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реактора. </a:t>
            </a:r>
            <a:r>
              <a:rPr lang="ru-RU" sz="2000" dirty="0" err="1" smtClean="0"/>
              <a:t>Забруднене</a:t>
            </a:r>
            <a:r>
              <a:rPr lang="ru-RU" sz="2000" dirty="0" smtClean="0"/>
              <a:t> толуолом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підігрівання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міжтрубному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просторі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теплообмінника</a:t>
            </a:r>
            <a:r>
              <a:rPr lang="ru-RU" sz="2000" dirty="0" smtClean="0"/>
              <a:t> – </a:t>
            </a:r>
            <a:r>
              <a:rPr lang="ru-RU" sz="2000" dirty="0" err="1" smtClean="0"/>
              <a:t>рекуператорі</a:t>
            </a:r>
            <a:r>
              <a:rPr lang="ru-RU" sz="2000" dirty="0" smtClean="0"/>
              <a:t> </a:t>
            </a:r>
            <a:r>
              <a:rPr lang="ru-RU" sz="2000" i="1" dirty="0" smtClean="0"/>
              <a:t>1, </a:t>
            </a:r>
            <a:r>
              <a:rPr lang="ru-RU" sz="2000" i="1" dirty="0" err="1" smtClean="0"/>
              <a:t>звідки</a:t>
            </a:r>
            <a:r>
              <a:rPr lang="ru-RU" sz="2000" i="1" dirty="0" smtClean="0"/>
              <a:t> по </a:t>
            </a:r>
            <a:r>
              <a:rPr lang="ru-RU" sz="2000" i="1" dirty="0" err="1" smtClean="0"/>
              <a:t>пере</a:t>
            </a:r>
            <a:r>
              <a:rPr lang="ru-RU" sz="2000" dirty="0" err="1" smtClean="0"/>
              <a:t>хідних</a:t>
            </a:r>
            <a:r>
              <a:rPr lang="ru-RU" sz="2000" dirty="0" smtClean="0"/>
              <a:t> каналах переходить у </a:t>
            </a:r>
            <a:r>
              <a:rPr lang="ru-RU" sz="2000" dirty="0" err="1" smtClean="0"/>
              <a:t>підігрівач</a:t>
            </a:r>
            <a:r>
              <a:rPr lang="ru-RU" sz="2000" dirty="0" smtClean="0"/>
              <a:t> </a:t>
            </a:r>
            <a:r>
              <a:rPr lang="ru-RU" sz="2000" i="1" dirty="0" smtClean="0"/>
              <a:t>5. У пальнику 4 </a:t>
            </a:r>
            <a:r>
              <a:rPr lang="ru-RU" sz="2000" i="1" dirty="0" err="1" smtClean="0"/>
              <a:t>спалюється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природний</a:t>
            </a:r>
            <a:r>
              <a:rPr lang="ru-RU" sz="2000" i="1" dirty="0" smtClean="0"/>
              <a:t> </a:t>
            </a:r>
            <a:r>
              <a:rPr lang="ru-RU" sz="2000" dirty="0" smtClean="0"/>
              <a:t>газ.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спалювання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змішуючись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повітрям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підвищують</a:t>
            </a:r>
            <a:r>
              <a:rPr lang="ru-RU" sz="2000" dirty="0" smtClean="0"/>
              <a:t> температуру </a:t>
            </a:r>
            <a:r>
              <a:rPr lang="ru-RU" sz="2000" dirty="0" err="1" smtClean="0"/>
              <a:t>горіння</a:t>
            </a:r>
            <a:r>
              <a:rPr lang="ru-RU" sz="2000" dirty="0" smtClean="0"/>
              <a:t> до 250–350 °С,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рівня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забезпечує</a:t>
            </a:r>
            <a:r>
              <a:rPr lang="ru-RU" sz="2000" dirty="0" smtClean="0"/>
              <a:t> </a:t>
            </a:r>
            <a:r>
              <a:rPr lang="ru-RU" sz="2000" dirty="0" err="1" smtClean="0"/>
              <a:t>оптимальну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окислення</a:t>
            </a:r>
            <a:r>
              <a:rPr lang="ru-RU" sz="2000" dirty="0" smtClean="0"/>
              <a:t> толуолу.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знешкодження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протікає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каталізатора</a:t>
            </a:r>
            <a:r>
              <a:rPr lang="ru-RU" sz="2000" dirty="0" smtClean="0"/>
              <a:t> </a:t>
            </a:r>
            <a:r>
              <a:rPr lang="ru-RU" sz="2000" i="1" dirty="0" smtClean="0"/>
              <a:t>3, </a:t>
            </a:r>
            <a:r>
              <a:rPr lang="ru-RU" sz="2000" i="1" dirty="0" err="1" smtClean="0"/>
              <a:t>розміщеного</a:t>
            </a:r>
            <a:r>
              <a:rPr lang="ru-RU" sz="2000" i="1" dirty="0" smtClean="0"/>
              <a:t> в контактному </a:t>
            </a:r>
            <a:r>
              <a:rPr lang="ru-RU" sz="2000" i="1" dirty="0" err="1" smtClean="0"/>
              <a:t>пристрої</a:t>
            </a:r>
            <a:r>
              <a:rPr lang="ru-RU" sz="2000" i="1" dirty="0" smtClean="0"/>
              <a:t> 2. </a:t>
            </a:r>
          </a:p>
          <a:p>
            <a:r>
              <a:rPr lang="ru-RU" sz="2000" dirty="0" err="1" smtClean="0"/>
              <a:t>Суміш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 за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350–450°С </a:t>
            </a:r>
            <a:r>
              <a:rPr lang="ru-RU" sz="2000" dirty="0" err="1" smtClean="0"/>
              <a:t>спрямовується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знову</a:t>
            </a:r>
            <a:r>
              <a:rPr lang="ru-RU" sz="2000" dirty="0" smtClean="0"/>
              <a:t> в рекуператор (</a:t>
            </a:r>
            <a:r>
              <a:rPr lang="ru-RU" sz="2000" dirty="0" err="1" smtClean="0"/>
              <a:t>теплообмінник</a:t>
            </a:r>
            <a:r>
              <a:rPr lang="ru-RU" sz="2000" dirty="0" smtClean="0"/>
              <a:t>) </a:t>
            </a:r>
            <a:r>
              <a:rPr lang="ru-RU" sz="2000" i="1" dirty="0" smtClean="0"/>
              <a:t>1, де </a:t>
            </a:r>
            <a:r>
              <a:rPr lang="ru-RU" sz="2000" i="1" dirty="0" err="1" smtClean="0"/>
              <a:t>віддає</a:t>
            </a:r>
            <a:r>
              <a:rPr lang="ru-RU" sz="2000" i="1" dirty="0" smtClean="0"/>
              <a:t> теплоту </a:t>
            </a:r>
            <a:r>
              <a:rPr lang="ru-RU" sz="2000" i="1" dirty="0" err="1" smtClean="0"/>
              <a:t>газоповітряному</a:t>
            </a:r>
            <a:r>
              <a:rPr lang="ru-RU" sz="2000" i="1" dirty="0" smtClean="0"/>
              <a:t> пото</a:t>
            </a:r>
            <a:r>
              <a:rPr lang="ru-RU" sz="2000" dirty="0" smtClean="0"/>
              <a:t>ку,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, а </a:t>
            </a:r>
            <a:r>
              <a:rPr lang="ru-RU" sz="2000" dirty="0" err="1" smtClean="0"/>
              <a:t>відтак</a:t>
            </a:r>
            <a:r>
              <a:rPr lang="ru-RU" sz="2000" dirty="0" smtClean="0"/>
              <a:t> через патрубок </a:t>
            </a:r>
            <a:r>
              <a:rPr lang="ru-RU" sz="2000" dirty="0" err="1" smtClean="0"/>
              <a:t>виводиться</a:t>
            </a:r>
            <a:r>
              <a:rPr lang="ru-RU" sz="2000" dirty="0" smtClean="0"/>
              <a:t> в атмосферу.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59" y="336331"/>
            <a:ext cx="8681544" cy="4102394"/>
          </a:xfrm>
        </p:spPr>
        <p:txBody>
          <a:bodyPr>
            <a:no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базується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здатності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мікроорганізмів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руйнувати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перетворювати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розпадаються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ферментів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вироблених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мікроорганізмами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впливом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сполук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, </a:t>
            </a:r>
            <a:r>
              <a:rPr lang="ru-RU" sz="2000" dirty="0" err="1" smtClean="0"/>
              <a:t>наявних</a:t>
            </a:r>
            <a:r>
              <a:rPr lang="ru-RU" sz="2000" dirty="0" smtClean="0"/>
              <a:t> у газах,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очищаються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Біохімічний</a:t>
            </a:r>
            <a:r>
              <a:rPr lang="ru-RU" sz="2000" dirty="0" smtClean="0"/>
              <a:t> метод </a:t>
            </a:r>
            <a:r>
              <a:rPr lang="ru-RU" sz="2000" dirty="0" err="1" smtClean="0"/>
              <a:t>газоочищення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найбільше</a:t>
            </a:r>
            <a:r>
              <a:rPr lang="ru-RU" sz="2000" dirty="0" smtClean="0"/>
              <a:t> </a:t>
            </a:r>
            <a:r>
              <a:rPr lang="ru-RU" sz="2000" i="1" dirty="0" err="1" smtClean="0"/>
              <a:t>застосовується</a:t>
            </a:r>
            <a:r>
              <a:rPr lang="ru-RU" sz="2000" i="1" dirty="0" smtClean="0"/>
              <a:t> для очистки </a:t>
            </a:r>
            <a:r>
              <a:rPr lang="ru-RU" sz="2000" dirty="0" err="1" smtClean="0"/>
              <a:t>відвідних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постійного</a:t>
            </a:r>
            <a:r>
              <a:rPr lang="ru-RU" sz="2000" dirty="0" smtClean="0"/>
              <a:t> складу. При </a:t>
            </a:r>
            <a:r>
              <a:rPr lang="ru-RU" sz="2000" dirty="0" err="1" smtClean="0"/>
              <a:t>частій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зміні</a:t>
            </a:r>
            <a:r>
              <a:rPr lang="ru-RU" sz="2000" dirty="0" smtClean="0"/>
              <a:t> газу </a:t>
            </a:r>
            <a:r>
              <a:rPr lang="ru-RU" sz="2000" dirty="0" err="1" smtClean="0"/>
              <a:t>мікроорганізми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встигають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адаптуватися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недостатню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ферментів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розкладання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біологічна</a:t>
            </a:r>
            <a:r>
              <a:rPr lang="ru-RU" sz="2000" dirty="0" smtClean="0"/>
              <a:t> система </a:t>
            </a:r>
            <a:r>
              <a:rPr lang="ru-RU" sz="2000" dirty="0" err="1" smtClean="0"/>
              <a:t>матиме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слабку</a:t>
            </a:r>
            <a:r>
              <a:rPr lang="ru-RU" sz="2000" dirty="0" smtClean="0"/>
              <a:t> </a:t>
            </a:r>
            <a:r>
              <a:rPr lang="ru-RU" sz="2000" dirty="0" err="1" smtClean="0"/>
              <a:t>руйнівну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компонентів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. </a:t>
            </a:r>
            <a:r>
              <a:rPr lang="ru-RU" sz="2000" i="1" dirty="0" err="1" smtClean="0">
                <a:solidFill>
                  <a:schemeClr val="accent6"/>
                </a:solidFill>
              </a:rPr>
              <a:t>Високий</a:t>
            </a:r>
            <a:r>
              <a:rPr lang="ru-RU" sz="2000" i="1" dirty="0" smtClean="0">
                <a:solidFill>
                  <a:schemeClr val="accent6"/>
                </a:solidFill>
              </a:rPr>
              <a:t> </a:t>
            </a:r>
            <a:r>
              <a:rPr lang="ru-RU" sz="2000" i="1" dirty="0" err="1" smtClean="0">
                <a:solidFill>
                  <a:schemeClr val="accent6"/>
                </a:solidFill>
              </a:rPr>
              <a:t>ефект</a:t>
            </a:r>
            <a:r>
              <a:rPr lang="ru-RU" sz="2000" i="1" dirty="0" smtClean="0">
                <a:solidFill>
                  <a:schemeClr val="accent6"/>
                </a:solidFill>
              </a:rPr>
              <a:t> </a:t>
            </a:r>
            <a:r>
              <a:rPr lang="ru-RU" sz="2000" i="1" dirty="0" err="1" smtClean="0">
                <a:solidFill>
                  <a:schemeClr val="accent6"/>
                </a:solidFill>
              </a:rPr>
              <a:t>газоочищення</a:t>
            </a:r>
            <a:r>
              <a:rPr lang="ru-RU" sz="2000" i="1" dirty="0" smtClean="0">
                <a:solidFill>
                  <a:schemeClr val="accent6"/>
                </a:solidFill>
              </a:rPr>
              <a:t> </a:t>
            </a:r>
            <a:r>
              <a:rPr lang="ru-RU" sz="2000" i="1" dirty="0" err="1" smtClean="0"/>
              <a:t>досягається</a:t>
            </a:r>
            <a:r>
              <a:rPr lang="ru-RU" sz="2000" i="1" dirty="0" smtClean="0"/>
              <a:t> за </a:t>
            </a:r>
            <a:r>
              <a:rPr lang="ru-RU" sz="2000" i="1" dirty="0" err="1" smtClean="0"/>
              <a:t>умови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швидкість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біохімічного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окислення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вилучених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речо</a:t>
            </a:r>
            <a:r>
              <a:rPr lang="ru-RU" sz="2000" dirty="0" err="1" smtClean="0"/>
              <a:t>вин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більша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фази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640" y="404165"/>
            <a:ext cx="7505700" cy="657380"/>
          </a:xfrm>
        </p:spPr>
        <p:txBody>
          <a:bodyPr>
            <a:normAutofit/>
          </a:bodyPr>
          <a:lstStyle/>
          <a:p>
            <a:r>
              <a:rPr lang="ru-RU" dirty="0" smtClean="0"/>
              <a:t>6.4 Метод </a:t>
            </a:r>
            <a:r>
              <a:rPr lang="ru-RU" dirty="0" err="1" smtClean="0"/>
              <a:t>термічної</a:t>
            </a:r>
            <a:r>
              <a:rPr lang="ru-RU" dirty="0" smtClean="0"/>
              <a:t> </a:t>
            </a:r>
            <a:r>
              <a:rPr lang="ru-RU" dirty="0" err="1" smtClean="0"/>
              <a:t>нейтралізації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655" y="872359"/>
            <a:ext cx="8030560" cy="346126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базується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допалюванні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термічній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нейтралізації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шкідливих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викидах</a:t>
            </a:r>
            <a:r>
              <a:rPr lang="ru-RU" sz="1600" dirty="0" smtClean="0"/>
              <a:t> (</a:t>
            </a:r>
            <a:r>
              <a:rPr lang="ru-RU" sz="1600" dirty="0" err="1" smtClean="0"/>
              <a:t>горючі</a:t>
            </a:r>
            <a:r>
              <a:rPr lang="ru-RU" sz="1600" dirty="0" smtClean="0"/>
              <a:t> </a:t>
            </a:r>
            <a:r>
              <a:rPr lang="ru-RU" sz="1600" dirty="0" err="1" smtClean="0"/>
              <a:t>токсичні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компоненти</a:t>
            </a:r>
            <a:r>
              <a:rPr lang="ru-RU" sz="1600" dirty="0" smtClean="0"/>
              <a:t> (гази, пари та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ароматні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) </a:t>
            </a:r>
            <a:r>
              <a:rPr lang="ru-RU" sz="1600" dirty="0" err="1" smtClean="0"/>
              <a:t>окислюються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менш</a:t>
            </a:r>
            <a:r>
              <a:rPr lang="ru-RU" sz="1600" dirty="0" smtClean="0"/>
              <a:t> </a:t>
            </a:r>
            <a:r>
              <a:rPr lang="ru-RU" sz="1600" dirty="0" err="1" smtClean="0"/>
              <a:t>токсичних</a:t>
            </a:r>
            <a:r>
              <a:rPr lang="ru-RU" sz="1600" dirty="0" smtClean="0"/>
              <a:t> за </a:t>
            </a:r>
            <a:r>
              <a:rPr lang="ru-RU" sz="1600" dirty="0" err="1" smtClean="0"/>
              <a:t>наявності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кисню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високої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температури</a:t>
            </a:r>
            <a:r>
              <a:rPr lang="ru-RU" sz="1600" dirty="0" smtClean="0"/>
              <a:t> </a:t>
            </a:r>
            <a:r>
              <a:rPr lang="ru-RU" sz="1600" dirty="0" err="1" smtClean="0"/>
              <a:t>газової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суміші</a:t>
            </a:r>
            <a:r>
              <a:rPr lang="ru-RU" sz="1600" dirty="0" smtClean="0"/>
              <a:t>).</a:t>
            </a:r>
          </a:p>
          <a:p>
            <a:r>
              <a:rPr lang="ru-RU" sz="1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</a:t>
            </a:r>
            <a:r>
              <a:rPr lang="ru-RU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методу </a:t>
            </a:r>
            <a:r>
              <a:rPr lang="ru-RU" sz="1600" dirty="0" smtClean="0"/>
              <a:t>– </a:t>
            </a:r>
            <a:r>
              <a:rPr lang="ru-RU" sz="1600" dirty="0" err="1" smtClean="0"/>
              <a:t>відсутність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шламів</a:t>
            </a:r>
            <a:r>
              <a:rPr lang="ru-RU" sz="1600" dirty="0" smtClean="0"/>
              <a:t>, </a:t>
            </a:r>
            <a:r>
              <a:rPr lang="ru-RU" sz="1600" dirty="0" err="1" smtClean="0"/>
              <a:t>невеликі</a:t>
            </a:r>
            <a:r>
              <a:rPr lang="ru-RU" sz="1600" dirty="0" smtClean="0"/>
              <a:t> </a:t>
            </a:r>
            <a:r>
              <a:rPr lang="ru-RU" sz="1600" dirty="0" err="1" smtClean="0"/>
              <a:t>габарити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устанвок</a:t>
            </a:r>
            <a:r>
              <a:rPr lang="ru-RU" sz="1600" dirty="0" smtClean="0"/>
              <a:t>, простота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обслуговування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автоматизації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, </a:t>
            </a:r>
            <a:r>
              <a:rPr lang="ru-RU" sz="1600" dirty="0" err="1" smtClean="0"/>
              <a:t>висока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знешкодження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шкідливих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. </a:t>
            </a:r>
            <a:r>
              <a:rPr lang="ru-RU" sz="1600" dirty="0" err="1" smtClean="0"/>
              <a:t>Використовується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тоді</a:t>
            </a:r>
            <a:r>
              <a:rPr lang="ru-RU" sz="1600" dirty="0" smtClean="0"/>
              <a:t>, коли </a:t>
            </a:r>
            <a:r>
              <a:rPr lang="ru-RU" sz="1600" dirty="0" err="1" smtClean="0"/>
              <a:t>об’єми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надто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великі</a:t>
            </a:r>
            <a:r>
              <a:rPr lang="ru-RU" sz="1600" dirty="0" smtClean="0"/>
              <a:t>, а </a:t>
            </a:r>
            <a:r>
              <a:rPr lang="ru-RU" sz="1600" dirty="0" err="1" smtClean="0"/>
              <a:t>шкідливі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домішки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піддаються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спалюванню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Ефективність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систем </a:t>
            </a:r>
            <a:r>
              <a:rPr lang="ru-RU" sz="1600" dirty="0" err="1" smtClean="0"/>
              <a:t>термічного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вогневого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знешкодження</a:t>
            </a:r>
            <a:r>
              <a:rPr lang="ru-RU" sz="1600" dirty="0" smtClean="0"/>
              <a:t> –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99%.</a:t>
            </a:r>
          </a:p>
          <a:p>
            <a:r>
              <a:rPr lang="ru-RU" sz="1600" dirty="0" err="1" smtClean="0"/>
              <a:t>Застосування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обмежується</a:t>
            </a:r>
            <a:r>
              <a:rPr lang="ru-RU" sz="1600" dirty="0" smtClean="0"/>
              <a:t> характером </a:t>
            </a:r>
            <a:r>
              <a:rPr lang="ru-RU" sz="1600" dirty="0" err="1" smtClean="0"/>
              <a:t>утворених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окисленні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реакції</a:t>
            </a:r>
            <a:r>
              <a:rPr lang="ru-RU" sz="1600" dirty="0" smtClean="0"/>
              <a:t> –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містять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токсичних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компонентів</a:t>
            </a:r>
            <a:r>
              <a:rPr lang="ru-RU" sz="1600" dirty="0" smtClean="0"/>
              <a:t> (</a:t>
            </a:r>
            <a:r>
              <a:rPr lang="ru-RU" sz="1600" dirty="0" err="1" smtClean="0"/>
              <a:t>органічні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, до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галогени</a:t>
            </a:r>
            <a:r>
              <a:rPr lang="ru-RU" sz="1600" dirty="0" smtClean="0"/>
              <a:t>, </a:t>
            </a:r>
            <a:r>
              <a:rPr lang="ru-RU" sz="1600" dirty="0" err="1" smtClean="0"/>
              <a:t>сірка</a:t>
            </a:r>
            <a:r>
              <a:rPr lang="ru-RU" sz="1600" dirty="0" smtClean="0"/>
              <a:t> та фосфор).</a:t>
            </a:r>
          </a:p>
          <a:p>
            <a:r>
              <a:rPr lang="ru-RU" sz="1600" dirty="0" err="1" smtClean="0"/>
              <a:t>Ефективний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очищенні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лакофарбованих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просочувальних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дільниць</a:t>
            </a:r>
            <a:r>
              <a:rPr lang="ru-RU" sz="16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47" y="456717"/>
            <a:ext cx="7505700" cy="7940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6.5 </a:t>
            </a:r>
            <a:r>
              <a:rPr lang="ru-RU" dirty="0" err="1" smtClean="0"/>
              <a:t>Вибір</a:t>
            </a:r>
            <a:r>
              <a:rPr lang="ru-RU" dirty="0" smtClean="0"/>
              <a:t> типу </a:t>
            </a:r>
            <a:r>
              <a:rPr lang="ru-RU" dirty="0" err="1" smtClean="0"/>
              <a:t>очисних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та </a:t>
            </a:r>
            <a:r>
              <a:rPr lang="ru-RU" dirty="0" err="1" smtClean="0"/>
              <a:t>фільтрів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998483"/>
            <a:ext cx="7505700" cy="38467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err="1" smtClean="0"/>
              <a:t>Послідовність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вибору</a:t>
            </a:r>
            <a:r>
              <a:rPr lang="ru-RU" sz="2000" dirty="0" smtClean="0"/>
              <a:t> типу </a:t>
            </a:r>
            <a:r>
              <a:rPr lang="ru-RU" sz="2000" dirty="0" err="1" smtClean="0"/>
              <a:t>очисних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пристроїв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фільтрів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виявлення</a:t>
            </a:r>
            <a:r>
              <a:rPr lang="ru-RU" sz="2000" dirty="0" smtClean="0"/>
              <a:t> характеристик </a:t>
            </a:r>
            <a:r>
              <a:rPr lang="ru-RU" sz="2000" dirty="0" err="1" smtClean="0"/>
              <a:t>викидів</a:t>
            </a:r>
            <a:r>
              <a:rPr lang="ru-RU" sz="2000" dirty="0" smtClean="0"/>
              <a:t> (температура, </a:t>
            </a:r>
            <a:r>
              <a:rPr lang="ru-RU" sz="2000" dirty="0" err="1" smtClean="0"/>
              <a:t>вологість</a:t>
            </a:r>
            <a:r>
              <a:rPr lang="ru-RU" sz="2000" dirty="0" smtClean="0"/>
              <a:t>, вид та </a:t>
            </a:r>
            <a:r>
              <a:rPr lang="ru-RU" sz="2000" dirty="0" err="1" smtClean="0"/>
              <a:t>концентрація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домішок</a:t>
            </a:r>
            <a:r>
              <a:rPr lang="ru-RU" sz="2000" dirty="0" smtClean="0"/>
              <a:t>, </a:t>
            </a:r>
            <a:r>
              <a:rPr lang="ru-RU" sz="2000" dirty="0" err="1" smtClean="0"/>
              <a:t>токсичність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дисперсність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визначення</a:t>
            </a:r>
            <a:r>
              <a:rPr lang="ru-RU" sz="2000" dirty="0" smtClean="0"/>
              <a:t> типу </a:t>
            </a:r>
            <a:r>
              <a:rPr lang="ru-RU" sz="2000" dirty="0" err="1" smtClean="0"/>
              <a:t>очисного</a:t>
            </a:r>
            <a:r>
              <a:rPr lang="ru-RU" sz="2000" dirty="0" smtClean="0"/>
              <a:t> пристрою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фільтра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витратою</a:t>
            </a:r>
            <a:r>
              <a:rPr lang="ru-RU" sz="2000" dirty="0" smtClean="0"/>
              <a:t> газу, </a:t>
            </a:r>
            <a:r>
              <a:rPr lang="ru-RU" sz="2000" dirty="0" err="1" smtClean="0"/>
              <a:t>необхідним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ступенем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можливостями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факторами;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знаходження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робочої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техніко-економічний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аналіз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варіантів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розрахунок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параметрів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очисного</a:t>
            </a:r>
            <a:r>
              <a:rPr lang="ru-RU" sz="2000" dirty="0" smtClean="0"/>
              <a:t> пристрою;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проектування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очисного</a:t>
            </a:r>
            <a:r>
              <a:rPr lang="ru-RU" sz="2000" dirty="0" smtClean="0"/>
              <a:t> пристрою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фільтра</a:t>
            </a:r>
            <a:r>
              <a:rPr lang="ru-RU" sz="20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02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План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87375"/>
            <a:ext cx="7505700" cy="27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dirty="0" smtClean="0"/>
              <a:t>6.1 Метод </a:t>
            </a:r>
            <a:r>
              <a:rPr lang="ru-RU" sz="2000" dirty="0" err="1" smtClean="0"/>
              <a:t>абсорбції</a:t>
            </a:r>
            <a:endParaRPr lang="ru-RU" sz="2000" dirty="0" smtClean="0"/>
          </a:p>
          <a:p>
            <a:r>
              <a:rPr lang="ru-RU" sz="2000" dirty="0" smtClean="0"/>
              <a:t>6.2 Метод </a:t>
            </a:r>
            <a:r>
              <a:rPr lang="ru-RU" sz="2000" dirty="0" err="1" smtClean="0"/>
              <a:t>адсорбції</a:t>
            </a:r>
            <a:endParaRPr lang="ru-RU" sz="2000" dirty="0" smtClean="0"/>
          </a:p>
          <a:p>
            <a:r>
              <a:rPr lang="ru-RU" sz="2000" dirty="0" smtClean="0"/>
              <a:t>6.3 Метод </a:t>
            </a:r>
            <a:r>
              <a:rPr lang="ru-RU" sz="2000" dirty="0" err="1" smtClean="0"/>
              <a:t>хемосорбції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каталітичний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біохімічний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endParaRPr lang="ru-RU" sz="2000" dirty="0" smtClean="0"/>
          </a:p>
          <a:p>
            <a:r>
              <a:rPr lang="ru-RU" sz="2000" dirty="0" smtClean="0"/>
              <a:t>6.4 Метод </a:t>
            </a:r>
            <a:r>
              <a:rPr lang="ru-RU" sz="2000" dirty="0" err="1" smtClean="0"/>
              <a:t>термічної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нейтралізації</a:t>
            </a:r>
            <a:endParaRPr lang="ru-RU" sz="2000" dirty="0" smtClean="0"/>
          </a:p>
          <a:p>
            <a:r>
              <a:rPr lang="ru-RU" sz="2000" dirty="0" smtClean="0"/>
              <a:t>6.5 </a:t>
            </a:r>
            <a:r>
              <a:rPr lang="ru-RU" sz="2000" dirty="0" err="1" smtClean="0"/>
              <a:t>Вибір</a:t>
            </a:r>
            <a:r>
              <a:rPr lang="ru-RU" sz="2000" dirty="0" smtClean="0"/>
              <a:t> типу </a:t>
            </a:r>
            <a:r>
              <a:rPr lang="ru-RU" sz="2000" dirty="0" err="1" smtClean="0"/>
              <a:t>очисних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пристроїв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фільтрів</a:t>
            </a:r>
            <a:endParaRPr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524" y="200589"/>
            <a:ext cx="6968687" cy="462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283778" y="199696"/>
            <a:ext cx="8565931" cy="4614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 smtClean="0"/>
              <a:t>При </a:t>
            </a:r>
            <a:r>
              <a:rPr lang="ru-RU" sz="1600" dirty="0" err="1" smtClean="0"/>
              <a:t>виборі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засобів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 в атмосферу </a:t>
            </a:r>
            <a:r>
              <a:rPr lang="ru-RU" sz="1600" dirty="0" err="1" smtClean="0"/>
              <a:t>враховують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</a:t>
            </a:r>
            <a:r>
              <a:rPr lang="ru-RU" sz="1600" dirty="0" err="1" smtClean="0"/>
              <a:t>рекомендації</a:t>
            </a:r>
            <a:r>
              <a:rPr lang="ru-RU" sz="1600" dirty="0" smtClean="0"/>
              <a:t>: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сухі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механічні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способи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пристрої</a:t>
            </a:r>
            <a:r>
              <a:rPr lang="ru-RU" sz="1600" dirty="0" smtClean="0"/>
              <a:t> не </a:t>
            </a:r>
            <a:r>
              <a:rPr lang="ru-RU" sz="1600" dirty="0" err="1" smtClean="0"/>
              <a:t>ефективні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видаленні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дрібнодисперсного</a:t>
            </a:r>
            <a:r>
              <a:rPr lang="ru-RU" sz="1600" dirty="0" smtClean="0"/>
              <a:t> та липкого пилу;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мокрі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методи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ефективні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очищенні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, в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містяться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погано </a:t>
            </a:r>
            <a:r>
              <a:rPr lang="ru-RU" sz="1600" dirty="0" err="1" smtClean="0"/>
              <a:t>злипаються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утворюють</a:t>
            </a:r>
            <a:r>
              <a:rPr lang="ru-RU" sz="1600" dirty="0" smtClean="0"/>
              <a:t> грудки;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електроосаджувачі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ефективні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випадку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видалення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малим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питомим</a:t>
            </a:r>
            <a:r>
              <a:rPr lang="ru-RU" sz="1600" dirty="0" smtClean="0"/>
              <a:t> опором </a:t>
            </a:r>
            <a:r>
              <a:rPr lang="ru-RU" sz="1600" dirty="0" err="1" smtClean="0"/>
              <a:t>і</a:t>
            </a:r>
            <a:r>
              <a:rPr lang="ru-RU" sz="1600" dirty="0" smtClean="0"/>
              <a:t> тих,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погано </a:t>
            </a:r>
            <a:r>
              <a:rPr lang="ru-RU" sz="1600" dirty="0" err="1" smtClean="0"/>
              <a:t>заряджаються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електрикою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рукавні</a:t>
            </a:r>
            <a:r>
              <a:rPr lang="ru-RU" sz="1600" dirty="0" smtClean="0"/>
              <a:t> </a:t>
            </a:r>
            <a:r>
              <a:rPr lang="ru-RU" sz="1600" dirty="0" err="1" smtClean="0"/>
              <a:t>фільтри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ефективні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липкими та </a:t>
            </a:r>
            <a:r>
              <a:rPr lang="ru-RU" sz="1600" dirty="0" err="1" smtClean="0"/>
              <a:t>зволоженими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забрудненнями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мокрі</a:t>
            </a:r>
            <a:r>
              <a:rPr lang="ru-RU" sz="1600" dirty="0" smtClean="0"/>
              <a:t> </a:t>
            </a:r>
            <a:r>
              <a:rPr lang="ru-RU" sz="1600" dirty="0" err="1" smtClean="0"/>
              <a:t>скрубери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застосовувати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поза </a:t>
            </a:r>
            <a:r>
              <a:rPr lang="ru-RU" sz="1600" dirty="0" err="1" smtClean="0"/>
              <a:t>приміщеннями</a:t>
            </a:r>
            <a:r>
              <a:rPr lang="ru-RU" sz="1600" dirty="0" smtClean="0"/>
              <a:t> в </a:t>
            </a:r>
            <a:r>
              <a:rPr lang="ru-RU" sz="1600" dirty="0" err="1" smtClean="0"/>
              <a:t>зимових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[3].</a:t>
            </a:r>
          </a:p>
          <a:p>
            <a:r>
              <a:rPr lang="ru-RU" sz="1600" dirty="0" err="1" smtClean="0"/>
              <a:t>Процеси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технологічних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вентиляційних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газів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пароподібних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домішок</a:t>
            </a:r>
            <a:r>
              <a:rPr lang="ru-RU" sz="1600" dirty="0" smtClean="0"/>
              <a:t> </a:t>
            </a:r>
            <a:r>
              <a:rPr lang="ru-RU" sz="1600" dirty="0" err="1" smtClean="0"/>
              <a:t>характеризуються</a:t>
            </a:r>
            <a:r>
              <a:rPr lang="ru-RU" sz="1600" dirty="0" smtClean="0"/>
              <a:t> низкою </a:t>
            </a:r>
            <a:r>
              <a:rPr lang="ru-RU" sz="1600" dirty="0" err="1" smtClean="0"/>
              <a:t>особливостей</a:t>
            </a:r>
            <a:r>
              <a:rPr lang="ru-RU" sz="1600" dirty="0" smtClean="0"/>
              <a:t>:</a:t>
            </a:r>
          </a:p>
          <a:p>
            <a:r>
              <a:rPr lang="ru-RU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по-перше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/>
              <a:t>– гази,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викидаються</a:t>
            </a:r>
            <a:r>
              <a:rPr lang="ru-RU" sz="1600" i="1" dirty="0" smtClean="0"/>
              <a:t> в атмосферу </a:t>
            </a:r>
            <a:r>
              <a:rPr lang="ru-RU" sz="1600" i="1" dirty="0" err="1" smtClean="0"/>
              <a:t>мають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досить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високу</a:t>
            </a:r>
            <a:r>
              <a:rPr lang="ru-RU" sz="1600" i="1" dirty="0" smtClean="0"/>
              <a:t> темпе</a:t>
            </a:r>
            <a:r>
              <a:rPr lang="ru-RU" sz="1600" dirty="0" smtClean="0"/>
              <a:t>ратуру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пилу,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істотно</a:t>
            </a:r>
            <a:r>
              <a:rPr lang="ru-RU" sz="1600" dirty="0" smtClean="0"/>
              <a:t> </a:t>
            </a:r>
            <a:r>
              <a:rPr lang="ru-RU" sz="1600" dirty="0" err="1" smtClean="0"/>
              <a:t>ускладнює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</a:t>
            </a:r>
            <a:r>
              <a:rPr lang="ru-RU" sz="1600" dirty="0" smtClean="0"/>
              <a:t> </a:t>
            </a:r>
            <a:r>
              <a:rPr lang="ru-RU" sz="1600" dirty="0" err="1" smtClean="0"/>
              <a:t>газоочищення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вимагає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попередньої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підготовки</a:t>
            </a:r>
            <a:r>
              <a:rPr lang="ru-RU" sz="1600" dirty="0" smtClean="0"/>
              <a:t> </a:t>
            </a:r>
            <a:r>
              <a:rPr lang="ru-RU" sz="1600" dirty="0" err="1" smtClean="0"/>
              <a:t>газів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відходять</a:t>
            </a:r>
            <a:r>
              <a:rPr lang="ru-RU" sz="1600" dirty="0" smtClean="0"/>
              <a:t>;</a:t>
            </a:r>
          </a:p>
          <a:p>
            <a:r>
              <a:rPr lang="ru-RU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по-друге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/>
              <a:t>– </a:t>
            </a:r>
            <a:r>
              <a:rPr lang="ru-RU" sz="1600" i="1" dirty="0" err="1" smtClean="0"/>
              <a:t>концентрація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газо</a:t>
            </a:r>
            <a:r>
              <a:rPr lang="ru-RU" sz="1600" i="1" dirty="0" smtClean="0"/>
              <a:t>-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пароподібних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домішок</a:t>
            </a:r>
            <a:r>
              <a:rPr lang="ru-RU" sz="1600" i="1" dirty="0" smtClean="0"/>
              <a:t> величина </a:t>
            </a:r>
            <a:r>
              <a:rPr lang="ru-RU" sz="1600" i="1" dirty="0" err="1" smtClean="0"/>
              <a:t>непостійна</a:t>
            </a:r>
            <a:r>
              <a:rPr lang="ru-RU" sz="1600" i="1" dirty="0" smtClean="0"/>
              <a:t>.</a:t>
            </a:r>
            <a:endParaRPr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https://gas-cleaning.ru/article/gas-treatment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Джерела</a:t>
            </a:r>
            <a:endParaRPr dirty="0"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819150" y="1410650"/>
            <a:ext cx="75057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r>
              <a:rPr lang="ru-RU" sz="1400" dirty="0" smtClean="0"/>
              <a:t>8.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 Основы экологии и охраны окружающей среды. Учебное </a:t>
            </a:r>
            <a:r>
              <a:rPr lang="ru-RU" sz="1400" dirty="0" smtClean="0"/>
              <a:t>пособие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2001. – 333 с.</a:t>
            </a:r>
          </a:p>
          <a:p>
            <a:r>
              <a:rPr lang="ru-RU" sz="1400" dirty="0" smtClean="0"/>
              <a:t>9. </a:t>
            </a:r>
            <a:r>
              <a:rPr lang="ru-RU" sz="1400" dirty="0" err="1" smtClean="0"/>
              <a:t>Даценко</a:t>
            </a:r>
            <a:r>
              <a:rPr lang="ru-RU" sz="1400" dirty="0" smtClean="0"/>
              <a:t> І.І. </a:t>
            </a:r>
            <a:r>
              <a:rPr lang="ru-RU" sz="1400" dirty="0" err="1" smtClean="0"/>
              <a:t>Гігієна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.: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2000</a:t>
            </a:r>
            <a:r>
              <a:rPr lang="ru-RU" sz="1400" dirty="0" smtClean="0"/>
              <a:t>. – 248 с.</a:t>
            </a:r>
          </a:p>
          <a:p>
            <a:r>
              <a:rPr lang="ru-RU" sz="1400" dirty="0" smtClean="0"/>
              <a:t>10.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 В.С.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охорона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навколишнього</a:t>
            </a:r>
            <a:r>
              <a:rPr lang="ru-RU" sz="1400" dirty="0" smtClean="0"/>
              <a:t> природного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Т-во</a:t>
            </a:r>
            <a:r>
              <a:rPr lang="ru-RU" sz="1400" dirty="0" smtClean="0"/>
              <a:t> “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”, 2002. – 203 с.</a:t>
            </a:r>
          </a:p>
          <a:p>
            <a:r>
              <a:rPr lang="ru-RU" sz="1400" dirty="0" smtClean="0"/>
              <a:t>11. </a:t>
            </a:r>
            <a:r>
              <a:rPr lang="ru-RU" sz="1400" dirty="0" err="1" smtClean="0"/>
              <a:t>Запольський</a:t>
            </a:r>
            <a:r>
              <a:rPr lang="ru-RU" sz="1400" dirty="0" smtClean="0"/>
              <a:t> А.К., </a:t>
            </a:r>
            <a:r>
              <a:rPr lang="ru-RU" sz="1400" dirty="0" err="1" smtClean="0"/>
              <a:t>Салюк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Основи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екології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 / За ред</a:t>
            </a:r>
            <a:r>
              <a:rPr lang="ru-RU" sz="1400" dirty="0" smtClean="0"/>
              <a:t>. К.М</a:t>
            </a:r>
            <a:r>
              <a:rPr lang="ru-RU" sz="1400" dirty="0" smtClean="0"/>
              <a:t>. Ситника. – 3-тє вид., стер. – К.: </a:t>
            </a:r>
            <a:r>
              <a:rPr lang="ru-RU" sz="1400" dirty="0" err="1" smtClean="0"/>
              <a:t>Вища</a:t>
            </a:r>
            <a:r>
              <a:rPr lang="ru-RU" sz="1400" dirty="0" smtClean="0"/>
              <a:t> </a:t>
            </a:r>
            <a:r>
              <a:rPr lang="ru-RU" sz="1400" dirty="0" err="1" smtClean="0"/>
              <a:t>шк</a:t>
            </a:r>
            <a:r>
              <a:rPr lang="ru-RU" sz="1400" dirty="0" smtClean="0"/>
              <a:t>., 2005. – 285 с.</a:t>
            </a:r>
          </a:p>
          <a:p>
            <a:r>
              <a:rPr lang="ru-RU" sz="1400" dirty="0" smtClean="0"/>
              <a:t>12. </a:t>
            </a:r>
            <a:r>
              <a:rPr lang="ru-RU" sz="1400" dirty="0" err="1" smtClean="0"/>
              <a:t>Корабльова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Взаємовідносини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. </a:t>
            </a:r>
            <a:r>
              <a:rPr lang="ru-RU" sz="1400" dirty="0" smtClean="0"/>
              <a:t>– </a:t>
            </a:r>
            <a:r>
              <a:rPr lang="ru-RU" sz="1400" dirty="0" err="1" smtClean="0"/>
              <a:t>Дніпропетровськ</a:t>
            </a:r>
            <a:r>
              <a:rPr lang="ru-RU" sz="1400" dirty="0" smtClean="0"/>
              <a:t>: Центр </a:t>
            </a:r>
            <a:r>
              <a:rPr lang="ru-RU" sz="1400" dirty="0" err="1" smtClean="0"/>
              <a:t>екологічної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освіти</a:t>
            </a:r>
            <a:r>
              <a:rPr lang="ru-RU" sz="1400" dirty="0" smtClean="0"/>
              <a:t>, КОО, 2001. – 291 с.</a:t>
            </a:r>
          </a:p>
          <a:p>
            <a:r>
              <a:rPr lang="ru-RU" sz="1400" dirty="0" smtClean="0"/>
              <a:t>13.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 / С.О.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, В.С</a:t>
            </a:r>
            <a:r>
              <a:rPr lang="ru-RU" sz="1400" dirty="0" smtClean="0"/>
              <a:t>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, А.С.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, 2005. – 474 с.</a:t>
            </a:r>
          </a:p>
          <a:p>
            <a:r>
              <a:rPr lang="ru-RU" sz="1400" dirty="0" smtClean="0"/>
              <a:t>14. </a:t>
            </a:r>
            <a:r>
              <a:rPr lang="ru-RU" sz="1400" dirty="0" err="1" smtClean="0"/>
              <a:t>Сторожук</a:t>
            </a:r>
            <a:r>
              <a:rPr lang="ru-RU" sz="1400" dirty="0" smtClean="0"/>
              <a:t> В.М.,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В.А., </a:t>
            </a:r>
            <a:r>
              <a:rPr lang="ru-RU" sz="1400" dirty="0" err="1" smtClean="0"/>
              <a:t>Назарук</a:t>
            </a:r>
            <a:r>
              <a:rPr lang="ru-RU" sz="1400" dirty="0" smtClean="0"/>
              <a:t> М.М.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smtClean="0"/>
              <a:t>Підручник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Українська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академія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друкарства</a:t>
            </a:r>
            <a:r>
              <a:rPr lang="ru-RU" sz="1400" dirty="0" smtClean="0"/>
              <a:t>, 2006. – 574 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346841" y="346842"/>
            <a:ext cx="7978009" cy="966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газоподібних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домішок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характером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протікання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/>
              <a:t>поділяються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:</a:t>
            </a:r>
            <a:endParaRPr sz="2000"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378372" y="1303284"/>
            <a:ext cx="8481849" cy="2641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1)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промивання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викидів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розчинниками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не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сполучаються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із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забруднюва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чами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(метод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абсорбції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2)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поглинання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газоподібних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домішок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твердими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активними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речовинами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ме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тод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адсорбції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3)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промивання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викидів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розчинами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реагентів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вступають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хімічне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з’єднання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із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забруднювачами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(метод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хемосорбції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4)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поглинання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домішок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шляхом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застосування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каталітичного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перетворення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використання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каталізаторів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5)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термічна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обробка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викидів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6)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осаджування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електричних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магнітних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полях;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7)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виморожування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546538"/>
            <a:ext cx="7505700" cy="3892187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Сорбцією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/>
              <a:t>називається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поглинання</a:t>
            </a:r>
            <a:r>
              <a:rPr lang="ru-RU" sz="2800" dirty="0" smtClean="0"/>
              <a:t> твердим </a:t>
            </a:r>
            <a:r>
              <a:rPr lang="ru-RU" sz="2800" dirty="0" err="1" smtClean="0"/>
              <a:t>тілом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рідиною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endParaRPr lang="ru-RU" sz="2800" dirty="0" smtClean="0"/>
          </a:p>
          <a:p>
            <a:r>
              <a:rPr lang="ru-RU" sz="2800" dirty="0" err="1" smtClean="0"/>
              <a:t>навколишнього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середовища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Зворотний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називають</a:t>
            </a:r>
            <a:r>
              <a:rPr lang="ru-RU" sz="2800" dirty="0" smtClean="0"/>
              <a:t> –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десорбцією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найчастіше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здійснюють</a:t>
            </a:r>
            <a:endParaRPr lang="ru-RU" sz="2800" dirty="0" smtClean="0"/>
          </a:p>
          <a:p>
            <a:r>
              <a:rPr lang="ru-RU" sz="2800" dirty="0" err="1" smtClean="0"/>
              <a:t>підвищенням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температури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зниженням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тиску</a:t>
            </a:r>
            <a:r>
              <a:rPr lang="ru-RU" sz="2800" dirty="0" smtClean="0"/>
              <a:t> </a:t>
            </a:r>
            <a:r>
              <a:rPr lang="ru-RU" sz="2800" dirty="0" err="1" smtClean="0"/>
              <a:t>сорбуємої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02" y="330593"/>
            <a:ext cx="7505700" cy="954600"/>
          </a:xfrm>
        </p:spPr>
        <p:txBody>
          <a:bodyPr/>
          <a:lstStyle/>
          <a:p>
            <a:r>
              <a:rPr lang="ru-RU" dirty="0" smtClean="0"/>
              <a:t>6.1 Метод </a:t>
            </a:r>
            <a:r>
              <a:rPr lang="ru-RU" dirty="0" err="1" smtClean="0"/>
              <a:t>абсорбції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882869"/>
            <a:ext cx="7505700" cy="3555856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Абсорбцію</a:t>
            </a:r>
            <a:r>
              <a:rPr lang="ru-RU" sz="1800" dirty="0" smtClean="0"/>
              <a:t> у </a:t>
            </a:r>
            <a:r>
              <a:rPr lang="ru-RU" sz="1800" dirty="0" err="1" smtClean="0"/>
              <a:t>техніці</a:t>
            </a:r>
            <a:r>
              <a:rPr lang="ru-RU" sz="1800" dirty="0" smtClean="0"/>
              <a:t> часто </a:t>
            </a:r>
            <a:r>
              <a:rPr lang="ru-RU" sz="1800" dirty="0" err="1" smtClean="0"/>
              <a:t>називають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скруберним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процесом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ru-RU" sz="1800" dirty="0" smtClean="0"/>
              <a:t>Принцип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методу </a:t>
            </a:r>
            <a:r>
              <a:rPr lang="ru-RU" sz="1800" dirty="0" err="1" smtClean="0"/>
              <a:t>полягає</a:t>
            </a:r>
            <a:r>
              <a:rPr lang="ru-RU" sz="1800" dirty="0" smtClean="0"/>
              <a:t> у </a:t>
            </a:r>
            <a:r>
              <a:rPr lang="ru-RU" sz="1800" dirty="0" err="1" smtClean="0"/>
              <a:t>розділенні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газоповітряної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суміші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складові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поглинанням</a:t>
            </a:r>
            <a:r>
              <a:rPr lang="ru-RU" sz="1800" dirty="0" smtClean="0"/>
              <a:t> одного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кількох</a:t>
            </a:r>
            <a:r>
              <a:rPr lang="ru-RU" sz="1800" dirty="0" smtClean="0"/>
              <a:t> </a:t>
            </a:r>
            <a:r>
              <a:rPr lang="ru-RU" sz="1800" dirty="0" err="1" smtClean="0"/>
              <a:t>газових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компонентів</a:t>
            </a:r>
            <a:r>
              <a:rPr lang="ru-RU" sz="1800" dirty="0" smtClean="0"/>
              <a:t> (</a:t>
            </a:r>
            <a:r>
              <a:rPr lang="ru-RU" sz="1800" dirty="0" err="1" smtClean="0"/>
              <a:t>абсорбантів</a:t>
            </a:r>
            <a:r>
              <a:rPr lang="ru-RU" sz="1800" dirty="0" smtClean="0"/>
              <a:t>) </a:t>
            </a:r>
            <a:r>
              <a:rPr lang="ru-RU" sz="1800" dirty="0" err="1" smtClean="0"/>
              <a:t>цієї</a:t>
            </a:r>
            <a:r>
              <a:rPr lang="en-US" sz="1800" dirty="0" smtClean="0"/>
              <a:t> </a:t>
            </a:r>
            <a:r>
              <a:rPr lang="ru-RU" sz="1800" dirty="0" err="1" smtClean="0"/>
              <a:t>суміші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рідким</a:t>
            </a:r>
            <a:r>
              <a:rPr lang="ru-RU" sz="1800" dirty="0" smtClean="0"/>
              <a:t> </a:t>
            </a:r>
            <a:r>
              <a:rPr lang="ru-RU" sz="1800" dirty="0" err="1" smtClean="0"/>
              <a:t>поглиначем</a:t>
            </a:r>
            <a:r>
              <a:rPr lang="ru-RU" sz="1800" dirty="0" smtClean="0"/>
              <a:t> (абсорбентом)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розчину</a:t>
            </a:r>
            <a:r>
              <a:rPr lang="ru-RU" sz="1800" dirty="0" smtClean="0"/>
              <a:t>. </a:t>
            </a: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Рушійною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силою при </a:t>
            </a: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градієнт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концентрації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межі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фаз «газ–</a:t>
            </a: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рідина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1800" dirty="0" err="1" smtClean="0"/>
              <a:t>Розчинений</a:t>
            </a:r>
            <a:r>
              <a:rPr lang="ru-RU" sz="1800" dirty="0" smtClean="0"/>
              <a:t> у</a:t>
            </a:r>
            <a:r>
              <a:rPr lang="en-US" sz="1800" dirty="0" smtClean="0"/>
              <a:t> </a:t>
            </a:r>
            <a:r>
              <a:rPr lang="ru-RU" sz="1800" dirty="0" err="1" smtClean="0"/>
              <a:t>рідині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абсорбант</a:t>
            </a:r>
            <a:r>
              <a:rPr lang="ru-RU" sz="1800" dirty="0" smtClean="0"/>
              <a:t> </a:t>
            </a:r>
            <a:r>
              <a:rPr lang="ru-RU" sz="1800" dirty="0" err="1" smtClean="0"/>
              <a:t>внаслідок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дифузії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проникає</a:t>
            </a:r>
            <a:r>
              <a:rPr lang="ru-RU" sz="1800" dirty="0" smtClean="0"/>
              <a:t> у </a:t>
            </a:r>
            <a:r>
              <a:rPr lang="ru-RU" sz="1800" dirty="0" err="1" smtClean="0"/>
              <a:t>внутрішні</a:t>
            </a:r>
            <a:r>
              <a:rPr lang="ru-RU" sz="1800" dirty="0" smtClean="0"/>
              <a:t> </a:t>
            </a:r>
            <a:r>
              <a:rPr lang="ru-RU" sz="1800" dirty="0" err="1" smtClean="0"/>
              <a:t>шари</a:t>
            </a:r>
            <a:r>
              <a:rPr lang="ru-RU" sz="1800" dirty="0" smtClean="0"/>
              <a:t> абсорбента. </a:t>
            </a:r>
            <a:r>
              <a:rPr lang="ru-RU" sz="1800" dirty="0" err="1" smtClean="0"/>
              <a:t>Даний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визначається</a:t>
            </a:r>
            <a:r>
              <a:rPr lang="ru-RU" sz="1800" dirty="0" smtClean="0"/>
              <a:t> величиною </a:t>
            </a:r>
            <a:r>
              <a:rPr lang="ru-RU" sz="1800" dirty="0" err="1" smtClean="0"/>
              <a:t>поверхні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розділення</a:t>
            </a:r>
            <a:r>
              <a:rPr lang="ru-RU" sz="1800" dirty="0" smtClean="0"/>
              <a:t> фаз, </a:t>
            </a:r>
            <a:r>
              <a:rPr lang="ru-RU" sz="1800" dirty="0" err="1" smtClean="0"/>
              <a:t>турбулентністю</a:t>
            </a:r>
            <a:r>
              <a:rPr lang="en-US" sz="1800" dirty="0" smtClean="0"/>
              <a:t> </a:t>
            </a:r>
            <a:r>
              <a:rPr lang="ru-RU" sz="1800" dirty="0" err="1" smtClean="0"/>
              <a:t>потоків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коефіцієнтом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дифузії</a:t>
            </a:r>
            <a:r>
              <a:rPr lang="ru-RU" sz="1800" dirty="0" smtClean="0"/>
              <a:t>. Головною </a:t>
            </a:r>
            <a:r>
              <a:rPr lang="ru-RU" sz="1800" dirty="0" err="1" smtClean="0"/>
              <a:t>умовою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виборі</a:t>
            </a:r>
            <a:r>
              <a:rPr lang="ru-RU" sz="1800" dirty="0" smtClean="0"/>
              <a:t> абсорбента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розчинність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ньому</a:t>
            </a:r>
            <a:r>
              <a:rPr lang="ru-RU" sz="1800" dirty="0" smtClean="0"/>
              <a:t> компонента,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вилучається</a:t>
            </a:r>
            <a:r>
              <a:rPr lang="ru-RU" sz="1800" dirty="0" smtClean="0"/>
              <a:t>, та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залежність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температури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en-US" sz="1800" dirty="0" smtClean="0"/>
              <a:t> </a:t>
            </a:r>
            <a:r>
              <a:rPr lang="ru-RU" sz="1800" dirty="0" err="1" smtClean="0"/>
              <a:t>парціального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тиску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336331"/>
            <a:ext cx="7505700" cy="725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ru-RU" sz="1200" dirty="0" smtClean="0"/>
              <a:t>На рис. 6.1 наведена схема абсорбера. В абсорбер через патрубок 1 </a:t>
            </a:r>
            <a:r>
              <a:rPr lang="ru-RU" sz="1200" dirty="0" err="1" smtClean="0"/>
              <a:t>поступає</a:t>
            </a:r>
            <a:r>
              <a:rPr lang="ru-RU" sz="1200" dirty="0" smtClean="0"/>
              <a:t> </a:t>
            </a:r>
            <a:r>
              <a:rPr lang="ru-RU" sz="1200" dirty="0" err="1" smtClean="0"/>
              <a:t>загазоване</a:t>
            </a:r>
            <a:r>
              <a:rPr lang="ru-RU" sz="1200" dirty="0" smtClean="0"/>
              <a:t> </a:t>
            </a:r>
            <a:r>
              <a:rPr lang="ru-RU" sz="1200" dirty="0" err="1" smtClean="0"/>
              <a:t>повітря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максимальним</a:t>
            </a:r>
            <a:r>
              <a:rPr lang="ru-RU" sz="1200" dirty="0" smtClean="0"/>
              <a:t> </a:t>
            </a:r>
            <a:r>
              <a:rPr lang="ru-RU" sz="1200" dirty="0" err="1" smtClean="0"/>
              <a:t>парціальним</a:t>
            </a:r>
            <a:r>
              <a:rPr lang="ru-RU" sz="1200" dirty="0" smtClean="0"/>
              <a:t> </a:t>
            </a:r>
            <a:r>
              <a:rPr lang="ru-RU" sz="1200" dirty="0" err="1" smtClean="0"/>
              <a:t>тиском</a:t>
            </a:r>
            <a:r>
              <a:rPr lang="ru-RU" sz="1200" dirty="0" smtClean="0"/>
              <a:t>, </a:t>
            </a:r>
            <a:r>
              <a:rPr lang="ru-RU" sz="1200" dirty="0" err="1" smtClean="0"/>
              <a:t>барботує</a:t>
            </a:r>
            <a:r>
              <a:rPr lang="ru-RU" sz="1200" dirty="0" smtClean="0"/>
              <a:t> через шар</a:t>
            </a:r>
            <a:r>
              <a:rPr lang="en-US" sz="1200" dirty="0" smtClean="0"/>
              <a:t> </a:t>
            </a:r>
            <a:r>
              <a:rPr lang="ru-RU" sz="1200" dirty="0" err="1" smtClean="0"/>
              <a:t>рідини</a:t>
            </a:r>
            <a:r>
              <a:rPr lang="ru-RU" sz="1200" dirty="0" smtClean="0"/>
              <a:t> 5 (у </a:t>
            </a:r>
            <a:r>
              <a:rPr lang="ru-RU" sz="1200" dirty="0" err="1" smtClean="0"/>
              <a:t>вигляді</a:t>
            </a:r>
            <a:r>
              <a:rPr lang="ru-RU" sz="1200" dirty="0" smtClean="0"/>
              <a:t> </a:t>
            </a:r>
            <a:r>
              <a:rPr lang="ru-RU" sz="1200" dirty="0" err="1" smtClean="0"/>
              <a:t>бульбашок</a:t>
            </a:r>
            <a:r>
              <a:rPr lang="ru-RU" sz="1200" dirty="0" smtClean="0"/>
              <a:t>)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виходить</a:t>
            </a:r>
            <a:r>
              <a:rPr lang="ru-RU" sz="1200" dirty="0" smtClean="0"/>
              <a:t> через патрубок 3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мінімальним</a:t>
            </a:r>
            <a:r>
              <a:rPr lang="ru-RU" sz="1200" dirty="0" smtClean="0"/>
              <a:t> </a:t>
            </a:r>
            <a:r>
              <a:rPr lang="ru-RU" sz="1200" dirty="0" err="1" smtClean="0"/>
              <a:t>парціальним</a:t>
            </a:r>
            <a:r>
              <a:rPr lang="ru-RU" sz="1200" dirty="0" smtClean="0"/>
              <a:t> </a:t>
            </a:r>
            <a:r>
              <a:rPr lang="ru-RU" sz="1200" dirty="0" err="1" smtClean="0"/>
              <a:t>тиском</a:t>
            </a:r>
            <a:r>
              <a:rPr lang="ru-RU" sz="1200" dirty="0" smtClean="0"/>
              <a:t>. </a:t>
            </a:r>
            <a:r>
              <a:rPr lang="ru-RU" sz="1200" dirty="0" err="1" smtClean="0"/>
              <a:t>Поглинальна</a:t>
            </a:r>
            <a:r>
              <a:rPr lang="ru-RU" sz="1200" dirty="0" smtClean="0"/>
              <a:t> </a:t>
            </a:r>
            <a:r>
              <a:rPr lang="ru-RU" sz="1200" dirty="0" err="1" smtClean="0"/>
              <a:t>рідина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протипотоком</a:t>
            </a:r>
            <a:r>
              <a:rPr lang="ru-RU" sz="1200" dirty="0" smtClean="0"/>
              <a:t> </a:t>
            </a:r>
            <a:r>
              <a:rPr lang="ru-RU" sz="1200" dirty="0" err="1" smtClean="0"/>
              <a:t>подається</a:t>
            </a:r>
            <a:r>
              <a:rPr lang="ru-RU" sz="1200" dirty="0" smtClean="0"/>
              <a:t> в </a:t>
            </a:r>
            <a:r>
              <a:rPr lang="ru-RU" sz="1200" dirty="0" err="1" smtClean="0"/>
              <a:t>апарат</a:t>
            </a:r>
            <a:r>
              <a:rPr lang="ru-RU" sz="1200" dirty="0" smtClean="0"/>
              <a:t> через </a:t>
            </a:r>
            <a:r>
              <a:rPr lang="ru-RU" sz="1200" dirty="0" err="1" smtClean="0"/>
              <a:t>розбризкувач</a:t>
            </a:r>
            <a:r>
              <a:rPr lang="ru-RU" sz="1200" dirty="0" smtClean="0"/>
              <a:t> 4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виходить</a:t>
            </a:r>
            <a:r>
              <a:rPr lang="ru-RU" sz="1200" dirty="0" smtClean="0"/>
              <a:t> через патрубок 7. </a:t>
            </a:r>
            <a:r>
              <a:rPr lang="ru-RU" sz="1200" dirty="0" err="1" smtClean="0"/>
              <a:t>Процес</a:t>
            </a:r>
            <a:r>
              <a:rPr lang="ru-RU" sz="1200" dirty="0" smtClean="0"/>
              <a:t> </a:t>
            </a:r>
            <a:r>
              <a:rPr lang="ru-RU" sz="1200" dirty="0" err="1" smtClean="0"/>
              <a:t>абсорбції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є</a:t>
            </a:r>
            <a:r>
              <a:rPr lang="ru-RU" sz="1200" dirty="0" smtClean="0"/>
              <a:t> </a:t>
            </a:r>
            <a:r>
              <a:rPr lang="ru-RU" sz="1200" dirty="0" err="1" smtClean="0"/>
              <a:t>гетерогенним</a:t>
            </a:r>
            <a:r>
              <a:rPr lang="ru-RU" sz="1200" dirty="0" smtClean="0"/>
              <a:t>, </a:t>
            </a:r>
            <a:r>
              <a:rPr lang="ru-RU" sz="1200" dirty="0" err="1" smtClean="0"/>
              <a:t>відбувається</a:t>
            </a:r>
            <a:r>
              <a:rPr lang="ru-RU" sz="1200" dirty="0" smtClean="0"/>
              <a:t> на </a:t>
            </a:r>
            <a:r>
              <a:rPr lang="ru-RU" sz="1200" dirty="0" err="1" smtClean="0"/>
              <a:t>межі</a:t>
            </a:r>
            <a:r>
              <a:rPr lang="ru-RU" sz="1200" dirty="0" smtClean="0"/>
              <a:t> «газ–</a:t>
            </a:r>
            <a:r>
              <a:rPr lang="ru-RU" sz="1200" dirty="0" err="1" smtClean="0"/>
              <a:t>рідина</a:t>
            </a:r>
            <a:r>
              <a:rPr lang="ru-RU" sz="1200" dirty="0" smtClean="0"/>
              <a:t>», тому для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прискорення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застосовують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різні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пристрої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збільшують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площу</a:t>
            </a:r>
            <a:r>
              <a:rPr lang="ru-RU" sz="1200" dirty="0" smtClean="0"/>
              <a:t> контакту газу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рідиною</a:t>
            </a:r>
            <a:r>
              <a:rPr lang="ru-RU" sz="1200" dirty="0" smtClean="0"/>
              <a:t>.</a:t>
            </a:r>
            <a:endParaRPr sz="11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2805"/>
          <a:stretch>
            <a:fillRect/>
          </a:stretch>
        </p:blipFill>
        <p:spPr bwMode="auto">
          <a:xfrm>
            <a:off x="178676" y="1679606"/>
            <a:ext cx="6221795" cy="324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640" y="278042"/>
            <a:ext cx="7505700" cy="954600"/>
          </a:xfrm>
        </p:spPr>
        <p:txBody>
          <a:bodyPr/>
          <a:lstStyle/>
          <a:p>
            <a:r>
              <a:rPr lang="ru-RU" dirty="0" smtClean="0"/>
              <a:t>6.2 Метод </a:t>
            </a:r>
            <a:r>
              <a:rPr lang="ru-RU" dirty="0" err="1" smtClean="0"/>
              <a:t>адсорбції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51" y="882869"/>
            <a:ext cx="8460827" cy="395189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Адсорбційний</a:t>
            </a:r>
            <a:r>
              <a:rPr lang="ru-RU" sz="1800" dirty="0" smtClean="0"/>
              <a:t> метод </a:t>
            </a:r>
            <a:r>
              <a:rPr lang="ru-RU" sz="1800" dirty="0" err="1" smtClean="0"/>
              <a:t>дозволяє</a:t>
            </a:r>
            <a:r>
              <a:rPr lang="ru-RU" sz="1800" dirty="0" smtClean="0"/>
              <a:t> </a:t>
            </a:r>
            <a:r>
              <a:rPr lang="ru-RU" sz="1800" dirty="0" err="1" smtClean="0"/>
              <a:t>вирішувати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щодо</a:t>
            </a:r>
            <a:r>
              <a:rPr lang="ru-RU" sz="1800" dirty="0" smtClean="0"/>
              <a:t> </a:t>
            </a:r>
            <a:r>
              <a:rPr lang="ru-RU" sz="1800" dirty="0" err="1" smtClean="0"/>
              <a:t>глибокого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викидів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шкідливих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.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правильно </a:t>
            </a:r>
            <a:r>
              <a:rPr lang="ru-RU" sz="1800" dirty="0" err="1" smtClean="0"/>
              <a:t>вибрати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технологічний</a:t>
            </a:r>
            <a:r>
              <a:rPr lang="ru-RU" sz="1800" dirty="0" smtClean="0"/>
              <a:t> режим, </a:t>
            </a:r>
            <a:r>
              <a:rPr lang="ru-RU" sz="1800" dirty="0" err="1" smtClean="0"/>
              <a:t>схеми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апаратуру</a:t>
            </a:r>
            <a:r>
              <a:rPr lang="ru-RU" sz="1800" dirty="0" smtClean="0"/>
              <a:t>, то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практично </a:t>
            </a:r>
            <a:r>
              <a:rPr lang="ru-RU" sz="1800" dirty="0" err="1" smtClean="0"/>
              <a:t>повністю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видалити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шкідливі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виробничих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приміщень</a:t>
            </a:r>
            <a:r>
              <a:rPr lang="ru-RU" sz="1800" dirty="0" smtClean="0"/>
              <a:t>. Разом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цим</a:t>
            </a:r>
            <a:r>
              <a:rPr lang="ru-RU" sz="1800" dirty="0" smtClean="0"/>
              <a:t> </a:t>
            </a:r>
            <a:r>
              <a:rPr lang="ru-RU" sz="1800" dirty="0" err="1" smtClean="0"/>
              <a:t>адсорбційний</a:t>
            </a:r>
            <a:r>
              <a:rPr lang="ru-RU" sz="1800" dirty="0" smtClean="0"/>
              <a:t> метод </a:t>
            </a:r>
            <a:r>
              <a:rPr lang="ru-RU" sz="1800" dirty="0" err="1" smtClean="0"/>
              <a:t>відіграє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важливу</a:t>
            </a:r>
            <a:r>
              <a:rPr lang="ru-RU" sz="1800" dirty="0" smtClean="0"/>
              <a:t> роль –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вловлює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повертає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технологічний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розчинники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Цей метод </a:t>
            </a:r>
            <a:r>
              <a:rPr lang="ru-RU" sz="1800" dirty="0" err="1" smtClean="0"/>
              <a:t>найчастіше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атмосферного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летких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компонентів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лакофарбових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матеріалів</a:t>
            </a:r>
            <a:r>
              <a:rPr lang="ru-RU" sz="1800" dirty="0" smtClean="0"/>
              <a:t>, </a:t>
            </a:r>
            <a:r>
              <a:rPr lang="ru-RU" sz="1800" dirty="0" err="1" smtClean="0"/>
              <a:t>карбамідоформальдегідних</a:t>
            </a:r>
            <a:r>
              <a:rPr lang="ru-RU" sz="1800" dirty="0" smtClean="0"/>
              <a:t> смол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609600"/>
            <a:ext cx="7505700" cy="382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i="1" dirty="0" err="1" smtClean="0"/>
              <a:t>Адсорбцію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поділяють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фізичну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адсорбцію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хемосорбцію</a:t>
            </a:r>
            <a:r>
              <a:rPr lang="ru-RU" sz="2000" b="1" i="1" dirty="0" smtClean="0"/>
              <a:t>. </a:t>
            </a:r>
            <a:r>
              <a:rPr lang="ru-RU" sz="2000" i="1" dirty="0" smtClean="0"/>
              <a:t>У </a:t>
            </a:r>
            <a:r>
              <a:rPr lang="ru-RU" sz="2000" i="1" dirty="0" err="1" smtClean="0"/>
              <a:t>випадку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фі</a:t>
            </a:r>
            <a:r>
              <a:rPr lang="ru-RU" sz="2000" dirty="0" err="1" smtClean="0"/>
              <a:t>зичної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адсорбції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молекули</a:t>
            </a:r>
            <a:r>
              <a:rPr lang="ru-RU" sz="2000" dirty="0" smtClean="0"/>
              <a:t> газу </a:t>
            </a:r>
            <a:r>
              <a:rPr lang="ru-RU" sz="2000" dirty="0" err="1" smtClean="0"/>
              <a:t>прилипають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твердого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впливом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міжмолекулярних</a:t>
            </a:r>
            <a:r>
              <a:rPr lang="ru-RU" sz="2000" dirty="0" smtClean="0"/>
              <a:t> сил </a:t>
            </a:r>
            <a:r>
              <a:rPr lang="ru-RU" sz="2000" dirty="0" err="1" smtClean="0"/>
              <a:t>тяжіння</a:t>
            </a:r>
            <a:r>
              <a:rPr lang="ru-RU" sz="2000" dirty="0" smtClean="0"/>
              <a:t>. Теплота,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вивільнюється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значенням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теплотою </a:t>
            </a:r>
            <a:r>
              <a:rPr lang="ru-RU" sz="2000" dirty="0" err="1" smtClean="0"/>
              <a:t>конденсації</a:t>
            </a:r>
            <a:r>
              <a:rPr lang="ru-RU" sz="2000" dirty="0" smtClean="0"/>
              <a:t> пари.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Перевага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фізичної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адсорбції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/>
              <a:t>– </a:t>
            </a:r>
            <a:r>
              <a:rPr lang="ru-RU" sz="2000" dirty="0" err="1" smtClean="0"/>
              <a:t>зворотність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, особливо за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рекуперувати</a:t>
            </a:r>
            <a:r>
              <a:rPr lang="ru-RU" sz="2000" dirty="0" smtClean="0"/>
              <a:t> газ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адсорбент.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451945"/>
            <a:ext cx="7505700" cy="12297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Для </a:t>
            </a:r>
            <a:r>
              <a:rPr lang="ru-RU" sz="2000" dirty="0" err="1" smtClean="0">
                <a:solidFill>
                  <a:schemeClr val="bg2"/>
                </a:solidFill>
              </a:rPr>
              <a:t>очищення</a:t>
            </a:r>
            <a:r>
              <a:rPr lang="ru-RU" sz="2000" dirty="0" smtClean="0">
                <a:solidFill>
                  <a:schemeClr val="bg2"/>
                </a:solidFill>
              </a:rPr>
              <a:t> атмосферного </a:t>
            </a:r>
            <a:r>
              <a:rPr lang="ru-RU" sz="2000" dirty="0" err="1" smtClean="0">
                <a:solidFill>
                  <a:schemeClr val="bg2"/>
                </a:solidFill>
              </a:rPr>
              <a:t>повітря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від</a:t>
            </a:r>
            <a:r>
              <a:rPr lang="ru-RU" sz="2000" dirty="0" smtClean="0">
                <a:solidFill>
                  <a:schemeClr val="bg2"/>
                </a:solidFill>
              </a:rPr>
              <a:t> пари </a:t>
            </a:r>
            <a:r>
              <a:rPr lang="ru-RU" sz="2000" dirty="0" err="1" smtClean="0">
                <a:solidFill>
                  <a:schemeClr val="bg2"/>
                </a:solidFill>
              </a:rPr>
              <a:t>формальдегіду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застосовують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спеціальні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установки-фільтри</a:t>
            </a:r>
            <a:r>
              <a:rPr lang="ru-RU" sz="2000" dirty="0" smtClean="0">
                <a:solidFill>
                  <a:schemeClr val="bg2"/>
                </a:solidFill>
              </a:rPr>
              <a:t> (рис. 6.2).</a:t>
            </a:r>
            <a:endParaRPr lang="ru-RU" sz="1400" i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8" y="1310674"/>
            <a:ext cx="6855701" cy="349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1846</Words>
  <Application>Microsoft Office PowerPoint</Application>
  <PresentationFormat>Экран (16:9)</PresentationFormat>
  <Paragraphs>83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Nunito</vt:lpstr>
      <vt:lpstr>Times New Roman</vt:lpstr>
      <vt:lpstr>Calibri</vt:lpstr>
      <vt:lpstr>Shift</vt:lpstr>
      <vt:lpstr>Промислова екологія</vt:lpstr>
      <vt:lpstr>План</vt:lpstr>
      <vt:lpstr>Методи очищення промислових викидів від газоподібних домішок за характером протікання фізико-хімічних процесів поділяються на групи:</vt:lpstr>
      <vt:lpstr>Слайд 4</vt:lpstr>
      <vt:lpstr>6.1 Метод абсорбції</vt:lpstr>
      <vt:lpstr>Слайд 6</vt:lpstr>
      <vt:lpstr>6.2 Метод адсорбції</vt:lpstr>
      <vt:lpstr>Слайд 8</vt:lpstr>
      <vt:lpstr>Слайд 9</vt:lpstr>
      <vt:lpstr>Слайд 10</vt:lpstr>
      <vt:lpstr>6.3 Метод хемосорбції, каталітичний та біохімічний методи очищення</vt:lpstr>
      <vt:lpstr>Слайд 12</vt:lpstr>
      <vt:lpstr>Слайд 13</vt:lpstr>
      <vt:lpstr>Слайд 14</vt:lpstr>
      <vt:lpstr>Слайд 15</vt:lpstr>
      <vt:lpstr>Слайд 16</vt:lpstr>
      <vt:lpstr>Слайд 17</vt:lpstr>
      <vt:lpstr>6.4 Метод термічної нейтралізації</vt:lpstr>
      <vt:lpstr>6.5 Вибір типу очисних пристроїв та фільтрів</vt:lpstr>
      <vt:lpstr>Слайд 20</vt:lpstr>
      <vt:lpstr>Слайд 21</vt:lpstr>
      <vt:lpstr>Слайд 22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Промислова екологія</dc:title>
  <cp:lastModifiedBy>Пользователь Windows</cp:lastModifiedBy>
  <cp:revision>65</cp:revision>
  <dcterms:modified xsi:type="dcterms:W3CDTF">2021-09-18T11:13:17Z</dcterms:modified>
</cp:coreProperties>
</file>