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0"/>
  </p:notesMasterIdLst>
  <p:sldIdLst>
    <p:sldId id="273" r:id="rId2"/>
    <p:sldId id="335" r:id="rId3"/>
    <p:sldId id="337" r:id="rId4"/>
    <p:sldId id="319" r:id="rId5"/>
    <p:sldId id="348" r:id="rId6"/>
    <p:sldId id="315" r:id="rId7"/>
    <p:sldId id="313" r:id="rId8"/>
    <p:sldId id="280" r:id="rId9"/>
    <p:sldId id="350" r:id="rId10"/>
    <p:sldId id="356" r:id="rId11"/>
    <p:sldId id="358" r:id="rId12"/>
    <p:sldId id="278" r:id="rId13"/>
    <p:sldId id="314" r:id="rId14"/>
    <p:sldId id="341" r:id="rId15"/>
    <p:sldId id="346" r:id="rId16"/>
    <p:sldId id="349" r:id="rId17"/>
    <p:sldId id="345" r:id="rId18"/>
    <p:sldId id="344" r:id="rId19"/>
    <p:sldId id="340" r:id="rId20"/>
    <p:sldId id="299" r:id="rId21"/>
    <p:sldId id="347" r:id="rId22"/>
    <p:sldId id="306" r:id="rId23"/>
    <p:sldId id="365" r:id="rId24"/>
    <p:sldId id="310" r:id="rId25"/>
    <p:sldId id="277" r:id="rId26"/>
    <p:sldId id="291" r:id="rId27"/>
    <p:sldId id="323" r:id="rId28"/>
    <p:sldId id="324" r:id="rId29"/>
    <p:sldId id="325" r:id="rId30"/>
    <p:sldId id="364" r:id="rId31"/>
    <p:sldId id="331" r:id="rId32"/>
    <p:sldId id="332" r:id="rId33"/>
    <p:sldId id="363" r:id="rId34"/>
    <p:sldId id="308" r:id="rId35"/>
    <p:sldId id="264" r:id="rId36"/>
    <p:sldId id="271" r:id="rId37"/>
    <p:sldId id="270" r:id="rId38"/>
    <p:sldId id="272" r:id="rId39"/>
    <p:sldId id="275" r:id="rId40"/>
    <p:sldId id="293" r:id="rId41"/>
    <p:sldId id="294" r:id="rId42"/>
    <p:sldId id="297" r:id="rId43"/>
    <p:sldId id="301" r:id="rId44"/>
    <p:sldId id="305" r:id="rId45"/>
    <p:sldId id="283" r:id="rId46"/>
    <p:sldId id="303" r:id="rId47"/>
    <p:sldId id="339" r:id="rId48"/>
    <p:sldId id="257" r:id="rId49"/>
    <p:sldId id="285" r:id="rId50"/>
    <p:sldId id="351" r:id="rId51"/>
    <p:sldId id="352" r:id="rId52"/>
    <p:sldId id="357" r:id="rId53"/>
    <p:sldId id="355" r:id="rId54"/>
    <p:sldId id="354" r:id="rId55"/>
    <p:sldId id="359" r:id="rId56"/>
    <p:sldId id="360" r:id="rId57"/>
    <p:sldId id="361" r:id="rId58"/>
    <p:sldId id="353" r:id="rId5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олай Бердышев" userId="3a8fd1e3ed1d082c" providerId="LiveId" clId="{47644808-74CC-4B74-A4BD-A2E132BBBBC2}"/>
    <pc:docChg chg="modSld">
      <pc:chgData name="Николай Бердышев" userId="3a8fd1e3ed1d082c" providerId="LiveId" clId="{47644808-74CC-4B74-A4BD-A2E132BBBBC2}" dt="2018-03-02T12:30:52.476" v="22" actId="1076"/>
      <pc:docMkLst>
        <pc:docMk/>
      </pc:docMkLst>
      <pc:sldChg chg="modSp">
        <pc:chgData name="Николай Бердышев" userId="3a8fd1e3ed1d082c" providerId="LiveId" clId="{47644808-74CC-4B74-A4BD-A2E132BBBBC2}" dt="2018-03-02T06:25:00.234" v="0" actId="1076"/>
        <pc:sldMkLst>
          <pc:docMk/>
          <pc:sldMk cId="631846106" sldId="314"/>
        </pc:sldMkLst>
        <pc:graphicFrameChg chg="mod">
          <ac:chgData name="Николай Бердышев" userId="3a8fd1e3ed1d082c" providerId="LiveId" clId="{47644808-74CC-4B74-A4BD-A2E132BBBBC2}" dt="2018-03-02T06:25:00.234" v="0" actId="1076"/>
          <ac:graphicFrameMkLst>
            <pc:docMk/>
            <pc:sldMk cId="631846106" sldId="314"/>
            <ac:graphicFrameMk id="3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47644808-74CC-4B74-A4BD-A2E132BBBBC2}" dt="2018-03-02T12:30:52.476" v="22" actId="1076"/>
        <pc:sldMkLst>
          <pc:docMk/>
          <pc:sldMk cId="1283721865" sldId="340"/>
        </pc:sldMkLst>
        <pc:picChg chg="mod">
          <ac:chgData name="Николай Бердышев" userId="3a8fd1e3ed1d082c" providerId="LiveId" clId="{47644808-74CC-4B74-A4BD-A2E132BBBBC2}" dt="2018-03-02T12:30:52.476" v="22" actId="1076"/>
          <ac:picMkLst>
            <pc:docMk/>
            <pc:sldMk cId="1283721865" sldId="340"/>
            <ac:picMk id="4" creationId="{00000000-0000-0000-0000-000000000000}"/>
          </ac:picMkLst>
        </pc:picChg>
      </pc:sldChg>
      <pc:sldChg chg="modSp">
        <pc:chgData name="Николай Бердышев" userId="3a8fd1e3ed1d082c" providerId="LiveId" clId="{47644808-74CC-4B74-A4BD-A2E132BBBBC2}" dt="2018-03-02T09:10:26.334" v="21" actId="20577"/>
        <pc:sldMkLst>
          <pc:docMk/>
          <pc:sldMk cId="3545388301" sldId="349"/>
        </pc:sldMkLst>
        <pc:graphicFrameChg chg="mod">
          <ac:chgData name="Николай Бердышев" userId="3a8fd1e3ed1d082c" providerId="LiveId" clId="{47644808-74CC-4B74-A4BD-A2E132BBBBC2}" dt="2018-03-02T09:10:26.334" v="21" actId="20577"/>
          <ac:graphicFrameMkLst>
            <pc:docMk/>
            <pc:sldMk cId="3545388301" sldId="349"/>
            <ac:graphicFrameMk id="4" creationId="{00000000-0000-0000-0000-000000000000}"/>
          </ac:graphicFrameMkLst>
        </pc:graphicFrameChg>
      </pc:sldChg>
    </pc:docChg>
  </pc:docChgLst>
  <pc:docChgLst>
    <pc:chgData name="Николай Бердышев" userId="3a8fd1e3ed1d082c" providerId="LiveId" clId="{F90DD7A3-CAA3-4BDF-8A83-91AFD718F9CE}"/>
    <pc:docChg chg="custSel modSld">
      <pc:chgData name="Николай Бердышев" userId="3a8fd1e3ed1d082c" providerId="LiveId" clId="{F90DD7A3-CAA3-4BDF-8A83-91AFD718F9CE}" dt="2018-02-21T13:16:09.546" v="6" actId="20577"/>
      <pc:docMkLst>
        <pc:docMk/>
      </pc:docMkLst>
      <pc:sldChg chg="modSp">
        <pc:chgData name="Николай Бердышев" userId="3a8fd1e3ed1d082c" providerId="LiveId" clId="{F90DD7A3-CAA3-4BDF-8A83-91AFD718F9CE}" dt="2018-02-21T13:16:09.546" v="6" actId="20577"/>
        <pc:sldMkLst>
          <pc:docMk/>
          <pc:sldMk cId="1938953763" sldId="323"/>
        </pc:sldMkLst>
        <pc:spChg chg="mod">
          <ac:chgData name="Николай Бердышев" userId="3a8fd1e3ed1d082c" providerId="LiveId" clId="{F90DD7A3-CAA3-4BDF-8A83-91AFD718F9CE}" dt="2018-02-21T13:16:09.546" v="6" actId="20577"/>
          <ac:spMkLst>
            <pc:docMk/>
            <pc:sldMk cId="1938953763" sldId="323"/>
            <ac:spMk id="5" creationId="{00000000-0000-0000-0000-000000000000}"/>
          </ac:spMkLst>
        </pc:spChg>
      </pc:sldChg>
    </pc:docChg>
  </pc:docChgLst>
  <pc:docChgLst>
    <pc:chgData name="Николай Бердышев" userId="3a8fd1e3ed1d082c" providerId="LiveId" clId="{375D958D-06E7-4D8D-86AE-CA7D9EC0E543}"/>
    <pc:docChg chg="addSld delSld modSld">
      <pc:chgData name="Николай Бердышев" userId="3a8fd1e3ed1d082c" providerId="LiveId" clId="{375D958D-06E7-4D8D-86AE-CA7D9EC0E543}" dt="2018-02-23T15:33:31.965" v="2" actId="2696"/>
      <pc:docMkLst>
        <pc:docMk/>
      </pc:docMkLst>
      <pc:sldChg chg="modSp">
        <pc:chgData name="Николай Бердышев" userId="3a8fd1e3ed1d082c" providerId="LiveId" clId="{375D958D-06E7-4D8D-86AE-CA7D9EC0E543}" dt="2018-02-23T14:39:24.685" v="0" actId="20577"/>
        <pc:sldMkLst>
          <pc:docMk/>
          <pc:sldMk cId="4235978242" sldId="291"/>
        </pc:sldMkLst>
        <pc:graphicFrameChg chg="modGraphic">
          <ac:chgData name="Николай Бердышев" userId="3a8fd1e3ed1d082c" providerId="LiveId" clId="{375D958D-06E7-4D8D-86AE-CA7D9EC0E543}" dt="2018-02-23T14:39:24.685" v="0" actId="20577"/>
          <ac:graphicFrameMkLst>
            <pc:docMk/>
            <pc:sldMk cId="4235978242" sldId="291"/>
            <ac:graphicFrameMk id="4" creationId="{00000000-0000-0000-0000-000000000000}"/>
          </ac:graphicFrameMkLst>
        </pc:graphicFrameChg>
      </pc:sldChg>
      <pc:sldChg chg="add">
        <pc:chgData name="Николай Бердышев" userId="3a8fd1e3ed1d082c" providerId="LiveId" clId="{375D958D-06E7-4D8D-86AE-CA7D9EC0E543}" dt="2018-02-23T15:32:00.984" v="1" actId="2696"/>
        <pc:sldMkLst>
          <pc:docMk/>
          <pc:sldMk cId="633354226" sldId="365"/>
        </pc:sldMkLst>
      </pc:sldChg>
    </pc:docChg>
  </pc:docChgLst>
  <pc:docChgLst>
    <pc:chgData name="Николай Бердышев" userId="3a8fd1e3ed1d082c" providerId="LiveId" clId="{A6FEF4BE-0E40-48E8-AD8F-648F6167B771}"/>
    <pc:docChg chg="undo custSel delSld modSld">
      <pc:chgData name="Николай Бердышев" userId="3a8fd1e3ed1d082c" providerId="LiveId" clId="{A6FEF4BE-0E40-48E8-AD8F-648F6167B771}" dt="2018-02-22T09:44:47.724" v="413"/>
      <pc:docMkLst>
        <pc:docMk/>
      </pc:docMkLst>
      <pc:sldChg chg="modSp">
        <pc:chgData name="Николай Бердышев" userId="3a8fd1e3ed1d082c" providerId="LiveId" clId="{A6FEF4BE-0E40-48E8-AD8F-648F6167B771}" dt="2018-02-22T07:26:23.482" v="159" actId="20577"/>
        <pc:sldMkLst>
          <pc:docMk/>
          <pc:sldMk cId="649745831" sldId="270"/>
        </pc:sldMkLst>
        <pc:spChg chg="mod">
          <ac:chgData name="Николай Бердышев" userId="3a8fd1e3ed1d082c" providerId="LiveId" clId="{A6FEF4BE-0E40-48E8-AD8F-648F6167B771}" dt="2018-02-22T07:26:23.482" v="159" actId="20577"/>
          <ac:spMkLst>
            <pc:docMk/>
            <pc:sldMk cId="649745831" sldId="270"/>
            <ac:spMk id="5" creationId="{6FD420B4-40CA-452F-8FC5-3161D062D063}"/>
          </ac:spMkLst>
        </pc:spChg>
      </pc:sldChg>
      <pc:sldChg chg="addSp modSp">
        <pc:chgData name="Николай Бердышев" userId="3a8fd1e3ed1d082c" providerId="LiveId" clId="{A6FEF4BE-0E40-48E8-AD8F-648F6167B771}" dt="2018-02-22T07:28:04.582" v="283" actId="1076"/>
        <pc:sldMkLst>
          <pc:docMk/>
          <pc:sldMk cId="2731942989" sldId="272"/>
        </pc:sldMkLst>
        <pc:spChg chg="add mod">
          <ac:chgData name="Николай Бердышев" userId="3a8fd1e3ed1d082c" providerId="LiveId" clId="{A6FEF4BE-0E40-48E8-AD8F-648F6167B771}" dt="2018-02-22T07:28:04.582" v="283" actId="1076"/>
          <ac:spMkLst>
            <pc:docMk/>
            <pc:sldMk cId="2731942989" sldId="272"/>
            <ac:spMk id="5" creationId="{A7B0E3C6-D934-47B0-929F-4C4F1338992A}"/>
          </ac:spMkLst>
        </pc:spChg>
        <pc:graphicFrameChg chg="modGraphic">
          <ac:chgData name="Николай Бердышев" userId="3a8fd1e3ed1d082c" providerId="LiveId" clId="{A6FEF4BE-0E40-48E8-AD8F-648F6167B771}" dt="2018-02-22T07:25:47.017" v="137" actId="207"/>
          <ac:graphicFrameMkLst>
            <pc:docMk/>
            <pc:sldMk cId="2731942989" sldId="272"/>
            <ac:graphicFrameMk id="4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2T07:30:11.119" v="291" actId="207"/>
        <pc:sldMkLst>
          <pc:docMk/>
          <pc:sldMk cId="719956257" sldId="293"/>
        </pc:sldMkLst>
        <pc:graphicFrameChg chg="mod modGraphic">
          <ac:chgData name="Николай Бердышев" userId="3a8fd1e3ed1d082c" providerId="LiveId" clId="{A6FEF4BE-0E40-48E8-AD8F-648F6167B771}" dt="2018-02-22T07:30:11.119" v="291" actId="207"/>
          <ac:graphicFrameMkLst>
            <pc:docMk/>
            <pc:sldMk cId="719956257" sldId="293"/>
            <ac:graphicFrameMk id="4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1T13:30:33.541" v="14" actId="20577"/>
        <pc:sldMkLst>
          <pc:docMk/>
          <pc:sldMk cId="1376688125" sldId="301"/>
        </pc:sldMkLst>
        <pc:graphicFrameChg chg="modGraphic">
          <ac:chgData name="Николай Бердышев" userId="3a8fd1e3ed1d082c" providerId="LiveId" clId="{A6FEF4BE-0E40-48E8-AD8F-648F6167B771}" dt="2018-02-21T13:30:33.541" v="14" actId="20577"/>
          <ac:graphicFrameMkLst>
            <pc:docMk/>
            <pc:sldMk cId="1376688125" sldId="301"/>
            <ac:graphicFrameMk id="8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2T09:36:42.541" v="402" actId="20577"/>
        <pc:sldMkLst>
          <pc:docMk/>
          <pc:sldMk cId="999767437" sldId="306"/>
        </pc:sldMkLst>
        <pc:graphicFrameChg chg="modGraphic">
          <ac:chgData name="Николай Бердышев" userId="3a8fd1e3ed1d082c" providerId="LiveId" clId="{A6FEF4BE-0E40-48E8-AD8F-648F6167B771}" dt="2018-02-22T09:36:42.541" v="402" actId="20577"/>
          <ac:graphicFrameMkLst>
            <pc:docMk/>
            <pc:sldMk cId="999767437" sldId="306"/>
            <ac:graphicFrameMk id="4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2T06:25:16.380" v="22" actId="20577"/>
        <pc:sldMkLst>
          <pc:docMk/>
          <pc:sldMk cId="3250818042" sldId="337"/>
        </pc:sldMkLst>
        <pc:graphicFrameChg chg="mod">
          <ac:chgData name="Николай Бердышев" userId="3a8fd1e3ed1d082c" providerId="LiveId" clId="{A6FEF4BE-0E40-48E8-AD8F-648F6167B771}" dt="2018-02-22T06:25:16.380" v="22" actId="20577"/>
          <ac:graphicFrameMkLst>
            <pc:docMk/>
            <pc:sldMk cId="3250818042" sldId="337"/>
            <ac:graphicFrameMk id="4" creationId="{00000000-0008-0000-0000-000008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2T09:44:47.724" v="413"/>
        <pc:sldMkLst>
          <pc:docMk/>
          <pc:sldMk cId="1714473255" sldId="345"/>
        </pc:sldMkLst>
        <pc:spChg chg="mod">
          <ac:chgData name="Николай Бердышев" userId="3a8fd1e3ed1d082c" providerId="LiveId" clId="{A6FEF4BE-0E40-48E8-AD8F-648F6167B771}" dt="2018-02-22T06:50:58.856" v="28" actId="20577"/>
          <ac:spMkLst>
            <pc:docMk/>
            <pc:sldMk cId="1714473255" sldId="345"/>
            <ac:spMk id="6" creationId="{00000000-0000-0000-0000-000000000000}"/>
          </ac:spMkLst>
        </pc:spChg>
        <pc:graphicFrameChg chg="mod">
          <ac:chgData name="Николай Бердышев" userId="3a8fd1e3ed1d082c" providerId="LiveId" clId="{A6FEF4BE-0E40-48E8-AD8F-648F6167B771}" dt="2018-02-22T09:44:47.724" v="413"/>
          <ac:graphicFrameMkLst>
            <pc:docMk/>
            <pc:sldMk cId="1714473255" sldId="345"/>
            <ac:graphicFrameMk id="4" creationId="{00000000-0000-0000-0000-000000000000}"/>
          </ac:graphicFrameMkLst>
        </pc:graphicFrameChg>
      </pc:sldChg>
      <pc:sldChg chg="modSp">
        <pc:chgData name="Николай Бердышев" userId="3a8fd1e3ed1d082c" providerId="LiveId" clId="{A6FEF4BE-0E40-48E8-AD8F-648F6167B771}" dt="2018-02-22T06:53:04.229" v="50" actId="27636"/>
        <pc:sldMkLst>
          <pc:docMk/>
          <pc:sldMk cId="2313193223" sldId="346"/>
        </pc:sldMkLst>
        <pc:spChg chg="mod">
          <ac:chgData name="Николай Бердышев" userId="3a8fd1e3ed1d082c" providerId="LiveId" clId="{A6FEF4BE-0E40-48E8-AD8F-648F6167B771}" dt="2018-02-22T06:53:04.229" v="50" actId="27636"/>
          <ac:spMkLst>
            <pc:docMk/>
            <pc:sldMk cId="2313193223" sldId="346"/>
            <ac:spMk id="4" creationId="{00000000-0000-0000-0000-000000000000}"/>
          </ac:spMkLst>
        </pc:spChg>
      </pc:sldChg>
      <pc:sldChg chg="modSp">
        <pc:chgData name="Николай Бердышев" userId="3a8fd1e3ed1d082c" providerId="LiveId" clId="{A6FEF4BE-0E40-48E8-AD8F-648F6167B771}" dt="2018-02-22T07:33:17.644" v="391" actId="255"/>
        <pc:sldMkLst>
          <pc:docMk/>
          <pc:sldMk cId="2884647547" sldId="354"/>
        </pc:sldMkLst>
        <pc:spChg chg="mod">
          <ac:chgData name="Николай Бердышев" userId="3a8fd1e3ed1d082c" providerId="LiveId" clId="{A6FEF4BE-0E40-48E8-AD8F-648F6167B771}" dt="2018-02-22T07:33:17.644" v="391" actId="255"/>
          <ac:spMkLst>
            <pc:docMk/>
            <pc:sldMk cId="2884647547" sldId="354"/>
            <ac:spMk id="2" creationId="{00000000-0000-0000-0000-000000000000}"/>
          </ac:spMkLst>
        </pc:spChg>
        <pc:spChg chg="mod">
          <ac:chgData name="Николай Бердышев" userId="3a8fd1e3ed1d082c" providerId="LiveId" clId="{A6FEF4BE-0E40-48E8-AD8F-648F6167B771}" dt="2018-02-22T07:32:03.459" v="297" actId="6549"/>
          <ac:spMkLst>
            <pc:docMk/>
            <pc:sldMk cId="2884647547" sldId="354"/>
            <ac:spMk id="8" creationId="{00000000-0000-0000-0000-000000000000}"/>
          </ac:spMkLst>
        </pc:spChg>
      </pc:sldChg>
      <pc:sldChg chg="modSp">
        <pc:chgData name="Николай Бердышев" userId="3a8fd1e3ed1d082c" providerId="LiveId" clId="{A6FEF4BE-0E40-48E8-AD8F-648F6167B771}" dt="2018-02-22T07:18:32.883" v="135" actId="20577"/>
        <pc:sldMkLst>
          <pc:docMk/>
          <pc:sldMk cId="788111679" sldId="363"/>
        </pc:sldMkLst>
        <pc:graphicFrameChg chg="modGraphic">
          <ac:chgData name="Николай Бердышев" userId="3a8fd1e3ed1d082c" providerId="LiveId" clId="{A6FEF4BE-0E40-48E8-AD8F-648F6167B771}" dt="2018-02-22T07:18:32.883" v="135" actId="20577"/>
          <ac:graphicFrameMkLst>
            <pc:docMk/>
            <pc:sldMk cId="788111679" sldId="363"/>
            <ac:graphicFrameMk id="4" creationId="{00000000-0000-0000-0000-000000000000}"/>
          </ac:graphicFrameMkLst>
        </pc:graphicFrameChg>
      </pc:sldChg>
    </pc:docChg>
  </pc:docChgLst>
  <pc:docChgLst>
    <pc:chgData name="Николай Бердышев" userId="3a8fd1e3ed1d082c" providerId="LiveId" clId="{91021D4A-0496-40A5-980F-39671FF4B751}"/>
    <pc:docChg chg="modSld">
      <pc:chgData name="Николай Бердышев" userId="3a8fd1e3ed1d082c" providerId="LiveId" clId="{91021D4A-0496-40A5-980F-39671FF4B751}" dt="2018-04-02T14:25:28.370" v="4" actId="6549"/>
      <pc:docMkLst>
        <pc:docMk/>
      </pc:docMkLst>
      <pc:sldChg chg="addSp modSp">
        <pc:chgData name="Николай Бердышев" userId="3a8fd1e3ed1d082c" providerId="LiveId" clId="{91021D4A-0496-40A5-980F-39671FF4B751}" dt="2018-04-02T14:25:28.370" v="4" actId="6549"/>
        <pc:sldMkLst>
          <pc:docMk/>
          <pc:sldMk cId="3003518917" sldId="348"/>
        </pc:sldMkLst>
        <pc:spChg chg="add mod">
          <ac:chgData name="Николай Бердышев" userId="3a8fd1e3ed1d082c" providerId="LiveId" clId="{91021D4A-0496-40A5-980F-39671FF4B751}" dt="2018-04-02T14:25:28.370" v="4" actId="6549"/>
          <ac:spMkLst>
            <pc:docMk/>
            <pc:sldMk cId="3003518917" sldId="348"/>
            <ac:spMk id="5" creationId="{D54FC560-C03A-48C3-85E9-1B9A63AF314F}"/>
          </ac:spMkLst>
        </pc:spChg>
        <pc:picChg chg="mod">
          <ac:chgData name="Николай Бердышев" userId="3a8fd1e3ed1d082c" providerId="LiveId" clId="{91021D4A-0496-40A5-980F-39671FF4B751}" dt="2018-04-02T13:50:40.389" v="2" actId="14100"/>
          <ac:picMkLst>
            <pc:docMk/>
            <pc:sldMk cId="3003518917" sldId="348"/>
            <ac:picMk id="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4\&#1057;&#1083;&#1072;&#1081;&#1076;&#1099;%20&#1057;&#1077;&#1088;&#1077;&#107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4\&#1057;&#1083;&#1072;&#1081;&#1076;%20&#1087;&#1086;%20&#1090;&#1091;&#1088;&#1073;&#1080;&#1085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4\&#1057;&#1083;&#1072;&#1081;&#1076;%20&#1087;&#1086;%20&#1090;&#1091;&#1088;&#1073;&#1080;&#1085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4\&#1057;&#1083;&#1072;&#1081;&#1076;&#1099;%20&#1057;&#1077;&#1088;&#1077;&#1075;&#107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2\&#1055;&#1086;&#1090;&#1088;&#1077;&#1073;&#1083;&#1077;&#1085;&#1080;&#1077;%20&#1101;&#1085;&#1077;&#1088;&#1075;&#1086;&#1085;&#1086;&#1089;&#1080;&#1090;&#1077;&#1083;&#1077;&#1081;%20&#1080;%20&#1086;&#1090;&#1087;&#1091;&#1089;&#1082;%20&#1087;&#1086;%20&#1084;&#1077;&#1089;&#1103;&#1094;&#1072;&#108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2\&#1055;&#1086;&#1090;&#1088;&#1077;&#1073;&#1083;&#1077;&#1085;&#1080;&#1077;%20&#1101;&#1085;&#1077;&#1088;&#1075;&#1086;&#1085;&#1086;&#1089;&#1080;&#1090;&#1077;&#1083;&#1077;&#1081;%20&#1080;%20&#1086;&#1090;&#1087;&#1091;&#1089;&#1082;%20&#1087;&#1086;%20&#1084;&#1077;&#1089;&#1103;&#1094;&#1072;&#108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2\&#1055;&#1086;&#1090;&#1088;&#1077;&#1073;&#1083;&#1077;&#1085;&#1080;&#1077;%20&#1101;&#1085;&#1077;&#1088;&#1075;&#1086;&#1085;&#1086;&#1089;&#1080;&#1090;&#1077;&#1083;&#1077;&#1081;%20&#1080;%20&#1086;&#1090;&#1087;&#1091;&#1089;&#1082;%20&#1087;&#1086;%20&#1084;&#1077;&#1089;&#1103;&#1094;&#1072;&#108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2\&#1055;&#1086;&#1090;&#1088;&#1077;&#1073;&#1083;&#1077;&#1085;&#1080;&#1077;%20&#1101;&#1085;&#1077;&#1088;&#1075;&#1086;&#1085;&#1086;&#1089;&#1080;&#1090;&#1077;&#1083;&#1077;&#1081;%20&#1080;%20&#1086;&#1090;&#1087;&#1091;&#1089;&#1082;%20&#1087;&#1086;%20&#1084;&#1077;&#1089;&#1103;&#1094;&#1072;&#108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3;&#1080;&#1082;&#1086;&#1087;&#1086;&#1083;&#1100;%202\&#1055;&#1088;&#1077;&#1079;&#1077;&#1085;&#1090;&#1072;&#1094;&#1080;&#1103;%202\&#1055;&#1086;&#1090;&#1088;&#1077;&#1073;&#1083;&#1077;&#1085;&#1080;&#1077;%20&#1101;&#1085;&#1077;&#1088;&#1075;&#1086;&#1085;&#1086;&#1089;&#1080;&#1090;&#1077;&#1083;&#1077;&#1081;%20&#1080;%20&#1086;&#1090;&#1087;&#1091;&#1089;&#1082;%20&#1087;&#1086;%20&#1084;&#1077;&#1089;&#1103;&#1094;&#1072;&#108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dirty="0"/>
              <a:t>Структура расхода энергии топлива за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4999993848425706E-2"/>
          <c:y val="0.16339265346274365"/>
          <c:w val="0.86123531824146982"/>
          <c:h val="0.79783513329008349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01-46C4-8BEA-9A1E5D119A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01-46C4-8BEA-9A1E5D119A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01-46C4-8BEA-9A1E5D119A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01-46C4-8BEA-9A1E5D119A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01-46C4-8BEA-9A1E5D119A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01-46C4-8BEA-9A1E5D119A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701-46C4-8BEA-9A1E5D119A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701-46C4-8BEA-9A1E5D119A1F}"/>
              </c:ext>
            </c:extLst>
          </c:dPt>
          <c:dPt>
            <c:idx val="8"/>
            <c:bubble3D val="0"/>
            <c:explosion val="7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701-46C4-8BEA-9A1E5D119A1F}"/>
              </c:ext>
            </c:extLst>
          </c:dPt>
          <c:dLbls>
            <c:dLbl>
              <c:idx val="0"/>
              <c:layout>
                <c:manualLayout>
                  <c:x val="-7.0514840016827424E-2"/>
                  <c:y val="-2.0270438731507669E-2"/>
                </c:manualLayout>
              </c:layout>
              <c:tx>
                <c:rich>
                  <a:bodyPr/>
                  <a:lstStyle/>
                  <a:p>
                    <a:fld id="{A8FD856D-147C-4984-BBD3-89CCEF7A8B01}" type="CELLRANGE">
                      <a:rPr lang="ru-RU"/>
                      <a:pPr/>
                      <a:t>[ДИАПАЗОН ЯЧЕЕК]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7706752976807"/>
                      <c:h val="7.670436187399030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701-46C4-8BEA-9A1E5D119A1F}"/>
                </c:ext>
              </c:extLst>
            </c:dLbl>
            <c:dLbl>
              <c:idx val="1"/>
              <c:layout>
                <c:manualLayout>
                  <c:x val="1.9479657194910006E-2"/>
                  <c:y val="-0.10437510335440703"/>
                </c:manualLayout>
              </c:layout>
              <c:tx>
                <c:rich>
                  <a:bodyPr/>
                  <a:lstStyle/>
                  <a:p>
                    <a:fld id="{F26EC177-45E9-4239-B0D0-82176964AC57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701-46C4-8BEA-9A1E5D119A1F}"/>
                </c:ext>
              </c:extLst>
            </c:dLbl>
            <c:dLbl>
              <c:idx val="2"/>
              <c:layout>
                <c:manualLayout>
                  <c:x val="9.469979538223464E-3"/>
                  <c:y val="-6.9548463146468564E-2"/>
                </c:manualLayout>
              </c:layout>
              <c:tx>
                <c:rich>
                  <a:bodyPr/>
                  <a:lstStyle/>
                  <a:p>
                    <a:fld id="{BE983931-B997-4042-94DA-15F2A3A86F76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701-46C4-8BEA-9A1E5D119A1F}"/>
                </c:ext>
              </c:extLst>
            </c:dLbl>
            <c:dLbl>
              <c:idx val="3"/>
              <c:layout>
                <c:manualLayout>
                  <c:x val="2.7083331111931504E-2"/>
                  <c:y val="7.5486921162318366E-2"/>
                </c:manualLayout>
              </c:layout>
              <c:tx>
                <c:rich>
                  <a:bodyPr/>
                  <a:lstStyle/>
                  <a:p>
                    <a:fld id="{52431793-0AAA-4801-9EC0-9BB2F0EB90D6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2598917109668"/>
                      <c:h val="0.1090145395799676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701-46C4-8BEA-9A1E5D119A1F}"/>
                </c:ext>
              </c:extLst>
            </c:dLbl>
            <c:dLbl>
              <c:idx val="4"/>
              <c:layout>
                <c:manualLayout>
                  <c:x val="5.2707426779246475E-2"/>
                  <c:y val="9.3045170646076314E-2"/>
                </c:manualLayout>
              </c:layout>
              <c:tx>
                <c:rich>
                  <a:bodyPr/>
                  <a:lstStyle/>
                  <a:p>
                    <a:fld id="{9E7EAD18-AC06-48B3-B126-17D64A32713E}" type="CELLRANGE">
                      <a:rPr lang="ru-RU"/>
                      <a:pPr/>
                      <a:t>[ДИАПАЗОН ЯЧЕЕК]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093245481197"/>
                      <c:h val="0.1240926225094238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701-46C4-8BEA-9A1E5D119A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BA69BD-3668-45E7-8C66-116A37C92918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701-46C4-8BEA-9A1E5D119A1F}"/>
                </c:ext>
              </c:extLst>
            </c:dLbl>
            <c:dLbl>
              <c:idx val="6"/>
              <c:layout>
                <c:manualLayout>
                  <c:x val="5.2760248297223651E-2"/>
                  <c:y val="7.2854277706401363E-2"/>
                </c:manualLayout>
              </c:layout>
              <c:tx>
                <c:rich>
                  <a:bodyPr/>
                  <a:lstStyle/>
                  <a:p>
                    <a:fld id="{35B045B2-29B0-4093-9C1E-E5B8853187D5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701-46C4-8BEA-9A1E5D119A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18713C-30CF-40CC-837D-2C2C6AE90741}" type="CELLRANGE">
                      <a:rPr lang="ru-RU"/>
                      <a:pPr/>
                      <a:t>[ДИАПАЗОН ЯЧЕЕК]</a:t>
                    </a:fld>
                    <a:endParaRPr lang="uk-U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701-46C4-8BEA-9A1E5D119A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01-46C4-8BEA-9A1E5D119A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'Потребление и отпуск'!$AF$13:$AF$20</c:f>
              <c:numCache>
                <c:formatCode>General</c:formatCode>
                <c:ptCount val="8"/>
                <c:pt idx="0" formatCode="0.0">
                  <c:v>5567.3666666666686</c:v>
                </c:pt>
                <c:pt idx="1">
                  <c:v>22136.944465334964</c:v>
                </c:pt>
                <c:pt idx="2" formatCode="0.0">
                  <c:v>23675.4</c:v>
                </c:pt>
                <c:pt idx="3">
                  <c:v>14599</c:v>
                </c:pt>
                <c:pt idx="4">
                  <c:v>25281.360000000001</c:v>
                </c:pt>
                <c:pt idx="5" formatCode="0.0">
                  <c:v>22839.5333333333</c:v>
                </c:pt>
                <c:pt idx="6">
                  <c:v>7999.1656324582336</c:v>
                </c:pt>
                <c:pt idx="7">
                  <c:v>32802.92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'Потребление и отпуск'!$AI$13:$AI$20</c15:f>
                <c15:dlblRangeCache>
                  <c:ptCount val="8"/>
                  <c:pt idx="0">
                    <c:v>Потери в сетях отопления; 5 567 Гкал; 3,6%</c:v>
                  </c:pt>
                  <c:pt idx="1">
                    <c:v>Потери котла; 22 137 Гкал; 14,3%</c:v>
                  </c:pt>
                  <c:pt idx="2">
                    <c:v>Другие внутристанционные потери; 23 675 Гкал; 15,3%</c:v>
                  </c:pt>
                  <c:pt idx="3">
                    <c:v>Потери труб пара; 14 599 Гкал; 9,5%</c:v>
                  </c:pt>
                  <c:pt idx="4">
                    <c:v>Сброс+утечки; 24823 Гкал; 16,1%</c:v>
                  </c:pt>
                  <c:pt idx="5">
                    <c:v>Потребление теплоты на отопление; 22 839 Гкал; 14,8%</c:v>
                  </c:pt>
                  <c:pt idx="6">
                    <c:v>Выроботка электроенергии; 7 999 Гкал; 5,2%</c:v>
                  </c:pt>
                  <c:pt idx="7">
                    <c:v>Потребление пара; 32 803 Гкал; 21,2%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6701-46C4-8BEA-9A1E5D119A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10"/>
        <c:splitType val="pos"/>
        <c:splitPos val="3"/>
        <c:secondPieSize val="8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/>
              <a:t>Расход теплоносителя в сеть, т/ч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'Без турбины'!$AB$44</c:f>
              <c:strCache>
                <c:ptCount val="1"/>
                <c:pt idx="0">
                  <c:v>Существующий расход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'Без турбины'!$AC$44</c:f>
              <c:numCache>
                <c:formatCode>General</c:formatCode>
                <c:ptCount val="1"/>
                <c:pt idx="0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1-409B-B5B8-5792B860ED18}"/>
            </c:ext>
          </c:extLst>
        </c:ser>
        <c:ser>
          <c:idx val="1"/>
          <c:order val="1"/>
          <c:tx>
            <c:strRef>
              <c:f>'Без турбины'!$AB$45</c:f>
              <c:strCache>
                <c:ptCount val="1"/>
                <c:pt idx="0">
                  <c:v>Необходимый расход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'Без турбины'!$AC$45</c:f>
              <c:numCache>
                <c:formatCode>General</c:formatCode>
                <c:ptCount val="1"/>
                <c:pt idx="0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1-409B-B5B8-5792B860ED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310096"/>
        <c:axId val="437303024"/>
      </c:barChart>
      <c:catAx>
        <c:axId val="43731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303024"/>
        <c:crosses val="autoZero"/>
        <c:auto val="1"/>
        <c:lblAlgn val="ctr"/>
        <c:lblOffset val="100"/>
        <c:noMultiLvlLbl val="0"/>
      </c:catAx>
      <c:valAx>
        <c:axId val="437303024"/>
        <c:scaling>
          <c:orientation val="minMax"/>
          <c:max val="1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4373100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noProof="0" dirty="0"/>
              <a:t>Годовой расход эл. эн. на работу сетевого насоса, тыс. кВт· 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'Без турбины'!$AB$49</c:f>
              <c:strCache>
                <c:ptCount val="1"/>
                <c:pt idx="0">
                  <c:v>Насос 14Д-6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'Без турбины'!$AC$49</c:f>
              <c:numCache>
                <c:formatCode>General</c:formatCode>
                <c:ptCount val="1"/>
                <c:pt idx="0">
                  <c:v>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B-41B2-A233-60FC62A07EAE}"/>
            </c:ext>
          </c:extLst>
        </c:ser>
        <c:ser>
          <c:idx val="1"/>
          <c:order val="1"/>
          <c:tx>
            <c:strRef>
              <c:f>'Без турбины'!$AB$50</c:f>
              <c:strCache>
                <c:ptCount val="1"/>
                <c:pt idx="0">
                  <c:v>Насос Д-630-90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'Без турбины'!$AC$50</c:f>
              <c:numCache>
                <c:formatCode>General</c:formatCode>
                <c:ptCount val="1"/>
                <c:pt idx="0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B-41B2-A233-60FC62A07E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583152"/>
        <c:axId val="437586480"/>
      </c:barChart>
      <c:catAx>
        <c:axId val="43758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586480"/>
        <c:crosses val="autoZero"/>
        <c:auto val="1"/>
        <c:lblAlgn val="ctr"/>
        <c:lblOffset val="100"/>
        <c:noMultiLvlLbl val="0"/>
      </c:catAx>
      <c:valAx>
        <c:axId val="43758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4375831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/>
              <a:t>Зависимость отпуска теплоты от температуры наружного воздуха</a:t>
            </a:r>
          </a:p>
        </c:rich>
      </c:tx>
      <c:layout>
        <c:manualLayout>
          <c:xMode val="edge"/>
          <c:yMode val="edge"/>
          <c:x val="0.14137517701263486"/>
          <c:y val="1.8879049031082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4879101049868768E-2"/>
          <c:y val="0.15821143190434528"/>
          <c:w val="0.91957578740157475"/>
          <c:h val="0.691117235345581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'газ-регр.'!$J$3</c:f>
              <c:strCache>
                <c:ptCount val="1"/>
                <c:pt idx="0">
                  <c:v>Фактический отпуск, Гкал/ч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1"/>
            <c:dispRSqr val="1"/>
            <c:dispEq val="1"/>
            <c:trendlineLbl>
              <c:layout>
                <c:manualLayout>
                  <c:x val="-0.43530577427821521"/>
                  <c:y val="-8.320909886264217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y = -0,3118x + 8,9394</a:t>
                    </a:r>
                    <a:br>
                      <a:rPr lang="en-US" sz="1200" baseline="0" dirty="0"/>
                    </a:br>
                    <a:r>
                      <a:rPr lang="en-US" sz="1200" baseline="0" dirty="0"/>
                      <a:t>R² = 0,6459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'газ-регр.'!$B$4:$B$34</c:f>
              <c:numCache>
                <c:formatCode>General</c:formatCode>
                <c:ptCount val="31"/>
                <c:pt idx="0">
                  <c:v>-3</c:v>
                </c:pt>
                <c:pt idx="1">
                  <c:v>-2</c:v>
                </c:pt>
                <c:pt idx="2">
                  <c:v>-3</c:v>
                </c:pt>
                <c:pt idx="3">
                  <c:v>0</c:v>
                </c:pt>
                <c:pt idx="4">
                  <c:v>-2</c:v>
                </c:pt>
                <c:pt idx="5">
                  <c:v>-5</c:v>
                </c:pt>
                <c:pt idx="6">
                  <c:v>-9</c:v>
                </c:pt>
                <c:pt idx="7">
                  <c:v>-8</c:v>
                </c:pt>
                <c:pt idx="8">
                  <c:v>-4</c:v>
                </c:pt>
                <c:pt idx="9">
                  <c:v>-6</c:v>
                </c:pt>
                <c:pt idx="10">
                  <c:v>-1</c:v>
                </c:pt>
                <c:pt idx="11">
                  <c:v>-4</c:v>
                </c:pt>
                <c:pt idx="12">
                  <c:v>-2</c:v>
                </c:pt>
                <c:pt idx="13">
                  <c:v>2</c:v>
                </c:pt>
                <c:pt idx="14">
                  <c:v>-2</c:v>
                </c:pt>
                <c:pt idx="15">
                  <c:v>-5</c:v>
                </c:pt>
                <c:pt idx="16">
                  <c:v>-6</c:v>
                </c:pt>
                <c:pt idx="17">
                  <c:v>-6</c:v>
                </c:pt>
                <c:pt idx="18">
                  <c:v>-10</c:v>
                </c:pt>
                <c:pt idx="19">
                  <c:v>-6</c:v>
                </c:pt>
                <c:pt idx="20">
                  <c:v>-2</c:v>
                </c:pt>
                <c:pt idx="21">
                  <c:v>-5</c:v>
                </c:pt>
                <c:pt idx="22">
                  <c:v>-4</c:v>
                </c:pt>
                <c:pt idx="23">
                  <c:v>-1</c:v>
                </c:pt>
                <c:pt idx="24">
                  <c:v>-5</c:v>
                </c:pt>
                <c:pt idx="25">
                  <c:v>-12</c:v>
                </c:pt>
                <c:pt idx="26">
                  <c:v>-8</c:v>
                </c:pt>
                <c:pt idx="27">
                  <c:v>-5</c:v>
                </c:pt>
                <c:pt idx="28">
                  <c:v>-14</c:v>
                </c:pt>
                <c:pt idx="29">
                  <c:v>-15</c:v>
                </c:pt>
                <c:pt idx="30">
                  <c:v>-13</c:v>
                </c:pt>
              </c:numCache>
            </c:numRef>
          </c:xVal>
          <c:yVal>
            <c:numRef>
              <c:f>'газ-регр.'!$K$4:$K$34</c:f>
              <c:numCache>
                <c:formatCode>General</c:formatCode>
                <c:ptCount val="31"/>
                <c:pt idx="0">
                  <c:v>10.125</c:v>
                </c:pt>
                <c:pt idx="1">
                  <c:v>10.125</c:v>
                </c:pt>
                <c:pt idx="2">
                  <c:v>11.125</c:v>
                </c:pt>
                <c:pt idx="3">
                  <c:v>10.125</c:v>
                </c:pt>
                <c:pt idx="4">
                  <c:v>12.125</c:v>
                </c:pt>
                <c:pt idx="5">
                  <c:v>10.125</c:v>
                </c:pt>
                <c:pt idx="6">
                  <c:v>11.125</c:v>
                </c:pt>
                <c:pt idx="7">
                  <c:v>12.125</c:v>
                </c:pt>
                <c:pt idx="8">
                  <c:v>10.125</c:v>
                </c:pt>
                <c:pt idx="9">
                  <c:v>9.125</c:v>
                </c:pt>
                <c:pt idx="10">
                  <c:v>9.125</c:v>
                </c:pt>
                <c:pt idx="11">
                  <c:v>10.125</c:v>
                </c:pt>
                <c:pt idx="12">
                  <c:v>8.0833333333333339</c:v>
                </c:pt>
                <c:pt idx="13">
                  <c:v>9.125</c:v>
                </c:pt>
                <c:pt idx="14">
                  <c:v>10.125</c:v>
                </c:pt>
                <c:pt idx="15">
                  <c:v>10.125</c:v>
                </c:pt>
                <c:pt idx="16">
                  <c:v>10.125</c:v>
                </c:pt>
                <c:pt idx="17">
                  <c:v>11.125</c:v>
                </c:pt>
                <c:pt idx="18">
                  <c:v>12.166666666666666</c:v>
                </c:pt>
                <c:pt idx="19">
                  <c:v>11.125</c:v>
                </c:pt>
                <c:pt idx="20">
                  <c:v>9.125</c:v>
                </c:pt>
                <c:pt idx="21">
                  <c:v>10.125</c:v>
                </c:pt>
                <c:pt idx="22">
                  <c:v>10.125</c:v>
                </c:pt>
                <c:pt idx="23">
                  <c:v>7.083333333333333</c:v>
                </c:pt>
                <c:pt idx="24">
                  <c:v>10</c:v>
                </c:pt>
                <c:pt idx="25">
                  <c:v>13.166666666666666</c:v>
                </c:pt>
                <c:pt idx="26">
                  <c:v>10.125</c:v>
                </c:pt>
                <c:pt idx="27">
                  <c:v>10.125</c:v>
                </c:pt>
                <c:pt idx="28">
                  <c:v>14.166666666666666</c:v>
                </c:pt>
                <c:pt idx="29">
                  <c:v>13.166666666666666</c:v>
                </c:pt>
                <c:pt idx="30">
                  <c:v>14.166666666666666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95-41C7-B783-369E31BC0ECB}"/>
            </c:ext>
          </c:extLst>
        </c:ser>
        <c:ser>
          <c:idx val="1"/>
          <c:order val="1"/>
          <c:tx>
            <c:strRef>
              <c:f>'газ-регр.'!$P$2</c:f>
              <c:strCache>
                <c:ptCount val="1"/>
                <c:pt idx="0">
                  <c:v>Расчетный отпуск по нагрузке (при Qрасч = 18 Гкал/ч), Гкал/ч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6"/>
            <c:backward val="11"/>
            <c:dispRSqr val="1"/>
            <c:dispEq val="1"/>
            <c:trendlineLbl>
              <c:layout>
                <c:manualLayout>
                  <c:x val="-0.52746571522309715"/>
                  <c:y val="-0.415068095654709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1200" baseline="0" dirty="0"/>
                      <a:t>y = -0,45x + 8,1</a:t>
                    </a:r>
                    <a:br>
                      <a:rPr lang="uk-UA" sz="1200" baseline="0" dirty="0"/>
                    </a:br>
                    <a:r>
                      <a:rPr lang="uk-UA" sz="1200" baseline="0" dirty="0"/>
                      <a:t>R² = 1</a:t>
                    </a:r>
                    <a:endParaRPr lang="uk-UA" sz="1200" dirty="0"/>
                  </a:p>
                </c:rich>
              </c:tx>
              <c:numFmt formatCode="General" sourceLinked="0"/>
              <c:spPr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'газ-регр.'!$B$4:$B$34</c:f>
              <c:numCache>
                <c:formatCode>General</c:formatCode>
                <c:ptCount val="31"/>
                <c:pt idx="0">
                  <c:v>-3</c:v>
                </c:pt>
                <c:pt idx="1">
                  <c:v>-2</c:v>
                </c:pt>
                <c:pt idx="2">
                  <c:v>-3</c:v>
                </c:pt>
                <c:pt idx="3">
                  <c:v>0</c:v>
                </c:pt>
                <c:pt idx="4">
                  <c:v>-2</c:v>
                </c:pt>
                <c:pt idx="5">
                  <c:v>-5</c:v>
                </c:pt>
                <c:pt idx="6">
                  <c:v>-9</c:v>
                </c:pt>
                <c:pt idx="7">
                  <c:v>-8</c:v>
                </c:pt>
                <c:pt idx="8">
                  <c:v>-4</c:v>
                </c:pt>
                <c:pt idx="9">
                  <c:v>-6</c:v>
                </c:pt>
                <c:pt idx="10">
                  <c:v>-1</c:v>
                </c:pt>
                <c:pt idx="11">
                  <c:v>-4</c:v>
                </c:pt>
                <c:pt idx="12">
                  <c:v>-2</c:v>
                </c:pt>
                <c:pt idx="13">
                  <c:v>2</c:v>
                </c:pt>
                <c:pt idx="14">
                  <c:v>-2</c:v>
                </c:pt>
                <c:pt idx="15">
                  <c:v>-5</c:v>
                </c:pt>
                <c:pt idx="16">
                  <c:v>-6</c:v>
                </c:pt>
                <c:pt idx="17">
                  <c:v>-6</c:v>
                </c:pt>
                <c:pt idx="18">
                  <c:v>-10</c:v>
                </c:pt>
                <c:pt idx="19">
                  <c:v>-6</c:v>
                </c:pt>
                <c:pt idx="20">
                  <c:v>-2</c:v>
                </c:pt>
                <c:pt idx="21">
                  <c:v>-5</c:v>
                </c:pt>
                <c:pt idx="22">
                  <c:v>-4</c:v>
                </c:pt>
                <c:pt idx="23">
                  <c:v>-1</c:v>
                </c:pt>
                <c:pt idx="24">
                  <c:v>-5</c:v>
                </c:pt>
                <c:pt idx="25">
                  <c:v>-12</c:v>
                </c:pt>
                <c:pt idx="26">
                  <c:v>-8</c:v>
                </c:pt>
                <c:pt idx="27">
                  <c:v>-5</c:v>
                </c:pt>
                <c:pt idx="28">
                  <c:v>-14</c:v>
                </c:pt>
                <c:pt idx="29">
                  <c:v>-15</c:v>
                </c:pt>
                <c:pt idx="30">
                  <c:v>-13</c:v>
                </c:pt>
              </c:numCache>
            </c:numRef>
          </c:xVal>
          <c:yVal>
            <c:numRef>
              <c:f>'газ-регр.'!$W$4:$W$34</c:f>
              <c:numCache>
                <c:formatCode>General</c:formatCode>
                <c:ptCount val="31"/>
                <c:pt idx="0">
                  <c:v>9.4499999999999993</c:v>
                </c:pt>
                <c:pt idx="1">
                  <c:v>9</c:v>
                </c:pt>
                <c:pt idx="2">
                  <c:v>9.4499999999999993</c:v>
                </c:pt>
                <c:pt idx="3">
                  <c:v>8.1</c:v>
                </c:pt>
                <c:pt idx="4">
                  <c:v>9</c:v>
                </c:pt>
                <c:pt idx="5">
                  <c:v>10.35</c:v>
                </c:pt>
                <c:pt idx="6">
                  <c:v>12.15</c:v>
                </c:pt>
                <c:pt idx="7">
                  <c:v>11.699999999999998</c:v>
                </c:pt>
                <c:pt idx="8">
                  <c:v>9.9</c:v>
                </c:pt>
                <c:pt idx="9">
                  <c:v>10.800000000000002</c:v>
                </c:pt>
                <c:pt idx="10">
                  <c:v>8.5500000000000007</c:v>
                </c:pt>
                <c:pt idx="11">
                  <c:v>9.9</c:v>
                </c:pt>
                <c:pt idx="12">
                  <c:v>9</c:v>
                </c:pt>
                <c:pt idx="13">
                  <c:v>7.2</c:v>
                </c:pt>
                <c:pt idx="14">
                  <c:v>9</c:v>
                </c:pt>
                <c:pt idx="15">
                  <c:v>10.35</c:v>
                </c:pt>
                <c:pt idx="16">
                  <c:v>10.800000000000002</c:v>
                </c:pt>
                <c:pt idx="17">
                  <c:v>10.800000000000002</c:v>
                </c:pt>
                <c:pt idx="18">
                  <c:v>12.6</c:v>
                </c:pt>
                <c:pt idx="19">
                  <c:v>10.800000000000002</c:v>
                </c:pt>
                <c:pt idx="20">
                  <c:v>9</c:v>
                </c:pt>
                <c:pt idx="21">
                  <c:v>10.35</c:v>
                </c:pt>
                <c:pt idx="22">
                  <c:v>9.9</c:v>
                </c:pt>
                <c:pt idx="23">
                  <c:v>8.5500000000000007</c:v>
                </c:pt>
                <c:pt idx="24">
                  <c:v>10.35</c:v>
                </c:pt>
                <c:pt idx="25">
                  <c:v>13.5</c:v>
                </c:pt>
                <c:pt idx="26">
                  <c:v>11.699999999999998</c:v>
                </c:pt>
                <c:pt idx="27">
                  <c:v>10.35</c:v>
                </c:pt>
                <c:pt idx="28">
                  <c:v>14.4</c:v>
                </c:pt>
                <c:pt idx="29">
                  <c:v>14.85</c:v>
                </c:pt>
                <c:pt idx="30">
                  <c:v>13.949999999999998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95-41C7-B783-369E31BC0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44544"/>
        <c:axId val="428751208"/>
      </c:scatterChart>
      <c:valAx>
        <c:axId val="428744544"/>
        <c:scaling>
          <c:orientation val="minMax"/>
          <c:max val="10"/>
          <c:min val="-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uk-UA" sz="1050" dirty="0"/>
                  <a:t>Температура </a:t>
                </a:r>
                <a:r>
                  <a:rPr lang="uk-UA" sz="1050" dirty="0" err="1"/>
                  <a:t>наружного</a:t>
                </a:r>
                <a:r>
                  <a:rPr lang="uk-UA" sz="1050" dirty="0"/>
                  <a:t> </a:t>
                </a:r>
                <a:r>
                  <a:rPr lang="uk-UA" sz="1050" dirty="0" err="1"/>
                  <a:t>воздуха</a:t>
                </a:r>
                <a:r>
                  <a:rPr lang="uk-UA" sz="1050" dirty="0"/>
                  <a:t>, °С</a:t>
                </a:r>
              </a:p>
            </c:rich>
          </c:tx>
          <c:layout>
            <c:manualLayout>
              <c:xMode val="edge"/>
              <c:yMode val="edge"/>
              <c:x val="0.39689952427821523"/>
              <c:y val="0.9020730418029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428751208"/>
        <c:crosses val="autoZero"/>
        <c:crossBetween val="midCat"/>
        <c:majorUnit val="2"/>
      </c:valAx>
      <c:valAx>
        <c:axId val="42875120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sz="1050" b="0" i="0" u="none" strike="noStrike" baseline="0">
                    <a:effectLst/>
                  </a:rPr>
                  <a:t>Отпуск тепловой энергии, Гкал/ч</a:t>
                </a:r>
                <a:endParaRPr lang="uk-UA" sz="1050"/>
              </a:p>
            </c:rich>
          </c:tx>
          <c:layout>
            <c:manualLayout>
              <c:xMode val="edge"/>
              <c:yMode val="edge"/>
              <c:x val="1.0431184383202102E-2"/>
              <c:y val="0.3361172353455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428744544"/>
        <c:crossesAt val="-22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>
                <a:latin typeface="Century Gothic" panose="020B0502020202020204" pitchFamily="34" charset="0"/>
              </a:rPr>
              <a:t>Распределение тепловой нагрузки по типу</a:t>
            </a:r>
            <a:r>
              <a:rPr lang="ru-RU" sz="2400" b="0" baseline="0">
                <a:latin typeface="Century Gothic" panose="020B0502020202020204" pitchFamily="34" charset="0"/>
              </a:rPr>
              <a:t> теплоносителя</a:t>
            </a:r>
            <a:endParaRPr lang="ru-RU" sz="2400" b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3120178241484437"/>
          <c:y val="4.2719014289880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65649550480471E-2"/>
          <c:y val="0.19472534942886277"/>
          <c:w val="0.82718887226024718"/>
          <c:h val="0.7185483123384180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BFF-45C0-BB7D-EEF333B1E2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BFF-45C0-BB7D-EEF333B1E2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8A0D877-443B-4700-8962-C058619C137B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;</a:t>
                    </a:r>
                  </a:p>
                  <a:p>
                    <a:r>
                      <a:rPr lang="uk-UA" baseline="0" dirty="0"/>
                      <a:t> 8Гкал/ч;</a:t>
                    </a:r>
                  </a:p>
                  <a:p>
                    <a:r>
                      <a:rPr lang="uk-UA" baseline="0" dirty="0"/>
                      <a:t> </a:t>
                    </a:r>
                    <a:fld id="{27DB72C0-CCBC-426F-9E6A-2CDF0EE2D18B}" type="PERCENTAGE">
                      <a:rPr lang="uk-UA" baseline="0"/>
                      <a:pPr/>
                      <a:t>[ПРОЦЕНТ]</a:t>
                    </a:fld>
                    <a:endParaRPr lang="uk-UA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FF-45C0-BB7D-EEF333B1E2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D13DD4-416F-4EEA-B571-F1E1A909271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15,9 Гкал/ч;</a:t>
                    </a:r>
                  </a:p>
                  <a:p>
                    <a:r>
                      <a:rPr lang="ru-RU" baseline="0" dirty="0"/>
                      <a:t> </a:t>
                    </a:r>
                    <a:fld id="{19AE5638-919A-4244-AB65-B54CD7C45130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FF-45C0-BB7D-EEF333B1E2AF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Лист3!$L$35:$L$36</c:f>
              <c:strCache>
                <c:ptCount val="2"/>
                <c:pt idx="0">
                  <c:v>Пар</c:v>
                </c:pt>
                <c:pt idx="1">
                  <c:v>Горячая вода на отопление</c:v>
                </c:pt>
              </c:strCache>
            </c:strRef>
          </c:cat>
          <c:val>
            <c:numRef>
              <c:f>Лист3!$M$35:$M$36</c:f>
              <c:numCache>
                <c:formatCode>0.00</c:formatCode>
                <c:ptCount val="2"/>
                <c:pt idx="0">
                  <c:v>7.9929999999999994</c:v>
                </c:pt>
                <c:pt idx="1">
                  <c:v>15.905000000000001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FF-45C0-BB7D-EEF333B1E2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0" dirty="0">
                <a:latin typeface="Century Gothic" panose="020B0502020202020204" pitchFamily="34" charset="0"/>
              </a:rPr>
              <a:t>Распределение суммарной тепловой нагрузки</a:t>
            </a:r>
            <a:r>
              <a:rPr lang="ru-RU" sz="2000" b="0" baseline="0" dirty="0">
                <a:latin typeface="Century Gothic" panose="020B0502020202020204" pitchFamily="34" charset="0"/>
              </a:rPr>
              <a:t> по предприятиям</a:t>
            </a:r>
            <a:endParaRPr lang="ru-RU" sz="20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7612386615189191"/>
          <c:y val="2.9270049577136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51296698761212E-2"/>
          <c:y val="0.15153018372703414"/>
          <c:w val="0.80343248059649608"/>
          <c:h val="0.69719291338582678"/>
        </c:manualLayout>
      </c:layout>
      <c:pie3DChart>
        <c:varyColors val="1"/>
        <c:ser>
          <c:idx val="1"/>
          <c:order val="0"/>
          <c:spPr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E23A-4EB4-BFDC-779EA2EE2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E23A-4EB4-BFDC-779EA2EE2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E23A-4EB4-BFDC-779EA2EE2D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7-E23A-4EB4-BFDC-779EA2EE2D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9-E23A-4EB4-BFDC-779EA2EE2D92}"/>
              </c:ext>
            </c:extLst>
          </c:dPt>
          <c:dLbls>
            <c:dLbl>
              <c:idx val="0"/>
              <c:layout>
                <c:manualLayout>
                  <c:x val="6.1489752418778909E-2"/>
                  <c:y val="4.3185185185185188E-2"/>
                </c:manualLayout>
              </c:layout>
              <c:tx>
                <c:rich>
                  <a:bodyPr/>
                  <a:lstStyle/>
                  <a:p>
                    <a:fld id="{885A05B4-7172-4ACF-8E08-522864417BB2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1,7 Гкал/ч</a:t>
                    </a:r>
                    <a:endParaRPr lang="ru-RU" baseline="0" dirty="0"/>
                  </a:p>
                  <a:p>
                    <a:fld id="{79B4193E-6689-45B6-B0D6-BED25EA9586E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3A-4EB4-BFDC-779EA2EE2D92}"/>
                </c:ext>
              </c:extLst>
            </c:dLbl>
            <c:dLbl>
              <c:idx val="1"/>
              <c:layout>
                <c:manualLayout>
                  <c:x val="-0.15784451604491168"/>
                  <c:y val="-6.7594378616698814E-2"/>
                </c:manualLayout>
              </c:layout>
              <c:tx>
                <c:rich>
                  <a:bodyPr/>
                  <a:lstStyle/>
                  <a:p>
                    <a:fld id="{E3D91B1C-3F44-4DA9-87BB-403664E1EA2F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8,9 Гкал/ч</a:t>
                    </a:r>
                    <a:endParaRPr lang="ru-RU" baseline="0" dirty="0"/>
                  </a:p>
                  <a:p>
                    <a:fld id="{347A2121-B6A7-4BAF-A7C3-B49D319EE631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3A-4EB4-BFDC-779EA2EE2D92}"/>
                </c:ext>
              </c:extLst>
            </c:dLbl>
            <c:dLbl>
              <c:idx val="2"/>
              <c:layout>
                <c:manualLayout>
                  <c:x val="0.15229226470914306"/>
                  <c:y val="-0.11672559101992869"/>
                </c:manualLayout>
              </c:layout>
              <c:tx>
                <c:rich>
                  <a:bodyPr/>
                  <a:lstStyle/>
                  <a:p>
                    <a:fld id="{45B2E345-10CB-4F03-B53F-919208E21BE2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9 Гкал/ч</a:t>
                    </a:r>
                    <a:endParaRPr lang="ru-RU" baseline="0" dirty="0"/>
                  </a:p>
                  <a:p>
                    <a:fld id="{DB2D5F2F-8DCC-4E37-85BB-AD9A15F954CF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3A-4EB4-BFDC-779EA2EE2D92}"/>
                </c:ext>
              </c:extLst>
            </c:dLbl>
            <c:dLbl>
              <c:idx val="3"/>
              <c:layout>
                <c:manualLayout>
                  <c:x val="-3.2439717227667093E-2"/>
                  <c:y val="-9.0520559930008741E-3"/>
                </c:manualLayout>
              </c:layout>
              <c:tx>
                <c:rich>
                  <a:bodyPr/>
                  <a:lstStyle/>
                  <a:p>
                    <a:fld id="{ADEC02E4-410C-4C05-955A-260BAE008C44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1,3 </a:t>
                    </a:r>
                    <a:r>
                      <a:rPr lang="ru-RU" dirty="0" err="1"/>
                      <a:t>Гкал</a:t>
                    </a:r>
                    <a:r>
                      <a:rPr lang="ru-RU" dirty="0"/>
                      <a:t>/ч</a:t>
                    </a:r>
                    <a:endParaRPr lang="ru-RU" baseline="0" dirty="0"/>
                  </a:p>
                  <a:p>
                    <a:fld id="{2C4E993C-79FA-4147-A4CC-66569122FDAE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3A-4EB4-BFDC-779EA2EE2D92}"/>
                </c:ext>
              </c:extLst>
            </c:dLbl>
            <c:dLbl>
              <c:idx val="4"/>
              <c:layout>
                <c:manualLayout>
                  <c:x val="-3.9260173823833192E-2"/>
                  <c:y val="2.1517060367454068E-2"/>
                </c:manualLayout>
              </c:layout>
              <c:tx>
                <c:rich>
                  <a:bodyPr/>
                  <a:lstStyle/>
                  <a:p>
                    <a:fld id="{4F8685C3-DAB6-4C0A-AC97-0E54FD8FBFC9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3 </a:t>
                    </a:r>
                    <a:r>
                      <a:rPr lang="ru-RU" dirty="0" err="1"/>
                      <a:t>Гкал</a:t>
                    </a:r>
                    <a:r>
                      <a:rPr lang="ru-RU" dirty="0"/>
                      <a:t>/ч</a:t>
                    </a:r>
                    <a:endParaRPr lang="ru-RU" baseline="0" dirty="0"/>
                  </a:p>
                  <a:p>
                    <a:fld id="{57A8E1B1-197D-4C6C-9AFD-E3CCF0755A18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23A-4EB4-BFDC-779EA2EE2D92}"/>
                </c:ext>
              </c:extLst>
            </c:dLbl>
            <c:numFmt formatCode="0.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Лист3!$L$38:$L$42</c:f>
              <c:strCache>
                <c:ptCount val="5"/>
                <c:pt idx="0">
                  <c:v>ЧАО НРЗ</c:v>
                </c:pt>
                <c:pt idx="1">
                  <c:v>ООО ИНТЕРПАЙП НИКО ТЬЮБ</c:v>
                </c:pt>
                <c:pt idx="2">
                  <c:v>ЧАО СЕНТРАВИС</c:v>
                </c:pt>
                <c:pt idx="3">
                  <c:v>НЗТО</c:v>
                </c:pt>
                <c:pt idx="4">
                  <c:v>ТИТАН</c:v>
                </c:pt>
              </c:strCache>
            </c:strRef>
          </c:cat>
          <c:val>
            <c:numRef>
              <c:f>Лист3!$O$38:$O$42</c:f>
              <c:numCache>
                <c:formatCode>0.00</c:formatCode>
                <c:ptCount val="5"/>
                <c:pt idx="0">
                  <c:v>1.7150000000000001</c:v>
                </c:pt>
                <c:pt idx="1">
                  <c:v>8.8930000000000007</c:v>
                </c:pt>
                <c:pt idx="2">
                  <c:v>9.0329999999999995</c:v>
                </c:pt>
                <c:pt idx="3">
                  <c:v>1.2649999999999999</c:v>
                </c:pt>
                <c:pt idx="4">
                  <c:v>2.992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3A-4EB4-BFDC-779EA2EE2D92}"/>
            </c:ext>
          </c:extLst>
        </c:ser>
        <c:ser>
          <c:idx val="0"/>
          <c:order val="1"/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E23A-4EB4-BFDC-779EA2EE2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E23A-4EB4-BFDC-779EA2EE2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E23A-4EB4-BFDC-779EA2EE2D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E23A-4EB4-BFDC-779EA2EE2D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E23A-4EB4-BFDC-779EA2EE2D92}"/>
              </c:ext>
            </c:extLst>
          </c:dPt>
          <c:dLbls>
            <c:dLbl>
              <c:idx val="0"/>
              <c:layout>
                <c:manualLayout>
                  <c:x val="-1.9916601182686011E-2"/>
                  <c:y val="3.13335447677773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3A-4EB4-BFDC-779EA2EE2D92}"/>
                </c:ext>
              </c:extLst>
            </c:dLbl>
            <c:dLbl>
              <c:idx val="1"/>
              <c:layout>
                <c:manualLayout>
                  <c:x val="-0.14606350051910735"/>
                  <c:y val="-5.9532747209325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3A-4EB4-BFDC-779EA2EE2D92}"/>
                </c:ext>
              </c:extLst>
            </c:dLbl>
            <c:dLbl>
              <c:idx val="3"/>
              <c:layout>
                <c:manualLayout>
                  <c:x val="7.1151511686362995E-3"/>
                  <c:y val="1.16888586179465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3A-4EB4-BFDC-779EA2EE2D92}"/>
                </c:ext>
              </c:extLst>
            </c:dLbl>
            <c:dLbl>
              <c:idx val="4"/>
              <c:layout>
                <c:manualLayout>
                  <c:x val="6.6286232048266863E-2"/>
                  <c:y val="5.19296859158661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3A-4EB4-BFDC-779EA2EE2D9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Лист3!$L$38:$L$42</c:f>
              <c:strCache>
                <c:ptCount val="5"/>
                <c:pt idx="0">
                  <c:v>ЧАО НРЗ</c:v>
                </c:pt>
                <c:pt idx="1">
                  <c:v>ООО ИНТЕРПАЙП НИКО ТЬЮБ</c:v>
                </c:pt>
                <c:pt idx="2">
                  <c:v>ЧАО СЕНТРАВИС</c:v>
                </c:pt>
                <c:pt idx="3">
                  <c:v>НЗТО</c:v>
                </c:pt>
                <c:pt idx="4">
                  <c:v>ТИТАН</c:v>
                </c:pt>
              </c:strCache>
            </c:strRef>
          </c:cat>
          <c:val>
            <c:numRef>
              <c:f>Лист3!$O$38:$O$42</c:f>
              <c:numCache>
                <c:formatCode>0.00</c:formatCode>
                <c:ptCount val="5"/>
                <c:pt idx="0">
                  <c:v>1.7150000000000001</c:v>
                </c:pt>
                <c:pt idx="1">
                  <c:v>8.8930000000000007</c:v>
                </c:pt>
                <c:pt idx="2">
                  <c:v>9.0329999999999995</c:v>
                </c:pt>
                <c:pt idx="3">
                  <c:v>1.2649999999999999</c:v>
                </c:pt>
                <c:pt idx="4">
                  <c:v>2.992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23A-4EB4-BFDC-779EA2EE2D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 dirty="0">
                <a:latin typeface="Century Gothic" panose="020B0502020202020204" pitchFamily="34" charset="0"/>
              </a:rPr>
              <a:t>Распределение тепловой нагрузки</a:t>
            </a:r>
            <a:r>
              <a:rPr lang="ru-RU" sz="2400" b="0" baseline="0" dirty="0">
                <a:latin typeface="Century Gothic" panose="020B0502020202020204" pitchFamily="34" charset="0"/>
              </a:rPr>
              <a:t> по горячей воде на отопление между предприятиями</a:t>
            </a:r>
            <a:endParaRPr lang="ru-RU" sz="24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4551820866141735"/>
          <c:y val="2.911081948089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01304133858268"/>
          <c:y val="0.20893759113444157"/>
          <c:w val="0.82114085193328989"/>
          <c:h val="0.7120076849183477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  <c:explosion val="1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2E4-4D37-9FD0-ECC91DD4C383}"/>
              </c:ext>
            </c:extLst>
          </c:dPt>
          <c:dPt>
            <c:idx val="1"/>
            <c:bubble3D val="0"/>
            <c:explosion val="2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2E4-4D37-9FD0-ECC91DD4C383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42E4-4D37-9FD0-ECC91DD4C383}"/>
              </c:ext>
            </c:extLst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7-42E4-4D37-9FD0-ECC91DD4C383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9-42E4-4D37-9FD0-ECC91DD4C383}"/>
              </c:ext>
            </c:extLst>
          </c:dPt>
          <c:dLbls>
            <c:dLbl>
              <c:idx val="0"/>
              <c:layout>
                <c:manualLayout>
                  <c:x val="-5.4405160253885752E-3"/>
                  <c:y val="5.5203367006868093E-2"/>
                </c:manualLayout>
              </c:layout>
              <c:tx>
                <c:rich>
                  <a:bodyPr/>
                  <a:lstStyle/>
                  <a:p>
                    <a:fld id="{36E072C0-689B-46EF-BBC7-0E2808AFFCA5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1,7 Гкал/ч</a:t>
                    </a:r>
                    <a:endParaRPr lang="ru-RU" baseline="0" dirty="0"/>
                  </a:p>
                  <a:p>
                    <a:fld id="{E39DEB78-5D6B-4FED-B221-19DA369DCBE3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E4-4D37-9FD0-ECC91DD4C383}"/>
                </c:ext>
              </c:extLst>
            </c:dLbl>
            <c:dLbl>
              <c:idx val="1"/>
              <c:layout>
                <c:manualLayout>
                  <c:x val="-0.15583990439222614"/>
                  <c:y val="-0.10077104249312417"/>
                </c:manualLayout>
              </c:layout>
              <c:tx>
                <c:rich>
                  <a:bodyPr/>
                  <a:lstStyle/>
                  <a:p>
                    <a:fld id="{969278B7-05AF-447B-9B5F-FF1B2892DD6A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6,5 Гкал/ч</a:t>
                    </a:r>
                    <a:endParaRPr lang="ru-RU" baseline="0" dirty="0"/>
                  </a:p>
                  <a:p>
                    <a:fld id="{AB23EE82-6EB3-4D5D-B526-8955FAF258BF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E4-4D37-9FD0-ECC91DD4C383}"/>
                </c:ext>
              </c:extLst>
            </c:dLbl>
            <c:dLbl>
              <c:idx val="2"/>
              <c:layout>
                <c:manualLayout>
                  <c:x val="0.11634748600781067"/>
                  <c:y val="-8.7506823960028485E-2"/>
                </c:manualLayout>
              </c:layout>
              <c:tx>
                <c:rich>
                  <a:bodyPr/>
                  <a:lstStyle/>
                  <a:p>
                    <a:fld id="{BDCA8BA9-B9C7-4201-97E4-B56EA5998589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5,3 Гкал/ч</a:t>
                    </a:r>
                    <a:endParaRPr lang="ru-RU" baseline="0" dirty="0"/>
                  </a:p>
                  <a:p>
                    <a:fld id="{48CF6B58-D8B4-4205-8583-615071CA78A7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E4-4D37-9FD0-ECC91DD4C383}"/>
                </c:ext>
              </c:extLst>
            </c:dLbl>
            <c:dLbl>
              <c:idx val="3"/>
              <c:layout>
                <c:manualLayout>
                  <c:x val="-8.5384254420430364E-3"/>
                  <c:y val="6.7945845053213891E-3"/>
                </c:manualLayout>
              </c:layout>
              <c:tx>
                <c:rich>
                  <a:bodyPr/>
                  <a:lstStyle/>
                  <a:p>
                    <a:fld id="{8435210C-67EB-4492-8574-7E51ED416F51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0,0 </a:t>
                    </a:r>
                    <a:r>
                      <a:rPr lang="ru-RU" dirty="0" err="1"/>
                      <a:t>Гкал</a:t>
                    </a:r>
                    <a:r>
                      <a:rPr lang="ru-RU" dirty="0"/>
                      <a:t>/ч</a:t>
                    </a:r>
                    <a:endParaRPr lang="ru-RU" baseline="0" dirty="0"/>
                  </a:p>
                  <a:p>
                    <a:fld id="{1A958805-D86C-4719-97FD-634BD2D086A3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E4-4D37-9FD0-ECC91DD4C383}"/>
                </c:ext>
              </c:extLst>
            </c:dLbl>
            <c:dLbl>
              <c:idx val="4"/>
              <c:layout>
                <c:manualLayout>
                  <c:x val="2.07064468503937E-2"/>
                  <c:y val="3.1354768153980715E-2"/>
                </c:manualLayout>
              </c:layout>
              <c:tx>
                <c:rich>
                  <a:bodyPr/>
                  <a:lstStyle/>
                  <a:p>
                    <a:fld id="{60F34105-7DAD-4880-B7E9-3472E75FD521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2,4 </a:t>
                    </a:r>
                    <a:r>
                      <a:rPr lang="ru-RU" dirty="0" err="1"/>
                      <a:t>Гкал</a:t>
                    </a:r>
                    <a:r>
                      <a:rPr lang="ru-RU" dirty="0"/>
                      <a:t>/ч</a:t>
                    </a:r>
                    <a:endParaRPr lang="ru-RU" baseline="0" dirty="0"/>
                  </a:p>
                  <a:p>
                    <a:fld id="{D59AEF97-2C82-4CD3-B365-45B9E7295E2C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E4-4D37-9FD0-ECC91DD4C383}"/>
                </c:ext>
              </c:extLst>
            </c:dLbl>
            <c:numFmt formatCode="0.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Лист3!$L$38:$L$42</c:f>
              <c:strCache>
                <c:ptCount val="5"/>
                <c:pt idx="0">
                  <c:v>ЧАО НРЗ</c:v>
                </c:pt>
                <c:pt idx="1">
                  <c:v>ООО ИНТЕРПАЙП НИКО ТЬЮБ</c:v>
                </c:pt>
                <c:pt idx="2">
                  <c:v>ЧАО СЕНТРАВИС</c:v>
                </c:pt>
                <c:pt idx="3">
                  <c:v>НЗТО</c:v>
                </c:pt>
                <c:pt idx="4">
                  <c:v>ТИТАН</c:v>
                </c:pt>
              </c:strCache>
            </c:strRef>
          </c:cat>
          <c:val>
            <c:numRef>
              <c:f>Лист3!$N$38:$N$42</c:f>
              <c:numCache>
                <c:formatCode>0.00</c:formatCode>
                <c:ptCount val="5"/>
                <c:pt idx="0">
                  <c:v>1.6520000000000001</c:v>
                </c:pt>
                <c:pt idx="1">
                  <c:v>6.5</c:v>
                </c:pt>
                <c:pt idx="2">
                  <c:v>5.3199999999999994</c:v>
                </c:pt>
                <c:pt idx="3">
                  <c:v>0</c:v>
                </c:pt>
                <c:pt idx="4">
                  <c:v>2.4329999999999998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E4-4D37-9FD0-ECC91DD4C3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>
                <a:latin typeface="Century Gothic" panose="020B0502020202020204" pitchFamily="34" charset="0"/>
              </a:rPr>
              <a:t>Распределение тепловой нагрузки</a:t>
            </a:r>
            <a:r>
              <a:rPr lang="ru-RU" sz="2400" b="0" baseline="0">
                <a:latin typeface="Century Gothic" panose="020B0502020202020204" pitchFamily="34" charset="0"/>
              </a:rPr>
              <a:t> по пару между предприятиями</a:t>
            </a:r>
            <a:endParaRPr lang="ru-RU" sz="2400" b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6075188648293964"/>
          <c:y val="1.9767716535433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96374671916"/>
          <c:y val="0.20338203557888598"/>
          <c:w val="0.76176583005249343"/>
          <c:h val="0.6601558763487895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541-40DF-9234-135452357012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541-40DF-9234-135452357012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4541-40DF-9234-135452357012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7-4541-40DF-9234-135452357012}"/>
              </c:ext>
            </c:extLst>
          </c:dPt>
          <c:dPt>
            <c:idx val="4"/>
            <c:bubble3D val="0"/>
            <c:explosion val="1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9-4541-40DF-9234-135452357012}"/>
              </c:ext>
            </c:extLst>
          </c:dPt>
          <c:dLbls>
            <c:dLbl>
              <c:idx val="0"/>
              <c:layout>
                <c:manualLayout>
                  <c:x val="0.11748671259842519"/>
                  <c:y val="1.2663167104111953E-2"/>
                </c:manualLayout>
              </c:layout>
              <c:tx>
                <c:rich>
                  <a:bodyPr/>
                  <a:lstStyle/>
                  <a:p>
                    <a:fld id="{2195A7D7-1249-4CA0-9152-1A88619AC7DB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0,1 т/ч</a:t>
                    </a:r>
                    <a:endParaRPr lang="ru-RU" baseline="0" dirty="0"/>
                  </a:p>
                  <a:p>
                    <a:fld id="{C1041651-AFD7-4231-A5DD-D16776EABF52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41-40DF-9234-135452357012}"/>
                </c:ext>
              </c:extLst>
            </c:dLbl>
            <c:dLbl>
              <c:idx val="1"/>
              <c:layout>
                <c:manualLayout>
                  <c:x val="-8.9172736220472434E-2"/>
                  <c:y val="0.11424730242053077"/>
                </c:manualLayout>
              </c:layout>
              <c:tx>
                <c:rich>
                  <a:bodyPr/>
                  <a:lstStyle/>
                  <a:p>
                    <a:fld id="{D7AD4AC2-10E4-4E10-A05D-FE02EAECB5D9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3,7 т/ч</a:t>
                    </a:r>
                    <a:endParaRPr lang="ru-RU" baseline="0" dirty="0"/>
                  </a:p>
                  <a:p>
                    <a:fld id="{DE711053-073A-4DFF-BF1A-28E67E04B2EE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41-40DF-9234-135452357012}"/>
                </c:ext>
              </c:extLst>
            </c:dLbl>
            <c:dLbl>
              <c:idx val="2"/>
              <c:layout>
                <c:manualLayout>
                  <c:x val="0.11275051544666582"/>
                  <c:y val="-0.1382651283944327"/>
                </c:manualLayout>
              </c:layout>
              <c:tx>
                <c:rich>
                  <a:bodyPr/>
                  <a:lstStyle/>
                  <a:p>
                    <a:fld id="{5DC6B4D1-10E6-4742-AC7B-BED436ED6E9A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5,8 т/ч</a:t>
                    </a:r>
                    <a:endParaRPr lang="ru-RU" baseline="0" dirty="0"/>
                  </a:p>
                  <a:p>
                    <a:fld id="{C3488929-7BAA-42E5-B412-C405D9FC5D47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41-40DF-9234-135452357012}"/>
                </c:ext>
              </c:extLst>
            </c:dLbl>
            <c:dLbl>
              <c:idx val="3"/>
              <c:layout>
                <c:manualLayout>
                  <c:x val="-7.9264435695538052E-2"/>
                  <c:y val="3.2304753572470077E-2"/>
                </c:manualLayout>
              </c:layout>
              <c:tx>
                <c:rich>
                  <a:bodyPr/>
                  <a:lstStyle/>
                  <a:p>
                    <a:fld id="{98D82F3E-AC4B-476B-8BF6-11F8A7A3F7EA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2</a:t>
                    </a:r>
                    <a:r>
                      <a:rPr lang="ru-RU" baseline="0" dirty="0"/>
                      <a:t> т</a:t>
                    </a:r>
                    <a:r>
                      <a:rPr lang="ru-RU" dirty="0"/>
                      <a:t>/ч</a:t>
                    </a:r>
                    <a:endParaRPr lang="ru-RU" baseline="0" dirty="0"/>
                  </a:p>
                  <a:p>
                    <a:fld id="{5DBDD42D-B77D-4657-8A3B-174DDEAFE515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41-40DF-9234-135452357012}"/>
                </c:ext>
              </c:extLst>
            </c:dLbl>
            <c:dLbl>
              <c:idx val="4"/>
              <c:layout>
                <c:manualLayout>
                  <c:x val="-6.4947424540682377E-2"/>
                  <c:y val="3.1207203266258383E-2"/>
                </c:manualLayout>
              </c:layout>
              <c:tx>
                <c:rich>
                  <a:bodyPr/>
                  <a:lstStyle/>
                  <a:p>
                    <a:fld id="{27EDF13A-6AB7-4416-B489-ACB4AEA9DCC6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dirty="0"/>
                      <a:t>0,9 т/ч</a:t>
                    </a:r>
                    <a:endParaRPr lang="ru-RU" baseline="0" dirty="0"/>
                  </a:p>
                  <a:p>
                    <a:fld id="{514A12E9-4598-4A25-80B2-B294BE7E37EF}" type="PERCENTAGE">
                      <a:rPr lang="ru-RU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541-40DF-9234-135452357012}"/>
                </c:ext>
              </c:extLst>
            </c:dLbl>
            <c:numFmt formatCode="0.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Лист3!$L$38:$L$42</c:f>
              <c:strCache>
                <c:ptCount val="5"/>
                <c:pt idx="0">
                  <c:v>ЧАО НРЗ</c:v>
                </c:pt>
                <c:pt idx="1">
                  <c:v>ООО ИНТЕРПАЙП НИКО ТЬЮБ</c:v>
                </c:pt>
                <c:pt idx="2">
                  <c:v>ЧАО СЕНТРАВИС</c:v>
                </c:pt>
                <c:pt idx="3">
                  <c:v>НЗТО</c:v>
                </c:pt>
                <c:pt idx="4">
                  <c:v>ТИТАН</c:v>
                </c:pt>
              </c:strCache>
            </c:strRef>
          </c:cat>
          <c:val>
            <c:numRef>
              <c:f>Лист3!$P$38:$P$42</c:f>
              <c:numCache>
                <c:formatCode>0.00</c:formatCode>
                <c:ptCount val="5"/>
                <c:pt idx="0">
                  <c:v>0.1</c:v>
                </c:pt>
                <c:pt idx="1">
                  <c:v>3.73</c:v>
                </c:pt>
                <c:pt idx="2">
                  <c:v>5.76</c:v>
                </c:pt>
                <c:pt idx="3">
                  <c:v>1.96</c:v>
                </c:pt>
                <c:pt idx="4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41-40DF-9234-1354523570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 i="0" baseline="0">
                <a:effectLst/>
                <a:latin typeface="Century Gothic" panose="020B0502020202020204" pitchFamily="34" charset="0"/>
              </a:rPr>
              <a:t>Структура расхода энергии внутри ТЭЦ</a:t>
            </a:r>
            <a:endParaRPr lang="uk-UA" sz="2400" b="0">
              <a:effectLst/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24515102076369921"/>
          <c:y val="7.037037037037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482020335264504E-2"/>
          <c:y val="0.1757124172801213"/>
          <c:w val="0.80681053842629091"/>
          <c:h val="0.674239599927017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419-4676-95F6-D6229F3DE9C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419-4676-95F6-D6229F3DE9C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419-4676-95F6-D6229F3DE9C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8C2CF2E-D225-45AE-BE47-C9019956720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109232 Гкал;</a:t>
                    </a:r>
                  </a:p>
                  <a:p>
                    <a:r>
                      <a:rPr lang="ru-RU" baseline="0" dirty="0"/>
                      <a:t> 70,7%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19-4676-95F6-D6229F3DE9C2}"/>
                </c:ext>
              </c:extLst>
            </c:dLbl>
            <c:dLbl>
              <c:idx val="1"/>
              <c:layout>
                <c:manualLayout>
                  <c:x val="-3.6400429494785884E-2"/>
                  <c:y val="9.343832020996915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8A8FBDAF-8B40-4782-91D4-AC3857F94014}" type="CATEGORYNAME">
                      <a:rPr lang="ru-RU"/>
                      <a:pPr>
                        <a:defRPr sz="1200" b="0">
                          <a:latin typeface="Century Gothic" panose="020B0502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sz="1200" baseline="0" dirty="0"/>
                      <a:t>22137 </a:t>
                    </a:r>
                    <a:r>
                      <a:rPr lang="ru-RU" sz="1200" b="0" i="0" u="none" strike="noStrike" kern="1200" baseline="0" dirty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Гкал</a:t>
                    </a:r>
                    <a:r>
                      <a:rPr lang="ru-RU" sz="1200" baseline="0" dirty="0"/>
                      <a:t>;</a:t>
                    </a:r>
                  </a:p>
                  <a:p>
                    <a:pPr>
                      <a:defRPr sz="1200" b="0">
                        <a:latin typeface="Century Gothic" panose="020B0502020202020204" pitchFamily="34" charset="0"/>
                      </a:defRPr>
                    </a:pPr>
                    <a:r>
                      <a:rPr lang="ru-RU" baseline="0" dirty="0"/>
                      <a:t> 14,3%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46841744327564E-2"/>
                      <c:h val="8.83611840186643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19-4676-95F6-D6229F3DE9C2}"/>
                </c:ext>
              </c:extLst>
            </c:dLbl>
            <c:dLbl>
              <c:idx val="2"/>
              <c:layout>
                <c:manualLayout>
                  <c:x val="-7.5858437980514934E-2"/>
                  <c:y val="-8.85427238261884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5EB383C-5AF7-4183-986B-86F8970154A1}" type="CATEGORYNAME">
                      <a:rPr lang="ru-RU" smtClean="0"/>
                      <a:pPr>
                        <a:defRPr sz="1200" b="0">
                          <a:latin typeface="Century Gothic" panose="020B0502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B705910-EDC7-463E-A6D7-61FA05192C35}" type="VALUE">
                      <a:rPr lang="ru-RU" baseline="0" smtClean="0"/>
                      <a:pPr>
                        <a:defRPr sz="1200" b="0">
                          <a:latin typeface="Century Gothic" panose="020B0502020202020204" pitchFamily="34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 </a:t>
                    </a:r>
                    <a:r>
                      <a:rPr lang="ru-RU" sz="1200" b="0" i="0" u="none" strike="noStrike" kern="1200" baseline="0" dirty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Гкал</a:t>
                    </a:r>
                    <a:r>
                      <a:rPr lang="ru-RU" baseline="0" dirty="0"/>
                      <a:t>; </a:t>
                    </a:r>
                  </a:p>
                  <a:p>
                    <a:pPr>
                      <a:defRPr sz="1200" b="0">
                        <a:latin typeface="Century Gothic" panose="020B0502020202020204" pitchFamily="34" charset="0"/>
                      </a:defRPr>
                    </a:pPr>
                    <a:r>
                      <a:rPr lang="ru-RU" dirty="0"/>
                      <a:t>14,9%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94852402793"/>
                      <c:h val="9.33888888888888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19-4676-95F6-D6229F3DE9C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'Потребление и отпуск'!$H$33:$H$35</c:f>
              <c:strCache>
                <c:ptCount val="3"/>
                <c:pt idx="0">
                  <c:v>Всего полезный отпуск</c:v>
                </c:pt>
                <c:pt idx="1">
                  <c:v>Потери котла</c:v>
                </c:pt>
                <c:pt idx="2">
                  <c:v>Другие внутристанционные потери</c:v>
                </c:pt>
              </c:strCache>
            </c:strRef>
          </c:cat>
          <c:val>
            <c:numRef>
              <c:f>'Потребление и отпуск'!$I$33:$I$35</c:f>
              <c:numCache>
                <c:formatCode>General</c:formatCode>
                <c:ptCount val="3"/>
                <c:pt idx="0">
                  <c:v>109231.9</c:v>
                </c:pt>
                <c:pt idx="1">
                  <c:v>22136.9</c:v>
                </c:pt>
                <c:pt idx="2">
                  <c:v>23075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19-4676-95F6-D6229F3DE9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 dirty="0"/>
              <a:t>Структура расхода энергии отпущенного пара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29159344583279"/>
          <c:y val="0.20945531470995032"/>
          <c:w val="0.78541681310833444"/>
          <c:h val="0.7184018653540101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D7C-46B4-AE43-7B094A664C2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D7C-46B4-AE43-7B094A664C2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D7C-46B4-AE43-7B094A664C24}"/>
              </c:ext>
            </c:extLst>
          </c:dPt>
          <c:dLbls>
            <c:dLbl>
              <c:idx val="0"/>
              <c:layout>
                <c:manualLayout>
                  <c:x val="-0.1308367889465871"/>
                  <c:y val="6.9142873396361802E-3"/>
                </c:manualLayout>
              </c:layout>
              <c:tx>
                <c:rich>
                  <a:bodyPr/>
                  <a:lstStyle/>
                  <a:p>
                    <a:fld id="{A46F71AF-F531-43B0-999E-4BEEF98157EF}" type="CELLRANGE">
                      <a:rPr lang="ru-RU" b="0"/>
                      <a:pPr/>
                      <a:t>[ДИАПАЗОН ЯЧЕЕК]</a:t>
                    </a:fld>
                    <a:r>
                      <a:rPr lang="ru-RU" b="0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08851157222043"/>
                      <c:h val="0.1004166478184761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D7C-46B4-AE43-7B094A664C24}"/>
                </c:ext>
              </c:extLst>
            </c:dLbl>
            <c:dLbl>
              <c:idx val="1"/>
              <c:layout>
                <c:manualLayout>
                  <c:x val="8.1818494243642903E-2"/>
                  <c:y val="-0.18206915092671419"/>
                </c:manualLayout>
              </c:layout>
              <c:tx>
                <c:rich>
                  <a:bodyPr/>
                  <a:lstStyle/>
                  <a:p>
                    <a:fld id="{C0C42898-AA12-47F3-9E22-2C52C15F8B9D}" type="CELLRANGE">
                      <a:rPr lang="ru-RU" b="0"/>
                      <a:pPr/>
                      <a:t>[ДИАПАЗОН ЯЧЕЕК]</a:t>
                    </a:fld>
                    <a:r>
                      <a:rPr lang="ru-RU" b="0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8017850887291"/>
                      <c:h val="7.865555514432229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D7C-46B4-AE43-7B094A664C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B0E5DA-D4B6-4B0A-B0B0-2870A94C9B11}" type="CELLRANGE">
                      <a:rPr lang="ru-RU" b="0"/>
                      <a:pPr/>
                      <a:t>[ДИАПАЗОН ЯЧЕЕК]</a:t>
                    </a:fld>
                    <a:r>
                      <a:rPr lang="ru-RU" b="0" baseline="0" dirty="0"/>
                      <a:t>
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D7C-46B4-AE43-7B094A664C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'Потребление и отпуск'!$C$33:$C$35</c:f>
              <c:strCache>
                <c:ptCount val="3"/>
                <c:pt idx="0">
                  <c:v>Потребление пара</c:v>
                </c:pt>
                <c:pt idx="1">
                  <c:v>Потери труб пара</c:v>
                </c:pt>
                <c:pt idx="2">
                  <c:v>Сброс+утечки</c:v>
                </c:pt>
              </c:strCache>
            </c:strRef>
          </c:cat>
          <c:val>
            <c:numRef>
              <c:f>'Потребление и отпуск'!$D$33:$D$35</c:f>
              <c:numCache>
                <c:formatCode>General</c:formatCode>
                <c:ptCount val="3"/>
                <c:pt idx="0">
                  <c:v>32802.944166666668</c:v>
                </c:pt>
                <c:pt idx="1">
                  <c:v>14848.151056362331</c:v>
                </c:pt>
                <c:pt idx="2">
                  <c:v>25174.740808093382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'Потребление и отпуск'!$D$72:$D$74</c15:f>
                <c15:dlblRangeCache>
                  <c:ptCount val="3"/>
                  <c:pt idx="0">
                    <c:v>Потребление пара; 32 803 Гкал; 45%</c:v>
                  </c:pt>
                  <c:pt idx="1">
                    <c:v>Потери труб пара; 14 141 Гкал; 19,5%</c:v>
                  </c:pt>
                  <c:pt idx="2">
                    <c:v>Сброс+утечки; 25 882 Гкал; 35,5%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D7C-46B4-AE43-7B094A664C2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/>
              <a:t>В денежном эквиваленте, тыс. грн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explosion val="18"/>
          <c:dPt>
            <c:idx val="0"/>
            <c:bubble3D val="0"/>
            <c:explosion val="1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97-4C1A-BFBA-BEC8E0403785}"/>
              </c:ext>
            </c:extLst>
          </c:dPt>
          <c:dPt>
            <c:idx val="1"/>
            <c:bubble3D val="0"/>
            <c:explosion val="2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97-4C1A-BFBA-BEC8E0403785}"/>
              </c:ext>
            </c:extLst>
          </c:dPt>
          <c:dLbls>
            <c:dLbl>
              <c:idx val="0"/>
              <c:layout>
                <c:manualLayout>
                  <c:x val="7.4866431284626098E-2"/>
                  <c:y val="-7.225465031422719E-2"/>
                </c:manualLayout>
              </c:layout>
              <c:tx>
                <c:rich>
                  <a:bodyPr/>
                  <a:lstStyle/>
                  <a:p>
                    <a:fld id="{EB4E9659-1FC3-4FC5-969A-23565F167B8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147717; </a:t>
                    </a:r>
                  </a:p>
                  <a:p>
                    <a:r>
                      <a:rPr lang="ru-RU" dirty="0"/>
                      <a:t>96,8%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028156596218835"/>
                      <c:h val="0.16607542512871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97-4C1A-BFBA-BEC8E0403785}"/>
                </c:ext>
              </c:extLst>
            </c:dLbl>
            <c:dLbl>
              <c:idx val="1"/>
              <c:layout>
                <c:manualLayout>
                  <c:x val="-2.2775223899165333E-2"/>
                  <c:y val="8.757281475155236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Убытки за потребленные энергоносители 4997; 3,2%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11778252268063"/>
                      <c:h val="0.21949924277112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97-4C1A-BFBA-BEC8E04037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'Потребление и отпуск'!$P$46:$P$47</c:f>
              <c:strCache>
                <c:ptCount val="2"/>
                <c:pt idx="0">
                  <c:v>Стоимость проданной энергии</c:v>
                </c:pt>
                <c:pt idx="1">
                  <c:v>Операционные убытки</c:v>
                </c:pt>
              </c:strCache>
            </c:strRef>
          </c:cat>
          <c:val>
            <c:numRef>
              <c:f>'Потребление и отпуск'!$Q$46:$Q$47</c:f>
              <c:numCache>
                <c:formatCode>0</c:formatCode>
                <c:ptCount val="2"/>
                <c:pt idx="0" formatCode="General">
                  <c:v>177260</c:v>
                </c:pt>
                <c:pt idx="1">
                  <c:v>5996.1772863579972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7-4C1A-BFBA-BEC8E04037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 sz="1600" dirty="0"/>
              <a:t>В </a:t>
            </a:r>
            <a:r>
              <a:rPr lang="ru-RU" sz="1600" noProof="0" dirty="0"/>
              <a:t>энергетическом эквиваленте, Гкал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6170985363871704"/>
          <c:y val="0.16132302435655416"/>
          <c:w val="0.73825380593158363"/>
          <c:h val="0.77153737835838077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32-489E-9B52-03F4B115B8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32-489E-9B52-03F4B115B8F1}"/>
              </c:ext>
            </c:extLst>
          </c:dPt>
          <c:dLbls>
            <c:dLbl>
              <c:idx val="0"/>
              <c:layout>
                <c:manualLayout>
                  <c:x val="-3.1768536553090011E-2"/>
                  <c:y val="6.4700368136455938E-3"/>
                </c:manualLayout>
              </c:layout>
              <c:tx>
                <c:rich>
                  <a:bodyPr/>
                  <a:lstStyle/>
                  <a:p>
                    <a:fld id="{656621F6-BC6A-491C-8C60-C90C69BFADFD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; </a:t>
                    </a:r>
                    <a:fld id="{06DF324A-176E-4712-AA47-BB4C458BCC48}" type="VALUE">
                      <a:rPr lang="uk-UA" baseline="0"/>
                      <a:pPr/>
                      <a:t>[ЗНАЧЕНИЕ]</a:t>
                    </a:fld>
                    <a:r>
                      <a:rPr lang="uk-UA" baseline="0" dirty="0"/>
                      <a:t>; </a:t>
                    </a:r>
                  </a:p>
                  <a:p>
                    <a:r>
                      <a:rPr lang="uk-UA" dirty="0"/>
                      <a:t>41,2%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64903602761062"/>
                      <c:h val="0.16290751885248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32-489E-9B52-03F4B115B8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580AC1B-BA01-4A32-ACD1-B0E65DD7BEF4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; </a:t>
                    </a:r>
                    <a:fld id="{1E43282C-D44B-403C-808A-902EE3D8A7F5}" type="VALUE">
                      <a:rPr lang="uk-UA" baseline="0"/>
                      <a:pPr/>
                      <a:t>[ЗНАЧЕНИЕ]</a:t>
                    </a:fld>
                    <a:r>
                      <a:rPr lang="uk-UA" baseline="0" dirty="0"/>
                      <a:t>; </a:t>
                    </a:r>
                  </a:p>
                  <a:p>
                    <a:r>
                      <a:rPr lang="uk-UA" baseline="0" dirty="0"/>
                      <a:t>58,8%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32-489E-9B52-03F4B115B8F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'Потребление и отпуск'!$L$37:$L$38</c:f>
              <c:strCache>
                <c:ptCount val="2"/>
                <c:pt idx="0">
                  <c:v>Полезная энергия</c:v>
                </c:pt>
                <c:pt idx="1">
                  <c:v>Потери</c:v>
                </c:pt>
              </c:strCache>
            </c:strRef>
          </c:cat>
          <c:val>
            <c:numRef>
              <c:f>'Потребление и отпуск'!$M$37:$M$38</c:f>
              <c:numCache>
                <c:formatCode>General</c:formatCode>
                <c:ptCount val="2"/>
                <c:pt idx="0">
                  <c:v>63642</c:v>
                </c:pt>
                <c:pt idx="1">
                  <c:v>90533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2-489E-9B52-03F4B115B8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 i="0" u="none" strike="noStrike" baseline="0" dirty="0">
                <a:effectLst/>
                <a:latin typeface="Century Gothic" panose="020B0502020202020204" pitchFamily="34" charset="0"/>
              </a:rPr>
              <a:t>Потенциал снижения потерь в котлах</a:t>
            </a:r>
            <a:endParaRPr lang="uk-UA" sz="2400" b="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2C-452C-BD63-06BCA9823BE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C-452C-BD63-06BCA9823BE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2C-452C-BD63-06BCA9823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'Потребление и отпуск'!$M$72:$M$74</c:f>
              <c:strCache>
                <c:ptCount val="3"/>
                <c:pt idx="0">
                  <c:v>Текущее положение</c:v>
                </c:pt>
                <c:pt idx="1">
                  <c:v>Установка нового парового котла для работы летом</c:v>
                </c:pt>
                <c:pt idx="2">
                  <c:v>Установка новых парового и водогрейного котлов</c:v>
                </c:pt>
              </c:strCache>
            </c:strRef>
          </c:cat>
          <c:val>
            <c:numRef>
              <c:f>'Потребление и отпуск'!$N$72:$N$74</c:f>
              <c:numCache>
                <c:formatCode>0</c:formatCode>
                <c:ptCount val="3"/>
                <c:pt idx="0">
                  <c:v>21372.07667135838</c:v>
                </c:pt>
                <c:pt idx="1">
                  <c:v>17892.901399276794</c:v>
                </c:pt>
                <c:pt idx="2">
                  <c:v>14220.655387646755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2C-452C-BD63-06BCA9823B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526400"/>
        <c:axId val="208526816"/>
      </c:barChart>
      <c:catAx>
        <c:axId val="2085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8526816"/>
        <c:crosses val="autoZero"/>
        <c:auto val="1"/>
        <c:lblAlgn val="ctr"/>
        <c:lblOffset val="100"/>
        <c:noMultiLvlLbl val="0"/>
      </c:catAx>
      <c:valAx>
        <c:axId val="208526816"/>
        <c:scaling>
          <c:orientation val="minMax"/>
          <c:max val="22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sz="1400" b="0" i="0" baseline="0" dirty="0">
                    <a:effectLst/>
                    <a:latin typeface="Century Gothic" panose="020B0502020202020204" pitchFamily="34" charset="0"/>
                  </a:rPr>
                  <a:t>Потери денежных средств, тыс. грн.</a:t>
                </a:r>
                <a:endParaRPr lang="uk-UA" sz="1400" dirty="0">
                  <a:effectLst/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944471784776903E-3"/>
              <c:y val="0.2013250067879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85264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3-4740-97F5-1766F63CE9D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F3-4740-97F5-1766F63CE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Потенциал!$K$4:$K$5</c:f>
              <c:strCache>
                <c:ptCount val="2"/>
                <c:pt idx="0">
                  <c:v>Существующая ситуация</c:v>
                </c:pt>
                <c:pt idx="1">
                  <c:v>Изолирование труб и оборудования внутри ТЭЦ</c:v>
                </c:pt>
              </c:strCache>
            </c:strRef>
          </c:cat>
          <c:val>
            <c:numRef>
              <c:f>Потенциал!$L$4:$L$5</c:f>
              <c:numCache>
                <c:formatCode>General</c:formatCode>
                <c:ptCount val="2"/>
                <c:pt idx="0">
                  <c:v>22857</c:v>
                </c:pt>
                <c:pt idx="1">
                  <c:v>15399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3-4740-97F5-1766F63CE9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5622943"/>
        <c:axId val="155624607"/>
      </c:barChart>
      <c:catAx>
        <c:axId val="1556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155624607"/>
        <c:crosses val="autoZero"/>
        <c:auto val="1"/>
        <c:lblAlgn val="ctr"/>
        <c:lblOffset val="100"/>
        <c:noMultiLvlLbl val="0"/>
      </c:catAx>
      <c:valAx>
        <c:axId val="155624607"/>
        <c:scaling>
          <c:orientation val="minMax"/>
          <c:max val="24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200" b="0" i="0" u="none" strike="noStrike" kern="1200" baseline="0" noProof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noProof="0" dirty="0"/>
                  <a:t>Потери денежных средств, тыс. </a:t>
                </a:r>
                <a:r>
                  <a:rPr lang="ru-RU" noProof="0" dirty="0" err="1"/>
                  <a:t>грн</a:t>
                </a:r>
                <a:endParaRPr lang="ru-RU" noProof="0" dirty="0"/>
              </a:p>
            </c:rich>
          </c:tx>
          <c:layout>
            <c:manualLayout>
              <c:xMode val="edge"/>
              <c:yMode val="edge"/>
              <c:x val="1.0963074871970513E-3"/>
              <c:y val="0.16138252089520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200" b="0" i="0" u="none" strike="noStrike" kern="1200" baseline="0" noProof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155622943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1200"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 sz="2400"/>
              <a:t>Потенциал снижения потерь в дренажах и с утечками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8-40EF-ADE3-6DFAE02B50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018-40EF-ADE3-6DFAE02B50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8-40EF-ADE3-6DFAE02B50E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18-40EF-ADE3-6DFAE02B50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23966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B0-455B-805F-64F736AF2C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22767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8-40EF-ADE3-6DFAE02B50EB}"/>
                </c:ext>
              </c:extLst>
            </c:dLbl>
            <c:dLbl>
              <c:idx val="2"/>
              <c:layout>
                <c:manualLayout>
                  <c:x val="1.1280208643002446E-3"/>
                  <c:y val="-1.15490851578614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21569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8-40EF-ADE3-6DFAE02B50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19682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8-40EF-ADE3-6DFAE02B5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Потенциал!$K$60:$K$64</c:f>
              <c:strCache>
                <c:ptCount val="5"/>
                <c:pt idx="0">
                  <c:v>Существующая ситуация</c:v>
                </c:pt>
                <c:pt idx="1">
                  <c:v>Установка конденсатоотводчиков</c:v>
                </c:pt>
                <c:pt idx="2">
                  <c:v>Установка конденсатоотводчиков и изолирование наружных трубопроводов</c:v>
                </c:pt>
                <c:pt idx="3">
                  <c:v>Установка конденсатоотводчиков, изолирование наружных трубопроводов и установка нового парового котла на ТЭЦ</c:v>
                </c:pt>
                <c:pt idx="4">
                  <c:v>Строительство новых котельных</c:v>
                </c:pt>
              </c:strCache>
            </c:strRef>
          </c:cat>
          <c:val>
            <c:numRef>
              <c:f>Потенциал!$L$60:$L$64</c:f>
              <c:numCache>
                <c:formatCode>General</c:formatCode>
                <c:ptCount val="5"/>
                <c:pt idx="0">
                  <c:v>24408</c:v>
                </c:pt>
                <c:pt idx="1">
                  <c:v>23187</c:v>
                </c:pt>
                <c:pt idx="2">
                  <c:v>21967</c:v>
                </c:pt>
                <c:pt idx="3">
                  <c:v>20045</c:v>
                </c:pt>
                <c:pt idx="4">
                  <c:v>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8-40EF-ADE3-6DFAE02B50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4767488"/>
        <c:axId val="2024767904"/>
      </c:barChart>
      <c:catAx>
        <c:axId val="20247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24767904"/>
        <c:crosses val="autoZero"/>
        <c:auto val="1"/>
        <c:lblAlgn val="ctr"/>
        <c:lblOffset val="100"/>
        <c:noMultiLvlLbl val="0"/>
      </c:catAx>
      <c:valAx>
        <c:axId val="2024767904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uk-UA" sz="1200"/>
                  <a:t>Потери денежных средств, тыс. грн</a:t>
                </a:r>
              </a:p>
            </c:rich>
          </c:tx>
          <c:layout>
            <c:manualLayout>
              <c:xMode val="edge"/>
              <c:yMode val="edge"/>
              <c:x val="1.0416666666666667E-3"/>
              <c:y val="0.23427823348525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247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7030A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24-4817-AF96-6A0993F1324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4-4817-AF96-6A0993F1324F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24-4817-AF96-6A0993F1324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4-4817-AF96-6A0993F132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19470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4-4817-AF96-6A0993F1324F}"/>
                </c:ext>
              </c:extLst>
            </c:dLbl>
            <c:dLbl>
              <c:idx val="2"/>
              <c:layout>
                <c:manualLayout>
                  <c:x val="1.1803692511020948E-3"/>
                  <c:y val="5.338002754745673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5513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24-4817-AF96-6A0993F13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(Потенциал!$C$4,Потенциал!$C$5,Потенциал!$C$6,Потенциал!$C$7)</c:f>
              <c:strCache>
                <c:ptCount val="4"/>
                <c:pt idx="0">
                  <c:v>Существующая изоляция</c:v>
                </c:pt>
                <c:pt idx="1">
                  <c:v>Замена изоляции</c:v>
                </c:pt>
                <c:pt idx="2">
                  <c:v>Замена труб</c:v>
                </c:pt>
                <c:pt idx="3">
                  <c:v>Строительство новых котельных</c:v>
                </c:pt>
              </c:strCache>
            </c:strRef>
          </c:cat>
          <c:val>
            <c:numRef>
              <c:f>(Потенциал!$D$4,Потенциал!$D$5,Потенциал!$D$6,Потенциал!$D$7)</c:f>
              <c:numCache>
                <c:formatCode>0</c:formatCode>
                <c:ptCount val="4"/>
                <c:pt idx="0">
                  <c:v>20419.136213644691</c:v>
                </c:pt>
                <c:pt idx="1">
                  <c:v>8148.2875914089345</c:v>
                </c:pt>
                <c:pt idx="2">
                  <c:v>5513</c:v>
                </c:pt>
                <c:pt idx="3">
                  <c:v>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4-4817-AF96-6A0993F132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2286847"/>
        <c:axId val="2042287263"/>
      </c:barChart>
      <c:catAx>
        <c:axId val="204228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42287263"/>
        <c:crosses val="autoZero"/>
        <c:auto val="1"/>
        <c:lblAlgn val="ctr"/>
        <c:lblOffset val="100"/>
        <c:noMultiLvlLbl val="0"/>
      </c:catAx>
      <c:valAx>
        <c:axId val="2042287263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/>
                  <a:t>Потери денежных средств, </a:t>
                </a:r>
                <a:r>
                  <a:rPr lang="uk-UA"/>
                  <a:t>тис. грн</a:t>
                </a:r>
              </a:p>
            </c:rich>
          </c:tx>
          <c:layout>
            <c:manualLayout>
              <c:xMode val="edge"/>
              <c:yMode val="edge"/>
              <c:x val="3.5411077533065442E-3"/>
              <c:y val="0.20279208480971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42286847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9-4176-81AB-FB1BADCAD61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B9-4176-81AB-FB1BADCAD61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B9-4176-81AB-FB1BADCAD61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B9-4176-81AB-FB1BADCAD614}"/>
              </c:ext>
            </c:extLst>
          </c:dPt>
          <c:dLbls>
            <c:dLbl>
              <c:idx val="0"/>
              <c:layout>
                <c:manualLayout>
                  <c:x val="-3.5263548283017126E-3"/>
                  <c:y val="-5.1318193443656517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87662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9-4176-81AB-FB1BADCAD6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Лист1!$E$47:$E$50</c:f>
              <c:strCache>
                <c:ptCount val="4"/>
                <c:pt idx="0">
                  <c:v>Существующая ситуация</c:v>
                </c:pt>
                <c:pt idx="1">
                  <c:v>Замена изоляции внутри ТЭЦ и в сетях и установка конденсатоотводчиков</c:v>
                </c:pt>
                <c:pt idx="2">
                  <c:v>Летний паровой котел на ТЭЦ, изоляция внутри и в сетях, конденсатоотводчики</c:v>
                </c:pt>
                <c:pt idx="3">
                  <c:v>Новые котельные</c:v>
                </c:pt>
              </c:strCache>
            </c:strRef>
          </c:cat>
          <c:val>
            <c:numRef>
              <c:f>Лист1!$F$47:$F$50</c:f>
              <c:numCache>
                <c:formatCode>0</c:formatCode>
                <c:ptCount val="4"/>
                <c:pt idx="0">
                  <c:v>88611.461883351774</c:v>
                </c:pt>
                <c:pt idx="1">
                  <c:v>61204.015612910916</c:v>
                </c:pt>
                <c:pt idx="2">
                  <c:v>56447.554766300127</c:v>
                </c:pt>
                <c:pt idx="3">
                  <c:v>16681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9-4176-81AB-FB1BADCAD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0669296"/>
        <c:axId val="2090675952"/>
      </c:barChart>
      <c:catAx>
        <c:axId val="20906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90675952"/>
        <c:crosses val="autoZero"/>
        <c:auto val="1"/>
        <c:lblAlgn val="ctr"/>
        <c:lblOffset val="100"/>
        <c:noMultiLvlLbl val="0"/>
      </c:catAx>
      <c:valAx>
        <c:axId val="2090675952"/>
        <c:scaling>
          <c:orientation val="minMax"/>
          <c:max val="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uk-UA" sz="1200"/>
                  <a:t>Потери денежных средств, тыс. грн</a:t>
                </a:r>
              </a:p>
            </c:rich>
          </c:tx>
          <c:layout>
            <c:manualLayout>
              <c:xMode val="edge"/>
              <c:yMode val="edge"/>
              <c:x val="3.5263548283016909E-3"/>
              <c:y val="0.12567577694511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uk-UA"/>
          </a:p>
        </c:txPr>
        <c:crossAx val="209066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400" b="0">
                <a:latin typeface="Century Gothic" panose="020B0502020202020204" pitchFamily="34" charset="0"/>
              </a:rPr>
              <a:t>Баланс расхода воды на отопление</a:t>
            </a:r>
          </a:p>
        </c:rich>
      </c:tx>
      <c:layout>
        <c:manualLayout>
          <c:xMode val="edge"/>
          <c:yMode val="edge"/>
          <c:x val="0.27517445866141738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90001640419946"/>
          <c:y val="0.20071551472732574"/>
          <c:w val="0.72539944225721786"/>
          <c:h val="0.66595771361913092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91C-4230-8636-29F43568F36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91C-4230-8636-29F43568F36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91C-4230-8636-29F43568F36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91C-4230-8636-29F43568F36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91C-4230-8636-29F43568F361}"/>
              </c:ext>
            </c:extLst>
          </c:dPt>
          <c:dLbls>
            <c:dLbl>
              <c:idx val="0"/>
              <c:layout>
                <c:manualLayout>
                  <c:x val="-4.027066929133858E-2"/>
                  <c:y val="7.22177019539224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НРЗ; </a:t>
                    </a:r>
                  </a:p>
                  <a:p>
                    <a:r>
                      <a:rPr lang="ru-RU" dirty="0"/>
                      <a:t>123 м</a:t>
                    </a:r>
                    <a:r>
                      <a:rPr lang="ru-RU" baseline="30000" dirty="0"/>
                      <a:t>3</a:t>
                    </a:r>
                    <a:r>
                      <a:rPr lang="ru-RU" dirty="0"/>
                      <a:t>/ч; </a:t>
                    </a:r>
                  </a:p>
                  <a:p>
                    <a:r>
                      <a:rPr lang="ru-RU" dirty="0"/>
                      <a:t>11,7%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1C-4230-8636-29F43568F3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err="1"/>
                      <a:t>Никотьюб</a:t>
                    </a:r>
                    <a:r>
                      <a:rPr lang="ru-RU" dirty="0"/>
                      <a:t>;</a:t>
                    </a:r>
                  </a:p>
                  <a:p>
                    <a:r>
                      <a:rPr lang="ru-RU" dirty="0"/>
                      <a:t> 410 м</a:t>
                    </a:r>
                    <a:r>
                      <a:rPr lang="ru-RU" baseline="30000" dirty="0"/>
                      <a:t>3</a:t>
                    </a:r>
                    <a:r>
                      <a:rPr lang="ru-RU" dirty="0"/>
                      <a:t>/ч;</a:t>
                    </a:r>
                  </a:p>
                  <a:p>
                    <a:r>
                      <a:rPr lang="ru-RU" dirty="0"/>
                      <a:t> 39,0%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1C-4230-8636-29F43568F3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err="1"/>
                      <a:t>Сентравис; </a:t>
                    </a:r>
                  </a:p>
                  <a:p>
                    <a:r>
                      <a:rPr lang="ru-RU" dirty="0"/>
                      <a:t>207 </a:t>
                    </a:r>
                    <a:r>
                      <a:rPr lang="ru-RU" sz="1400" b="0" i="0" u="none" strike="noStrike" kern="1200" spc="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rPr>
                      <a:t>м</a:t>
                    </a:r>
                    <a:r>
                      <a:rPr lang="ru-RU" sz="1400" b="0" i="0" u="none" strike="noStrike" kern="1200" spc="0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rPr>
                      <a:t>3</a:t>
                    </a:r>
                    <a:r>
                      <a:rPr lang="ru-RU" sz="1400" b="0" i="0" u="none" strike="noStrike" kern="1200" spc="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rPr>
                      <a:t>/ч</a:t>
                    </a:r>
                    <a:r>
                      <a:rPr lang="ru-RU" dirty="0"/>
                      <a:t>; </a:t>
                    </a:r>
                  </a:p>
                  <a:p>
                    <a:r>
                      <a:rPr lang="ru-RU" dirty="0"/>
                      <a:t>19,7%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1C-4230-8636-29F43568F361}"/>
                </c:ext>
              </c:extLst>
            </c:dLbl>
            <c:dLbl>
              <c:idx val="3"/>
              <c:layout>
                <c:manualLayout>
                  <c:x val="4.1483677821522312E-2"/>
                  <c:y val="7.959171770195392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Титан</a:t>
                    </a:r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86 м</a:t>
                    </a:r>
                    <a:r>
                      <a:rPr lang="ru-RU" baseline="30000" dirty="0"/>
                      <a:t>3</a:t>
                    </a:r>
                    <a:r>
                      <a:rPr lang="ru-RU" baseline="0" dirty="0"/>
                      <a:t>/ч;</a:t>
                    </a:r>
                  </a:p>
                  <a:p>
                    <a:r>
                      <a:rPr lang="ru-RU" baseline="0" dirty="0"/>
                      <a:t> 8,2%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1C-4230-8636-29F43568F361}"/>
                </c:ext>
              </c:extLst>
            </c:dLbl>
            <c:dLbl>
              <c:idx val="4"/>
              <c:layout>
                <c:manualLayout>
                  <c:x val="6.7021161417322755E-2"/>
                  <c:y val="9.63162729658792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200" b="0" i="0" u="none" strike="noStrike" kern="1200" baseline="0" noProof="1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b="0" noProof="1">
                        <a:latin typeface="Century Gothic" panose="020B0502020202020204" pitchFamily="34" charset="0"/>
                      </a:rPr>
                      <a:t>Небаланс;</a:t>
                    </a:r>
                  </a:p>
                  <a:p>
                    <a:pPr>
                      <a:defRPr lang="ru-RU" sz="1200" b="0" noProof="1" dirty="0">
                        <a:latin typeface="Century Gothic" panose="020B0502020202020204" pitchFamily="34" charset="0"/>
                      </a:defRPr>
                    </a:pPr>
                    <a:r>
                      <a:rPr lang="ru-RU" sz="1200" b="0" noProof="1">
                        <a:latin typeface="Century Gothic" panose="020B0502020202020204" pitchFamily="34" charset="0"/>
                      </a:rPr>
                      <a:t> 224 м3/ч;</a:t>
                    </a:r>
                  </a:p>
                  <a:p>
                    <a:pPr>
                      <a:defRPr lang="ru-RU" sz="1200" b="0" noProof="1" dirty="0">
                        <a:latin typeface="Century Gothic" panose="020B0502020202020204" pitchFamily="34" charset="0"/>
                      </a:defRPr>
                    </a:pPr>
                    <a:r>
                      <a:rPr lang="ru-RU" sz="1200" b="0" noProof="1">
                        <a:latin typeface="Century Gothic" panose="020B0502020202020204" pitchFamily="34" charset="0"/>
                      </a:rPr>
                      <a:t> 21,4%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200" b="0" i="0" u="none" strike="noStrike" kern="1200" baseline="0" noProof="1" dirty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91C-4230-8636-29F43568F36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 noProof="1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Лист2!$AA$13:$AA$17</c:f>
              <c:strCache>
                <c:ptCount val="5"/>
                <c:pt idx="0">
                  <c:v>НРЗ</c:v>
                </c:pt>
                <c:pt idx="1">
                  <c:v>Никотьюб</c:v>
                </c:pt>
                <c:pt idx="2">
                  <c:v>Сентравис</c:v>
                </c:pt>
                <c:pt idx="3">
                  <c:v>Титан</c:v>
                </c:pt>
                <c:pt idx="4">
                  <c:v>Небаланс</c:v>
                </c:pt>
              </c:strCache>
            </c:strRef>
          </c:cat>
          <c:val>
            <c:numRef>
              <c:f>Лист2!$AB$13:$AB$17</c:f>
              <c:numCache>
                <c:formatCode>0.0</c:formatCode>
                <c:ptCount val="5"/>
                <c:pt idx="0">
                  <c:v>122.94999999999999</c:v>
                </c:pt>
                <c:pt idx="1">
                  <c:v>409.90000000000003</c:v>
                </c:pt>
                <c:pt idx="2">
                  <c:v>206.5</c:v>
                </c:pt>
                <c:pt idx="3">
                  <c:v>86.5</c:v>
                </c:pt>
                <c:pt idx="4">
                  <c:v>224.14999999999986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1C-4230-8636-29F43568F36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A63B6-68BD-4968-8913-2C098E769B5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98BEC1E-BE36-4A01-A6B8-6B162CF8ABED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Century Gothic" panose="020B0502020202020204" pitchFamily="34" charset="0"/>
            </a:rPr>
            <a:t>Установка на ТГ парового котла для летней работы</a:t>
          </a:r>
          <a:endParaRPr lang="ru-RU" dirty="0"/>
        </a:p>
      </dgm:t>
    </dgm:pt>
    <dgm:pt modelId="{DADBBD57-20DA-4270-BA3D-7E8F782DD34C}" type="parTrans" cxnId="{990B96FE-DA6C-4518-B1B1-5C7D01DC31BA}">
      <dgm:prSet/>
      <dgm:spPr/>
      <dgm:t>
        <a:bodyPr/>
        <a:lstStyle/>
        <a:p>
          <a:endParaRPr lang="ru-RU"/>
        </a:p>
      </dgm:t>
    </dgm:pt>
    <dgm:pt modelId="{E8278285-16BF-4598-B4E8-A296F7463636}" type="sibTrans" cxnId="{990B96FE-DA6C-4518-B1B1-5C7D01DC31BA}">
      <dgm:prSet/>
      <dgm:spPr/>
      <dgm:t>
        <a:bodyPr/>
        <a:lstStyle/>
        <a:p>
          <a:endParaRPr lang="ru-RU"/>
        </a:p>
      </dgm:t>
    </dgm:pt>
    <dgm:pt modelId="{2288E03E-D85A-4E1D-BAB4-94F4BC11E598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Century Gothic" panose="020B0502020202020204" pitchFamily="34" charset="0"/>
            </a:rPr>
            <a:t>а) установка новой изоляции </a:t>
          </a:r>
          <a:endParaRPr lang="ru-RU" dirty="0"/>
        </a:p>
      </dgm:t>
    </dgm:pt>
    <dgm:pt modelId="{C7E2334F-B599-4158-B804-529FDFB59D17}" type="parTrans" cxnId="{D80944D5-BEA0-4D31-993D-F68D2F6B2D7D}">
      <dgm:prSet/>
      <dgm:spPr/>
      <dgm:t>
        <a:bodyPr/>
        <a:lstStyle/>
        <a:p>
          <a:endParaRPr lang="ru-RU"/>
        </a:p>
      </dgm:t>
    </dgm:pt>
    <dgm:pt modelId="{66858E36-AE4A-447D-A1F7-23466535F685}" type="sibTrans" cxnId="{D80944D5-BEA0-4D31-993D-F68D2F6B2D7D}">
      <dgm:prSet/>
      <dgm:spPr/>
      <dgm:t>
        <a:bodyPr/>
        <a:lstStyle/>
        <a:p>
          <a:endParaRPr lang="ru-RU"/>
        </a:p>
      </dgm:t>
    </dgm:pt>
    <dgm:pt modelId="{5CD9CA20-E67E-44BB-B9DA-E76C38F40DA5}">
      <dgm:prSet phldrT="[Текст]"/>
      <dgm:spPr/>
      <dgm:t>
        <a:bodyPr/>
        <a:lstStyle/>
        <a:p>
          <a:pPr algn="l" rtl="0"/>
          <a:r>
            <a:rPr lang="ru-RU" u="none" strike="noStrike" dirty="0">
              <a:effectLst/>
              <a:latin typeface="Century Gothic" panose="020B0502020202020204" pitchFamily="34" charset="0"/>
            </a:rPr>
            <a:t>б) установка новых труб с меньшими диаметрами</a:t>
          </a:r>
          <a:endParaRPr lang="ru-RU" dirty="0"/>
        </a:p>
      </dgm:t>
    </dgm:pt>
    <dgm:pt modelId="{81FF1AE7-1C42-48ED-84E6-BD929BA65C1F}" type="parTrans" cxnId="{A94E1EC3-AD7C-49CF-BD7E-A0A81628FA15}">
      <dgm:prSet/>
      <dgm:spPr/>
      <dgm:t>
        <a:bodyPr/>
        <a:lstStyle/>
        <a:p>
          <a:endParaRPr lang="ru-RU"/>
        </a:p>
      </dgm:t>
    </dgm:pt>
    <dgm:pt modelId="{428238DD-DA3B-4FE1-8488-2E4AB77FA9B6}" type="sibTrans" cxnId="{A94E1EC3-AD7C-49CF-BD7E-A0A81628FA15}">
      <dgm:prSet/>
      <dgm:spPr/>
      <dgm:t>
        <a:bodyPr/>
        <a:lstStyle/>
        <a:p>
          <a:endParaRPr lang="ru-RU"/>
        </a:p>
      </dgm:t>
    </dgm:pt>
    <dgm:pt modelId="{898DDAE1-F32C-45CC-9287-72416DD240CE}">
      <dgm:prSet phldrT="[Текст]"/>
      <dgm:spPr/>
      <dgm:t>
        <a:bodyPr/>
        <a:lstStyle/>
        <a:p>
          <a:pPr rtl="0"/>
          <a:r>
            <a:rPr lang="ru-RU" b="0" i="0" u="none" strike="noStrike" dirty="0">
              <a:effectLst/>
              <a:latin typeface="Century Gothic" panose="020B0502020202020204" pitchFamily="34" charset="0"/>
            </a:rPr>
            <a:t>Установка</a:t>
          </a:r>
          <a:r>
            <a:rPr lang="ru-RU" b="0" i="0" u="none" strike="noStrike" baseline="0" dirty="0">
              <a:effectLst/>
              <a:latin typeface="Century Gothic" panose="020B0502020202020204" pitchFamily="34" charset="0"/>
            </a:rPr>
            <a:t> конденсатоотводчиков в паровых сетях</a:t>
          </a:r>
          <a:endParaRPr lang="ru-RU" b="1" dirty="0"/>
        </a:p>
      </dgm:t>
    </dgm:pt>
    <dgm:pt modelId="{41E59F56-5D3A-423A-B632-4FA17C576298}" type="parTrans" cxnId="{144F1150-5181-4845-98EA-7AF5F65444DA}">
      <dgm:prSet/>
      <dgm:spPr/>
      <dgm:t>
        <a:bodyPr/>
        <a:lstStyle/>
        <a:p>
          <a:endParaRPr lang="ru-RU"/>
        </a:p>
      </dgm:t>
    </dgm:pt>
    <dgm:pt modelId="{9678685F-CAD3-407D-ADA2-09FDAF65954A}" type="sibTrans" cxnId="{144F1150-5181-4845-98EA-7AF5F65444DA}">
      <dgm:prSet/>
      <dgm:spPr/>
      <dgm:t>
        <a:bodyPr/>
        <a:lstStyle/>
        <a:p>
          <a:endParaRPr lang="ru-RU"/>
        </a:p>
      </dgm:t>
    </dgm:pt>
    <dgm:pt modelId="{1A393579-7569-4894-9AC4-9E7944F02892}">
      <dgm:prSet phldrT="[Текст]"/>
      <dgm:spPr/>
      <dgm:t>
        <a:bodyPr/>
        <a:lstStyle/>
        <a:p>
          <a:pPr rtl="0"/>
          <a:r>
            <a:rPr lang="uk-UA" u="none" strike="noStrike" dirty="0">
              <a:effectLst/>
              <a:latin typeface="Century Gothic" panose="020B0502020202020204" pitchFamily="34" charset="0"/>
            </a:rPr>
            <a:t>Периодическая наладка котлов</a:t>
          </a:r>
          <a:endParaRPr lang="ru-RU" dirty="0"/>
        </a:p>
      </dgm:t>
    </dgm:pt>
    <dgm:pt modelId="{840F4B43-C194-4F29-B8B9-EE98AAF2167D}" type="parTrans" cxnId="{9E53783F-E974-45B1-84C5-5531AC1FE4E1}">
      <dgm:prSet/>
      <dgm:spPr/>
      <dgm:t>
        <a:bodyPr/>
        <a:lstStyle/>
        <a:p>
          <a:endParaRPr lang="ru-RU"/>
        </a:p>
      </dgm:t>
    </dgm:pt>
    <dgm:pt modelId="{1BF7056C-AE39-42F7-B512-ACCD73E74FD0}" type="sibTrans" cxnId="{9E53783F-E974-45B1-84C5-5531AC1FE4E1}">
      <dgm:prSet/>
      <dgm:spPr/>
      <dgm:t>
        <a:bodyPr/>
        <a:lstStyle/>
        <a:p>
          <a:endParaRPr lang="ru-RU"/>
        </a:p>
      </dgm:t>
    </dgm:pt>
    <dgm:pt modelId="{1DF73AE8-04B1-40EE-83F7-4FA7EBA9017C}">
      <dgm:prSet phldrT="[Текст]"/>
      <dgm:spPr/>
      <dgm:t>
        <a:bodyPr/>
        <a:lstStyle/>
        <a:p>
          <a:pPr rtl="0"/>
          <a:r>
            <a:rPr lang="uk-UA" u="none" strike="noStrike" dirty="0">
              <a:effectLst/>
              <a:latin typeface="Century Gothic" panose="020B0502020202020204" pitchFamily="34" charset="0"/>
            </a:rPr>
            <a:t>Изолирование труб внутри ТЭЦ</a:t>
          </a:r>
          <a:endParaRPr lang="ru-RU" dirty="0"/>
        </a:p>
      </dgm:t>
    </dgm:pt>
    <dgm:pt modelId="{398876F6-DC79-4FBF-A185-71181A07CE02}" type="parTrans" cxnId="{F49C588D-5A08-4A32-AA8A-E91C38070313}">
      <dgm:prSet/>
      <dgm:spPr/>
      <dgm:t>
        <a:bodyPr/>
        <a:lstStyle/>
        <a:p>
          <a:endParaRPr lang="ru-RU"/>
        </a:p>
      </dgm:t>
    </dgm:pt>
    <dgm:pt modelId="{8576E971-A77E-4AAC-A10B-616D394477D3}" type="sibTrans" cxnId="{F49C588D-5A08-4A32-AA8A-E91C38070313}">
      <dgm:prSet/>
      <dgm:spPr/>
      <dgm:t>
        <a:bodyPr/>
        <a:lstStyle/>
        <a:p>
          <a:endParaRPr lang="ru-RU"/>
        </a:p>
      </dgm:t>
    </dgm:pt>
    <dgm:pt modelId="{6F385239-9251-4075-8468-4E49DEA65DE3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Century Gothic" panose="020B0502020202020204" pitchFamily="34" charset="0"/>
            </a:rPr>
            <a:t>Снижение тепловых потерь в тепловых сетях: </a:t>
          </a:r>
          <a:endParaRPr lang="ru-RU" dirty="0"/>
        </a:p>
      </dgm:t>
    </dgm:pt>
    <dgm:pt modelId="{2B107B68-5806-44BE-923C-9BE98F731A59}" type="parTrans" cxnId="{EC247E7A-6CD7-487D-B7BA-DF9D4D792DCB}">
      <dgm:prSet/>
      <dgm:spPr/>
      <dgm:t>
        <a:bodyPr/>
        <a:lstStyle/>
        <a:p>
          <a:endParaRPr lang="ru-RU"/>
        </a:p>
      </dgm:t>
    </dgm:pt>
    <dgm:pt modelId="{64730880-F3EA-4D75-AE8F-222D8AA4843D}" type="sibTrans" cxnId="{EC247E7A-6CD7-487D-B7BA-DF9D4D792DCB}">
      <dgm:prSet/>
      <dgm:spPr/>
      <dgm:t>
        <a:bodyPr/>
        <a:lstStyle/>
        <a:p>
          <a:endParaRPr lang="ru-RU"/>
        </a:p>
      </dgm:t>
    </dgm:pt>
    <dgm:pt modelId="{2B1C412B-3BE9-45AE-913B-946E57AFF093}" type="pres">
      <dgm:prSet presAssocID="{06AA63B6-68BD-4968-8913-2C098E769B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C99C9B-24B8-436D-BBFB-F512162C93F6}" type="pres">
      <dgm:prSet presAssocID="{898DDAE1-F32C-45CC-9287-72416DD240CE}" presName="hierRoot1" presStyleCnt="0">
        <dgm:presLayoutVars>
          <dgm:hierBranch val="init"/>
        </dgm:presLayoutVars>
      </dgm:prSet>
      <dgm:spPr/>
    </dgm:pt>
    <dgm:pt modelId="{E0525A76-E880-43A0-A7AC-061978F7EE7D}" type="pres">
      <dgm:prSet presAssocID="{898DDAE1-F32C-45CC-9287-72416DD240CE}" presName="rootComposite1" presStyleCnt="0"/>
      <dgm:spPr/>
    </dgm:pt>
    <dgm:pt modelId="{8C96E042-BF04-476C-AB00-E72E4BE3D9FB}" type="pres">
      <dgm:prSet presAssocID="{898DDAE1-F32C-45CC-9287-72416DD240CE}" presName="rootText1" presStyleLbl="node0" presStyleIdx="0" presStyleCnt="5" custScaleX="273528" custScaleY="86652">
        <dgm:presLayoutVars>
          <dgm:chPref val="3"/>
        </dgm:presLayoutVars>
      </dgm:prSet>
      <dgm:spPr/>
    </dgm:pt>
    <dgm:pt modelId="{7CD002FD-4CEF-408A-BCAC-30D490BCF538}" type="pres">
      <dgm:prSet presAssocID="{898DDAE1-F32C-45CC-9287-72416DD240CE}" presName="rootConnector1" presStyleLbl="node1" presStyleIdx="0" presStyleCnt="0"/>
      <dgm:spPr/>
    </dgm:pt>
    <dgm:pt modelId="{C3CEBD64-3881-4BA2-B26D-E6415FC8E292}" type="pres">
      <dgm:prSet presAssocID="{898DDAE1-F32C-45CC-9287-72416DD240CE}" presName="hierChild2" presStyleCnt="0"/>
      <dgm:spPr/>
    </dgm:pt>
    <dgm:pt modelId="{1CA1C005-E4DC-4A76-BDC7-04D33B51023F}" type="pres">
      <dgm:prSet presAssocID="{898DDAE1-F32C-45CC-9287-72416DD240CE}" presName="hierChild3" presStyleCnt="0"/>
      <dgm:spPr/>
    </dgm:pt>
    <dgm:pt modelId="{F986994B-D8E0-4E25-91AB-C8E04004660D}" type="pres">
      <dgm:prSet presAssocID="{E98BEC1E-BE36-4A01-A6B8-6B162CF8ABED}" presName="hierRoot1" presStyleCnt="0">
        <dgm:presLayoutVars>
          <dgm:hierBranch val="init"/>
        </dgm:presLayoutVars>
      </dgm:prSet>
      <dgm:spPr/>
    </dgm:pt>
    <dgm:pt modelId="{3080C762-4496-4353-B70C-767A46B998CE}" type="pres">
      <dgm:prSet presAssocID="{E98BEC1E-BE36-4A01-A6B8-6B162CF8ABED}" presName="rootComposite1" presStyleCnt="0"/>
      <dgm:spPr/>
    </dgm:pt>
    <dgm:pt modelId="{E452133B-9AB6-43C4-BB78-34CF9BE71C13}" type="pres">
      <dgm:prSet presAssocID="{E98BEC1E-BE36-4A01-A6B8-6B162CF8ABED}" presName="rootText1" presStyleLbl="node0" presStyleIdx="1" presStyleCnt="5" custScaleX="272876" custScaleY="84454" custLinFactNeighborX="1408" custLinFactNeighborY="-1539">
        <dgm:presLayoutVars>
          <dgm:chPref val="3"/>
        </dgm:presLayoutVars>
      </dgm:prSet>
      <dgm:spPr/>
    </dgm:pt>
    <dgm:pt modelId="{9D192C71-5390-4762-96EE-9C8782CBFA0D}" type="pres">
      <dgm:prSet presAssocID="{E98BEC1E-BE36-4A01-A6B8-6B162CF8ABED}" presName="rootConnector1" presStyleLbl="node1" presStyleIdx="0" presStyleCnt="0"/>
      <dgm:spPr/>
    </dgm:pt>
    <dgm:pt modelId="{94B01D78-A948-42C1-8CD2-CBF1A874AEE7}" type="pres">
      <dgm:prSet presAssocID="{E98BEC1E-BE36-4A01-A6B8-6B162CF8ABED}" presName="hierChild2" presStyleCnt="0"/>
      <dgm:spPr/>
    </dgm:pt>
    <dgm:pt modelId="{0E8596CB-558D-4BB0-9135-24805727E1AF}" type="pres">
      <dgm:prSet presAssocID="{E98BEC1E-BE36-4A01-A6B8-6B162CF8ABED}" presName="hierChild3" presStyleCnt="0"/>
      <dgm:spPr/>
    </dgm:pt>
    <dgm:pt modelId="{4B035A25-8AAA-4738-AC72-4F1E2F517AC6}" type="pres">
      <dgm:prSet presAssocID="{1A393579-7569-4894-9AC4-9E7944F02892}" presName="hierRoot1" presStyleCnt="0">
        <dgm:presLayoutVars>
          <dgm:hierBranch val="init"/>
        </dgm:presLayoutVars>
      </dgm:prSet>
      <dgm:spPr/>
    </dgm:pt>
    <dgm:pt modelId="{60D90D64-E467-418E-93AD-594D055CAE1F}" type="pres">
      <dgm:prSet presAssocID="{1A393579-7569-4894-9AC4-9E7944F02892}" presName="rootComposite1" presStyleCnt="0"/>
      <dgm:spPr/>
    </dgm:pt>
    <dgm:pt modelId="{A6928404-4413-4DFE-96FC-E24C7001C8DD}" type="pres">
      <dgm:prSet presAssocID="{1A393579-7569-4894-9AC4-9E7944F02892}" presName="rootText1" presStyleLbl="node0" presStyleIdx="2" presStyleCnt="5" custScaleX="272687" custScaleY="69882" custLinFactNeighborX="485" custLinFactNeighborY="1590">
        <dgm:presLayoutVars>
          <dgm:chPref val="3"/>
        </dgm:presLayoutVars>
      </dgm:prSet>
      <dgm:spPr/>
    </dgm:pt>
    <dgm:pt modelId="{D437560B-A480-4AB2-B214-5E9F86A86D8B}" type="pres">
      <dgm:prSet presAssocID="{1A393579-7569-4894-9AC4-9E7944F02892}" presName="rootConnector1" presStyleLbl="node1" presStyleIdx="0" presStyleCnt="0"/>
      <dgm:spPr/>
    </dgm:pt>
    <dgm:pt modelId="{87D9AD3B-A554-46A7-9DC4-AC65EFED684A}" type="pres">
      <dgm:prSet presAssocID="{1A393579-7569-4894-9AC4-9E7944F02892}" presName="hierChild2" presStyleCnt="0"/>
      <dgm:spPr/>
    </dgm:pt>
    <dgm:pt modelId="{6948A84C-D390-47B3-9C76-55CB7F990D2B}" type="pres">
      <dgm:prSet presAssocID="{1A393579-7569-4894-9AC4-9E7944F02892}" presName="hierChild3" presStyleCnt="0"/>
      <dgm:spPr/>
    </dgm:pt>
    <dgm:pt modelId="{7E461A6E-7A90-4F5D-8931-D5C09D3034AF}" type="pres">
      <dgm:prSet presAssocID="{1DF73AE8-04B1-40EE-83F7-4FA7EBA9017C}" presName="hierRoot1" presStyleCnt="0">
        <dgm:presLayoutVars>
          <dgm:hierBranch val="init"/>
        </dgm:presLayoutVars>
      </dgm:prSet>
      <dgm:spPr/>
    </dgm:pt>
    <dgm:pt modelId="{C0AE58A6-267A-4514-AE0C-C0A31F543DA3}" type="pres">
      <dgm:prSet presAssocID="{1DF73AE8-04B1-40EE-83F7-4FA7EBA9017C}" presName="rootComposite1" presStyleCnt="0"/>
      <dgm:spPr/>
    </dgm:pt>
    <dgm:pt modelId="{DC8DCF84-A68C-491A-AF98-5406E357F081}" type="pres">
      <dgm:prSet presAssocID="{1DF73AE8-04B1-40EE-83F7-4FA7EBA9017C}" presName="rootText1" presStyleLbl="node0" presStyleIdx="3" presStyleCnt="5" custScaleX="277087" custScaleY="70403" custLinFactNeighborX="-27271" custLinFactNeighborY="3482">
        <dgm:presLayoutVars>
          <dgm:chPref val="3"/>
        </dgm:presLayoutVars>
      </dgm:prSet>
      <dgm:spPr/>
    </dgm:pt>
    <dgm:pt modelId="{32695DDD-4C2F-445B-8063-D4173C43C01A}" type="pres">
      <dgm:prSet presAssocID="{1DF73AE8-04B1-40EE-83F7-4FA7EBA9017C}" presName="rootConnector1" presStyleLbl="node1" presStyleIdx="0" presStyleCnt="0"/>
      <dgm:spPr/>
    </dgm:pt>
    <dgm:pt modelId="{EDE960AF-B887-4917-80C5-D70907AE1311}" type="pres">
      <dgm:prSet presAssocID="{1DF73AE8-04B1-40EE-83F7-4FA7EBA9017C}" presName="hierChild2" presStyleCnt="0"/>
      <dgm:spPr/>
    </dgm:pt>
    <dgm:pt modelId="{90F261FE-E3FF-49E4-9AE9-9D8929C0A2E7}" type="pres">
      <dgm:prSet presAssocID="{1DF73AE8-04B1-40EE-83F7-4FA7EBA9017C}" presName="hierChild3" presStyleCnt="0"/>
      <dgm:spPr/>
    </dgm:pt>
    <dgm:pt modelId="{A724B70E-A53B-4C89-98C4-1E40330E61FE}" type="pres">
      <dgm:prSet presAssocID="{6F385239-9251-4075-8468-4E49DEA65DE3}" presName="hierRoot1" presStyleCnt="0">
        <dgm:presLayoutVars>
          <dgm:hierBranch val="init"/>
        </dgm:presLayoutVars>
      </dgm:prSet>
      <dgm:spPr/>
    </dgm:pt>
    <dgm:pt modelId="{6516BC05-4B1B-4BF6-A77B-F32FCBBAC600}" type="pres">
      <dgm:prSet presAssocID="{6F385239-9251-4075-8468-4E49DEA65DE3}" presName="rootComposite1" presStyleCnt="0"/>
      <dgm:spPr/>
    </dgm:pt>
    <dgm:pt modelId="{E00DE529-6F93-4FE3-B37E-D5620A7D5B87}" type="pres">
      <dgm:prSet presAssocID="{6F385239-9251-4075-8468-4E49DEA65DE3}" presName="rootText1" presStyleLbl="node0" presStyleIdx="4" presStyleCnt="5" custScaleX="278600" custScaleY="66803">
        <dgm:presLayoutVars>
          <dgm:chPref val="3"/>
        </dgm:presLayoutVars>
      </dgm:prSet>
      <dgm:spPr/>
    </dgm:pt>
    <dgm:pt modelId="{1F5CD3C5-4C17-47F9-AB97-403918B62F55}" type="pres">
      <dgm:prSet presAssocID="{6F385239-9251-4075-8468-4E49DEA65DE3}" presName="rootConnector1" presStyleLbl="node1" presStyleIdx="0" presStyleCnt="0"/>
      <dgm:spPr/>
    </dgm:pt>
    <dgm:pt modelId="{7F6AADF1-5A3B-4930-9FB1-42DFAEA31B19}" type="pres">
      <dgm:prSet presAssocID="{6F385239-9251-4075-8468-4E49DEA65DE3}" presName="hierChild2" presStyleCnt="0"/>
      <dgm:spPr/>
    </dgm:pt>
    <dgm:pt modelId="{01B23713-489C-4702-BAAF-F41494EA1FBC}" type="pres">
      <dgm:prSet presAssocID="{C7E2334F-B599-4158-B804-529FDFB59D17}" presName="Name64" presStyleLbl="parChTrans1D2" presStyleIdx="0" presStyleCnt="2"/>
      <dgm:spPr/>
    </dgm:pt>
    <dgm:pt modelId="{5E97AD16-A052-453A-8A37-B5DC55C8D539}" type="pres">
      <dgm:prSet presAssocID="{2288E03E-D85A-4E1D-BAB4-94F4BC11E598}" presName="hierRoot2" presStyleCnt="0">
        <dgm:presLayoutVars>
          <dgm:hierBranch val="init"/>
        </dgm:presLayoutVars>
      </dgm:prSet>
      <dgm:spPr/>
    </dgm:pt>
    <dgm:pt modelId="{B74F6128-F782-4190-97AD-6216BE4906CD}" type="pres">
      <dgm:prSet presAssocID="{2288E03E-D85A-4E1D-BAB4-94F4BC11E598}" presName="rootComposite" presStyleCnt="0"/>
      <dgm:spPr/>
    </dgm:pt>
    <dgm:pt modelId="{94263F9B-DD8D-462F-A165-0E39C77065A3}" type="pres">
      <dgm:prSet presAssocID="{2288E03E-D85A-4E1D-BAB4-94F4BC11E598}" presName="rootText" presStyleLbl="node2" presStyleIdx="0" presStyleCnt="2" custScaleX="136063" custScaleY="67414">
        <dgm:presLayoutVars>
          <dgm:chPref val="3"/>
        </dgm:presLayoutVars>
      </dgm:prSet>
      <dgm:spPr/>
    </dgm:pt>
    <dgm:pt modelId="{52533B51-E15E-465F-A300-F89551C77F55}" type="pres">
      <dgm:prSet presAssocID="{2288E03E-D85A-4E1D-BAB4-94F4BC11E598}" presName="rootConnector" presStyleLbl="node2" presStyleIdx="0" presStyleCnt="2"/>
      <dgm:spPr/>
    </dgm:pt>
    <dgm:pt modelId="{A07F57C9-8726-448F-9456-067E16BF7C6A}" type="pres">
      <dgm:prSet presAssocID="{2288E03E-D85A-4E1D-BAB4-94F4BC11E598}" presName="hierChild4" presStyleCnt="0"/>
      <dgm:spPr/>
    </dgm:pt>
    <dgm:pt modelId="{18FD188C-E4B6-41BF-8150-9124C932C8C6}" type="pres">
      <dgm:prSet presAssocID="{2288E03E-D85A-4E1D-BAB4-94F4BC11E598}" presName="hierChild5" presStyleCnt="0"/>
      <dgm:spPr/>
    </dgm:pt>
    <dgm:pt modelId="{1E3C01E3-C063-4825-A73A-7B47BC855ED6}" type="pres">
      <dgm:prSet presAssocID="{81FF1AE7-1C42-48ED-84E6-BD929BA65C1F}" presName="Name64" presStyleLbl="parChTrans1D2" presStyleIdx="1" presStyleCnt="2"/>
      <dgm:spPr/>
    </dgm:pt>
    <dgm:pt modelId="{7F915B42-76BB-4638-BDDB-451896707782}" type="pres">
      <dgm:prSet presAssocID="{5CD9CA20-E67E-44BB-B9DA-E76C38F40DA5}" presName="hierRoot2" presStyleCnt="0">
        <dgm:presLayoutVars>
          <dgm:hierBranch val="init"/>
        </dgm:presLayoutVars>
      </dgm:prSet>
      <dgm:spPr/>
    </dgm:pt>
    <dgm:pt modelId="{FB602742-190E-4BFB-83C9-07FDB873486E}" type="pres">
      <dgm:prSet presAssocID="{5CD9CA20-E67E-44BB-B9DA-E76C38F40DA5}" presName="rootComposite" presStyleCnt="0"/>
      <dgm:spPr/>
    </dgm:pt>
    <dgm:pt modelId="{FD770618-572D-4274-8CAF-7F0FB66A2C21}" type="pres">
      <dgm:prSet presAssocID="{5CD9CA20-E67E-44BB-B9DA-E76C38F40DA5}" presName="rootText" presStyleLbl="node2" presStyleIdx="1" presStyleCnt="2" custScaleX="137328" custScaleY="72313">
        <dgm:presLayoutVars>
          <dgm:chPref val="3"/>
        </dgm:presLayoutVars>
      </dgm:prSet>
      <dgm:spPr/>
    </dgm:pt>
    <dgm:pt modelId="{E7DAD916-974B-472B-AFA1-D0EE4D514A3F}" type="pres">
      <dgm:prSet presAssocID="{5CD9CA20-E67E-44BB-B9DA-E76C38F40DA5}" presName="rootConnector" presStyleLbl="node2" presStyleIdx="1" presStyleCnt="2"/>
      <dgm:spPr/>
    </dgm:pt>
    <dgm:pt modelId="{839DF115-6524-48E2-99A8-6A2F7411310C}" type="pres">
      <dgm:prSet presAssocID="{5CD9CA20-E67E-44BB-B9DA-E76C38F40DA5}" presName="hierChild4" presStyleCnt="0"/>
      <dgm:spPr/>
    </dgm:pt>
    <dgm:pt modelId="{3A333613-CF46-4656-A95E-A8CEB208B02F}" type="pres">
      <dgm:prSet presAssocID="{5CD9CA20-E67E-44BB-B9DA-E76C38F40DA5}" presName="hierChild5" presStyleCnt="0"/>
      <dgm:spPr/>
    </dgm:pt>
    <dgm:pt modelId="{9D7E3E3D-3D9B-4E49-82D5-AE29BA10A9CF}" type="pres">
      <dgm:prSet presAssocID="{6F385239-9251-4075-8468-4E49DEA65DE3}" presName="hierChild3" presStyleCnt="0"/>
      <dgm:spPr/>
    </dgm:pt>
  </dgm:ptLst>
  <dgm:cxnLst>
    <dgm:cxn modelId="{3E0CEA08-B36B-42F2-B4BA-62BAE2ED6CEB}" type="presOf" srcId="{81FF1AE7-1C42-48ED-84E6-BD929BA65C1F}" destId="{1E3C01E3-C063-4825-A73A-7B47BC855ED6}" srcOrd="0" destOrd="0" presId="urn:microsoft.com/office/officeart/2009/3/layout/HorizontalOrganizationChart"/>
    <dgm:cxn modelId="{BD4B1F0C-0D90-4983-8049-F5EEF9A9889D}" type="presOf" srcId="{C7E2334F-B599-4158-B804-529FDFB59D17}" destId="{01B23713-489C-4702-BAAF-F41494EA1FBC}" srcOrd="0" destOrd="0" presId="urn:microsoft.com/office/officeart/2009/3/layout/HorizontalOrganizationChart"/>
    <dgm:cxn modelId="{CF834613-5297-40FF-92B9-8A798A16FD79}" type="presOf" srcId="{898DDAE1-F32C-45CC-9287-72416DD240CE}" destId="{8C96E042-BF04-476C-AB00-E72E4BE3D9FB}" srcOrd="0" destOrd="0" presId="urn:microsoft.com/office/officeart/2009/3/layout/HorizontalOrganizationChart"/>
    <dgm:cxn modelId="{C2FEC627-CB23-4CF0-930C-E81631D7E564}" type="presOf" srcId="{5CD9CA20-E67E-44BB-B9DA-E76C38F40DA5}" destId="{E7DAD916-974B-472B-AFA1-D0EE4D514A3F}" srcOrd="1" destOrd="0" presId="urn:microsoft.com/office/officeart/2009/3/layout/HorizontalOrganizationChart"/>
    <dgm:cxn modelId="{9E53783F-E974-45B1-84C5-5531AC1FE4E1}" srcId="{06AA63B6-68BD-4968-8913-2C098E769B5C}" destId="{1A393579-7569-4894-9AC4-9E7944F02892}" srcOrd="2" destOrd="0" parTransId="{840F4B43-C194-4F29-B8B9-EE98AAF2167D}" sibTransId="{1BF7056C-AE39-42F7-B512-ACCD73E74FD0}"/>
    <dgm:cxn modelId="{5EEE366D-815F-48E1-B23C-65FADD378F14}" type="presOf" srcId="{6F385239-9251-4075-8468-4E49DEA65DE3}" destId="{E00DE529-6F93-4FE3-B37E-D5620A7D5B87}" srcOrd="0" destOrd="0" presId="urn:microsoft.com/office/officeart/2009/3/layout/HorizontalOrganizationChart"/>
    <dgm:cxn modelId="{7FB5246E-3DD7-4B38-BEC5-ABEB66E5E931}" type="presOf" srcId="{1A393579-7569-4894-9AC4-9E7944F02892}" destId="{A6928404-4413-4DFE-96FC-E24C7001C8DD}" srcOrd="0" destOrd="0" presId="urn:microsoft.com/office/officeart/2009/3/layout/HorizontalOrganizationChart"/>
    <dgm:cxn modelId="{144F1150-5181-4845-98EA-7AF5F65444DA}" srcId="{06AA63B6-68BD-4968-8913-2C098E769B5C}" destId="{898DDAE1-F32C-45CC-9287-72416DD240CE}" srcOrd="0" destOrd="0" parTransId="{41E59F56-5D3A-423A-B632-4FA17C576298}" sibTransId="{9678685F-CAD3-407D-ADA2-09FDAF65954A}"/>
    <dgm:cxn modelId="{F5B87B50-8801-4A2E-A2AF-1C120ACDC3EF}" type="presOf" srcId="{2288E03E-D85A-4E1D-BAB4-94F4BC11E598}" destId="{94263F9B-DD8D-462F-A165-0E39C77065A3}" srcOrd="0" destOrd="0" presId="urn:microsoft.com/office/officeart/2009/3/layout/HorizontalOrganizationChart"/>
    <dgm:cxn modelId="{730D8F56-7B3E-4A47-B3D4-0A00AE3F007B}" type="presOf" srcId="{E98BEC1E-BE36-4A01-A6B8-6B162CF8ABED}" destId="{9D192C71-5390-4762-96EE-9C8782CBFA0D}" srcOrd="1" destOrd="0" presId="urn:microsoft.com/office/officeart/2009/3/layout/HorizontalOrganizationChart"/>
    <dgm:cxn modelId="{55805479-C5E4-4424-87D3-7F48F6D1F1E6}" type="presOf" srcId="{2288E03E-D85A-4E1D-BAB4-94F4BC11E598}" destId="{52533B51-E15E-465F-A300-F89551C77F55}" srcOrd="1" destOrd="0" presId="urn:microsoft.com/office/officeart/2009/3/layout/HorizontalOrganizationChart"/>
    <dgm:cxn modelId="{EC247E7A-6CD7-487D-B7BA-DF9D4D792DCB}" srcId="{06AA63B6-68BD-4968-8913-2C098E769B5C}" destId="{6F385239-9251-4075-8468-4E49DEA65DE3}" srcOrd="4" destOrd="0" parTransId="{2B107B68-5806-44BE-923C-9BE98F731A59}" sibTransId="{64730880-F3EA-4D75-AE8F-222D8AA4843D}"/>
    <dgm:cxn modelId="{5F8F107C-60AF-423A-9C7D-0C61F7071339}" type="presOf" srcId="{06AA63B6-68BD-4968-8913-2C098E769B5C}" destId="{2B1C412B-3BE9-45AE-913B-946E57AFF093}" srcOrd="0" destOrd="0" presId="urn:microsoft.com/office/officeart/2009/3/layout/HorizontalOrganizationChart"/>
    <dgm:cxn modelId="{09F35980-E7EB-4649-9691-C1161A33FB6F}" type="presOf" srcId="{E98BEC1E-BE36-4A01-A6B8-6B162CF8ABED}" destId="{E452133B-9AB6-43C4-BB78-34CF9BE71C13}" srcOrd="0" destOrd="0" presId="urn:microsoft.com/office/officeart/2009/3/layout/HorizontalOrganizationChart"/>
    <dgm:cxn modelId="{73764381-C39B-41B9-B0F1-44D04BA1EFFD}" type="presOf" srcId="{1A393579-7569-4894-9AC4-9E7944F02892}" destId="{D437560B-A480-4AB2-B214-5E9F86A86D8B}" srcOrd="1" destOrd="0" presId="urn:microsoft.com/office/officeart/2009/3/layout/HorizontalOrganizationChart"/>
    <dgm:cxn modelId="{DAA93088-B8C7-446C-84FE-ACD76A337901}" type="presOf" srcId="{1DF73AE8-04B1-40EE-83F7-4FA7EBA9017C}" destId="{32695DDD-4C2F-445B-8063-D4173C43C01A}" srcOrd="1" destOrd="0" presId="urn:microsoft.com/office/officeart/2009/3/layout/HorizontalOrganizationChart"/>
    <dgm:cxn modelId="{F49C588D-5A08-4A32-AA8A-E91C38070313}" srcId="{06AA63B6-68BD-4968-8913-2C098E769B5C}" destId="{1DF73AE8-04B1-40EE-83F7-4FA7EBA9017C}" srcOrd="3" destOrd="0" parTransId="{398876F6-DC79-4FBF-A185-71181A07CE02}" sibTransId="{8576E971-A77E-4AAC-A10B-616D394477D3}"/>
    <dgm:cxn modelId="{A9D22DAD-D9A5-40B3-8E30-71474F03C8B2}" type="presOf" srcId="{5CD9CA20-E67E-44BB-B9DA-E76C38F40DA5}" destId="{FD770618-572D-4274-8CAF-7F0FB66A2C21}" srcOrd="0" destOrd="0" presId="urn:microsoft.com/office/officeart/2009/3/layout/HorizontalOrganizationChart"/>
    <dgm:cxn modelId="{A94E1EC3-AD7C-49CF-BD7E-A0A81628FA15}" srcId="{6F385239-9251-4075-8468-4E49DEA65DE3}" destId="{5CD9CA20-E67E-44BB-B9DA-E76C38F40DA5}" srcOrd="1" destOrd="0" parTransId="{81FF1AE7-1C42-48ED-84E6-BD929BA65C1F}" sibTransId="{428238DD-DA3B-4FE1-8488-2E4AB77FA9B6}"/>
    <dgm:cxn modelId="{688D4AC9-B9C8-4EB1-BA73-7F5CAF350ED7}" type="presOf" srcId="{1DF73AE8-04B1-40EE-83F7-4FA7EBA9017C}" destId="{DC8DCF84-A68C-491A-AF98-5406E357F081}" srcOrd="0" destOrd="0" presId="urn:microsoft.com/office/officeart/2009/3/layout/HorizontalOrganizationChart"/>
    <dgm:cxn modelId="{2AEBEFD4-491E-4967-8819-D01F2B53A94A}" type="presOf" srcId="{898DDAE1-F32C-45CC-9287-72416DD240CE}" destId="{7CD002FD-4CEF-408A-BCAC-30D490BCF538}" srcOrd="1" destOrd="0" presId="urn:microsoft.com/office/officeart/2009/3/layout/HorizontalOrganizationChart"/>
    <dgm:cxn modelId="{D80944D5-BEA0-4D31-993D-F68D2F6B2D7D}" srcId="{6F385239-9251-4075-8468-4E49DEA65DE3}" destId="{2288E03E-D85A-4E1D-BAB4-94F4BC11E598}" srcOrd="0" destOrd="0" parTransId="{C7E2334F-B599-4158-B804-529FDFB59D17}" sibTransId="{66858E36-AE4A-447D-A1F7-23466535F685}"/>
    <dgm:cxn modelId="{1F396DE4-9005-4566-83F0-A73AC3E0F00F}" type="presOf" srcId="{6F385239-9251-4075-8468-4E49DEA65DE3}" destId="{1F5CD3C5-4C17-47F9-AB97-403918B62F55}" srcOrd="1" destOrd="0" presId="urn:microsoft.com/office/officeart/2009/3/layout/HorizontalOrganizationChart"/>
    <dgm:cxn modelId="{990B96FE-DA6C-4518-B1B1-5C7D01DC31BA}" srcId="{06AA63B6-68BD-4968-8913-2C098E769B5C}" destId="{E98BEC1E-BE36-4A01-A6B8-6B162CF8ABED}" srcOrd="1" destOrd="0" parTransId="{DADBBD57-20DA-4270-BA3D-7E8F782DD34C}" sibTransId="{E8278285-16BF-4598-B4E8-A296F7463636}"/>
    <dgm:cxn modelId="{3923ACE6-7270-4542-9BA1-259CEAE90D9C}" type="presParOf" srcId="{2B1C412B-3BE9-45AE-913B-946E57AFF093}" destId="{02C99C9B-24B8-436D-BBFB-F512162C93F6}" srcOrd="0" destOrd="0" presId="urn:microsoft.com/office/officeart/2009/3/layout/HorizontalOrganizationChart"/>
    <dgm:cxn modelId="{838F6934-DD61-4B1B-89ED-0D8EC6E0ABB2}" type="presParOf" srcId="{02C99C9B-24B8-436D-BBFB-F512162C93F6}" destId="{E0525A76-E880-43A0-A7AC-061978F7EE7D}" srcOrd="0" destOrd="0" presId="urn:microsoft.com/office/officeart/2009/3/layout/HorizontalOrganizationChart"/>
    <dgm:cxn modelId="{E8B258DF-02BF-4926-A72F-31ACAD4FC599}" type="presParOf" srcId="{E0525A76-E880-43A0-A7AC-061978F7EE7D}" destId="{8C96E042-BF04-476C-AB00-E72E4BE3D9FB}" srcOrd="0" destOrd="0" presId="urn:microsoft.com/office/officeart/2009/3/layout/HorizontalOrganizationChart"/>
    <dgm:cxn modelId="{0C8F7361-CEEE-4EAB-A7D4-7DBE355D23F5}" type="presParOf" srcId="{E0525A76-E880-43A0-A7AC-061978F7EE7D}" destId="{7CD002FD-4CEF-408A-BCAC-30D490BCF538}" srcOrd="1" destOrd="0" presId="urn:microsoft.com/office/officeart/2009/3/layout/HorizontalOrganizationChart"/>
    <dgm:cxn modelId="{9FDEFAE4-00BA-4412-9089-E920FFFFA55B}" type="presParOf" srcId="{02C99C9B-24B8-436D-BBFB-F512162C93F6}" destId="{C3CEBD64-3881-4BA2-B26D-E6415FC8E292}" srcOrd="1" destOrd="0" presId="urn:microsoft.com/office/officeart/2009/3/layout/HorizontalOrganizationChart"/>
    <dgm:cxn modelId="{72719677-36A5-4F3D-800B-D78195F45C61}" type="presParOf" srcId="{02C99C9B-24B8-436D-BBFB-F512162C93F6}" destId="{1CA1C005-E4DC-4A76-BDC7-04D33B51023F}" srcOrd="2" destOrd="0" presId="urn:microsoft.com/office/officeart/2009/3/layout/HorizontalOrganizationChart"/>
    <dgm:cxn modelId="{26FD7B00-69CA-4101-BFCA-A4DB320EB10F}" type="presParOf" srcId="{2B1C412B-3BE9-45AE-913B-946E57AFF093}" destId="{F986994B-D8E0-4E25-91AB-C8E04004660D}" srcOrd="1" destOrd="0" presId="urn:microsoft.com/office/officeart/2009/3/layout/HorizontalOrganizationChart"/>
    <dgm:cxn modelId="{0108DD22-2CFB-4813-8F49-9A56E335955B}" type="presParOf" srcId="{F986994B-D8E0-4E25-91AB-C8E04004660D}" destId="{3080C762-4496-4353-B70C-767A46B998CE}" srcOrd="0" destOrd="0" presId="urn:microsoft.com/office/officeart/2009/3/layout/HorizontalOrganizationChart"/>
    <dgm:cxn modelId="{2A902D57-4313-47B1-B031-F14333C2B9C4}" type="presParOf" srcId="{3080C762-4496-4353-B70C-767A46B998CE}" destId="{E452133B-9AB6-43C4-BB78-34CF9BE71C13}" srcOrd="0" destOrd="0" presId="urn:microsoft.com/office/officeart/2009/3/layout/HorizontalOrganizationChart"/>
    <dgm:cxn modelId="{6585EFF9-C4F2-4856-9C18-3DBC7C615AE4}" type="presParOf" srcId="{3080C762-4496-4353-B70C-767A46B998CE}" destId="{9D192C71-5390-4762-96EE-9C8782CBFA0D}" srcOrd="1" destOrd="0" presId="urn:microsoft.com/office/officeart/2009/3/layout/HorizontalOrganizationChart"/>
    <dgm:cxn modelId="{7E9F5845-6BEF-4260-91DA-E05B51D4019A}" type="presParOf" srcId="{F986994B-D8E0-4E25-91AB-C8E04004660D}" destId="{94B01D78-A948-42C1-8CD2-CBF1A874AEE7}" srcOrd="1" destOrd="0" presId="urn:microsoft.com/office/officeart/2009/3/layout/HorizontalOrganizationChart"/>
    <dgm:cxn modelId="{E464FCF4-BE8A-4DFE-8B43-3A521A6B1C1E}" type="presParOf" srcId="{F986994B-D8E0-4E25-91AB-C8E04004660D}" destId="{0E8596CB-558D-4BB0-9135-24805727E1AF}" srcOrd="2" destOrd="0" presId="urn:microsoft.com/office/officeart/2009/3/layout/HorizontalOrganizationChart"/>
    <dgm:cxn modelId="{2DC2872D-1A6E-40C1-990C-5674E484E88E}" type="presParOf" srcId="{2B1C412B-3BE9-45AE-913B-946E57AFF093}" destId="{4B035A25-8AAA-4738-AC72-4F1E2F517AC6}" srcOrd="2" destOrd="0" presId="urn:microsoft.com/office/officeart/2009/3/layout/HorizontalOrganizationChart"/>
    <dgm:cxn modelId="{C791A281-56FE-48DF-9DF8-3744B5FF45F3}" type="presParOf" srcId="{4B035A25-8AAA-4738-AC72-4F1E2F517AC6}" destId="{60D90D64-E467-418E-93AD-594D055CAE1F}" srcOrd="0" destOrd="0" presId="urn:microsoft.com/office/officeart/2009/3/layout/HorizontalOrganizationChart"/>
    <dgm:cxn modelId="{556786FE-26D7-465E-B2AB-ADD3FD4D6CF2}" type="presParOf" srcId="{60D90D64-E467-418E-93AD-594D055CAE1F}" destId="{A6928404-4413-4DFE-96FC-E24C7001C8DD}" srcOrd="0" destOrd="0" presId="urn:microsoft.com/office/officeart/2009/3/layout/HorizontalOrganizationChart"/>
    <dgm:cxn modelId="{970979DA-FEF0-4B4E-A5A6-0CCC8ACA09F1}" type="presParOf" srcId="{60D90D64-E467-418E-93AD-594D055CAE1F}" destId="{D437560B-A480-4AB2-B214-5E9F86A86D8B}" srcOrd="1" destOrd="0" presId="urn:microsoft.com/office/officeart/2009/3/layout/HorizontalOrganizationChart"/>
    <dgm:cxn modelId="{6A1EBC4B-4B3D-4D48-B906-58373C0B283C}" type="presParOf" srcId="{4B035A25-8AAA-4738-AC72-4F1E2F517AC6}" destId="{87D9AD3B-A554-46A7-9DC4-AC65EFED684A}" srcOrd="1" destOrd="0" presId="urn:microsoft.com/office/officeart/2009/3/layout/HorizontalOrganizationChart"/>
    <dgm:cxn modelId="{26EFA47E-F37F-4328-B8D0-D809BF4DAA88}" type="presParOf" srcId="{4B035A25-8AAA-4738-AC72-4F1E2F517AC6}" destId="{6948A84C-D390-47B3-9C76-55CB7F990D2B}" srcOrd="2" destOrd="0" presId="urn:microsoft.com/office/officeart/2009/3/layout/HorizontalOrganizationChart"/>
    <dgm:cxn modelId="{634ECCF8-292D-4DB2-B6B7-D6ACA5B1811B}" type="presParOf" srcId="{2B1C412B-3BE9-45AE-913B-946E57AFF093}" destId="{7E461A6E-7A90-4F5D-8931-D5C09D3034AF}" srcOrd="3" destOrd="0" presId="urn:microsoft.com/office/officeart/2009/3/layout/HorizontalOrganizationChart"/>
    <dgm:cxn modelId="{2CF652C4-F4B0-4441-A644-7AE111E9BA8E}" type="presParOf" srcId="{7E461A6E-7A90-4F5D-8931-D5C09D3034AF}" destId="{C0AE58A6-267A-4514-AE0C-C0A31F543DA3}" srcOrd="0" destOrd="0" presId="urn:microsoft.com/office/officeart/2009/3/layout/HorizontalOrganizationChart"/>
    <dgm:cxn modelId="{B1A3F346-A9EB-4657-9640-29F5988A63F4}" type="presParOf" srcId="{C0AE58A6-267A-4514-AE0C-C0A31F543DA3}" destId="{DC8DCF84-A68C-491A-AF98-5406E357F081}" srcOrd="0" destOrd="0" presId="urn:microsoft.com/office/officeart/2009/3/layout/HorizontalOrganizationChart"/>
    <dgm:cxn modelId="{337CEAF6-748B-4FED-9F13-49F5ADCE0A8F}" type="presParOf" srcId="{C0AE58A6-267A-4514-AE0C-C0A31F543DA3}" destId="{32695DDD-4C2F-445B-8063-D4173C43C01A}" srcOrd="1" destOrd="0" presId="urn:microsoft.com/office/officeart/2009/3/layout/HorizontalOrganizationChart"/>
    <dgm:cxn modelId="{3D0016F6-5E40-46B2-8106-A9251E13EB02}" type="presParOf" srcId="{7E461A6E-7A90-4F5D-8931-D5C09D3034AF}" destId="{EDE960AF-B887-4917-80C5-D70907AE1311}" srcOrd="1" destOrd="0" presId="urn:microsoft.com/office/officeart/2009/3/layout/HorizontalOrganizationChart"/>
    <dgm:cxn modelId="{44D317FA-4499-4404-8B70-0DBEE033E100}" type="presParOf" srcId="{7E461A6E-7A90-4F5D-8931-D5C09D3034AF}" destId="{90F261FE-E3FF-49E4-9AE9-9D8929C0A2E7}" srcOrd="2" destOrd="0" presId="urn:microsoft.com/office/officeart/2009/3/layout/HorizontalOrganizationChart"/>
    <dgm:cxn modelId="{CB5DF7BE-EAD3-44CA-9CED-500F26829C88}" type="presParOf" srcId="{2B1C412B-3BE9-45AE-913B-946E57AFF093}" destId="{A724B70E-A53B-4C89-98C4-1E40330E61FE}" srcOrd="4" destOrd="0" presId="urn:microsoft.com/office/officeart/2009/3/layout/HorizontalOrganizationChart"/>
    <dgm:cxn modelId="{4D991E82-57EB-4874-B9D3-7FE67DA6A7BC}" type="presParOf" srcId="{A724B70E-A53B-4C89-98C4-1E40330E61FE}" destId="{6516BC05-4B1B-4BF6-A77B-F32FCBBAC600}" srcOrd="0" destOrd="0" presId="urn:microsoft.com/office/officeart/2009/3/layout/HorizontalOrganizationChart"/>
    <dgm:cxn modelId="{F0831A03-96C3-44F9-9E00-0571A6A92359}" type="presParOf" srcId="{6516BC05-4B1B-4BF6-A77B-F32FCBBAC600}" destId="{E00DE529-6F93-4FE3-B37E-D5620A7D5B87}" srcOrd="0" destOrd="0" presId="urn:microsoft.com/office/officeart/2009/3/layout/HorizontalOrganizationChart"/>
    <dgm:cxn modelId="{0AB326C4-3AA1-4715-AF40-AF634645C088}" type="presParOf" srcId="{6516BC05-4B1B-4BF6-A77B-F32FCBBAC600}" destId="{1F5CD3C5-4C17-47F9-AB97-403918B62F55}" srcOrd="1" destOrd="0" presId="urn:microsoft.com/office/officeart/2009/3/layout/HorizontalOrganizationChart"/>
    <dgm:cxn modelId="{C0ED886A-16B0-41F5-B298-F3CDB3380D60}" type="presParOf" srcId="{A724B70E-A53B-4C89-98C4-1E40330E61FE}" destId="{7F6AADF1-5A3B-4930-9FB1-42DFAEA31B19}" srcOrd="1" destOrd="0" presId="urn:microsoft.com/office/officeart/2009/3/layout/HorizontalOrganizationChart"/>
    <dgm:cxn modelId="{D8785739-159D-408D-84D7-0B81BB710899}" type="presParOf" srcId="{7F6AADF1-5A3B-4930-9FB1-42DFAEA31B19}" destId="{01B23713-489C-4702-BAAF-F41494EA1FBC}" srcOrd="0" destOrd="0" presId="urn:microsoft.com/office/officeart/2009/3/layout/HorizontalOrganizationChart"/>
    <dgm:cxn modelId="{C3644ABC-BFB2-4FEC-9005-E286101DCE63}" type="presParOf" srcId="{7F6AADF1-5A3B-4930-9FB1-42DFAEA31B19}" destId="{5E97AD16-A052-453A-8A37-B5DC55C8D539}" srcOrd="1" destOrd="0" presId="urn:microsoft.com/office/officeart/2009/3/layout/HorizontalOrganizationChart"/>
    <dgm:cxn modelId="{6ABCF469-8932-4CEC-AC38-EA85DA2636C1}" type="presParOf" srcId="{5E97AD16-A052-453A-8A37-B5DC55C8D539}" destId="{B74F6128-F782-4190-97AD-6216BE4906CD}" srcOrd="0" destOrd="0" presId="urn:microsoft.com/office/officeart/2009/3/layout/HorizontalOrganizationChart"/>
    <dgm:cxn modelId="{1FFD282C-4A96-4B90-89FC-6F7C96F4BE73}" type="presParOf" srcId="{B74F6128-F782-4190-97AD-6216BE4906CD}" destId="{94263F9B-DD8D-462F-A165-0E39C77065A3}" srcOrd="0" destOrd="0" presId="urn:microsoft.com/office/officeart/2009/3/layout/HorizontalOrganizationChart"/>
    <dgm:cxn modelId="{4E447213-715B-43D9-B229-7863FFC9CCED}" type="presParOf" srcId="{B74F6128-F782-4190-97AD-6216BE4906CD}" destId="{52533B51-E15E-465F-A300-F89551C77F55}" srcOrd="1" destOrd="0" presId="urn:microsoft.com/office/officeart/2009/3/layout/HorizontalOrganizationChart"/>
    <dgm:cxn modelId="{FC43F29A-D11B-4FF6-9B25-0CE039DB514E}" type="presParOf" srcId="{5E97AD16-A052-453A-8A37-B5DC55C8D539}" destId="{A07F57C9-8726-448F-9456-067E16BF7C6A}" srcOrd="1" destOrd="0" presId="urn:microsoft.com/office/officeart/2009/3/layout/HorizontalOrganizationChart"/>
    <dgm:cxn modelId="{6CBD2017-529B-4ACB-9C7B-46CFC49410AC}" type="presParOf" srcId="{5E97AD16-A052-453A-8A37-B5DC55C8D539}" destId="{18FD188C-E4B6-41BF-8150-9124C932C8C6}" srcOrd="2" destOrd="0" presId="urn:microsoft.com/office/officeart/2009/3/layout/HorizontalOrganizationChart"/>
    <dgm:cxn modelId="{3A5A6C25-7934-4084-A42D-6B790BE8BCF6}" type="presParOf" srcId="{7F6AADF1-5A3B-4930-9FB1-42DFAEA31B19}" destId="{1E3C01E3-C063-4825-A73A-7B47BC855ED6}" srcOrd="2" destOrd="0" presId="urn:microsoft.com/office/officeart/2009/3/layout/HorizontalOrganizationChart"/>
    <dgm:cxn modelId="{89FFB68A-DD2B-4206-AE34-FC03982E3F19}" type="presParOf" srcId="{7F6AADF1-5A3B-4930-9FB1-42DFAEA31B19}" destId="{7F915B42-76BB-4638-BDDB-451896707782}" srcOrd="3" destOrd="0" presId="urn:microsoft.com/office/officeart/2009/3/layout/HorizontalOrganizationChart"/>
    <dgm:cxn modelId="{686E49D5-EDEF-4F99-90BA-820CFB1D7484}" type="presParOf" srcId="{7F915B42-76BB-4638-BDDB-451896707782}" destId="{FB602742-190E-4BFB-83C9-07FDB873486E}" srcOrd="0" destOrd="0" presId="urn:microsoft.com/office/officeart/2009/3/layout/HorizontalOrganizationChart"/>
    <dgm:cxn modelId="{9744C58A-CB1B-4B27-AE73-C159AE9638E2}" type="presParOf" srcId="{FB602742-190E-4BFB-83C9-07FDB873486E}" destId="{FD770618-572D-4274-8CAF-7F0FB66A2C21}" srcOrd="0" destOrd="0" presId="urn:microsoft.com/office/officeart/2009/3/layout/HorizontalOrganizationChart"/>
    <dgm:cxn modelId="{77260E86-5BF2-46F3-8371-57C0C1117C28}" type="presParOf" srcId="{FB602742-190E-4BFB-83C9-07FDB873486E}" destId="{E7DAD916-974B-472B-AFA1-D0EE4D514A3F}" srcOrd="1" destOrd="0" presId="urn:microsoft.com/office/officeart/2009/3/layout/HorizontalOrganizationChart"/>
    <dgm:cxn modelId="{10027DB1-F2B0-457D-892E-6AF7ACD2B64E}" type="presParOf" srcId="{7F915B42-76BB-4638-BDDB-451896707782}" destId="{839DF115-6524-48E2-99A8-6A2F7411310C}" srcOrd="1" destOrd="0" presId="urn:microsoft.com/office/officeart/2009/3/layout/HorizontalOrganizationChart"/>
    <dgm:cxn modelId="{AB38A3E9-4D11-46BA-BD90-32B2192D5D5A}" type="presParOf" srcId="{7F915B42-76BB-4638-BDDB-451896707782}" destId="{3A333613-CF46-4656-A95E-A8CEB208B02F}" srcOrd="2" destOrd="0" presId="urn:microsoft.com/office/officeart/2009/3/layout/HorizontalOrganizationChart"/>
    <dgm:cxn modelId="{27553AE2-0AEA-48E0-B829-8F6488A5E49C}" type="presParOf" srcId="{A724B70E-A53B-4C89-98C4-1E40330E61FE}" destId="{9D7E3E3D-3D9B-4E49-82D5-AE29BA10A9C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C01E3-C063-4825-A73A-7B47BC855ED6}">
      <dsp:nvSpPr>
        <dsp:cNvPr id="0" name=""/>
        <dsp:cNvSpPr/>
      </dsp:nvSpPr>
      <dsp:spPr>
        <a:xfrm>
          <a:off x="6997087" y="4208453"/>
          <a:ext cx="501945" cy="41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972" y="0"/>
              </a:lnTo>
              <a:lnTo>
                <a:pt x="250972" y="414874"/>
              </a:lnTo>
              <a:lnTo>
                <a:pt x="501945" y="41487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23713-489C-4702-BAAF-F41494EA1FBC}">
      <dsp:nvSpPr>
        <dsp:cNvPr id="0" name=""/>
        <dsp:cNvSpPr/>
      </dsp:nvSpPr>
      <dsp:spPr>
        <a:xfrm>
          <a:off x="6997087" y="3774829"/>
          <a:ext cx="501945" cy="433624"/>
        </a:xfrm>
        <a:custGeom>
          <a:avLst/>
          <a:gdLst/>
          <a:ahLst/>
          <a:cxnLst/>
          <a:rect l="0" t="0" r="0" b="0"/>
          <a:pathLst>
            <a:path>
              <a:moveTo>
                <a:pt x="0" y="433624"/>
              </a:moveTo>
              <a:lnTo>
                <a:pt x="250972" y="433624"/>
              </a:lnTo>
              <a:lnTo>
                <a:pt x="250972" y="0"/>
              </a:lnTo>
              <a:lnTo>
                <a:pt x="50194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6E042-BF04-476C-AB00-E72E4BE3D9FB}">
      <dsp:nvSpPr>
        <dsp:cNvPr id="0" name=""/>
        <dsp:cNvSpPr/>
      </dsp:nvSpPr>
      <dsp:spPr>
        <a:xfrm>
          <a:off x="4980" y="314314"/>
          <a:ext cx="6864813" cy="6632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strike="noStrike" kern="1200" dirty="0">
              <a:effectLst/>
              <a:latin typeface="Century Gothic" panose="020B0502020202020204" pitchFamily="34" charset="0"/>
            </a:rPr>
            <a:t>Установка</a:t>
          </a:r>
          <a:r>
            <a:rPr lang="ru-RU" sz="1800" b="0" i="0" u="none" strike="noStrike" kern="1200" baseline="0" dirty="0">
              <a:effectLst/>
              <a:latin typeface="Century Gothic" panose="020B0502020202020204" pitchFamily="34" charset="0"/>
            </a:rPr>
            <a:t> конденсатоотводчиков в паровых сетях</a:t>
          </a:r>
          <a:endParaRPr lang="ru-RU" sz="1800" b="1" kern="1200" dirty="0"/>
        </a:p>
      </dsp:txBody>
      <dsp:txXfrm>
        <a:off x="4980" y="314314"/>
        <a:ext cx="6864813" cy="663292"/>
      </dsp:txXfrm>
    </dsp:sp>
    <dsp:sp modelId="{E452133B-9AB6-43C4-BB78-34CF9BE71C13}">
      <dsp:nvSpPr>
        <dsp:cNvPr id="0" name=""/>
        <dsp:cNvSpPr/>
      </dsp:nvSpPr>
      <dsp:spPr>
        <a:xfrm>
          <a:off x="40317" y="1279543"/>
          <a:ext cx="6848449" cy="6464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strike="noStrike" kern="1200" dirty="0">
              <a:effectLst/>
              <a:latin typeface="Century Gothic" panose="020B0502020202020204" pitchFamily="34" charset="0"/>
            </a:rPr>
            <a:t>Установка на ТГ парового котла для летней работы</a:t>
          </a:r>
          <a:endParaRPr lang="ru-RU" sz="1800" kern="1200" dirty="0"/>
        </a:p>
      </dsp:txBody>
      <dsp:txXfrm>
        <a:off x="40317" y="1279543"/>
        <a:ext cx="6848449" cy="646467"/>
      </dsp:txXfrm>
    </dsp:sp>
    <dsp:sp modelId="{A6928404-4413-4DFE-96FC-E24C7001C8DD}">
      <dsp:nvSpPr>
        <dsp:cNvPr id="0" name=""/>
        <dsp:cNvSpPr/>
      </dsp:nvSpPr>
      <dsp:spPr>
        <a:xfrm>
          <a:off x="17152" y="2263678"/>
          <a:ext cx="6843706" cy="5349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u="none" strike="noStrike" kern="1200" dirty="0">
              <a:effectLst/>
              <a:latin typeface="Century Gothic" panose="020B0502020202020204" pitchFamily="34" charset="0"/>
            </a:rPr>
            <a:t>Периодическая наладка котлов</a:t>
          </a:r>
          <a:endParaRPr lang="ru-RU" sz="1800" kern="1200" dirty="0"/>
        </a:p>
      </dsp:txBody>
      <dsp:txXfrm>
        <a:off x="17152" y="2263678"/>
        <a:ext cx="6843706" cy="534924"/>
      </dsp:txXfrm>
    </dsp:sp>
    <dsp:sp modelId="{DC8DCF84-A68C-491A-AF98-5406E357F081}">
      <dsp:nvSpPr>
        <dsp:cNvPr id="0" name=""/>
        <dsp:cNvSpPr/>
      </dsp:nvSpPr>
      <dsp:spPr>
        <a:xfrm>
          <a:off x="0" y="3126801"/>
          <a:ext cx="6954134" cy="5389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u="none" strike="noStrike" kern="1200" dirty="0">
              <a:effectLst/>
              <a:latin typeface="Century Gothic" panose="020B0502020202020204" pitchFamily="34" charset="0"/>
            </a:rPr>
            <a:t>Изолирование труб внутри ТЭЦ</a:t>
          </a:r>
          <a:endParaRPr lang="ru-RU" sz="1800" kern="1200" dirty="0"/>
        </a:p>
      </dsp:txBody>
      <dsp:txXfrm>
        <a:off x="0" y="3126801"/>
        <a:ext cx="6954134" cy="538912"/>
      </dsp:txXfrm>
    </dsp:sp>
    <dsp:sp modelId="{E00DE529-6F93-4FE3-B37E-D5620A7D5B87}">
      <dsp:nvSpPr>
        <dsp:cNvPr id="0" name=""/>
        <dsp:cNvSpPr/>
      </dsp:nvSpPr>
      <dsp:spPr>
        <a:xfrm>
          <a:off x="4980" y="3952776"/>
          <a:ext cx="6992106" cy="511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strike="noStrike" kern="1200" dirty="0">
              <a:effectLst/>
              <a:latin typeface="Century Gothic" panose="020B0502020202020204" pitchFamily="34" charset="0"/>
            </a:rPr>
            <a:t>Снижение тепловых потерь в тепловых сетях: </a:t>
          </a:r>
          <a:endParaRPr lang="ru-RU" sz="1800" kern="1200" dirty="0"/>
        </a:p>
      </dsp:txBody>
      <dsp:txXfrm>
        <a:off x="4980" y="3952776"/>
        <a:ext cx="6992106" cy="511355"/>
      </dsp:txXfrm>
    </dsp:sp>
    <dsp:sp modelId="{94263F9B-DD8D-462F-A165-0E39C77065A3}">
      <dsp:nvSpPr>
        <dsp:cNvPr id="0" name=""/>
        <dsp:cNvSpPr/>
      </dsp:nvSpPr>
      <dsp:spPr>
        <a:xfrm>
          <a:off x="7499033" y="3516813"/>
          <a:ext cx="3414813" cy="5160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strike="noStrike" kern="1200" dirty="0">
              <a:effectLst/>
              <a:latin typeface="Century Gothic" panose="020B0502020202020204" pitchFamily="34" charset="0"/>
            </a:rPr>
            <a:t>а) установка новой изоляции </a:t>
          </a:r>
          <a:endParaRPr lang="ru-RU" sz="1800" kern="1200" dirty="0"/>
        </a:p>
      </dsp:txBody>
      <dsp:txXfrm>
        <a:off x="7499033" y="3516813"/>
        <a:ext cx="3414813" cy="516032"/>
      </dsp:txXfrm>
    </dsp:sp>
    <dsp:sp modelId="{FD770618-572D-4274-8CAF-7F0FB66A2C21}">
      <dsp:nvSpPr>
        <dsp:cNvPr id="0" name=""/>
        <dsp:cNvSpPr/>
      </dsp:nvSpPr>
      <dsp:spPr>
        <a:xfrm>
          <a:off x="7499033" y="4346561"/>
          <a:ext cx="3446561" cy="5535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strike="noStrike" kern="1200" dirty="0">
              <a:effectLst/>
              <a:latin typeface="Century Gothic" panose="020B0502020202020204" pitchFamily="34" charset="0"/>
            </a:rPr>
            <a:t>б) установка новых труб с меньшими диаметрами</a:t>
          </a:r>
          <a:endParaRPr lang="ru-RU" sz="1800" kern="1200" dirty="0"/>
        </a:p>
      </dsp:txBody>
      <dsp:txXfrm>
        <a:off x="7499033" y="4346561"/>
        <a:ext cx="3446561" cy="55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0.04459</cdr:x>
      <cdr:y>0.89745</cdr:y>
    </cdr:from>
    <cdr:to>
      <cdr:x>1</cdr:x>
      <cdr:y>0.9791</cdr:y>
    </cdr:to>
    <cdr:sp macro="" textlink="">
      <cdr:nvSpPr>
        <cdr:cNvPr id="2" name="Объек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162132" y="6154717"/>
          <a:ext cx="10515600" cy="559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anose="020B0604020202020204" pitchFamily="34" charset="0"/>
            <a:buNone/>
          </a:pPr>
          <a:r>
            <a:rPr lang="ru-RU" dirty="0">
              <a:latin typeface="Century Gothic" panose="020B0502020202020204" pitchFamily="34" charset="0"/>
            </a:rPr>
            <a:t>По сети циркулирует 224 м</a:t>
          </a:r>
          <a:r>
            <a:rPr lang="ru-RU" baseline="30000" dirty="0">
              <a:latin typeface="Century Gothic" panose="020B0502020202020204" pitchFamily="34" charset="0"/>
            </a:rPr>
            <a:t>3</a:t>
          </a:r>
          <a:r>
            <a:rPr lang="ru-RU" dirty="0">
              <a:latin typeface="Century Gothic" panose="020B0502020202020204" pitchFamily="34" charset="0"/>
            </a:rPr>
            <a:t>/ч избыточной воды, приводя к большим затратам электроэнергии</a:t>
          </a:r>
          <a:endParaRPr lang="uk-UA" dirty="0"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0.05547</cdr:x>
      <cdr:y>0.69444</cdr:y>
    </cdr:from>
    <cdr:to>
      <cdr:x>0.91771</cdr:x>
      <cdr:y>0.69444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905F4162-F4BD-4BDF-973D-BD07A2854FF4}"/>
            </a:ext>
          </a:extLst>
        </cdr:cNvPr>
        <cdr:cNvCxnSpPr/>
      </cdr:nvCxnSpPr>
      <cdr:spPr>
        <a:xfrm xmlns:a="http://schemas.openxmlformats.org/drawingml/2006/main">
          <a:off x="676275" y="4762500"/>
          <a:ext cx="1051242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0.45742</cdr:x>
      <cdr:y>0.65417</cdr:y>
    </cdr:from>
    <cdr:to>
      <cdr:x>0.54258</cdr:x>
      <cdr:y>0.7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6887" y="4486275"/>
          <a:ext cx="10382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Century Gothic" panose="020B0502020202020204" pitchFamily="34" charset="0"/>
            </a:rPr>
            <a:t>4,5 Гкал/ч</a:t>
          </a:r>
          <a:endParaRPr lang="uk-UA" sz="1600" dirty="0">
            <a:latin typeface="Century Gothic" panose="020B0502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0.17062</cdr:x>
      <cdr:y>0.87955</cdr:y>
    </cdr:from>
    <cdr:to>
      <cdr:x>0.93125</cdr:x>
      <cdr:y>0.9612</cdr:y>
    </cdr:to>
    <cdr:sp macro="" textlink="">
      <cdr:nvSpPr>
        <cdr:cNvPr id="2" name="Объек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080169" y="6031922"/>
          <a:ext cx="9273631" cy="559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anose="020B0604020202020204" pitchFamily="34" charset="0"/>
            <a:buNone/>
          </a:pPr>
          <a:r>
            <a:rPr lang="ru-RU" sz="2000" dirty="0">
              <a:latin typeface="Century Gothic" panose="020B0502020202020204" pitchFamily="34" charset="0"/>
            </a:rPr>
            <a:t>Внутристанционные потери большие – превышают потери котла</a:t>
          </a:r>
          <a:endParaRPr lang="uk-UA" sz="2000" dirty="0"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BF52090-C7DD-4C71-AAC2-C37F779AF49E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CF2CA0E-C6CC-489F-9012-F1C33995A1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46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CA0E-C6CC-489F-9012-F1C33995A1B3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79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3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17E7-FEE1-425B-8048-782F8968E74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990C-777A-4831-B80D-C044A33F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322" y="1073020"/>
            <a:ext cx="9144000" cy="2387600"/>
          </a:xfrm>
        </p:spPr>
        <p:txBody>
          <a:bodyPr/>
          <a:lstStyle/>
          <a:p>
            <a:r>
              <a:rPr lang="ru-RU" dirty="0" err="1">
                <a:latin typeface="Century Gothic" panose="020B0502020202020204" pitchFamily="34" charset="0"/>
              </a:rPr>
              <a:t>Энергоаудит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00766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ЧАО «</a:t>
            </a:r>
            <a:r>
              <a:rPr lang="ru-RU" dirty="0" err="1">
                <a:latin typeface="Century Gothic" panose="020B0502020202020204" pitchFamily="34" charset="0"/>
              </a:rPr>
              <a:t>Теплогенерация</a:t>
            </a:r>
            <a:r>
              <a:rPr lang="ru-RU" dirty="0">
                <a:latin typeface="Century Gothic" panose="020B0502020202020204" pitchFamily="34" charset="0"/>
              </a:rPr>
              <a:t>»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г. Никополь</a:t>
            </a:r>
          </a:p>
          <a:p>
            <a:r>
              <a:rPr lang="ru-RU" dirty="0">
                <a:latin typeface="Century Gothic" panose="020B0502020202020204" pitchFamily="34" charset="0"/>
              </a:rPr>
              <a:t>2018 г.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38" y="357246"/>
            <a:ext cx="3128405" cy="5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501" y="307911"/>
            <a:ext cx="10515600" cy="55780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Трубопровод деаэрированой воды </a:t>
            </a:r>
            <a:r>
              <a:rPr lang="en-US" sz="2400" dirty="0">
                <a:latin typeface="Century Gothic" panose="020B0502020202020204" pitchFamily="34" charset="0"/>
              </a:rPr>
              <a:t>D</a:t>
            </a:r>
            <a:r>
              <a:rPr lang="ru-RU" sz="2400" baseline="-25000" dirty="0">
                <a:latin typeface="Century Gothic" panose="020B0502020202020204" pitchFamily="34" charset="0"/>
              </a:rPr>
              <a:t>у</a:t>
            </a:r>
            <a:r>
              <a:rPr lang="ru-RU" sz="2400" dirty="0">
                <a:latin typeface="Century Gothic" panose="020B0502020202020204" pitchFamily="34" charset="0"/>
              </a:rPr>
              <a:t>=150, </a:t>
            </a:r>
            <a:r>
              <a:rPr lang="en-US" sz="2400" dirty="0">
                <a:latin typeface="Century Gothic" panose="020B0502020202020204" pitchFamily="34" charset="0"/>
              </a:rPr>
              <a:t>L=</a:t>
            </a:r>
            <a:r>
              <a:rPr lang="ru-RU" sz="2400" dirty="0">
                <a:latin typeface="Century Gothic" panose="020B0502020202020204" pitchFamily="34" charset="0"/>
              </a:rPr>
              <a:t>4</a:t>
            </a:r>
            <a:r>
              <a:rPr lang="en-US" sz="2400" dirty="0">
                <a:latin typeface="Century Gothic" panose="020B0502020202020204" pitchFamily="34" charset="0"/>
              </a:rPr>
              <a:t>0 </a:t>
            </a:r>
            <a:r>
              <a:rPr lang="ru-RU" sz="2400" dirty="0">
                <a:latin typeface="Century Gothic" panose="020B0502020202020204" pitchFamily="34" charset="0"/>
              </a:rPr>
              <a:t>м,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uk-UA" sz="2400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воды</a:t>
            </a:r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=102°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790769"/>
            <a:ext cx="8737317" cy="482669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77792"/>
              </p:ext>
            </p:extLst>
          </p:nvPr>
        </p:nvGraphicFramePr>
        <p:xfrm>
          <a:off x="1584986" y="5617464"/>
          <a:ext cx="943791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7917">
                  <a:extLst>
                    <a:ext uri="{9D8B030D-6E8A-4147-A177-3AD203B41FA5}">
                      <a16:colId xmlns:a16="http://schemas.microsoft.com/office/drawing/2014/main" val="61439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 потери: 3,2 кВт;  за месяц – 0,9 Гкал</a:t>
                      </a:r>
                      <a:r>
                        <a:rPr lang="uk-UA" sz="18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за отопительный период – 5,5 Гкал</a:t>
                      </a:r>
                      <a:r>
                        <a:rPr lang="uk-UA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5295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7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52" y="-751561"/>
            <a:ext cx="1964521" cy="3492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Узел «Г»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3" y="487224"/>
            <a:ext cx="8079006" cy="5436244"/>
          </a:xfr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80D0C8F-64BB-4106-8A2B-708131ADB807}"/>
              </a:ext>
            </a:extLst>
          </p:cNvPr>
          <p:cNvSpPr txBox="1">
            <a:spLocks/>
          </p:cNvSpPr>
          <p:nvPr/>
        </p:nvSpPr>
        <p:spPr>
          <a:xfrm>
            <a:off x="1686868" y="6144186"/>
            <a:ext cx="8214835" cy="349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entury Gothic" panose="020B0502020202020204" pitchFamily="34" charset="0"/>
              </a:rPr>
              <a:t>На расстоянии 1 км пар остыл на почти </a:t>
            </a:r>
            <a:r>
              <a:rPr lang="ru-RU" sz="2000">
                <a:latin typeface="Century Gothic" panose="020B0502020202020204" pitchFamily="34" charset="0"/>
              </a:rPr>
              <a:t>на 100°</a:t>
            </a:r>
            <a:r>
              <a:rPr lang="ru-RU" sz="1800">
                <a:latin typeface="Century Gothic" panose="020B0502020202020204" pitchFamily="34" charset="0"/>
              </a:rPr>
              <a:t>С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76812" y="184151"/>
            <a:ext cx="2238375" cy="349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latin typeface="Century Gothic" panose="020B0502020202020204" pitchFamily="34" charset="0"/>
              </a:rPr>
              <a:t>Узел «Г»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33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349360"/>
            <a:ext cx="11690131" cy="434975"/>
          </a:xfrm>
        </p:spPr>
        <p:txBody>
          <a:bodyPr>
            <a:normAutofit fontScale="90000"/>
          </a:bodyPr>
          <a:lstStyle/>
          <a:p>
            <a:pPr algn="ctr" fontAlgn="ctr">
              <a:buClr>
                <a:srgbClr val="000000"/>
              </a:buClr>
              <a:buSzPts val="1000"/>
            </a:pPr>
            <a:r>
              <a:rPr lang="ru-RU" sz="2400" dirty="0">
                <a:latin typeface="Century Gothic" panose="020B0502020202020204" pitchFamily="34" charset="0"/>
              </a:rPr>
              <a:t>Возможные пути улучшения существующей ситуации на ЧАО «ТЕПЛОГЕНЕРАЦИЯ» без глобальной реконструкции</a:t>
            </a:r>
            <a:endParaRPr lang="ru-R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3545086"/>
              </p:ext>
            </p:extLst>
          </p:nvPr>
        </p:nvGraphicFramePr>
        <p:xfrm>
          <a:off x="679449" y="1224491"/>
          <a:ext cx="10950575" cy="521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84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17005"/>
              </p:ext>
            </p:extLst>
          </p:nvPr>
        </p:nvGraphicFramePr>
        <p:xfrm>
          <a:off x="152400" y="1"/>
          <a:ext cx="11899900" cy="547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363255" y="5573109"/>
            <a:ext cx="11592184" cy="114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dirty="0">
                <a:latin typeface="Century Gothic" panose="020B0502020202020204" pitchFamily="34" charset="0"/>
              </a:rPr>
              <a:t>Приобретение парового котла для работы в теплое время года даст 3,4 млн </a:t>
            </a:r>
            <a:r>
              <a:rPr lang="ru-RU" sz="1900" dirty="0" err="1">
                <a:latin typeface="Century Gothic" panose="020B0502020202020204" pitchFamily="34" charset="0"/>
              </a:rPr>
              <a:t>грн</a:t>
            </a:r>
            <a:r>
              <a:rPr lang="ru-RU" sz="1900" dirty="0">
                <a:latin typeface="Century Gothic" panose="020B0502020202020204" pitchFamily="34" charset="0"/>
              </a:rPr>
              <a:t> экономии.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>
                <a:latin typeface="Century Gothic" panose="020B0502020202020204" pitchFamily="34" charset="0"/>
              </a:rPr>
              <a:t>Дополнительное приобретение водогрейного котла даст еще 3,5 млн </a:t>
            </a:r>
            <a:r>
              <a:rPr lang="ru-RU" sz="1900" dirty="0" err="1">
                <a:latin typeface="Century Gothic" panose="020B0502020202020204" pitchFamily="34" charset="0"/>
              </a:rPr>
              <a:t>грн</a:t>
            </a:r>
            <a:r>
              <a:rPr lang="ru-RU" sz="1900" dirty="0">
                <a:latin typeface="Century Gothic" panose="020B0502020202020204" pitchFamily="34" charset="0"/>
              </a:rPr>
              <a:t> экономии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>
                <a:latin typeface="Century Gothic" panose="020B0502020202020204" pitchFamily="34" charset="0"/>
              </a:rPr>
              <a:t> (без учета убытков за счет отключения турбины, представленных ниже).</a:t>
            </a:r>
            <a:endParaRPr lang="uk-UA" sz="1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43" y="274278"/>
            <a:ext cx="10515600" cy="46799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Потенциал снижения внутристанционных потерь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854243" y="5964872"/>
            <a:ext cx="10850286" cy="528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  </a:t>
            </a:r>
            <a:r>
              <a:rPr lang="ru-RU" sz="2000" dirty="0" err="1">
                <a:latin typeface="Century Gothic" panose="020B0502020202020204" pitchFamily="34" charset="0"/>
              </a:rPr>
              <a:t>Быстроокупаемые</a:t>
            </a:r>
            <a:r>
              <a:rPr lang="ru-RU" sz="2000" dirty="0">
                <a:latin typeface="Century Gothic" panose="020B0502020202020204" pitchFamily="34" charset="0"/>
              </a:rPr>
              <a:t> меры снизят внутристанционные потери в 1,5 раза (на 7,5 млн </a:t>
            </a:r>
            <a:r>
              <a:rPr lang="ru-RU" sz="2000" dirty="0" err="1">
                <a:latin typeface="Century Gothic" panose="020B0502020202020204" pitchFamily="34" charset="0"/>
              </a:rPr>
              <a:t>грн</a:t>
            </a:r>
            <a:r>
              <a:rPr lang="ru-RU" sz="2000" dirty="0">
                <a:latin typeface="Century Gothic" panose="020B0502020202020204" pitchFamily="34" charset="0"/>
              </a:rPr>
              <a:t>)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374757"/>
              </p:ext>
            </p:extLst>
          </p:nvPr>
        </p:nvGraphicFramePr>
        <p:xfrm>
          <a:off x="401054" y="833120"/>
          <a:ext cx="11421978" cy="495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19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952515"/>
              </p:ext>
            </p:extLst>
          </p:nvPr>
        </p:nvGraphicFramePr>
        <p:xfrm>
          <a:off x="479215" y="169432"/>
          <a:ext cx="11258657" cy="549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717633" y="5887345"/>
            <a:ext cx="9054751" cy="801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Замена изоляции необходима для снижения потерь в дренажах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8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144872"/>
              </p:ext>
            </p:extLst>
          </p:nvPr>
        </p:nvGraphicFramePr>
        <p:xfrm>
          <a:off x="594455" y="883253"/>
          <a:ext cx="10759345" cy="475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77576"/>
            <a:ext cx="10515600" cy="34874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Потенциал снижения потерь в тепловых сетях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4455" y="5722883"/>
            <a:ext cx="11349272" cy="1004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Замена изоляции снизит потери в 2,3 раза (на 11,3 млн </a:t>
            </a:r>
            <a:r>
              <a:rPr lang="ru-RU" sz="2000" dirty="0" err="1">
                <a:latin typeface="Century Gothic" panose="020B0502020202020204" pitchFamily="34" charset="0"/>
              </a:rPr>
              <a:t>грн</a:t>
            </a:r>
            <a:r>
              <a:rPr lang="ru-RU" sz="2000" dirty="0">
                <a:latin typeface="Century Gothic" panose="020B0502020202020204" pitchFamily="34" charset="0"/>
              </a:rPr>
              <a:t>). Замена труб невыгодна.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7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7986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Суммарное снижение потерь при различных вариантах реконструкции системы тепло-</a:t>
            </a:r>
            <a:r>
              <a:rPr lang="ru-RU" sz="2400" dirty="0" err="1">
                <a:latin typeface="Century Gothic" panose="020B0502020202020204" pitchFamily="34" charset="0"/>
              </a:rPr>
              <a:t>пароснабжения</a:t>
            </a:r>
            <a:endParaRPr lang="uk-UA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79642" y="5836256"/>
            <a:ext cx="10804358" cy="822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000" dirty="0" err="1">
                <a:latin typeface="Century Gothic" panose="020B0502020202020204" pitchFamily="34" charset="0"/>
              </a:rPr>
              <a:t>Быстроокупаемыми</a:t>
            </a:r>
            <a:r>
              <a:rPr lang="ru-RU" sz="2000" dirty="0">
                <a:latin typeface="Century Gothic" panose="020B0502020202020204" pitchFamily="34" charset="0"/>
              </a:rPr>
              <a:t> мерами потери системы можно уменьшить на 26,4 млн </a:t>
            </a:r>
            <a:r>
              <a:rPr lang="ru-RU" sz="2000" dirty="0" err="1">
                <a:latin typeface="Century Gothic" panose="020B0502020202020204" pitchFamily="34" charset="0"/>
              </a:rPr>
              <a:t>грн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737584"/>
              </p:ext>
            </p:extLst>
          </p:nvPr>
        </p:nvGraphicFramePr>
        <p:xfrm>
          <a:off x="721895" y="997526"/>
          <a:ext cx="10804358" cy="45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6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37" y="267504"/>
            <a:ext cx="10515600" cy="3873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Финансовые результаты отключения турбины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62694" y="6210922"/>
            <a:ext cx="10515600" cy="37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entury Gothic" panose="020B0502020202020204" pitchFamily="34" charset="0"/>
              </a:rPr>
              <a:t>Отключение турбины принесет убытки более 5,5 млн </a:t>
            </a:r>
            <a:r>
              <a:rPr lang="ru-RU" sz="2000" dirty="0" err="1">
                <a:latin typeface="Century Gothic" panose="020B0502020202020204" pitchFamily="34" charset="0"/>
              </a:rPr>
              <a:t>грн</a:t>
            </a:r>
            <a:r>
              <a:rPr lang="ru-RU" sz="2000" dirty="0">
                <a:latin typeface="Century Gothic" panose="020B0502020202020204" pitchFamily="34" charset="0"/>
              </a:rPr>
              <a:t> в год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1" y="654854"/>
            <a:ext cx="7410031" cy="5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3" y="989556"/>
            <a:ext cx="12208943" cy="55114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9728" y="227339"/>
            <a:ext cx="10515600" cy="40666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Схема потребителей от ТЭЦ ЧАО «</a:t>
            </a:r>
            <a:r>
              <a:rPr lang="ru-RU" sz="2400" dirty="0" err="1">
                <a:latin typeface="Century Gothic" panose="020B0502020202020204" pitchFamily="34" charset="0"/>
              </a:rPr>
              <a:t>Теплогенерация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  <a:endParaRPr lang="uk-U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5421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05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8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Экономия при переходе на сетевой насос Д-630-90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12134"/>
              </p:ext>
            </p:extLst>
          </p:nvPr>
        </p:nvGraphicFramePr>
        <p:xfrm>
          <a:off x="364958" y="1047582"/>
          <a:ext cx="5570621" cy="44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49347"/>
              </p:ext>
            </p:extLst>
          </p:nvPr>
        </p:nvGraphicFramePr>
        <p:xfrm>
          <a:off x="5935579" y="1047583"/>
          <a:ext cx="5835315" cy="44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851261" y="5876255"/>
            <a:ext cx="10696979" cy="55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Осуществив наладку сети, можно перейти на работу сетевого насоса Д-630-90. Экономия за отопительный период составит более 2,5 млн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грн</a:t>
            </a:r>
            <a:endParaRPr lang="uk-UA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5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5853"/>
            <a:ext cx="10515600" cy="52156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Сравнение тепловых потерь с поверхности труб</a:t>
            </a:r>
            <a:endParaRPr lang="uk-UA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877810"/>
              </p:ext>
            </p:extLst>
          </p:nvPr>
        </p:nvGraphicFramePr>
        <p:xfrm>
          <a:off x="838200" y="1946756"/>
          <a:ext cx="10242303" cy="34932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39461">
                  <a:extLst>
                    <a:ext uri="{9D8B030D-6E8A-4147-A177-3AD203B41FA5}">
                      <a16:colId xmlns:a16="http://schemas.microsoft.com/office/drawing/2014/main" val="2686467108"/>
                    </a:ext>
                  </a:extLst>
                </a:gridCol>
                <a:gridCol w="1160482">
                  <a:extLst>
                    <a:ext uri="{9D8B030D-6E8A-4147-A177-3AD203B41FA5}">
                      <a16:colId xmlns:a16="http://schemas.microsoft.com/office/drawing/2014/main" val="3059759451"/>
                    </a:ext>
                  </a:extLst>
                </a:gridCol>
                <a:gridCol w="761847">
                  <a:extLst>
                    <a:ext uri="{9D8B030D-6E8A-4147-A177-3AD203B41FA5}">
                      <a16:colId xmlns:a16="http://schemas.microsoft.com/office/drawing/2014/main" val="448670277"/>
                    </a:ext>
                  </a:extLst>
                </a:gridCol>
                <a:gridCol w="734542">
                  <a:extLst>
                    <a:ext uri="{9D8B030D-6E8A-4147-A177-3AD203B41FA5}">
                      <a16:colId xmlns:a16="http://schemas.microsoft.com/office/drawing/2014/main" val="2954125799"/>
                    </a:ext>
                  </a:extLst>
                </a:gridCol>
                <a:gridCol w="1059970">
                  <a:extLst>
                    <a:ext uri="{9D8B030D-6E8A-4147-A177-3AD203B41FA5}">
                      <a16:colId xmlns:a16="http://schemas.microsoft.com/office/drawing/2014/main" val="2495443439"/>
                    </a:ext>
                  </a:extLst>
                </a:gridCol>
                <a:gridCol w="650860">
                  <a:extLst>
                    <a:ext uri="{9D8B030D-6E8A-4147-A177-3AD203B41FA5}">
                      <a16:colId xmlns:a16="http://schemas.microsoft.com/office/drawing/2014/main" val="1408092188"/>
                    </a:ext>
                  </a:extLst>
                </a:gridCol>
                <a:gridCol w="1106461">
                  <a:extLst>
                    <a:ext uri="{9D8B030D-6E8A-4147-A177-3AD203B41FA5}">
                      <a16:colId xmlns:a16="http://schemas.microsoft.com/office/drawing/2014/main" val="1973158360"/>
                    </a:ext>
                  </a:extLst>
                </a:gridCol>
                <a:gridCol w="1059971">
                  <a:extLst>
                    <a:ext uri="{9D8B030D-6E8A-4147-A177-3AD203B41FA5}">
                      <a16:colId xmlns:a16="http://schemas.microsoft.com/office/drawing/2014/main" val="3052126813"/>
                    </a:ext>
                  </a:extLst>
                </a:gridCol>
                <a:gridCol w="1218037">
                  <a:extLst>
                    <a:ext uri="{9D8B030D-6E8A-4147-A177-3AD203B41FA5}">
                      <a16:colId xmlns:a16="http://schemas.microsoft.com/office/drawing/2014/main" val="347375469"/>
                    </a:ext>
                  </a:extLst>
                </a:gridCol>
                <a:gridCol w="1050672">
                  <a:extLst>
                    <a:ext uri="{9D8B030D-6E8A-4147-A177-3AD203B41FA5}">
                      <a16:colId xmlns:a16="http://schemas.microsoft.com/office/drawing/2014/main" val="4155510701"/>
                    </a:ext>
                  </a:extLst>
                </a:gridCol>
              </a:tblGrid>
              <a:tr h="1376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uk-UA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теплоты за 2016-2017 гг.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Нормативные</a:t>
                      </a:r>
                      <a:endParaRPr lang="uk-UA" sz="14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проектные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Текущие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Потери тепла после замены тепловой изоляции по современным стандартам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Потери тепла при замене трубопроводов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46858"/>
                  </a:ext>
                </a:extLst>
              </a:tr>
              <a:tr h="34904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35208"/>
                  </a:ext>
                </a:extLst>
              </a:tr>
              <a:tr h="829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Потери с внешних сетей отопления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28407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3984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14,0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48843"/>
                  </a:ext>
                </a:extLst>
              </a:tr>
              <a:tr h="938268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с 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трубопроводов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пара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72826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8201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11,3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14599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2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76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761479"/>
            <a:ext cx="8098971" cy="521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Сравнение простых сроков окупаемости мероприятий по снижению тепловых потерь в сетях </a:t>
            </a:r>
            <a:endParaRPr lang="uk-UA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66738" y="1968589"/>
          <a:ext cx="9915070" cy="35480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29501">
                  <a:extLst>
                    <a:ext uri="{9D8B030D-6E8A-4147-A177-3AD203B41FA5}">
                      <a16:colId xmlns:a16="http://schemas.microsoft.com/office/drawing/2014/main" val="2686467108"/>
                    </a:ext>
                  </a:extLst>
                </a:gridCol>
                <a:gridCol w="1867470">
                  <a:extLst>
                    <a:ext uri="{9D8B030D-6E8A-4147-A177-3AD203B41FA5}">
                      <a16:colId xmlns:a16="http://schemas.microsoft.com/office/drawing/2014/main" val="1973158360"/>
                    </a:ext>
                  </a:extLst>
                </a:gridCol>
                <a:gridCol w="1789004">
                  <a:extLst>
                    <a:ext uri="{9D8B030D-6E8A-4147-A177-3AD203B41FA5}">
                      <a16:colId xmlns:a16="http://schemas.microsoft.com/office/drawing/2014/main" val="3052126813"/>
                    </a:ext>
                  </a:extLst>
                </a:gridCol>
                <a:gridCol w="2055785">
                  <a:extLst>
                    <a:ext uri="{9D8B030D-6E8A-4147-A177-3AD203B41FA5}">
                      <a16:colId xmlns:a16="http://schemas.microsoft.com/office/drawing/2014/main" val="347375469"/>
                    </a:ext>
                  </a:extLst>
                </a:gridCol>
                <a:gridCol w="1773310">
                  <a:extLst>
                    <a:ext uri="{9D8B030D-6E8A-4147-A177-3AD203B41FA5}">
                      <a16:colId xmlns:a16="http://schemas.microsoft.com/office/drawing/2014/main" val="4155510701"/>
                    </a:ext>
                  </a:extLst>
                </a:gridCol>
              </a:tblGrid>
              <a:tr h="1397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Мероприятие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Замена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изоляции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Замена трубопроводов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46858"/>
                  </a:ext>
                </a:extLst>
              </a:tr>
              <a:tr h="354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Продукция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Отечественная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Импортная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Отечественная 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Импортная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extLst>
                  <a:ext uri="{0D108BD9-81ED-4DB2-BD59-A6C34878D82A}">
                    <a16:rowId xmlns:a16="http://schemas.microsoft.com/office/drawing/2014/main" val="2786635208"/>
                  </a:ext>
                </a:extLst>
              </a:tr>
              <a:tr h="842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Трубопроводы внешних сетей отопления</a:t>
                      </a:r>
                      <a:endParaRPr lang="ru-RU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1,01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1,3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11,0</a:t>
                      </a:r>
                      <a:endParaRPr lang="ru-RU" sz="14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предизолированные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uk-UA" sz="14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extLst>
                  <a:ext uri="{0D108BD9-81ED-4DB2-BD59-A6C34878D82A}">
                    <a16:rowId xmlns:a16="http://schemas.microsoft.com/office/drawing/2014/main" val="1125848843"/>
                  </a:ext>
                </a:extLst>
              </a:tr>
              <a:tr h="952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Трубопроводы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пара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0,37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0,46</a:t>
                      </a:r>
                      <a:endParaRPr lang="uk-UA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2,63</a:t>
                      </a:r>
                    </a:p>
                  </a:txBody>
                  <a:tcPr marL="36000" marR="36000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2,79</a:t>
                      </a:r>
                    </a:p>
                  </a:txBody>
                  <a:tcPr marL="36000" marR="36000" marT="8734" marB="0" anchor="ctr"/>
                </a:tc>
                <a:extLst>
                  <a:ext uri="{0D108BD9-81ED-4DB2-BD59-A6C34878D82A}">
                    <a16:rowId xmlns:a16="http://schemas.microsoft.com/office/drawing/2014/main" val="2842722039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C5E649-978F-4230-8818-EFA11C51B286}"/>
              </a:ext>
            </a:extLst>
          </p:cNvPr>
          <p:cNvSpPr txBox="1">
            <a:spLocks/>
          </p:cNvSpPr>
          <p:nvPr/>
        </p:nvSpPr>
        <p:spPr>
          <a:xfrm>
            <a:off x="1266738" y="5835738"/>
            <a:ext cx="9915070" cy="521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Century Gothic" panose="020B0502020202020204" pitchFamily="34" charset="0"/>
              </a:rPr>
              <a:t>Мероприятие по замене трубопроводов имеет большой срок окупаемости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63335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84986"/>
              </p:ext>
            </p:extLst>
          </p:nvPr>
        </p:nvGraphicFramePr>
        <p:xfrm>
          <a:off x="0" y="0"/>
          <a:ext cx="12192000" cy="612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5475" y="6296024"/>
            <a:ext cx="962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Имеющиеся котлы ПТВМ-50 не смогут работать при таких малых нагрузках </a:t>
            </a:r>
            <a:endParaRPr lang="uk-U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969" y="173996"/>
            <a:ext cx="10515600" cy="51571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Отпуск теплоты за период 2016-2017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32893"/>
              </p:ext>
            </p:extLst>
          </p:nvPr>
        </p:nvGraphicFramePr>
        <p:xfrm>
          <a:off x="457197" y="746146"/>
          <a:ext cx="11337144" cy="51055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17503">
                  <a:extLst>
                    <a:ext uri="{9D8B030D-6E8A-4147-A177-3AD203B41FA5}">
                      <a16:colId xmlns:a16="http://schemas.microsoft.com/office/drawing/2014/main" val="638070475"/>
                    </a:ext>
                  </a:extLst>
                </a:gridCol>
                <a:gridCol w="2187401">
                  <a:extLst>
                    <a:ext uri="{9D8B030D-6E8A-4147-A177-3AD203B41FA5}">
                      <a16:colId xmlns:a16="http://schemas.microsoft.com/office/drawing/2014/main" val="662224098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val="3307016923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3611525402"/>
                    </a:ext>
                  </a:extLst>
                </a:gridCol>
                <a:gridCol w="642616">
                  <a:extLst>
                    <a:ext uri="{9D8B030D-6E8A-4147-A177-3AD203B41FA5}">
                      <a16:colId xmlns:a16="http://schemas.microsoft.com/office/drawing/2014/main" val="1254338003"/>
                    </a:ext>
                  </a:extLst>
                </a:gridCol>
                <a:gridCol w="576500">
                  <a:extLst>
                    <a:ext uri="{9D8B030D-6E8A-4147-A177-3AD203B41FA5}">
                      <a16:colId xmlns:a16="http://schemas.microsoft.com/office/drawing/2014/main" val="4058590947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150028605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2414113635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3809445882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2244964554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3763268505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3501252434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386881498"/>
                    </a:ext>
                  </a:extLst>
                </a:gridCol>
                <a:gridCol w="676229">
                  <a:extLst>
                    <a:ext uri="{9D8B030D-6E8A-4147-A177-3AD203B41FA5}">
                      <a16:colId xmlns:a16="http://schemas.microsoft.com/office/drawing/2014/main" val="3135131108"/>
                    </a:ext>
                  </a:extLst>
                </a:gridCol>
                <a:gridCol w="609558">
                  <a:extLst>
                    <a:ext uri="{9D8B030D-6E8A-4147-A177-3AD203B41FA5}">
                      <a16:colId xmlns:a16="http://schemas.microsoft.com/office/drawing/2014/main" val="4016811974"/>
                    </a:ext>
                  </a:extLst>
                </a:gridCol>
                <a:gridCol w="714325">
                  <a:extLst>
                    <a:ext uri="{9D8B030D-6E8A-4147-A177-3AD203B41FA5}">
                      <a16:colId xmlns:a16="http://schemas.microsoft.com/office/drawing/2014/main" val="2565372934"/>
                    </a:ext>
                  </a:extLst>
                </a:gridCol>
              </a:tblGrid>
              <a:tr h="67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Размерность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ноябрь 2016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декабрь 2016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январь 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февраль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март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апрель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май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июнь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июль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август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сентябрь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октябрь 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год (ноябрь - октябрь)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extLst>
                  <a:ext uri="{0D108BD9-81ED-4DB2-BD59-A6C34878D82A}">
                    <a16:rowId xmlns:a16="http://schemas.microsoft.com/office/drawing/2014/main" val="3512051098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Потребление газа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тыс. м</a:t>
                      </a:r>
                      <a:r>
                        <a:rPr lang="ru-RU" sz="110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1938,3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2715,4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2856,8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2458,1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1850,2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1124,9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1009,3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948,5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969,9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930,2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1020,6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18801,7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38792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Потребление эл-эн.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тыс. кВт· 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767,2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903,0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809,4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573,8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195,9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200,7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5361,3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02621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теплоты на отопление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3699,6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6890,6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8216,1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6789,9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2636,1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70,5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104,1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28406,9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57538"/>
                  </a:ext>
                </a:extLst>
              </a:tr>
              <a:tr h="253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Потребление теплоты на отопление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3075,4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5387,9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6627,6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5427,9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22839,5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61251"/>
                  </a:ext>
                </a:extLst>
              </a:tr>
              <a:tr h="25302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Гкал/ч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9,26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11,04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3,3 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6568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пара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5795,2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6546,5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6953,4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6353,5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6035,0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6645,6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6417,4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6087,9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5127,3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5031,7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5484,9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6347,5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72825,8</a:t>
                      </a:r>
                      <a:endParaRPr lang="uk-UA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36245"/>
                  </a:ext>
                </a:extLst>
              </a:tr>
              <a:tr h="2530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800" marR="1080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Потребление пара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2892,8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3470,9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3171,4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3012,5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2743,9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2513,7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2117,0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2077,6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2264,7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2620,9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32802,9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44041"/>
                  </a:ext>
                </a:extLst>
              </a:tr>
              <a:tr h="25302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Гкал/ч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62061"/>
                  </a:ext>
                </a:extLst>
              </a:tr>
              <a:tr h="25302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72359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тыс. кВт· 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1418,2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1510,1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1242,7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684,9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5379,5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05329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Выработка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тыс. кВт· 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1290,7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2295,4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2413,1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2052,1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1258,8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9310,1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extLst>
                  <a:ext uri="{0D108BD9-81ED-4DB2-BD59-A6C34878D82A}">
                    <a16:rowId xmlns:a16="http://schemas.microsoft.com/office/drawing/2014/main" val="2752663195"/>
                  </a:ext>
                </a:extLst>
              </a:tr>
              <a:tr h="38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КПИТ ТЭЦ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%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64,6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70,4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257089"/>
                  </a:ext>
                </a:extLst>
              </a:tr>
              <a:tr h="488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КПИТ </a:t>
                      </a:r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всей</a:t>
                      </a:r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системы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 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45,1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48,3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52,6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52,1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42,1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32,4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32,7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26,7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26,5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32,6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41,2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4693"/>
                  </a:ext>
                </a:extLst>
              </a:tr>
              <a:tr h="709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Необходимое</a:t>
                      </a:r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 пара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 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" marR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25,3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29,3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27,5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13,4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6,1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4,3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4,9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5,7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12,4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00979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3949F71-44AF-4AAA-95DC-D6857FD1A96B}"/>
              </a:ext>
            </a:extLst>
          </p:cNvPr>
          <p:cNvSpPr txBox="1">
            <a:spLocks/>
          </p:cNvSpPr>
          <p:nvPr/>
        </p:nvSpPr>
        <p:spPr>
          <a:xfrm>
            <a:off x="838200" y="6011157"/>
            <a:ext cx="10515600" cy="51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Century Gothic" panose="020B0502020202020204" pitchFamily="34" charset="0"/>
              </a:rPr>
              <a:t>Эффективность самой ТЭЦ 70,4%,   всей системы 41,2%</a:t>
            </a:r>
          </a:p>
        </p:txBody>
      </p:sp>
    </p:spTree>
    <p:extLst>
      <p:ext uri="{BB962C8B-B14F-4D97-AF65-F5344CB8AC3E}">
        <p14:creationId xmlns:p14="http://schemas.microsoft.com/office/powerpoint/2010/main" val="114485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80088"/>
              </p:ext>
            </p:extLst>
          </p:nvPr>
        </p:nvGraphicFramePr>
        <p:xfrm>
          <a:off x="502025" y="797859"/>
          <a:ext cx="11268632" cy="34658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83038">
                  <a:extLst>
                    <a:ext uri="{9D8B030D-6E8A-4147-A177-3AD203B41FA5}">
                      <a16:colId xmlns:a16="http://schemas.microsoft.com/office/drawing/2014/main" val="3026601460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41161254"/>
                    </a:ext>
                  </a:extLst>
                </a:gridCol>
                <a:gridCol w="2325189">
                  <a:extLst>
                    <a:ext uri="{9D8B030D-6E8A-4147-A177-3AD203B41FA5}">
                      <a16:colId xmlns:a16="http://schemas.microsoft.com/office/drawing/2014/main" val="2485725629"/>
                    </a:ext>
                  </a:extLst>
                </a:gridCol>
                <a:gridCol w="3345114">
                  <a:extLst>
                    <a:ext uri="{9D8B030D-6E8A-4147-A177-3AD203B41FA5}">
                      <a16:colId xmlns:a16="http://schemas.microsoft.com/office/drawing/2014/main" val="3364337613"/>
                    </a:ext>
                  </a:extLst>
                </a:gridCol>
              </a:tblGrid>
              <a:tr h="578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Теплогенерация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» Никополь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Аналоги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051123"/>
                  </a:ext>
                </a:extLst>
              </a:tr>
              <a:tr h="6442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Самой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ТЭЦ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Системы</a:t>
                      </a: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 тепло-</a:t>
                      </a:r>
                      <a:r>
                        <a:rPr lang="uk-UA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пароснабжения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213003"/>
                  </a:ext>
                </a:extLst>
              </a:tr>
              <a:tr h="99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Коэффициент полезного использования топлива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70,4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52,5  -  88,5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9723"/>
                  </a:ext>
                </a:extLst>
              </a:tr>
              <a:tr h="12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Относительная операционная прибыль,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грн. прибыли/грн. затрат на топливо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-0,26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Century Gothic" panose="020B0502020202020204" pitchFamily="34" charset="0"/>
                        </a:rPr>
                        <a:t>0,08 - 0,75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4980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748" y="217263"/>
            <a:ext cx="1069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Century Gothic" panose="020B0502020202020204" pitchFamily="34" charset="0"/>
              </a:rPr>
              <a:t>Сравнение КПИТ «</a:t>
            </a:r>
            <a:r>
              <a:rPr lang="ru-RU" sz="2200" dirty="0" err="1">
                <a:latin typeface="Century Gothic" panose="020B0502020202020204" pitchFamily="34" charset="0"/>
              </a:rPr>
              <a:t>Теплогенерации</a:t>
            </a:r>
            <a:r>
              <a:rPr lang="ru-RU" sz="2200" dirty="0">
                <a:latin typeface="Century Gothic" panose="020B0502020202020204" pitchFamily="34" charset="0"/>
              </a:rPr>
              <a:t>» с аналогами</a:t>
            </a:r>
            <a:endParaRPr lang="uk-UA" sz="2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426" y="5785944"/>
            <a:ext cx="1035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БОЛЬШИНСТВО АНАЛОГИЧНЫХ ОБЪЕКТОВ ИМЕЮТ ПОКАЗАТЕЛИ ЛУЧШЕ, ЧЕМ «ТЕПЛОГЕНЕРАЦИЯ»</a:t>
            </a:r>
            <a:endParaRPr lang="uk-UA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7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76657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016000" y="5955372"/>
            <a:ext cx="10116457" cy="559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Расчетная нагрузка отопления в два раза больше, </a:t>
            </a:r>
            <a:r>
              <a:rPr lang="ru-RU" sz="2000">
                <a:latin typeface="Century Gothic" panose="020B0502020202020204" pitchFamily="34" charset="0"/>
              </a:rPr>
              <a:t>чем нагрузка </a:t>
            </a:r>
            <a:r>
              <a:rPr lang="ru-RU" sz="2000" dirty="0" err="1">
                <a:latin typeface="Century Gothic" panose="020B0502020202020204" pitchFamily="34" charset="0"/>
              </a:rPr>
              <a:t>пароснабжение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3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524332"/>
              </p:ext>
            </p:extLst>
          </p:nvPr>
        </p:nvGraphicFramePr>
        <p:xfrm>
          <a:off x="-112733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899314" y="5872154"/>
            <a:ext cx="11648359" cy="5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Century Gothic" panose="020B0502020202020204" pitchFamily="34" charset="0"/>
              </a:rPr>
              <a:t>ООО «</a:t>
            </a:r>
            <a:r>
              <a:rPr lang="ru-RU" sz="1800" dirty="0" err="1">
                <a:latin typeface="Century Gothic" panose="020B0502020202020204" pitchFamily="34" charset="0"/>
              </a:rPr>
              <a:t>Интерпайп</a:t>
            </a:r>
            <a:r>
              <a:rPr lang="ru-RU" sz="1800" dirty="0">
                <a:latin typeface="Century Gothic" panose="020B0502020202020204" pitchFamily="34" charset="0"/>
              </a:rPr>
              <a:t>» и ЧАО «</a:t>
            </a:r>
            <a:r>
              <a:rPr lang="ru-RU" sz="1800" dirty="0" err="1">
                <a:latin typeface="Century Gothic" panose="020B0502020202020204" pitchFamily="34" charset="0"/>
              </a:rPr>
              <a:t>Сентравис</a:t>
            </a:r>
            <a:r>
              <a:rPr lang="ru-RU" sz="1800" dirty="0">
                <a:latin typeface="Century Gothic" panose="020B0502020202020204" pitchFamily="34" charset="0"/>
              </a:rPr>
              <a:t>» имеют одинаковую суммарную нагрузку (по 37%)</a:t>
            </a:r>
            <a:endParaRPr lang="uk-UA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6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6261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665962" y="5937002"/>
            <a:ext cx="8693064" cy="5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ООО «</a:t>
            </a:r>
            <a:r>
              <a:rPr lang="ru-RU" sz="2000" dirty="0" err="1">
                <a:latin typeface="Century Gothic" panose="020B0502020202020204" pitchFamily="34" charset="0"/>
              </a:rPr>
              <a:t>Интерпайп</a:t>
            </a:r>
            <a:r>
              <a:rPr lang="ru-RU" sz="2000" dirty="0">
                <a:latin typeface="Century Gothic" panose="020B0502020202020204" pitchFamily="34" charset="0"/>
              </a:rPr>
              <a:t>» - основной потребитель теплоты на отопление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3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78298"/>
              </p:ext>
            </p:extLst>
          </p:nvPr>
        </p:nvGraphicFramePr>
        <p:xfrm>
          <a:off x="-1" y="0"/>
          <a:ext cx="12192001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844730" y="6056292"/>
            <a:ext cx="10502538" cy="55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Потери составляют более половины всей энергии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1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31432"/>
              </p:ext>
            </p:extLst>
          </p:nvPr>
        </p:nvGraphicFramePr>
        <p:xfrm>
          <a:off x="-261257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2657307" y="5981074"/>
            <a:ext cx="7227518" cy="5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ЧАО «</a:t>
            </a:r>
            <a:r>
              <a:rPr lang="ru-RU" sz="2000" dirty="0" err="1">
                <a:latin typeface="Century Gothic" panose="020B0502020202020204" pitchFamily="34" charset="0"/>
              </a:rPr>
              <a:t>Сентравис</a:t>
            </a:r>
            <a:r>
              <a:rPr lang="ru-RU" sz="2000" dirty="0">
                <a:latin typeface="Century Gothic" panose="020B0502020202020204" pitchFamily="34" charset="0"/>
              </a:rPr>
              <a:t>» – основной потребитель пара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0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173214"/>
            <a:ext cx="6668911" cy="49283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Потребители пара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181766"/>
              </p:ext>
            </p:extLst>
          </p:nvPr>
        </p:nvGraphicFramePr>
        <p:xfrm>
          <a:off x="388189" y="666045"/>
          <a:ext cx="11455878" cy="490928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78315">
                  <a:extLst>
                    <a:ext uri="{9D8B030D-6E8A-4147-A177-3AD203B41FA5}">
                      <a16:colId xmlns:a16="http://schemas.microsoft.com/office/drawing/2014/main" val="404622756"/>
                    </a:ext>
                  </a:extLst>
                </a:gridCol>
                <a:gridCol w="3488884">
                  <a:extLst>
                    <a:ext uri="{9D8B030D-6E8A-4147-A177-3AD203B41FA5}">
                      <a16:colId xmlns:a16="http://schemas.microsoft.com/office/drawing/2014/main" val="3786339365"/>
                    </a:ext>
                  </a:extLst>
                </a:gridCol>
                <a:gridCol w="1388107">
                  <a:extLst>
                    <a:ext uri="{9D8B030D-6E8A-4147-A177-3AD203B41FA5}">
                      <a16:colId xmlns:a16="http://schemas.microsoft.com/office/drawing/2014/main" val="3097114550"/>
                    </a:ext>
                  </a:extLst>
                </a:gridCol>
                <a:gridCol w="1701894">
                  <a:extLst>
                    <a:ext uri="{9D8B030D-6E8A-4147-A177-3AD203B41FA5}">
                      <a16:colId xmlns:a16="http://schemas.microsoft.com/office/drawing/2014/main" val="2898683660"/>
                    </a:ext>
                  </a:extLst>
                </a:gridCol>
                <a:gridCol w="1898678">
                  <a:extLst>
                    <a:ext uri="{9D8B030D-6E8A-4147-A177-3AD203B41FA5}">
                      <a16:colId xmlns:a16="http://schemas.microsoft.com/office/drawing/2014/main" val="3173672988"/>
                    </a:ext>
                  </a:extLst>
                </a:gridCol>
              </a:tblGrid>
              <a:tr h="565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Предприятие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наименование потребителя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Тип нагрузки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Максимальная нагрузка по пару, Гкал/ч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Максимальная нагрузка по пару, т/ч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22972"/>
                  </a:ext>
                </a:extLst>
              </a:tr>
              <a:tr h="1917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ЧАО НРЗ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Склад моделей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15080"/>
                  </a:ext>
                </a:extLst>
              </a:tr>
              <a:tr h="20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Модельный цех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25149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НРЗ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41331"/>
                  </a:ext>
                </a:extLst>
              </a:tr>
              <a:tr h="191769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ООО ИНТЕРПАЙП НИКО ТЬЮБ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АБК ТЦ-6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ГВС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0195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Депо ЖДЦ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64134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ТПЦ-7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1,501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2,33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96560"/>
                  </a:ext>
                </a:extLst>
              </a:tr>
              <a:tr h="210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ГВС АБК-2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ГВС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0,524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04541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Маслоподвалы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72679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ТПЦ-2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0,468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11894"/>
                  </a:ext>
                </a:extLst>
              </a:tr>
              <a:tr h="20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ГРС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06116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Нико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тьюб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2,393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3,73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39777"/>
                  </a:ext>
                </a:extLst>
              </a:tr>
              <a:tr h="19176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ЧАО СЕНТРАВИС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ТВЦ Цех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2,341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3,64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14713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ТВЦ Бытовки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ГВС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0,356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42012"/>
                  </a:ext>
                </a:extLst>
              </a:tr>
              <a:tr h="1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ТПЦ-4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ГВС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0,254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73793"/>
                  </a:ext>
                </a:extLst>
              </a:tr>
              <a:tr h="20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ТПЦ-4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0,762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1,18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61315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Сентравис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3,713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5,76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00473"/>
                  </a:ext>
                </a:extLst>
              </a:tr>
              <a:tr h="1917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0,015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618996"/>
                  </a:ext>
                </a:extLst>
              </a:tr>
              <a:tr h="20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ГВС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1,250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1,94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14317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НЗТО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1,265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1,96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40984"/>
                  </a:ext>
                </a:extLst>
              </a:tr>
              <a:tr h="201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ТИТАН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Титан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0,559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0,87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66713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ТИТАН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0,559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0,87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57619"/>
                  </a:ext>
                </a:extLst>
              </a:tr>
              <a:tr h="2013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Всего по пару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Century Gothic" panose="020B0502020202020204" pitchFamily="34" charset="0"/>
                        </a:rPr>
                        <a:t>7,993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12,42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54349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726509" y="6150633"/>
            <a:ext cx="10709754" cy="42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Для обеспечения всех потребителей паром необходим котел мощностью 8 Гкал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4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36471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Потребители тепловой энергии на нужды отопления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195424"/>
              </p:ext>
            </p:extLst>
          </p:nvPr>
        </p:nvGraphicFramePr>
        <p:xfrm>
          <a:off x="838200" y="850059"/>
          <a:ext cx="10351343" cy="49978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345055">
                  <a:extLst>
                    <a:ext uri="{9D8B030D-6E8A-4147-A177-3AD203B41FA5}">
                      <a16:colId xmlns:a16="http://schemas.microsoft.com/office/drawing/2014/main" val="1586806529"/>
                    </a:ext>
                  </a:extLst>
                </a:gridCol>
                <a:gridCol w="3345055">
                  <a:extLst>
                    <a:ext uri="{9D8B030D-6E8A-4147-A177-3AD203B41FA5}">
                      <a16:colId xmlns:a16="http://schemas.microsoft.com/office/drawing/2014/main" val="2965858314"/>
                    </a:ext>
                  </a:extLst>
                </a:gridCol>
                <a:gridCol w="1594439">
                  <a:extLst>
                    <a:ext uri="{9D8B030D-6E8A-4147-A177-3AD203B41FA5}">
                      <a16:colId xmlns:a16="http://schemas.microsoft.com/office/drawing/2014/main" val="661710158"/>
                    </a:ext>
                  </a:extLst>
                </a:gridCol>
                <a:gridCol w="2066794">
                  <a:extLst>
                    <a:ext uri="{9D8B030D-6E8A-4147-A177-3AD203B41FA5}">
                      <a16:colId xmlns:a16="http://schemas.microsoft.com/office/drawing/2014/main" val="3857629171"/>
                    </a:ext>
                  </a:extLst>
                </a:gridCol>
              </a:tblGrid>
              <a:tr h="481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Потребитель теплоэнергии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Тип нагрузки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Тепловая нагрузка, Гкал/ч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155845642"/>
                  </a:ext>
                </a:extLst>
              </a:tr>
              <a:tr h="166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440564557"/>
                  </a:ext>
                </a:extLst>
              </a:tr>
              <a:tr h="16664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ЧАО НРЗ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РМЦ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0,279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84093624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АБК литейного цеха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0,233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15501634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ЗУ НРЗ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0,173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173893906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ЦМРТО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0,768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01457029"/>
                  </a:ext>
                </a:extLst>
              </a:tr>
              <a:tr h="166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АБК ЦМРТО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0,199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314477450"/>
                  </a:ext>
                </a:extLst>
              </a:tr>
              <a:tr h="16664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Всего ЧАО НРЗ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1,652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128175075"/>
                  </a:ext>
                </a:extLst>
              </a:tr>
              <a:tr h="158707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ООО ИНТЕРПАЙП НИКО ТЬЮБ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ЦЛАМ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0,102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13702798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ТЦ-6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0,361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641813294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АБК ТЦ 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0,233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106401110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ТПЦ-7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3,257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738581784"/>
                  </a:ext>
                </a:extLst>
              </a:tr>
              <a:tr h="190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2,153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8793781"/>
                  </a:ext>
                </a:extLst>
              </a:tr>
              <a:tr h="166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Заводоуправление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0,394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564738893"/>
                  </a:ext>
                </a:extLst>
              </a:tr>
              <a:tr h="16664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Всего ООО ИНТЕРПАЙП НИКО ТЬЮБ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6,500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238464066"/>
                  </a:ext>
                </a:extLst>
              </a:tr>
              <a:tr h="158707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ЧАО СЕНТРАВИС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ТВЦ Бытовки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0,328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223784936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ТВЦ Цех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2,452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46352044"/>
                  </a:ext>
                </a:extLst>
              </a:tr>
              <a:tr h="31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ТВЦ Новый АБК (Заводоуправление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0,603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841146905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ТПЦ-4 (цех, бытовки, з/у)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1,486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904671562"/>
                  </a:ext>
                </a:extLst>
              </a:tr>
              <a:tr h="253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ТПЦ-4 (цех, мех. мастерские, КИП)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0,379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175101345"/>
                  </a:ext>
                </a:extLst>
              </a:tr>
              <a:tr h="15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ЦМС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0,006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89033812"/>
                  </a:ext>
                </a:extLst>
              </a:tr>
              <a:tr h="13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Гаражи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0,066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58999506"/>
                  </a:ext>
                </a:extLst>
              </a:tr>
              <a:tr h="16664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Всего ЧАО СЕНТРАВИС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5,320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878943663"/>
                  </a:ext>
                </a:extLst>
              </a:tr>
              <a:tr h="1587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673426920"/>
                  </a:ext>
                </a:extLst>
              </a:tr>
              <a:tr h="166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НЗТО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0,000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615780032"/>
                  </a:ext>
                </a:extLst>
              </a:tr>
              <a:tr h="174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Титан Украина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отопление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2,433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91543331"/>
                  </a:ext>
                </a:extLst>
              </a:tr>
              <a:tr h="16664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15,905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343264128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71820" y="6182554"/>
            <a:ext cx="11648359" cy="45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Century Gothic" panose="020B0502020202020204" pitchFamily="34" charset="0"/>
              </a:rPr>
              <a:t>Для обеспечения всех потребителей теплотой на отопление необходим котел мощностью 16 Гкал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4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39437"/>
              </p:ext>
            </p:extLst>
          </p:nvPr>
        </p:nvGraphicFramePr>
        <p:xfrm>
          <a:off x="0" y="4"/>
          <a:ext cx="12192000" cy="69875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03279530"/>
                    </a:ext>
                  </a:extLst>
                </a:gridCol>
              </a:tblGrid>
              <a:tr h="514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Выводы</a:t>
                      </a:r>
                      <a:endParaRPr lang="uk-UA" sz="20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086728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Определены количественные значения всех видов потерь ТЭЦ и всей системы тепло-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пароснабжения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565090"/>
                  </a:ext>
                </a:extLst>
              </a:tr>
              <a:tr h="60015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2. Определены тепловые потери в паровых и отопительных сетях: существующие, нормативные и для случаев замены изоляции и прокладки новых труб.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010291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Century Gothic" panose="020B0502020202020204" pitchFamily="34" charset="0"/>
                        </a:rPr>
                        <a:t>3. Построены балансы системы тепло-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пароснабжения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 для зимнего и летнего месяцев.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915564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4. Показано, что потери составляют более половины всей энергии топлива. Основные проблемы: неудовлетворительная тепловая изоляция; отсутствие конденсатоотводчиков; избыток пара в теплое время.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349551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5. Убытки «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Теплогенерации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» составляют 23,8 млн в год.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134650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6. Разработан комплекс мероприятий по улучшению ситуации.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073692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7. Рассчитан потенциал экономии по каждому виду потерь и по каждому мероприятию.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699050"/>
                  </a:ext>
                </a:extLst>
              </a:tr>
              <a:tr h="60015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8. Показано, что при внедрении мер со сроком окупаемости до 1 года, потери снизятся на 28,2 млн грн. При существующих тарифах «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Теплогенерация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» станет прибыльной. 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261865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9. Определены нагрузки всех потребителей «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Теплогенерации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».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542226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10. Показано, что отключение турбины нецелесообразно.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194686"/>
                  </a:ext>
                </a:extLst>
              </a:tr>
              <a:tr h="5143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11. Показано, что обеспечение отопления имеющимся котлом ПТВМ-50 невозможно.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3184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12. Обоснована возможность перехода на меньший сетевой насос, что даст экономию более 2,5 млн </a:t>
                      </a:r>
                      <a:r>
                        <a:rPr lang="ru-RU" sz="1600" dirty="0" err="1">
                          <a:latin typeface="Century Gothic" panose="020B0502020202020204" pitchFamily="34" charset="0"/>
                        </a:rPr>
                        <a:t>грн</a:t>
                      </a:r>
                      <a:r>
                        <a:rPr lang="ru-RU" sz="1600" dirty="0">
                          <a:latin typeface="Century Gothic" panose="020B0502020202020204" pitchFamily="34" charset="0"/>
                        </a:rPr>
                        <a:t> за отопительный период.</a:t>
                      </a:r>
                      <a:endParaRPr lang="uk-UA" sz="16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65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11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D64F9-A567-4BC0-BC27-6B6AE835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75590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Приложения</a:t>
            </a:r>
            <a:endParaRPr lang="uk-U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6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6" y="0"/>
            <a:ext cx="9968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3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454" y="98620"/>
            <a:ext cx="8972550" cy="6731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Показатели работы котельной за январь 2017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04939"/>
              </p:ext>
            </p:extLst>
          </p:nvPr>
        </p:nvGraphicFramePr>
        <p:xfrm>
          <a:off x="412377" y="685801"/>
          <a:ext cx="11403102" cy="518608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85314">
                  <a:extLst>
                    <a:ext uri="{9D8B030D-6E8A-4147-A177-3AD203B41FA5}">
                      <a16:colId xmlns:a16="http://schemas.microsoft.com/office/drawing/2014/main" val="450643430"/>
                    </a:ext>
                  </a:extLst>
                </a:gridCol>
                <a:gridCol w="708288">
                  <a:extLst>
                    <a:ext uri="{9D8B030D-6E8A-4147-A177-3AD203B41FA5}">
                      <a16:colId xmlns:a16="http://schemas.microsoft.com/office/drawing/2014/main" val="135466229"/>
                    </a:ext>
                  </a:extLst>
                </a:gridCol>
                <a:gridCol w="865661">
                  <a:extLst>
                    <a:ext uri="{9D8B030D-6E8A-4147-A177-3AD203B41FA5}">
                      <a16:colId xmlns:a16="http://schemas.microsoft.com/office/drawing/2014/main" val="1295682115"/>
                    </a:ext>
                  </a:extLst>
                </a:gridCol>
                <a:gridCol w="755484">
                  <a:extLst>
                    <a:ext uri="{9D8B030D-6E8A-4147-A177-3AD203B41FA5}">
                      <a16:colId xmlns:a16="http://schemas.microsoft.com/office/drawing/2014/main" val="2810891424"/>
                    </a:ext>
                  </a:extLst>
                </a:gridCol>
                <a:gridCol w="834181">
                  <a:extLst>
                    <a:ext uri="{9D8B030D-6E8A-4147-A177-3AD203B41FA5}">
                      <a16:colId xmlns:a16="http://schemas.microsoft.com/office/drawing/2014/main" val="1882867686"/>
                    </a:ext>
                  </a:extLst>
                </a:gridCol>
                <a:gridCol w="755484">
                  <a:extLst>
                    <a:ext uri="{9D8B030D-6E8A-4147-A177-3AD203B41FA5}">
                      <a16:colId xmlns:a16="http://schemas.microsoft.com/office/drawing/2014/main" val="2301006475"/>
                    </a:ext>
                  </a:extLst>
                </a:gridCol>
                <a:gridCol w="838117">
                  <a:extLst>
                    <a:ext uri="{9D8B030D-6E8A-4147-A177-3AD203B41FA5}">
                      <a16:colId xmlns:a16="http://schemas.microsoft.com/office/drawing/2014/main" val="2598778866"/>
                    </a:ext>
                  </a:extLst>
                </a:gridCol>
                <a:gridCol w="960097">
                  <a:extLst>
                    <a:ext uri="{9D8B030D-6E8A-4147-A177-3AD203B41FA5}">
                      <a16:colId xmlns:a16="http://schemas.microsoft.com/office/drawing/2014/main" val="3430240168"/>
                    </a:ext>
                  </a:extLst>
                </a:gridCol>
                <a:gridCol w="865661">
                  <a:extLst>
                    <a:ext uri="{9D8B030D-6E8A-4147-A177-3AD203B41FA5}">
                      <a16:colId xmlns:a16="http://schemas.microsoft.com/office/drawing/2014/main" val="3197182145"/>
                    </a:ext>
                  </a:extLst>
                </a:gridCol>
                <a:gridCol w="881398">
                  <a:extLst>
                    <a:ext uri="{9D8B030D-6E8A-4147-A177-3AD203B41FA5}">
                      <a16:colId xmlns:a16="http://schemas.microsoft.com/office/drawing/2014/main" val="537575165"/>
                    </a:ext>
                  </a:extLst>
                </a:gridCol>
                <a:gridCol w="786965">
                  <a:extLst>
                    <a:ext uri="{9D8B030D-6E8A-4147-A177-3AD203B41FA5}">
                      <a16:colId xmlns:a16="http://schemas.microsoft.com/office/drawing/2014/main" val="1087159478"/>
                    </a:ext>
                  </a:extLst>
                </a:gridCol>
                <a:gridCol w="755484">
                  <a:extLst>
                    <a:ext uri="{9D8B030D-6E8A-4147-A177-3AD203B41FA5}">
                      <a16:colId xmlns:a16="http://schemas.microsoft.com/office/drawing/2014/main" val="3025892967"/>
                    </a:ext>
                  </a:extLst>
                </a:gridCol>
                <a:gridCol w="755484">
                  <a:extLst>
                    <a:ext uri="{9D8B030D-6E8A-4147-A177-3AD203B41FA5}">
                      <a16:colId xmlns:a16="http://schemas.microsoft.com/office/drawing/2014/main" val="2355781735"/>
                    </a:ext>
                  </a:extLst>
                </a:gridCol>
                <a:gridCol w="755484">
                  <a:extLst>
                    <a:ext uri="{9D8B030D-6E8A-4147-A177-3AD203B41FA5}">
                      <a16:colId xmlns:a16="http://schemas.microsoft.com/office/drawing/2014/main" val="3607527609"/>
                    </a:ext>
                  </a:extLst>
                </a:gridCol>
              </a:tblGrid>
              <a:tr h="921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Питательная вода, т/ч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Темп-</a:t>
                      </a:r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ра</a:t>
                      </a:r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 пара на выходе из котла, </a:t>
                      </a:r>
                      <a:r>
                        <a:rPr lang="ru-RU" sz="1050" u="none" strike="noStrike" baseline="30000" dirty="0" err="1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Давление пара на выходе из котла, кгс/см</a:t>
                      </a:r>
                      <a:r>
                        <a:rPr lang="ru-RU" sz="105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Энтальпия пара на выходе из котла, кДж/кг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переданная пару по пит. воде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Давление пара на выходе из турбины, кгс/см</a:t>
                      </a:r>
                      <a:r>
                        <a:rPr lang="ru-RU" sz="105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Давление пара на выходе из турбины, 4-хчас кгс/см</a:t>
                      </a:r>
                      <a:r>
                        <a:rPr lang="ru-RU" sz="105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Тепература</a:t>
                      </a:r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 пара на выходе из турбины, </a:t>
                      </a:r>
                      <a:r>
                        <a:rPr lang="ru-RU" sz="1050" u="none" strike="noStrike" baseline="30000" dirty="0" err="1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Энтальпия пара на выходе из турбины, кДж/кг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Сработанное за сутки по пит. воде Гкал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Выработка </a:t>
                      </a:r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эл.энергии</a:t>
                      </a:r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, кВт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Суточная выработка </a:t>
                      </a:r>
                      <a:r>
                        <a:rPr lang="ru-RU" sz="1050" u="none" strike="noStrike" dirty="0" err="1">
                          <a:effectLst/>
                          <a:latin typeface="Century Gothic" panose="020B0502020202020204" pitchFamily="34" charset="0"/>
                        </a:rPr>
                        <a:t>эл.эн</a:t>
                      </a:r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., МВт· 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</a:rPr>
                        <a:t>Суточная выработка эл-эн, Гкал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774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3006,8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87085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02.01.2017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534,3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2986,7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06391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03.01.2017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48771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04.01.2017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3059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32700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05.01.2017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65970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06.01.2017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64622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07.01.2017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3271,7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3017,0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4680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08.01.2017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3273,2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664,6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01402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19.01.2017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11274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20.01.2017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667,9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09834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30897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600,8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92665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57619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2986,4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89900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25.01.2017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3271,7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49447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26.01.2017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769,7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69515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27.01.2017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35374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28.01.2017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3250,4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2966,3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16545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29.01.2017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01557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30.01.2017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2977,1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12343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2986,4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56848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 dirty="0">
                          <a:effectLst/>
                          <a:latin typeface="Century Gothic" panose="020B0502020202020204" pitchFamily="34" charset="0"/>
                        </a:rPr>
                        <a:t>Σ/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31192,80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1999,5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3243,387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2413,1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2073,3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8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957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931" y="234686"/>
            <a:ext cx="9906000" cy="3587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Расход пара за январь 2017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72246"/>
              </p:ext>
            </p:extLst>
          </p:nvPr>
        </p:nvGraphicFramePr>
        <p:xfrm>
          <a:off x="510987" y="721161"/>
          <a:ext cx="11245586" cy="51704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7362">
                  <a:extLst>
                    <a:ext uri="{9D8B030D-6E8A-4147-A177-3AD203B41FA5}">
                      <a16:colId xmlns:a16="http://schemas.microsoft.com/office/drawing/2014/main" val="41470620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4273600532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1293392866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516741074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1163411239"/>
                    </a:ext>
                  </a:extLst>
                </a:gridCol>
                <a:gridCol w="1053732">
                  <a:extLst>
                    <a:ext uri="{9D8B030D-6E8A-4147-A177-3AD203B41FA5}">
                      <a16:colId xmlns:a16="http://schemas.microsoft.com/office/drawing/2014/main" val="2402376297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2161487835"/>
                    </a:ext>
                  </a:extLst>
                </a:gridCol>
                <a:gridCol w="932812">
                  <a:extLst>
                    <a:ext uri="{9D8B030D-6E8A-4147-A177-3AD203B41FA5}">
                      <a16:colId xmlns:a16="http://schemas.microsoft.com/office/drawing/2014/main" val="3561798942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3681704698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2240337498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89576202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258330684"/>
                    </a:ext>
                  </a:extLst>
                </a:gridCol>
                <a:gridCol w="829168">
                  <a:extLst>
                    <a:ext uri="{9D8B030D-6E8A-4147-A177-3AD203B41FA5}">
                      <a16:colId xmlns:a16="http://schemas.microsoft.com/office/drawing/2014/main" val="822503739"/>
                    </a:ext>
                  </a:extLst>
                </a:gridCol>
              </a:tblGrid>
              <a:tr h="609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Раход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газа, тыс. м</a:t>
                      </a:r>
                      <a:r>
                        <a:rPr lang="ru-RU" sz="110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газа,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переданная пару,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КПД котла по расходу пара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Энергия, переданная пару по пит. воде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КПД котла  по расходу пит. воды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Расход пара на выходе из котла,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Ср. по 4-х часовой,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Средн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. по суточной,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Выработка от газа,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Питательная вода,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пар=95% 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питат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. воды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4036828191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74,7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610,8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554,306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618919453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02.01.2017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583,5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534,331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75818171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03.01.2017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78,8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644,8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564,293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661366687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04.01.2017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556,803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59796080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05.01.2017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559,300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71585566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06.01.2017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620,709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41067639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07.01.2017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738,4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698,498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648192199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08.01.2017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678,7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664,562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215912923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09.01.2017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0,932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628,398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57411063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0,927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636,910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79277553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631,372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15087332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600,846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44878200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670,365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53743225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24.01.2017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598,4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553,492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0,857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293828848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25.01.2017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726,2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633,405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0,872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87759873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26.01.2017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110,6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904,3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842,1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769,679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67976719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27.01.2017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707,608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80284990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28.01.2017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622,311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29178331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29.01.2017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733,8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680,645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1966663306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30.01.2017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752,7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708,070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47021062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801,0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751,1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718,043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399937618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0,919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627,221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0,879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40,2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417264674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D420B4-40CA-452F-8FC5-3161D062D063}"/>
              </a:ext>
            </a:extLst>
          </p:cNvPr>
          <p:cNvSpPr txBox="1">
            <a:spLocks/>
          </p:cNvSpPr>
          <p:nvPr/>
        </p:nvSpPr>
        <p:spPr>
          <a:xfrm>
            <a:off x="804856" y="5957451"/>
            <a:ext cx="9906000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entury Gothic" panose="020B0502020202020204" pitchFamily="34" charset="0"/>
              </a:rPr>
              <a:t>Показания паромера на выходе из котла недостоверны</a:t>
            </a:r>
          </a:p>
        </p:txBody>
      </p:sp>
    </p:spTree>
    <p:extLst>
      <p:ext uri="{BB962C8B-B14F-4D97-AF65-F5344CB8AC3E}">
        <p14:creationId xmlns:p14="http://schemas.microsoft.com/office/powerpoint/2010/main" val="649745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86" y="288925"/>
            <a:ext cx="9572625" cy="4730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Массовый баланс пара за январь 2017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27327"/>
              </p:ext>
            </p:extLst>
          </p:nvPr>
        </p:nvGraphicFramePr>
        <p:xfrm>
          <a:off x="448235" y="762011"/>
          <a:ext cx="11334186" cy="51301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21248">
                  <a:extLst>
                    <a:ext uri="{9D8B030D-6E8A-4147-A177-3AD203B41FA5}">
                      <a16:colId xmlns:a16="http://schemas.microsoft.com/office/drawing/2014/main" val="3683091601"/>
                    </a:ext>
                  </a:extLst>
                </a:gridCol>
                <a:gridCol w="1035547">
                  <a:extLst>
                    <a:ext uri="{9D8B030D-6E8A-4147-A177-3AD203B41FA5}">
                      <a16:colId xmlns:a16="http://schemas.microsoft.com/office/drawing/2014/main" val="3552511356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1110830086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494472869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904494594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2327368089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760510930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247285323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3573604523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1713666637"/>
                    </a:ext>
                  </a:extLst>
                </a:gridCol>
                <a:gridCol w="876821">
                  <a:extLst>
                    <a:ext uri="{9D8B030D-6E8A-4147-A177-3AD203B41FA5}">
                      <a16:colId xmlns:a16="http://schemas.microsoft.com/office/drawing/2014/main" val="3414193467"/>
                    </a:ext>
                  </a:extLst>
                </a:gridCol>
                <a:gridCol w="928397">
                  <a:extLst>
                    <a:ext uri="{9D8B030D-6E8A-4147-A177-3AD203B41FA5}">
                      <a16:colId xmlns:a16="http://schemas.microsoft.com/office/drawing/2014/main" val="1731320272"/>
                    </a:ext>
                  </a:extLst>
                </a:gridCol>
                <a:gridCol w="1070237">
                  <a:extLst>
                    <a:ext uri="{9D8B030D-6E8A-4147-A177-3AD203B41FA5}">
                      <a16:colId xmlns:a16="http://schemas.microsoft.com/office/drawing/2014/main" val="2171350817"/>
                    </a:ext>
                  </a:extLst>
                </a:gridCol>
              </a:tblGrid>
              <a:tr h="78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Расход сетевой воды, т/час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Тем-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ра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в под. труб-де, </a:t>
                      </a:r>
                      <a:r>
                        <a:rPr lang="ru-RU" sz="1100" u="none" strike="noStrike" baseline="30000" dirty="0" err="1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Тем-ра в обр. труб-де, </a:t>
                      </a:r>
                      <a:r>
                        <a:rPr lang="ru-RU" sz="1100" u="none" strike="noStrike" baseline="30000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Отпуск тепла, Гкал/сут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Отпуск тепла (расчет) Гкал/сут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Расход пара на бойлера расчет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Отпуск пара потребителям, т/ч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Отпуск пара на собств. нужды, т/ч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Расчетная сумма пара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Пар=94,5% питат. воды,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Разница пара по пит.воде и расч. суммы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Расчетный отпуск пара потребителям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324323976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1050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-7,3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668953195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02.01.2017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-10,3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680193098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03.01.2017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277,8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-10,3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85612945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04.01.2017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-9,6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579087256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05.01.2017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302,4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-12,4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215434164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06.01.2017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-4,3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396632768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07.01.2017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277,2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-0,1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390494684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08.01.2017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1191321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09.01.2017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-5,0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639187566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-2,5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806685472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-8,2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4355772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-11,1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459131878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23.01.2017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-8,3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510229669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184,8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-13,3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740377830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25.01.2017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-13,3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737707174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26.01.2017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-11,3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949889920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27.01.2017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-10,4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128337946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28.01.2017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-14,5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255872162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29.01.2017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-20,6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330308924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30.01.2017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-17,0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684921701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31.01.2017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369,6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61,3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-15,7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669026728"/>
                  </a:ext>
                </a:extLst>
              </a:tr>
              <a:tr h="19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20,8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40,4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-9,4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399649812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7B0E3C6-D934-47B0-929F-4C4F1338992A}"/>
              </a:ext>
            </a:extLst>
          </p:cNvPr>
          <p:cNvSpPr txBox="1">
            <a:spLocks/>
          </p:cNvSpPr>
          <p:nvPr/>
        </p:nvSpPr>
        <p:spPr>
          <a:xfrm>
            <a:off x="286206" y="6095989"/>
            <a:ext cx="11619583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entury Gothic" panose="020B0502020202020204" pitchFamily="34" charset="0"/>
              </a:rPr>
              <a:t>Показания расходомеров пара на собственные нужды  и на отпуск пара недостоверны</a:t>
            </a:r>
          </a:p>
        </p:txBody>
      </p:sp>
    </p:spTree>
    <p:extLst>
      <p:ext uri="{BB962C8B-B14F-4D97-AF65-F5344CB8AC3E}">
        <p14:creationId xmlns:p14="http://schemas.microsoft.com/office/powerpoint/2010/main" val="2731942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10" y="262490"/>
            <a:ext cx="10515600" cy="4682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Укрупненный баланс ТЕЦ за январь 2017 года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28787"/>
              </p:ext>
            </p:extLst>
          </p:nvPr>
        </p:nvGraphicFramePr>
        <p:xfrm>
          <a:off x="403408" y="815458"/>
          <a:ext cx="11385179" cy="516157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3879">
                  <a:extLst>
                    <a:ext uri="{9D8B030D-6E8A-4147-A177-3AD203B41FA5}">
                      <a16:colId xmlns:a16="http://schemas.microsoft.com/office/drawing/2014/main" val="300166750"/>
                    </a:ext>
                  </a:extLst>
                </a:gridCol>
                <a:gridCol w="781231">
                  <a:extLst>
                    <a:ext uri="{9D8B030D-6E8A-4147-A177-3AD203B41FA5}">
                      <a16:colId xmlns:a16="http://schemas.microsoft.com/office/drawing/2014/main" val="2646255190"/>
                    </a:ext>
                  </a:extLst>
                </a:gridCol>
                <a:gridCol w="732059">
                  <a:extLst>
                    <a:ext uri="{9D8B030D-6E8A-4147-A177-3AD203B41FA5}">
                      <a16:colId xmlns:a16="http://schemas.microsoft.com/office/drawing/2014/main" val="2524343490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2985175829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2074439032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3416313210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2488671743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3596816085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1974427554"/>
                    </a:ext>
                  </a:extLst>
                </a:gridCol>
                <a:gridCol w="742987">
                  <a:extLst>
                    <a:ext uri="{9D8B030D-6E8A-4147-A177-3AD203B41FA5}">
                      <a16:colId xmlns:a16="http://schemas.microsoft.com/office/drawing/2014/main" val="1439949055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3935665184"/>
                    </a:ext>
                  </a:extLst>
                </a:gridCol>
                <a:gridCol w="626439">
                  <a:extLst>
                    <a:ext uri="{9D8B030D-6E8A-4147-A177-3AD203B41FA5}">
                      <a16:colId xmlns:a16="http://schemas.microsoft.com/office/drawing/2014/main" val="2413057921"/>
                    </a:ext>
                  </a:extLst>
                </a:gridCol>
                <a:gridCol w="772124">
                  <a:extLst>
                    <a:ext uri="{9D8B030D-6E8A-4147-A177-3AD203B41FA5}">
                      <a16:colId xmlns:a16="http://schemas.microsoft.com/office/drawing/2014/main" val="2452365600"/>
                    </a:ext>
                  </a:extLst>
                </a:gridCol>
                <a:gridCol w="775765">
                  <a:extLst>
                    <a:ext uri="{9D8B030D-6E8A-4147-A177-3AD203B41FA5}">
                      <a16:colId xmlns:a16="http://schemas.microsoft.com/office/drawing/2014/main" val="201023722"/>
                    </a:ext>
                  </a:extLst>
                </a:gridCol>
                <a:gridCol w="626439">
                  <a:extLst>
                    <a:ext uri="{9D8B030D-6E8A-4147-A177-3AD203B41FA5}">
                      <a16:colId xmlns:a16="http://schemas.microsoft.com/office/drawing/2014/main" val="2770059959"/>
                    </a:ext>
                  </a:extLst>
                </a:gridCol>
                <a:gridCol w="699282">
                  <a:extLst>
                    <a:ext uri="{9D8B030D-6E8A-4147-A177-3AD203B41FA5}">
                      <a16:colId xmlns:a16="http://schemas.microsoft.com/office/drawing/2014/main" val="1229558033"/>
                    </a:ext>
                  </a:extLst>
                </a:gridCol>
              </a:tblGrid>
              <a:tr h="7354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Колич</a:t>
                      </a:r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израсх</a:t>
                      </a:r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. газа, </a:t>
                      </a:r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тыс</a:t>
                      </a:r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 м</a:t>
                      </a:r>
                      <a:r>
                        <a:rPr lang="ru-RU" sz="90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Фактич</a:t>
                      </a:r>
                      <a:r>
                        <a:rPr lang="uk-UA" sz="900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uk-UA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затраты</a:t>
                      </a:r>
                      <a:r>
                        <a:rPr lang="uk-UA" sz="9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топлива</a:t>
                      </a:r>
                      <a:r>
                        <a:rPr lang="uk-UA" sz="90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uk-UA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Энергия пара, выраб-го котлом,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Потери в трубах до турбины,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Выработка эл-эн, Мвт-ч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Выработка эл-эн, Гкал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Затраты энергии пара на эл-эн,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Потери теплоты турбиной, Гкал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Теплота пара на выходе из турбины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Потери в трубах после турбины,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Затраты на собств. нужды,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Отпуск теплоты на отопление,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Затраты энергии на отопление,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Отпуск пара потребителям, Гкал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  <a:latin typeface="Century Gothic" panose="020B0502020202020204" pitchFamily="34" charset="0"/>
                        </a:rPr>
                        <a:t>Отпуск пара потребителям, т/ч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061888295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01.01.2017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74,68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610,8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537,5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51,4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44,1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46,9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471,6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178,8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411534859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02.01.2017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76,98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629,7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554,1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56,3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51,4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483,2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189,6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982682059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03.01.2017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78,83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644,8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567,4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59,8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484,0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277,2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291,8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163,5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761035243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04.01.2017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78,12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639,0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562,3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67,0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475,5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181,9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10,8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1654634042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05.01.2017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78,86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645,0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567,6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59,5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484,5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302,4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318,3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137,4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597473679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06.01.2017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89,75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646,0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79,9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550,8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456572242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07.01.2017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96,62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790,3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695,5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67,8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599,7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277,2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291,8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272,5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039938461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08.01.2017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88,85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726,7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639,5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545,2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277,2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291,8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221,1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148861860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09.01.2017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85,49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699,3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615,4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67,8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522,0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225,7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1514574875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10.01.2017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89,04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728,3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640,9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80,6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545,2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238,7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93622207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83,59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683,7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601,7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67,0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71,2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509,5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238,7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240,5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009038286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86,77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709,7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624,6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75,5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534,1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237,2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737345751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88,24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635,1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77,9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535,3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238,1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654768207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78,96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645,9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568,4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58,7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62,4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486,1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176,4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185,7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196941593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25.01.2017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88,78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726,2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639,1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79,9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68,6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544,1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246,5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050744690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26.01.2017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110,55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904,3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795,8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102,8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88,3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675,1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327,6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344,8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290,1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346675460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27.01.2017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87,83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718,4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632,2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90,3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82,5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527,9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231,0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05052352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28.01.2017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87,19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713,2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627,6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82,3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70,7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75,2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530,7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15,7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265,3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233,9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685364948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29.01.2017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96,12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786,2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691,9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84,4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77,1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591,2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352,8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371,4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184,8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1304476755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98,53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805,9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709,2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85,3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73,3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77,9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607,1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327,6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344,8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226,3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13,4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42934701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31.01.2017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97,93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801,0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704,9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83,8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76,5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604,4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18,1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352,8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371,4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197,3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2460866135"/>
                  </a:ext>
                </a:extLst>
              </a:tr>
              <a:tr h="297026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2703,80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22115,7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19461,8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583,9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2413,1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2073,3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2203,5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89,28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16585,1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497,6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486,5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8215,2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8647,6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6953,4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9892,2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" marR="0" marT="0" marB="0" anchor="ctr"/>
                </a:tc>
                <a:extLst>
                  <a:ext uri="{0D108BD9-81ED-4DB2-BD59-A6C34878D82A}">
                    <a16:rowId xmlns:a16="http://schemas.microsoft.com/office/drawing/2014/main" val="349810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0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50079" y="79490"/>
            <a:ext cx="7601794" cy="465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latin typeface="Century Gothic" panose="020B0502020202020204" pitchFamily="34" charset="0"/>
              </a:rPr>
              <a:t>Баланс теплот</a:t>
            </a:r>
            <a:r>
              <a:rPr lang="ru-RU" sz="2000" dirty="0">
                <a:latin typeface="Century Gothic" panose="020B0502020202020204" pitchFamily="34" charset="0"/>
              </a:rPr>
              <a:t>ы</a:t>
            </a:r>
            <a:r>
              <a:rPr lang="uk-UA" sz="2000" dirty="0">
                <a:latin typeface="Century Gothic" panose="020B0502020202020204" pitchFamily="34" charset="0"/>
              </a:rPr>
              <a:t> за январь 2017 г. по результатам анализа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8" y="465084"/>
            <a:ext cx="9701088" cy="63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2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931" y="234686"/>
            <a:ext cx="9906000" cy="3587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Расход пара за июнь 2017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16271"/>
              </p:ext>
            </p:extLst>
          </p:nvPr>
        </p:nvGraphicFramePr>
        <p:xfrm>
          <a:off x="681320" y="721161"/>
          <a:ext cx="10838326" cy="500663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39838">
                  <a:extLst>
                    <a:ext uri="{9D8B030D-6E8A-4147-A177-3AD203B41FA5}">
                      <a16:colId xmlns:a16="http://schemas.microsoft.com/office/drawing/2014/main" val="41470620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4273600532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1293392866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516741074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1163411239"/>
                    </a:ext>
                  </a:extLst>
                </a:gridCol>
                <a:gridCol w="1459464">
                  <a:extLst>
                    <a:ext uri="{9D8B030D-6E8A-4147-A177-3AD203B41FA5}">
                      <a16:colId xmlns:a16="http://schemas.microsoft.com/office/drawing/2014/main" val="2402376297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2161487835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258330684"/>
                    </a:ext>
                  </a:extLst>
                </a:gridCol>
                <a:gridCol w="1148432">
                  <a:extLst>
                    <a:ext uri="{9D8B030D-6E8A-4147-A177-3AD203B41FA5}">
                      <a16:colId xmlns:a16="http://schemas.microsoft.com/office/drawing/2014/main" val="822503739"/>
                    </a:ext>
                  </a:extLst>
                </a:gridCol>
              </a:tblGrid>
              <a:tr h="650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Раход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газа, тыс. м</a:t>
                      </a:r>
                      <a:r>
                        <a:rPr lang="ru-RU" sz="1100" u="none" strike="noStrike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газа,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переданная пару,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КПД котла по расходу пара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Энергия, переданная пару по пит. воде Гкал/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КПД котла  по расходу пит. воды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Питательная вода,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пар=95% 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питат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. воды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marT="10800" marB="10800" anchor="ctr"/>
                </a:tc>
                <a:extLst>
                  <a:ext uri="{0D108BD9-81ED-4DB2-BD59-A6C34878D82A}">
                    <a16:rowId xmlns:a16="http://schemas.microsoft.com/office/drawing/2014/main" val="4036828191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01.06.2017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30,615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253,0024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231,8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14,92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919453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02.06.2017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30,668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253,4404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231,2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8181714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03.06.2017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30,723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253,8949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1366687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04.06.2017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30,615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253,0024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231,2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960800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05.06.2017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31,023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256,3741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231,8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14,92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5855660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06.06.2017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30,757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254,1758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0676394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07.06.2017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30,589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252,7875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8192199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08.06.2017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30,633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253,1511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231,2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129238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09.06.2017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31,025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256,3906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229,9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234,9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15,12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411063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10.06.2017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30,852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254,9609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228,4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0,896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233,7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14,70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15,04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775538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11.06.2017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30,879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255,1841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0873320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12.06.2017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255,9361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228,4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230,6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14,70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782005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13.06.2017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30,943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255,713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432255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30,953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255,7956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229,4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14,76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8288482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15.06.2017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30,921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255,5311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0,888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0,900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7598730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16.06.2017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30,616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253,0106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228,1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0,902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9767194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17.06.2017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30,601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252,8867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229,4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0,907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14,76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2849904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18.06.2017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30,683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253,5643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228,4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229,4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14,70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14,76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783318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19.06.2017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30,523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252,2421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230,0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14,60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6663306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20.06.2017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30,398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251,2091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0,897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228,8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0,911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14,73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210625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21.06.2017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30,241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249,9116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226,9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0,908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14,50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14,61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9376188"/>
                  </a:ext>
                </a:extLst>
              </a:tr>
              <a:tr h="1876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22.06.2017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30,897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  <a:latin typeface="Century Gothic" panose="020B0502020202020204" pitchFamily="34" charset="0"/>
                        </a:rPr>
                        <a:t>255,3328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229,9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0,900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230,6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0,903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14,80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14,84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646741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uk-UA" sz="1100" u="none" strike="noStrike" dirty="0"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226,9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0,894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0,907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94678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320" y="5785944"/>
            <a:ext cx="1083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Показания расходомеров пара и питательной воды недостоверны, т.к.  </a:t>
            </a:r>
            <a:r>
              <a:rPr lang="uk-UA" sz="1600" dirty="0" err="1">
                <a:latin typeface="Century Gothic" panose="020B0502020202020204" pitchFamily="34" charset="0"/>
              </a:rPr>
              <a:t>фактический</a:t>
            </a:r>
            <a:r>
              <a:rPr lang="uk-UA" sz="1600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КПД </a:t>
            </a:r>
            <a:r>
              <a:rPr lang="en-US" sz="1600" dirty="0">
                <a:latin typeface="Century Gothic" panose="020B0502020202020204" pitchFamily="34" charset="0"/>
              </a:rPr>
              <a:t>= 84%</a:t>
            </a:r>
            <a:endParaRPr lang="uk-UA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56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86" y="288925"/>
            <a:ext cx="9572625" cy="4730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Массовый баланс пара за июнь 2017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41435"/>
              </p:ext>
            </p:extLst>
          </p:nvPr>
        </p:nvGraphicFramePr>
        <p:xfrm>
          <a:off x="796178" y="762000"/>
          <a:ext cx="10599639" cy="475228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10293">
                  <a:extLst>
                    <a:ext uri="{9D8B030D-6E8A-4147-A177-3AD203B41FA5}">
                      <a16:colId xmlns:a16="http://schemas.microsoft.com/office/drawing/2014/main" val="3683091601"/>
                    </a:ext>
                  </a:extLst>
                </a:gridCol>
                <a:gridCol w="1417151">
                  <a:extLst>
                    <a:ext uri="{9D8B030D-6E8A-4147-A177-3AD203B41FA5}">
                      <a16:colId xmlns:a16="http://schemas.microsoft.com/office/drawing/2014/main" val="247285323"/>
                    </a:ext>
                  </a:extLst>
                </a:gridCol>
                <a:gridCol w="1417151">
                  <a:extLst>
                    <a:ext uri="{9D8B030D-6E8A-4147-A177-3AD203B41FA5}">
                      <a16:colId xmlns:a16="http://schemas.microsoft.com/office/drawing/2014/main" val="3573604523"/>
                    </a:ext>
                  </a:extLst>
                </a:gridCol>
                <a:gridCol w="1417151">
                  <a:extLst>
                    <a:ext uri="{9D8B030D-6E8A-4147-A177-3AD203B41FA5}">
                      <a16:colId xmlns:a16="http://schemas.microsoft.com/office/drawing/2014/main" val="1713666637"/>
                    </a:ext>
                  </a:extLst>
                </a:gridCol>
                <a:gridCol w="1505725">
                  <a:extLst>
                    <a:ext uri="{9D8B030D-6E8A-4147-A177-3AD203B41FA5}">
                      <a16:colId xmlns:a16="http://schemas.microsoft.com/office/drawing/2014/main" val="3414193467"/>
                    </a:ext>
                  </a:extLst>
                </a:gridCol>
                <a:gridCol w="1594296">
                  <a:extLst>
                    <a:ext uri="{9D8B030D-6E8A-4147-A177-3AD203B41FA5}">
                      <a16:colId xmlns:a16="http://schemas.microsoft.com/office/drawing/2014/main" val="1731320272"/>
                    </a:ext>
                  </a:extLst>
                </a:gridCol>
                <a:gridCol w="1837872">
                  <a:extLst>
                    <a:ext uri="{9D8B030D-6E8A-4147-A177-3AD203B41FA5}">
                      <a16:colId xmlns:a16="http://schemas.microsoft.com/office/drawing/2014/main" val="2171350817"/>
                    </a:ext>
                  </a:extLst>
                </a:gridCol>
              </a:tblGrid>
              <a:tr h="645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пара потребителям, т/ч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Отпуск пара на собств. нужды, т/ч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Расчетная сумма пара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Счётчик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пара после котла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Разница пара по 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пит.воде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и </a:t>
                      </a:r>
                      <a:r>
                        <a:rPr lang="ru-RU" sz="1100" u="none" strike="noStrike" dirty="0" err="1">
                          <a:effectLst/>
                          <a:latin typeface="Century Gothic" panose="020B0502020202020204" pitchFamily="34" charset="0"/>
                        </a:rPr>
                        <a:t>расч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. суммы т/ч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" panose="020B0502020202020204" pitchFamily="34" charset="0"/>
                        </a:rPr>
                        <a:t>Расчетный отпуск пара потребителям т/ч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324323976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8953195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0193098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5612945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9087256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05.06.2017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5434164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6632768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0494684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08.06.2017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191321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09.06.2017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9187566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685472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355772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9131878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229669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0377830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7707174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889920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8337946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872162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308924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30.06.2017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921701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-2,13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0267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178" y="5785944"/>
            <a:ext cx="10599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Показания приборов недостоверны, т.к. расчетная сумма отличается от показаний счетчика пара </a:t>
            </a:r>
            <a:r>
              <a:rPr lang="en-US" sz="1500" dirty="0">
                <a:latin typeface="Century Gothic" panose="020B0502020202020204" pitchFamily="34" charset="0"/>
              </a:rPr>
              <a:t>&gt; </a:t>
            </a:r>
            <a:r>
              <a:rPr lang="ru-RU" sz="1500" dirty="0">
                <a:latin typeface="Century Gothic" panose="020B0502020202020204" pitchFamily="34" charset="0"/>
              </a:rPr>
              <a:t>10% </a:t>
            </a:r>
            <a:endParaRPr lang="uk-UA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6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10" y="262490"/>
            <a:ext cx="10515600" cy="4682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Укрупненный баланс ТЕЦ за июнь 2017 года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94926"/>
              </p:ext>
            </p:extLst>
          </p:nvPr>
        </p:nvGraphicFramePr>
        <p:xfrm>
          <a:off x="872410" y="857411"/>
          <a:ext cx="10515600" cy="51407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68256">
                  <a:extLst>
                    <a:ext uri="{9D8B030D-6E8A-4147-A177-3AD203B41FA5}">
                      <a16:colId xmlns:a16="http://schemas.microsoft.com/office/drawing/2014/main" val="300166750"/>
                    </a:ext>
                  </a:extLst>
                </a:gridCol>
                <a:gridCol w="1068256">
                  <a:extLst>
                    <a:ext uri="{9D8B030D-6E8A-4147-A177-3AD203B41FA5}">
                      <a16:colId xmlns:a16="http://schemas.microsoft.com/office/drawing/2014/main" val="2512104531"/>
                    </a:ext>
                  </a:extLst>
                </a:gridCol>
                <a:gridCol w="1137184">
                  <a:extLst>
                    <a:ext uri="{9D8B030D-6E8A-4147-A177-3AD203B41FA5}">
                      <a16:colId xmlns:a16="http://schemas.microsoft.com/office/drawing/2014/main" val="2646255190"/>
                    </a:ext>
                  </a:extLst>
                </a:gridCol>
                <a:gridCol w="1065608">
                  <a:extLst>
                    <a:ext uri="{9D8B030D-6E8A-4147-A177-3AD203B41FA5}">
                      <a16:colId xmlns:a16="http://schemas.microsoft.com/office/drawing/2014/main" val="2524343490"/>
                    </a:ext>
                  </a:extLst>
                </a:gridCol>
                <a:gridCol w="1017896">
                  <a:extLst>
                    <a:ext uri="{9D8B030D-6E8A-4147-A177-3AD203B41FA5}">
                      <a16:colId xmlns:a16="http://schemas.microsoft.com/office/drawing/2014/main" val="1974427554"/>
                    </a:ext>
                  </a:extLst>
                </a:gridCol>
                <a:gridCol w="1081516">
                  <a:extLst>
                    <a:ext uri="{9D8B030D-6E8A-4147-A177-3AD203B41FA5}">
                      <a16:colId xmlns:a16="http://schemas.microsoft.com/office/drawing/2014/main" val="1439949055"/>
                    </a:ext>
                  </a:extLst>
                </a:gridCol>
                <a:gridCol w="1017896">
                  <a:extLst>
                    <a:ext uri="{9D8B030D-6E8A-4147-A177-3AD203B41FA5}">
                      <a16:colId xmlns:a16="http://schemas.microsoft.com/office/drawing/2014/main" val="3935665184"/>
                    </a:ext>
                  </a:extLst>
                </a:gridCol>
                <a:gridCol w="1129229">
                  <a:extLst>
                    <a:ext uri="{9D8B030D-6E8A-4147-A177-3AD203B41FA5}">
                      <a16:colId xmlns:a16="http://schemas.microsoft.com/office/drawing/2014/main" val="201023722"/>
                    </a:ext>
                  </a:extLst>
                </a:gridCol>
                <a:gridCol w="911863">
                  <a:extLst>
                    <a:ext uri="{9D8B030D-6E8A-4147-A177-3AD203B41FA5}">
                      <a16:colId xmlns:a16="http://schemas.microsoft.com/office/drawing/2014/main" val="2770059959"/>
                    </a:ext>
                  </a:extLst>
                </a:gridCol>
                <a:gridCol w="1017896">
                  <a:extLst>
                    <a:ext uri="{9D8B030D-6E8A-4147-A177-3AD203B41FA5}">
                      <a16:colId xmlns:a16="http://schemas.microsoft.com/office/drawing/2014/main" val="1229558033"/>
                    </a:ext>
                  </a:extLst>
                </a:gridCol>
              </a:tblGrid>
              <a:tr h="83546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Колич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израсх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. газа,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тыс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 м3</a:t>
                      </a:r>
                      <a:endParaRPr lang="ru-RU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Фактич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. затраты топлива, Гкал</a:t>
                      </a:r>
                      <a:endParaRPr lang="ru-RU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Энергия пара, </a:t>
                      </a:r>
                      <a:r>
                        <a:rPr lang="ru-RU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выраб-го</a:t>
                      </a:r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 котлом, Гкал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Теплота пара на выходе из турбины Гкал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Потери в трубах, Гкал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Затраты на собств. нужды, Гкал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Century Gothic" panose="020B0502020202020204" pitchFamily="34" charset="0"/>
                        </a:rPr>
                        <a:t>Отпуск пара потребителям, Гкал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Отпуск</a:t>
                      </a:r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 пара </a:t>
                      </a:r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потребителям</a:t>
                      </a:r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, т/ч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Энтальпия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кДж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/кг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1888295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01.06.2017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253,00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212,52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212,52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11534859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02.06.2017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253,44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212,89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212,89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82682059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03.06.2017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30,72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253,89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213,27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213,27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203,1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761035243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04.06.2017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253,00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212,52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212,52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654634042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05.06.2017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31,02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256,37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215,35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215,35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205,0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597473679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06.06.2017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30,76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254,18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213,51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213,51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3,81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203,3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56572242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07.06.2017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30,59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252,79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212,34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212,34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39938461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08.06.2017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253,15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212,65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212,65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48861860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09.06.2017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31,03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256,39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215,37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215,37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205,1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514574875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10.06.2017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30,85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254,96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203,9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93622207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30,24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249,91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209,93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209,93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199,9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009038286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22.06.2017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30,90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255,33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214,48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214,48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204,2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737345751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23.06.2017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30,93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255,61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214,71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214,71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204,4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654768207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24.06.2017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252,91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212,45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212,45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196941593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25.06.2017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31,11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257,13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215,99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215,99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6,48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205,6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50744690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26.06.2017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30,69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253,65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213,06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213,06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346675460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27.06.2017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30,56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252,51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212,11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212,11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202,0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5052352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28.06.2017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30,08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248,57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208,80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208,80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6,26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198,8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11,4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85364948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29.06.2017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30,48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251,85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211,55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211,55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201,4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304476755"/>
                  </a:ext>
                </a:extLst>
              </a:tr>
              <a:tr h="1983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30.06.2017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30,50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252,09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211,75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211,75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6,35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3,78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201,6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11,6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3058,44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2934701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uk-UA" sz="1000" u="none" strike="noStrike" dirty="0"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1000" u="none" strike="noStrike" dirty="0" err="1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921,08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7611,81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6393,92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6393,92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191,82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114,18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6087,92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Century Gothic" panose="020B0502020202020204" pitchFamily="34" charset="0"/>
                        </a:rPr>
                        <a:t>348,95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6086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98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77" y="616795"/>
            <a:ext cx="10864442" cy="87644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Сравнение тепловых потерь сети отопления в период 2016-2017 гг.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170513"/>
              </p:ext>
            </p:extLst>
          </p:nvPr>
        </p:nvGraphicFramePr>
        <p:xfrm>
          <a:off x="511726" y="2130805"/>
          <a:ext cx="11190916" cy="28983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44153">
                  <a:extLst>
                    <a:ext uri="{9D8B030D-6E8A-4147-A177-3AD203B41FA5}">
                      <a16:colId xmlns:a16="http://schemas.microsoft.com/office/drawing/2014/main" val="3937400716"/>
                    </a:ext>
                  </a:extLst>
                </a:gridCol>
                <a:gridCol w="855997">
                  <a:extLst>
                    <a:ext uri="{9D8B030D-6E8A-4147-A177-3AD203B41FA5}">
                      <a16:colId xmlns:a16="http://schemas.microsoft.com/office/drawing/2014/main" val="3597901539"/>
                    </a:ext>
                  </a:extLst>
                </a:gridCol>
                <a:gridCol w="1517249">
                  <a:extLst>
                    <a:ext uri="{9D8B030D-6E8A-4147-A177-3AD203B41FA5}">
                      <a16:colId xmlns:a16="http://schemas.microsoft.com/office/drawing/2014/main" val="3380867699"/>
                    </a:ext>
                  </a:extLst>
                </a:gridCol>
                <a:gridCol w="1344658">
                  <a:extLst>
                    <a:ext uri="{9D8B030D-6E8A-4147-A177-3AD203B41FA5}">
                      <a16:colId xmlns:a16="http://schemas.microsoft.com/office/drawing/2014/main" val="1092948480"/>
                    </a:ext>
                  </a:extLst>
                </a:gridCol>
                <a:gridCol w="2184355">
                  <a:extLst>
                    <a:ext uri="{9D8B030D-6E8A-4147-A177-3AD203B41FA5}">
                      <a16:colId xmlns:a16="http://schemas.microsoft.com/office/drawing/2014/main" val="463491160"/>
                    </a:ext>
                  </a:extLst>
                </a:gridCol>
                <a:gridCol w="1081359">
                  <a:extLst>
                    <a:ext uri="{9D8B030D-6E8A-4147-A177-3AD203B41FA5}">
                      <a16:colId xmlns:a16="http://schemas.microsoft.com/office/drawing/2014/main" val="3434782544"/>
                    </a:ext>
                  </a:extLst>
                </a:gridCol>
                <a:gridCol w="1789612">
                  <a:extLst>
                    <a:ext uri="{9D8B030D-6E8A-4147-A177-3AD203B41FA5}">
                      <a16:colId xmlns:a16="http://schemas.microsoft.com/office/drawing/2014/main" val="3419487987"/>
                    </a:ext>
                  </a:extLst>
                </a:gridCol>
                <a:gridCol w="873533">
                  <a:extLst>
                    <a:ext uri="{9D8B030D-6E8A-4147-A177-3AD203B41FA5}">
                      <a16:colId xmlns:a16="http://schemas.microsoft.com/office/drawing/2014/main" val="3937310738"/>
                    </a:ext>
                  </a:extLst>
                </a:gridCol>
              </a:tblGrid>
              <a:tr h="406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Период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Отпуск теплоты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 с </a:t>
                      </a:r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поверхности</a:t>
                      </a:r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 труб</a:t>
                      </a:r>
                      <a:endParaRPr lang="uk-UA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05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69611"/>
                  </a:ext>
                </a:extLst>
              </a:tr>
              <a:tr h="13157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Нормативные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Фактические (из баланса)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dirty="0">
                          <a:latin typeface="Century Gothic" panose="020B0502020202020204" pitchFamily="34" charset="0"/>
                        </a:rPr>
                        <a:t>    </a:t>
                      </a:r>
                    </a:p>
                    <a:p>
                      <a:pPr algn="ctr"/>
                      <a:r>
                        <a:rPr lang="uk-UA" sz="140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uk-UA" sz="1400" dirty="0" err="1">
                          <a:latin typeface="Century Gothic" panose="020B0502020202020204" pitchFamily="34" charset="0"/>
                        </a:rPr>
                        <a:t>Расчетные</a:t>
                      </a:r>
                      <a:r>
                        <a:rPr lang="uk-UA" sz="14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(при соблюдении      температурного графика</a:t>
                      </a:r>
                      <a:r>
                        <a:rPr lang="uk-UA" sz="14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uk-UA" sz="1400" dirty="0"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55295"/>
                  </a:ext>
                </a:extLst>
              </a:tr>
              <a:tr h="40695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77811"/>
                  </a:ext>
                </a:extLst>
              </a:tr>
              <a:tr h="7686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За отопительный период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28406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3985</a:t>
                      </a:r>
                      <a:endParaRPr lang="ru-RU" sz="1400" b="0" i="0" u="none" strike="noStrike" noProof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>
                          <a:effectLst/>
                          <a:latin typeface="Century Gothic" panose="020B0502020202020204" pitchFamily="34" charset="0"/>
                        </a:rPr>
                        <a:t>14,0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5567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19,6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6551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noProof="0" dirty="0">
                          <a:effectLst/>
                          <a:latin typeface="Century Gothic" panose="020B0502020202020204" pitchFamily="34" charset="0"/>
                        </a:rPr>
                        <a:t>23,1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59095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259635-01B7-4F1C-B4C4-187B7E1D19C5}"/>
              </a:ext>
            </a:extLst>
          </p:cNvPr>
          <p:cNvSpPr txBox="1">
            <a:spLocks/>
          </p:cNvSpPr>
          <p:nvPr/>
        </p:nvSpPr>
        <p:spPr>
          <a:xfrm>
            <a:off x="422748" y="5580749"/>
            <a:ext cx="11577900" cy="8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entury Gothic" panose="020B0502020202020204" pitchFamily="34" charset="0"/>
              </a:rPr>
              <a:t>Фактические потери превышают нормативные приблизительно в 1,5 раза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88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72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Сравнение годовых тепловых потерь сети паропроводов</a:t>
            </a: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02928"/>
              </p:ext>
            </p:extLst>
          </p:nvPr>
        </p:nvGraphicFramePr>
        <p:xfrm>
          <a:off x="1785937" y="1585519"/>
          <a:ext cx="8472488" cy="31397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28776">
                  <a:extLst>
                    <a:ext uri="{9D8B030D-6E8A-4147-A177-3AD203B41FA5}">
                      <a16:colId xmlns:a16="http://schemas.microsoft.com/office/drawing/2014/main" val="350817494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448929858"/>
                    </a:ext>
                  </a:extLst>
                </a:gridCol>
                <a:gridCol w="1614487">
                  <a:extLst>
                    <a:ext uri="{9D8B030D-6E8A-4147-A177-3AD203B41FA5}">
                      <a16:colId xmlns:a16="http://schemas.microsoft.com/office/drawing/2014/main" val="580489230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3856610891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3296996224"/>
                    </a:ext>
                  </a:extLst>
                </a:gridCol>
              </a:tblGrid>
              <a:tr h="7887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Отпуск</a:t>
                      </a:r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 пара</a:t>
                      </a:r>
                      <a:endParaRPr lang="uk-UA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Нормативные </a:t>
                      </a:r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  <a:endParaRPr lang="uk-UA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Расчетные</a:t>
                      </a:r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693548"/>
                  </a:ext>
                </a:extLst>
              </a:tr>
              <a:tr h="630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Гкал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34650"/>
                  </a:ext>
                </a:extLst>
              </a:tr>
              <a:tr h="172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72825,8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8201,1</a:t>
                      </a:r>
                      <a:endParaRPr lang="uk-UA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11,26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Century Gothic" panose="020B0502020202020204" pitchFamily="34" charset="0"/>
                        </a:rPr>
                        <a:t>14599</a:t>
                      </a:r>
                      <a:endParaRPr lang="uk-UA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effectLst/>
                          <a:latin typeface="Century Gothic" panose="020B0502020202020204" pitchFamily="34" charset="0"/>
                        </a:rPr>
                        <a:t>20,00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6060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F3D300-6AE0-4543-9EC9-D9E76090E127}"/>
              </a:ext>
            </a:extLst>
          </p:cNvPr>
          <p:cNvSpPr txBox="1">
            <a:spLocks/>
          </p:cNvSpPr>
          <p:nvPr/>
        </p:nvSpPr>
        <p:spPr>
          <a:xfrm>
            <a:off x="1023938" y="5565775"/>
            <a:ext cx="10515600" cy="81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Century Gothic" panose="020B0502020202020204" pitchFamily="34" charset="0"/>
              </a:rPr>
              <a:t>Фактические потери более чем в 1,5 раза больше нормативных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04372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77" y="1"/>
            <a:ext cx="11282881" cy="469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Расчет эффективности работы котлов по результатам фактических замеров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00492"/>
              </p:ext>
            </p:extLst>
          </p:nvPr>
        </p:nvGraphicFramePr>
        <p:xfrm>
          <a:off x="0" y="469907"/>
          <a:ext cx="12192001" cy="638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207">
                  <a:extLst>
                    <a:ext uri="{9D8B030D-6E8A-4147-A177-3AD203B41FA5}">
                      <a16:colId xmlns:a16="http://schemas.microsoft.com/office/drawing/2014/main" val="354385503"/>
                    </a:ext>
                  </a:extLst>
                </a:gridCol>
                <a:gridCol w="3855884">
                  <a:extLst>
                    <a:ext uri="{9D8B030D-6E8A-4147-A177-3AD203B41FA5}">
                      <a16:colId xmlns:a16="http://schemas.microsoft.com/office/drawing/2014/main" val="2984151621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2265879357"/>
                    </a:ext>
                  </a:extLst>
                </a:gridCol>
                <a:gridCol w="1268918">
                  <a:extLst>
                    <a:ext uri="{9D8B030D-6E8A-4147-A177-3AD203B41FA5}">
                      <a16:colId xmlns:a16="http://schemas.microsoft.com/office/drawing/2014/main" val="3624307575"/>
                    </a:ext>
                  </a:extLst>
                </a:gridCol>
                <a:gridCol w="1882741">
                  <a:extLst>
                    <a:ext uri="{9D8B030D-6E8A-4147-A177-3AD203B41FA5}">
                      <a16:colId xmlns:a16="http://schemas.microsoft.com/office/drawing/2014/main" val="652693830"/>
                    </a:ext>
                  </a:extLst>
                </a:gridCol>
                <a:gridCol w="1816356">
                  <a:extLst>
                    <a:ext uri="{9D8B030D-6E8A-4147-A177-3AD203B41FA5}">
                      <a16:colId xmlns:a16="http://schemas.microsoft.com/office/drawing/2014/main" val="3967619716"/>
                    </a:ext>
                  </a:extLst>
                </a:gridCol>
                <a:gridCol w="1648687">
                  <a:extLst>
                    <a:ext uri="{9D8B030D-6E8A-4147-A177-3AD203B41FA5}">
                      <a16:colId xmlns:a16="http://schemas.microsoft.com/office/drawing/2014/main" val="308940569"/>
                    </a:ext>
                  </a:extLst>
                </a:gridCol>
              </a:tblGrid>
              <a:tr h="698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Обозн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Ед. изм.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БелКз</a:t>
                      </a:r>
                      <a:r>
                        <a:rPr lang="ru-RU" sz="1200" baseline="0" dirty="0">
                          <a:effectLst/>
                          <a:latin typeface="Century Gothic" panose="020B0502020202020204" pitchFamily="34" charset="0"/>
                        </a:rPr>
                        <a:t> 75-39 ФБ №3 «Ф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отография»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БелКз</a:t>
                      </a:r>
                      <a:r>
                        <a:rPr lang="ru-RU" sz="1200" baseline="0" dirty="0">
                          <a:effectLst/>
                          <a:latin typeface="Century Gothic" panose="020B0502020202020204" pitchFamily="34" charset="0"/>
                        </a:rPr>
                        <a:t> 75-39 ФБ №3 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После первичной наладки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БелКз</a:t>
                      </a:r>
                      <a:r>
                        <a:rPr lang="ru-RU" sz="1200" baseline="0" dirty="0">
                          <a:effectLst/>
                          <a:latin typeface="Century Gothic" panose="020B0502020202020204" pitchFamily="34" charset="0"/>
                        </a:rPr>
                        <a:t> 75-39 ФБ №2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effectLst/>
                          <a:latin typeface="Century Gothic" panose="020B0502020202020204" pitchFamily="34" charset="0"/>
                        </a:rPr>
                        <a:t>«Ф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отография»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973377166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entury Gothic" panose="020B0502020202020204" pitchFamily="34" charset="0"/>
                        </a:rPr>
                        <a:t>Паропроизводительность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Д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т/ч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26,15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26,94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24,19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40969778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Давление пара в барабане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Р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кгс/см</a:t>
                      </a:r>
                      <a:r>
                        <a:rPr lang="ru-RU" sz="1400" baseline="30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782705098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Температура перегретого пара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°С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448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448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413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321070664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Температура питательной воды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пв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°С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115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116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117,6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38019276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Количество работающих горелок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734419000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Расход природного газа на котел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sz="1400" baseline="-25000" dirty="0" err="1">
                          <a:effectLst/>
                          <a:latin typeface="Century Gothic" panose="020B0502020202020204" pitchFamily="34" charset="0"/>
                        </a:rPr>
                        <a:t>г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/ч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2353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2355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2655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175677853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Температура дымовых газов за п/п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ru-RU" sz="1400" baseline="-25000" dirty="0" err="1">
                          <a:effectLst/>
                          <a:latin typeface="Century Gothic" panose="020B0502020202020204" pitchFamily="34" charset="0"/>
                        </a:rPr>
                        <a:t>пп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°С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418,4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436,1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050804277"/>
                  </a:ext>
                </a:extLst>
              </a:tr>
              <a:tr h="4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Коэффициент избытка воздуха за п/п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ru-RU" sz="1400" baseline="-25000" dirty="0" err="1">
                          <a:effectLst/>
                          <a:latin typeface="Century Gothic" panose="020B0502020202020204" pitchFamily="34" charset="0"/>
                        </a:rPr>
                        <a:t>пп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2,4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1,82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3528605406"/>
                  </a:ext>
                </a:extLst>
              </a:tr>
              <a:tr h="306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Температура дымовых газов за в/п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вп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°С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111,4 </a:t>
                      </a: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105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96,4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2880327466"/>
                  </a:ext>
                </a:extLst>
              </a:tr>
              <a:tr h="4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Коэффициент избытка воздуха за в/п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вп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2,53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2,04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2,23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4098268205"/>
                  </a:ext>
                </a:extLst>
              </a:tr>
              <a:tr h="1068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Состав дымовых газов за в/п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2 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СО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2 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СО 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400" baseline="-25000">
                          <a:effectLst/>
                          <a:latin typeface="Century Gothic" panose="020B0502020202020204" pitchFamily="34" charset="0"/>
                        </a:rPr>
                        <a:t>х пп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ppm</a:t>
                      </a:r>
                      <a:endParaRPr lang="ru-RU" sz="14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ppm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13,7 </a:t>
                      </a: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4,1 </a:t>
                      </a: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       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12,0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5,0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3693712468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Потери тепла с уходящими газами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1400" baseline="-25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9,04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6,38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6,89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763320348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Потери тепла с хим. недожогом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1400" baseline="-25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166077566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Потери тепла в окружающую среду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1400" baseline="-25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2,29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2,23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2,33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446961447"/>
                  </a:ext>
                </a:extLst>
              </a:tr>
              <a:tr h="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КПД котла по обратному балансу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η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88,67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91,39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90,81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87265"/>
                  </a:ext>
                </a:extLst>
              </a:tr>
              <a:tr h="4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Удельный расход условного топлива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ru-RU" sz="1400" baseline="-25000" dirty="0" err="1">
                          <a:effectLst/>
                          <a:latin typeface="Century Gothic" panose="020B0502020202020204" pitchFamily="34" charset="0"/>
                        </a:rPr>
                        <a:t>ут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кг.у.т/Гкал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161,1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anose="020B0502020202020204" pitchFamily="34" charset="0"/>
                        </a:rPr>
                        <a:t>156,3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157,3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5" marR="43435" marT="0" marB="0" anchor="ctr"/>
                </a:tc>
                <a:extLst>
                  <a:ext uri="{0D108BD9-81ED-4DB2-BD59-A6C34878D82A}">
                    <a16:rowId xmlns:a16="http://schemas.microsoft.com/office/drawing/2014/main" val="17587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744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45718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390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39348"/>
              </p:ext>
            </p:extLst>
          </p:nvPr>
        </p:nvGraphicFramePr>
        <p:xfrm>
          <a:off x="0" y="0"/>
          <a:ext cx="12191999" cy="58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838199" y="6092247"/>
            <a:ext cx="10515600" cy="5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latin typeface="Century Gothic" panose="020B0502020202020204" pitchFamily="34" charset="0"/>
              </a:rPr>
              <a:t>Потери со сбрасываемым паром очень большие – необходимо устранить их</a:t>
            </a:r>
            <a:endParaRPr lang="uk-UA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90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30" y="207955"/>
            <a:ext cx="10515600" cy="422275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Трубопровод</a:t>
            </a:r>
            <a:r>
              <a:rPr lang="ru-RU" sz="2400" dirty="0">
                <a:latin typeface="Century Gothic" panose="020B0502020202020204" pitchFamily="34" charset="0"/>
              </a:rPr>
              <a:t>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96" y="589288"/>
            <a:ext cx="9593255" cy="55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5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30" y="207955"/>
            <a:ext cx="10515600" cy="422275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Трубопровод</a:t>
            </a:r>
            <a:r>
              <a:rPr lang="ru-RU" sz="2400" dirty="0">
                <a:latin typeface="Century Gothic" panose="020B0502020202020204" pitchFamily="34" charset="0"/>
              </a:rPr>
              <a:t>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93" y="643407"/>
            <a:ext cx="9519873" cy="5546733"/>
          </a:xfrm>
        </p:spPr>
      </p:pic>
    </p:spTree>
    <p:extLst>
      <p:ext uri="{BB962C8B-B14F-4D97-AF65-F5344CB8AC3E}">
        <p14:creationId xmlns:p14="http://schemas.microsoft.com/office/powerpoint/2010/main" val="29720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0079" y="176205"/>
            <a:ext cx="8273252" cy="465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latin typeface="Century Gothic" panose="020B0502020202020204" pitchFamily="34" charset="0"/>
              </a:rPr>
              <a:t>Баланс теплот</a:t>
            </a:r>
            <a:r>
              <a:rPr lang="ru-RU" sz="2000" dirty="0">
                <a:latin typeface="Century Gothic" panose="020B0502020202020204" pitchFamily="34" charset="0"/>
              </a:rPr>
              <a:t>ы</a:t>
            </a:r>
            <a:r>
              <a:rPr lang="uk-UA" sz="2000" dirty="0">
                <a:latin typeface="Century Gothic" panose="020B0502020202020204" pitchFamily="34" charset="0"/>
              </a:rPr>
              <a:t> за июнь 2017 г. по результатам анализа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" y="828525"/>
            <a:ext cx="10241597" cy="501622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4FC560-C03A-48C3-85E9-1B9A63AF314F}"/>
              </a:ext>
            </a:extLst>
          </p:cNvPr>
          <p:cNvSpPr txBox="1">
            <a:spLocks/>
          </p:cNvSpPr>
          <p:nvPr/>
        </p:nvSpPr>
        <p:spPr>
          <a:xfrm>
            <a:off x="2191733" y="5844746"/>
            <a:ext cx="8273252" cy="465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18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30" y="207955"/>
            <a:ext cx="10515600" cy="422275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Трубопровод</a:t>
            </a:r>
            <a:r>
              <a:rPr lang="ru-RU" sz="2400" dirty="0">
                <a:latin typeface="Century Gothic" panose="020B0502020202020204" pitchFamily="34" charset="0"/>
              </a:rPr>
              <a:t>ы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57" y="630230"/>
            <a:ext cx="8710722" cy="54322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30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199" y="276225"/>
            <a:ext cx="7721600" cy="4476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68" y="658585"/>
            <a:ext cx="9119389" cy="53689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42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Трубопроводы котла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2" y="711200"/>
            <a:ext cx="8826732" cy="51534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26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523875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Крышка</a:t>
            </a:r>
            <a:r>
              <a:rPr lang="uk-UA" sz="2400" dirty="0">
                <a:latin typeface="Century Gothic" panose="020B0502020202020204" pitchFamily="34" charset="0"/>
              </a:rPr>
              <a:t> бака </a:t>
            </a:r>
            <a:r>
              <a:rPr lang="uk-UA" sz="2400" dirty="0" err="1">
                <a:latin typeface="Century Gothic" panose="020B0502020202020204" pitchFamily="34" charset="0"/>
              </a:rPr>
              <a:t>сбора</a:t>
            </a:r>
            <a:r>
              <a:rPr lang="uk-UA" sz="2400" dirty="0">
                <a:latin typeface="Century Gothic" panose="020B0502020202020204" pitchFamily="34" charset="0"/>
              </a:rPr>
              <a:t> </a:t>
            </a:r>
            <a:r>
              <a:rPr lang="uk-UA" sz="2400" dirty="0" err="1">
                <a:latin typeface="Century Gothic" panose="020B0502020202020204" pitchFamily="34" charset="0"/>
              </a:rPr>
              <a:t>конденсата</a:t>
            </a:r>
            <a:r>
              <a:rPr lang="uk-UA" sz="2400" dirty="0">
                <a:latin typeface="Century Gothic" panose="020B0502020202020204" pitchFamily="34" charset="0"/>
              </a:rPr>
              <a:t>, </a:t>
            </a:r>
            <a:r>
              <a:rPr lang="en-US" sz="2400" dirty="0">
                <a:latin typeface="Century Gothic" panose="020B0502020202020204" pitchFamily="34" charset="0"/>
              </a:rPr>
              <a:t>S=8 </a:t>
            </a:r>
            <a:r>
              <a:rPr lang="ru-RU" sz="2400" dirty="0">
                <a:latin typeface="Century Gothic" panose="020B0502020202020204" pitchFamily="34" charset="0"/>
              </a:rPr>
              <a:t>м</a:t>
            </a:r>
            <a:r>
              <a:rPr lang="ru-RU" sz="2400" baseline="30000" dirty="0"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6" y="668695"/>
            <a:ext cx="8702581" cy="504154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77223" y="5710243"/>
          <a:ext cx="883755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7553">
                  <a:extLst>
                    <a:ext uri="{9D8B030D-6E8A-4147-A177-3AD203B41FA5}">
                      <a16:colId xmlns:a16="http://schemas.microsoft.com/office/drawing/2014/main" val="61439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 потери: 6,4 кВт;  за месяц –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</a:t>
                      </a: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  <a:r>
                        <a:rPr lang="uk-UA" sz="16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за отопительный период – 11,1 Гкал</a:t>
                      </a: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5295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82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10" y="5768975"/>
            <a:ext cx="10077189" cy="409575"/>
          </a:xfrm>
        </p:spPr>
        <p:txBody>
          <a:bodyPr>
            <a:noAutofit/>
          </a:bodyPr>
          <a:lstStyle/>
          <a:p>
            <a:pPr algn="ctr"/>
            <a:r>
              <a:rPr lang="uk-UA" sz="1800" dirty="0" err="1">
                <a:latin typeface="Century Gothic" panose="020B0502020202020204" pitchFamily="34" charset="0"/>
              </a:rPr>
              <a:t>Даже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визуально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изолированные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поверхности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могут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иметь</a:t>
            </a:r>
            <a:r>
              <a:rPr lang="uk-UA" sz="1800" dirty="0">
                <a:latin typeface="Century Gothic" panose="020B0502020202020204" pitchFamily="34" charset="0"/>
              </a:rPr>
              <a:t> </a:t>
            </a:r>
            <a:r>
              <a:rPr lang="uk-UA" sz="1800" dirty="0" err="1">
                <a:latin typeface="Century Gothic" panose="020B0502020202020204" pitchFamily="34" charset="0"/>
              </a:rPr>
              <a:t>высокую</a:t>
            </a:r>
            <a:r>
              <a:rPr lang="uk-UA" sz="1800" dirty="0">
                <a:latin typeface="Century Gothic" panose="020B0502020202020204" pitchFamily="34" charset="0"/>
              </a:rPr>
              <a:t> температуру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28" y="679450"/>
            <a:ext cx="8942627" cy="51988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47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650" y="180975"/>
            <a:ext cx="3933825" cy="428625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Узел</a:t>
            </a:r>
            <a:r>
              <a:rPr lang="uk-UA" sz="2400" dirty="0">
                <a:latin typeface="Century Gothic" panose="020B0502020202020204" pitchFamily="34" charset="0"/>
              </a:rPr>
              <a:t> «Г»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609600"/>
            <a:ext cx="8742362" cy="5268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75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521" y="125099"/>
            <a:ext cx="8229600" cy="561976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Узел</a:t>
            </a:r>
            <a:r>
              <a:rPr lang="uk-UA" sz="2400" dirty="0">
                <a:latin typeface="Century Gothic" panose="020B0502020202020204" pitchFamily="34" charset="0"/>
              </a:rPr>
              <a:t> «Ш11»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44" y="564028"/>
            <a:ext cx="9004668" cy="53235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99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774" y="241301"/>
            <a:ext cx="5229225" cy="406399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>
                <a:latin typeface="Century Gothic" panose="020B0502020202020204" pitchFamily="34" charset="0"/>
              </a:rPr>
              <a:t>Узел</a:t>
            </a:r>
            <a:r>
              <a:rPr lang="uk-UA" sz="2400" dirty="0">
                <a:latin typeface="Century Gothic" panose="020B0502020202020204" pitchFamily="34" charset="0"/>
              </a:rPr>
              <a:t> «Ш11»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7" y="647700"/>
            <a:ext cx="9496025" cy="53258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10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283" y="17907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Фланец паропровода, Д</a:t>
            </a:r>
            <a:r>
              <a:rPr lang="uk-UA" sz="2400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250,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uk-UA" sz="2400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пара</a:t>
            </a:r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=410°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13" y="550545"/>
            <a:ext cx="8520445" cy="516912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23808" y="5720300"/>
          <a:ext cx="87225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550">
                  <a:extLst>
                    <a:ext uri="{9D8B030D-6E8A-4147-A177-3AD203B41FA5}">
                      <a16:colId xmlns:a16="http://schemas.microsoft.com/office/drawing/2014/main" val="61439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 потери: 4,5 кВт;  за месяц –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Гкал</a:t>
                      </a:r>
                      <a:r>
                        <a:rPr lang="uk-UA" sz="16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за отопительный период – 7,8 Гкал</a:t>
                      </a:r>
                      <a:r>
                        <a:rPr lang="uk-UA" sz="16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5295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326"/>
            <a:ext cx="10515600" cy="6127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Годовые финансовые результаты работы «</a:t>
            </a:r>
            <a:r>
              <a:rPr lang="ru-RU" sz="2400" dirty="0" err="1">
                <a:latin typeface="Century Gothic" panose="020B0502020202020204" pitchFamily="34" charset="0"/>
              </a:rPr>
              <a:t>Теплогенерации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900" y="2362201"/>
            <a:ext cx="4610100" cy="247649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entury Gothic" panose="020B0502020202020204" pitchFamily="34" charset="0"/>
              </a:rPr>
              <a:t>Цена по договору 2164,9 </a:t>
            </a:r>
            <a:r>
              <a:rPr lang="ru-RU" sz="1800" dirty="0" err="1">
                <a:latin typeface="Century Gothic" panose="020B0502020202020204" pitchFamily="34" charset="0"/>
              </a:rPr>
              <a:t>грн</a:t>
            </a:r>
            <a:r>
              <a:rPr lang="ru-RU" sz="1800" dirty="0">
                <a:latin typeface="Century Gothic" panose="020B0502020202020204" pitchFamily="34" charset="0"/>
              </a:rPr>
              <a:t>/Гкал</a:t>
            </a: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r>
              <a:rPr lang="ru-RU" sz="1800" dirty="0">
                <a:latin typeface="Century Gothic" panose="020B0502020202020204" pitchFamily="34" charset="0"/>
              </a:rPr>
              <a:t>Фактическая цена (с учетом оплаты потерь) 2597,9 </a:t>
            </a:r>
            <a:r>
              <a:rPr lang="ru-RU" sz="1800" dirty="0" err="1">
                <a:latin typeface="Century Gothic" panose="020B0502020202020204" pitchFamily="34" charset="0"/>
              </a:rPr>
              <a:t>грн</a:t>
            </a:r>
            <a:r>
              <a:rPr lang="ru-RU" sz="1800" dirty="0">
                <a:latin typeface="Century Gothic" panose="020B0502020202020204" pitchFamily="34" charset="0"/>
              </a:rPr>
              <a:t>/Гкал</a:t>
            </a: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r>
              <a:rPr lang="ru-RU" sz="1800" dirty="0">
                <a:latin typeface="Century Gothic" panose="020B0502020202020204" pitchFamily="34" charset="0"/>
              </a:rPr>
              <a:t>«Безубыточный» тариф 3082,4 </a:t>
            </a:r>
            <a:r>
              <a:rPr lang="ru-RU" sz="1800" dirty="0" err="1">
                <a:latin typeface="Century Gothic" panose="020B0502020202020204" pitchFamily="34" charset="0"/>
              </a:rPr>
              <a:t>грн</a:t>
            </a:r>
            <a:r>
              <a:rPr lang="ru-RU" sz="1800" dirty="0">
                <a:latin typeface="Century Gothic" panose="020B0502020202020204" pitchFamily="34" charset="0"/>
              </a:rPr>
              <a:t>/Гкал</a:t>
            </a:r>
          </a:p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14400" y="6158935"/>
            <a:ext cx="10502538" cy="55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latin typeface="Century Gothic" panose="020B0502020202020204" pitchFamily="34" charset="0"/>
              </a:rPr>
              <a:t>Убытки «</a:t>
            </a:r>
            <a:r>
              <a:rPr lang="ru-RU" sz="1800" dirty="0" err="1">
                <a:latin typeface="Century Gothic" panose="020B0502020202020204" pitchFamily="34" charset="0"/>
              </a:rPr>
              <a:t>Теплогенерации</a:t>
            </a:r>
            <a:r>
              <a:rPr lang="ru-RU" sz="1800" dirty="0">
                <a:latin typeface="Century Gothic" panose="020B0502020202020204" pitchFamily="34" charset="0"/>
              </a:rPr>
              <a:t>» за год составляют 23,8 млн </a:t>
            </a:r>
            <a:r>
              <a:rPr lang="ru-RU" sz="1800" dirty="0" err="1">
                <a:latin typeface="Century Gothic" panose="020B0502020202020204" pitchFamily="34" charset="0"/>
              </a:rPr>
              <a:t>грн</a:t>
            </a:r>
            <a:r>
              <a:rPr lang="ru-RU" sz="1800" dirty="0">
                <a:latin typeface="Century Gothic" panose="020B0502020202020204" pitchFamily="34" charset="0"/>
              </a:rPr>
              <a:t>  </a:t>
            </a:r>
            <a:endParaRPr lang="uk-UA" sz="18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" y="902175"/>
            <a:ext cx="7181258" cy="4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15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Соотношение затрат и полученной потребителями энергии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332" y="6103917"/>
            <a:ext cx="10515600" cy="559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entury Gothic" panose="020B0502020202020204" pitchFamily="34" charset="0"/>
              </a:rPr>
              <a:t>Большая часть убытков за потребленные энергоносители ложится на тариф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80160"/>
              </p:ext>
            </p:extLst>
          </p:nvPr>
        </p:nvGraphicFramePr>
        <p:xfrm>
          <a:off x="5938093" y="1211855"/>
          <a:ext cx="5916056" cy="471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62729"/>
              </p:ext>
            </p:extLst>
          </p:nvPr>
        </p:nvGraphicFramePr>
        <p:xfrm>
          <a:off x="418411" y="1198121"/>
          <a:ext cx="4942154" cy="472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6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6166" y="2403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>
                <a:latin typeface="Century Gothic" panose="020B0502020202020204" pitchFamily="34" charset="0"/>
              </a:rPr>
              <a:t>Тепловизионное</a:t>
            </a:r>
            <a:r>
              <a:rPr lang="ru-RU" sz="3600" dirty="0">
                <a:latin typeface="Century Gothic" panose="020B0502020202020204" pitchFamily="34" charset="0"/>
              </a:rPr>
              <a:t> обследование </a:t>
            </a:r>
          </a:p>
          <a:p>
            <a:pPr algn="ctr"/>
            <a:r>
              <a:rPr lang="ru-RU" sz="3600" dirty="0">
                <a:latin typeface="Century Gothic" panose="020B0502020202020204" pitchFamily="34" charset="0"/>
              </a:rPr>
              <a:t>внутри здания ТЭЦ и паровой сети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7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282" y="225399"/>
            <a:ext cx="9144000" cy="507207"/>
          </a:xfrm>
        </p:spPr>
        <p:txBody>
          <a:bodyPr>
            <a:noAutofit/>
          </a:bodyPr>
          <a:lstStyle/>
          <a:p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Фланец паропровода, </a:t>
            </a:r>
            <a:r>
              <a:rPr lang="uk-UA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aseline="-25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=250,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uk-UA" sz="2400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пара</a:t>
            </a:r>
            <a:r>
              <a:rPr lang="uk-UA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=410°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732606"/>
            <a:ext cx="8349874" cy="48333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96246"/>
              </p:ext>
            </p:extLst>
          </p:nvPr>
        </p:nvGraphicFramePr>
        <p:xfrm>
          <a:off x="1352811" y="5596615"/>
          <a:ext cx="914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61439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 потери: 4,5 кВт;  за месяц –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r>
                        <a:rPr lang="uk-UA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Гкал</a:t>
                      </a:r>
                      <a:r>
                        <a:rPr lang="uk-UA" sz="18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за отопительный период – 7,8 Гкал</a:t>
                      </a:r>
                      <a:r>
                        <a:rPr lang="uk-UA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295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6295000"/>
            <a:ext cx="1943450" cy="356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914" y="619014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e-audit.businesscatalyst.com</a:t>
            </a:r>
          </a:p>
          <a:p>
            <a:r>
              <a:rPr lang="uk-UA" sz="1200" dirty="0">
                <a:latin typeface="Century Gothic" panose="020B0502020202020204" pitchFamily="34" charset="0"/>
              </a:rPr>
              <a:t>naladkakotlov.com.ua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91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4892</Words>
  <Application>Microsoft Office PowerPoint</Application>
  <PresentationFormat>Широкоэкранный</PresentationFormat>
  <Paragraphs>2788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Times New Roman</vt:lpstr>
      <vt:lpstr>Тема Office</vt:lpstr>
      <vt:lpstr>Энергоаудит</vt:lpstr>
      <vt:lpstr>Схема потребителей от ТЭЦ ЧАО «Теплогенерация»</vt:lpstr>
      <vt:lpstr>Презентация PowerPoint</vt:lpstr>
      <vt:lpstr>Презентация PowerPoint</vt:lpstr>
      <vt:lpstr>Презентация PowerPoint</vt:lpstr>
      <vt:lpstr>Годовые финансовые результаты работы «Теплогенерации»</vt:lpstr>
      <vt:lpstr>Соотношение затрат и полученной потребителями энергии</vt:lpstr>
      <vt:lpstr>Презентация PowerPoint</vt:lpstr>
      <vt:lpstr>Фланец паропровода, Ду=250, tпара=410°C</vt:lpstr>
      <vt:lpstr>Трубопровод деаэрированой воды Dу=150, L=40 м, tводы=102°C</vt:lpstr>
      <vt:lpstr>Узел «Г»</vt:lpstr>
      <vt:lpstr>Презентация PowerPoint</vt:lpstr>
      <vt:lpstr>Возможные пути улучшения существующей ситуации на ЧАО «ТЕПЛОГЕНЕРАЦИЯ» без глобальной реконструкции</vt:lpstr>
      <vt:lpstr>Презентация PowerPoint</vt:lpstr>
      <vt:lpstr>Потенциал снижения внутристанционных потерь</vt:lpstr>
      <vt:lpstr>Презентация PowerPoint</vt:lpstr>
      <vt:lpstr>Потенциал снижения потерь в тепловых сетях</vt:lpstr>
      <vt:lpstr>Суммарное снижение потерь при различных вариантах реконструкции системы тепло-пароснабжения</vt:lpstr>
      <vt:lpstr>Финансовые результаты отключения турбины</vt:lpstr>
      <vt:lpstr>Презентация PowerPoint</vt:lpstr>
      <vt:lpstr>Экономия при переходе на сетевой насос Д-630-90</vt:lpstr>
      <vt:lpstr>Сравнение тепловых потерь с поверхности труб</vt:lpstr>
      <vt:lpstr>Сравнение простых сроков окупаемости мероприятий по снижению тепловых потерь в сетях </vt:lpstr>
      <vt:lpstr>Презентация PowerPoint</vt:lpstr>
      <vt:lpstr>Отпуск теплоты за период 2016-2017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Потребители пара</vt:lpstr>
      <vt:lpstr>Потребители тепловой энергии на нужды отопления</vt:lpstr>
      <vt:lpstr>Презентация PowerPoint</vt:lpstr>
      <vt:lpstr>Приложения</vt:lpstr>
      <vt:lpstr>Презентация PowerPoint</vt:lpstr>
      <vt:lpstr>Показатели работы котельной за январь 2017 года</vt:lpstr>
      <vt:lpstr>Расход пара за январь 2017 года</vt:lpstr>
      <vt:lpstr>Массовый баланс пара за январь 2017 года</vt:lpstr>
      <vt:lpstr>Укрупненный баланс ТЕЦ за январь 2017 года</vt:lpstr>
      <vt:lpstr>Расход пара за июнь 2017 года</vt:lpstr>
      <vt:lpstr>Массовый баланс пара за июнь 2017 года</vt:lpstr>
      <vt:lpstr>Укрупненный баланс ТЕЦ за июнь 2017 года</vt:lpstr>
      <vt:lpstr>Сравнение тепловых потерь сети отопления в период 2016-2017 гг.</vt:lpstr>
      <vt:lpstr>Сравнение годовых тепловых потерь сети паропроводов</vt:lpstr>
      <vt:lpstr>Расчет эффективности работы котлов по результатам фактических замеров</vt:lpstr>
      <vt:lpstr>Презентация PowerPoint</vt:lpstr>
      <vt:lpstr>Презентация PowerPoint</vt:lpstr>
      <vt:lpstr>Трубопроводы </vt:lpstr>
      <vt:lpstr>Трубопроводы </vt:lpstr>
      <vt:lpstr>Трубопроводы </vt:lpstr>
      <vt:lpstr>Пол</vt:lpstr>
      <vt:lpstr>Трубопроводы котла </vt:lpstr>
      <vt:lpstr>Крышка бака сбора конденсата, S=8 м2</vt:lpstr>
      <vt:lpstr>Даже визуально изолированные поверхности могут иметь высокую температуру</vt:lpstr>
      <vt:lpstr>Узел «Г»</vt:lpstr>
      <vt:lpstr>Узел «Ш11»</vt:lpstr>
      <vt:lpstr>Узел «Ш11»</vt:lpstr>
      <vt:lpstr>Фланец паропровода, Ду250, tпара=410°C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101-LYSAK</dc:creator>
  <cp:lastModifiedBy>Николай Бердышев</cp:lastModifiedBy>
  <cp:revision>323</cp:revision>
  <cp:lastPrinted>2018-02-13T08:28:30Z</cp:lastPrinted>
  <dcterms:created xsi:type="dcterms:W3CDTF">2017-12-18T12:31:36Z</dcterms:created>
  <dcterms:modified xsi:type="dcterms:W3CDTF">2018-04-02T14:25:39Z</dcterms:modified>
</cp:coreProperties>
</file>