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7" r:id="rId42"/>
    <p:sldId id="296"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6B387F-02FB-41F5-91FB-1099BAB70698}"/>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F4979DA1-B12A-4C57-B4C4-4EFB95DE52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107A4767-C12B-42AB-B672-CD2A6F1E8045}"/>
              </a:ext>
            </a:extLst>
          </p:cNvPr>
          <p:cNvSpPr>
            <a:spLocks noGrp="1"/>
          </p:cNvSpPr>
          <p:nvPr>
            <p:ph type="dt" sz="half" idx="10"/>
          </p:nvPr>
        </p:nvSpPr>
        <p:spPr/>
        <p:txBody>
          <a:bodyPr/>
          <a:lstStyle/>
          <a:p>
            <a:fld id="{B366B1FE-05A1-4878-B670-A5D3920E9DC6}" type="datetimeFigureOut">
              <a:rPr lang="uk-UA" smtClean="0"/>
              <a:t>27.02.2021</a:t>
            </a:fld>
            <a:endParaRPr lang="uk-UA"/>
          </a:p>
        </p:txBody>
      </p:sp>
      <p:sp>
        <p:nvSpPr>
          <p:cNvPr id="5" name="Нижний колонтитул 4">
            <a:extLst>
              <a:ext uri="{FF2B5EF4-FFF2-40B4-BE49-F238E27FC236}">
                <a16:creationId xmlns:a16="http://schemas.microsoft.com/office/drawing/2014/main" id="{5455EF99-C0B7-427A-B8E8-79BF8E50BA69}"/>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4656A059-C567-4BF6-A179-7819CA077442}"/>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195472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8692B4-A7FE-435B-9F20-80B8457E5E06}"/>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168355E6-99A6-4FB3-AE79-3EF783DA714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F5D6A8D6-095E-4134-82F3-453EECED6936}"/>
              </a:ext>
            </a:extLst>
          </p:cNvPr>
          <p:cNvSpPr>
            <a:spLocks noGrp="1"/>
          </p:cNvSpPr>
          <p:nvPr>
            <p:ph type="dt" sz="half" idx="10"/>
          </p:nvPr>
        </p:nvSpPr>
        <p:spPr/>
        <p:txBody>
          <a:bodyPr/>
          <a:lstStyle/>
          <a:p>
            <a:fld id="{B366B1FE-05A1-4878-B670-A5D3920E9DC6}" type="datetimeFigureOut">
              <a:rPr lang="uk-UA" smtClean="0"/>
              <a:t>27.02.2021</a:t>
            </a:fld>
            <a:endParaRPr lang="uk-UA"/>
          </a:p>
        </p:txBody>
      </p:sp>
      <p:sp>
        <p:nvSpPr>
          <p:cNvPr id="5" name="Нижний колонтитул 4">
            <a:extLst>
              <a:ext uri="{FF2B5EF4-FFF2-40B4-BE49-F238E27FC236}">
                <a16:creationId xmlns:a16="http://schemas.microsoft.com/office/drawing/2014/main" id="{FF8F70A4-03D3-44DB-9E7C-E5032C8C4D5E}"/>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85B1E851-F0FD-4401-85DF-566670759034}"/>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3233838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699DFBF-C442-4C14-9F57-AB6D245D93F9}"/>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4F845E7A-1668-448A-9328-586A7DE4D5B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66DB308D-451F-4BE4-9202-4D1CCA39AE3A}"/>
              </a:ext>
            </a:extLst>
          </p:cNvPr>
          <p:cNvSpPr>
            <a:spLocks noGrp="1"/>
          </p:cNvSpPr>
          <p:nvPr>
            <p:ph type="dt" sz="half" idx="10"/>
          </p:nvPr>
        </p:nvSpPr>
        <p:spPr/>
        <p:txBody>
          <a:bodyPr/>
          <a:lstStyle/>
          <a:p>
            <a:fld id="{B366B1FE-05A1-4878-B670-A5D3920E9DC6}" type="datetimeFigureOut">
              <a:rPr lang="uk-UA" smtClean="0"/>
              <a:t>27.02.2021</a:t>
            </a:fld>
            <a:endParaRPr lang="uk-UA"/>
          </a:p>
        </p:txBody>
      </p:sp>
      <p:sp>
        <p:nvSpPr>
          <p:cNvPr id="5" name="Нижний колонтитул 4">
            <a:extLst>
              <a:ext uri="{FF2B5EF4-FFF2-40B4-BE49-F238E27FC236}">
                <a16:creationId xmlns:a16="http://schemas.microsoft.com/office/drawing/2014/main" id="{51A286CE-7E1B-48E1-9532-3F87DA4049C1}"/>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92733FC1-B324-4156-A904-ED21AD74C56B}"/>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2669015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A1BD25-C3E9-4365-8FD5-394524B7336C}"/>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E04FA206-DD6F-4DC3-B3C5-51C0F3076E7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2CDE7388-C174-4191-8517-973F07FD4315}"/>
              </a:ext>
            </a:extLst>
          </p:cNvPr>
          <p:cNvSpPr>
            <a:spLocks noGrp="1"/>
          </p:cNvSpPr>
          <p:nvPr>
            <p:ph type="dt" sz="half" idx="10"/>
          </p:nvPr>
        </p:nvSpPr>
        <p:spPr/>
        <p:txBody>
          <a:bodyPr/>
          <a:lstStyle/>
          <a:p>
            <a:fld id="{B366B1FE-05A1-4878-B670-A5D3920E9DC6}" type="datetimeFigureOut">
              <a:rPr lang="uk-UA" smtClean="0"/>
              <a:t>27.02.2021</a:t>
            </a:fld>
            <a:endParaRPr lang="uk-UA"/>
          </a:p>
        </p:txBody>
      </p:sp>
      <p:sp>
        <p:nvSpPr>
          <p:cNvPr id="5" name="Нижний колонтитул 4">
            <a:extLst>
              <a:ext uri="{FF2B5EF4-FFF2-40B4-BE49-F238E27FC236}">
                <a16:creationId xmlns:a16="http://schemas.microsoft.com/office/drawing/2014/main" id="{F909E706-1162-4EB3-9A2E-EF42E5C16B67}"/>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1499969E-ECC6-4D1C-AACC-C0B053745185}"/>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1837871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D6222E-05BF-48D2-AEC6-4776761D886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D4080799-C00E-4961-B433-D9148FD332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25F6C34D-A4C3-41DB-9072-CF88760C1C8E}"/>
              </a:ext>
            </a:extLst>
          </p:cNvPr>
          <p:cNvSpPr>
            <a:spLocks noGrp="1"/>
          </p:cNvSpPr>
          <p:nvPr>
            <p:ph type="dt" sz="half" idx="10"/>
          </p:nvPr>
        </p:nvSpPr>
        <p:spPr/>
        <p:txBody>
          <a:bodyPr/>
          <a:lstStyle/>
          <a:p>
            <a:fld id="{B366B1FE-05A1-4878-B670-A5D3920E9DC6}" type="datetimeFigureOut">
              <a:rPr lang="uk-UA" smtClean="0"/>
              <a:t>27.02.2021</a:t>
            </a:fld>
            <a:endParaRPr lang="uk-UA"/>
          </a:p>
        </p:txBody>
      </p:sp>
      <p:sp>
        <p:nvSpPr>
          <p:cNvPr id="5" name="Нижний колонтитул 4">
            <a:extLst>
              <a:ext uri="{FF2B5EF4-FFF2-40B4-BE49-F238E27FC236}">
                <a16:creationId xmlns:a16="http://schemas.microsoft.com/office/drawing/2014/main" id="{E295DD9D-212E-45E6-AF1C-54F0D22EDD69}"/>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14AAF0EB-7A20-433C-BC87-40B8A6466D77}"/>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3148624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7609BB-4E06-4E26-955F-F79DDAEF4AEC}"/>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0C26D899-1642-4DFC-82BB-86FF95F5CE63}"/>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56FD4C14-10C4-4E97-B220-94074BF7BF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500EC920-B431-47F0-AB3F-53C6EDF3A8AB}"/>
              </a:ext>
            </a:extLst>
          </p:cNvPr>
          <p:cNvSpPr>
            <a:spLocks noGrp="1"/>
          </p:cNvSpPr>
          <p:nvPr>
            <p:ph type="dt" sz="half" idx="10"/>
          </p:nvPr>
        </p:nvSpPr>
        <p:spPr/>
        <p:txBody>
          <a:bodyPr/>
          <a:lstStyle/>
          <a:p>
            <a:fld id="{B366B1FE-05A1-4878-B670-A5D3920E9DC6}" type="datetimeFigureOut">
              <a:rPr lang="uk-UA" smtClean="0"/>
              <a:t>27.02.2021</a:t>
            </a:fld>
            <a:endParaRPr lang="uk-UA"/>
          </a:p>
        </p:txBody>
      </p:sp>
      <p:sp>
        <p:nvSpPr>
          <p:cNvPr id="6" name="Нижний колонтитул 5">
            <a:extLst>
              <a:ext uri="{FF2B5EF4-FFF2-40B4-BE49-F238E27FC236}">
                <a16:creationId xmlns:a16="http://schemas.microsoft.com/office/drawing/2014/main" id="{2C19BD3B-2BD0-4F7D-A280-E309EA4C897A}"/>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21230BC6-2D5A-4C18-8164-66B9DEC5028D}"/>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142836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AE56D6-5867-400F-9FB3-6803E7B47F18}"/>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65E64559-8592-42C1-9C61-BD6D6CBB48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4FE2CA35-F164-43A2-95B5-7200E03C8F6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2911B0CD-BA78-4CF7-8173-66AB22AFFF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34E79DC9-91C1-4CE3-8F00-FFD56FEE5B2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A734EF63-1D25-4269-955B-E2EB4FBBB5F1}"/>
              </a:ext>
            </a:extLst>
          </p:cNvPr>
          <p:cNvSpPr>
            <a:spLocks noGrp="1"/>
          </p:cNvSpPr>
          <p:nvPr>
            <p:ph type="dt" sz="half" idx="10"/>
          </p:nvPr>
        </p:nvSpPr>
        <p:spPr/>
        <p:txBody>
          <a:bodyPr/>
          <a:lstStyle/>
          <a:p>
            <a:fld id="{B366B1FE-05A1-4878-B670-A5D3920E9DC6}" type="datetimeFigureOut">
              <a:rPr lang="uk-UA" smtClean="0"/>
              <a:t>27.02.2021</a:t>
            </a:fld>
            <a:endParaRPr lang="uk-UA"/>
          </a:p>
        </p:txBody>
      </p:sp>
      <p:sp>
        <p:nvSpPr>
          <p:cNvPr id="8" name="Нижний колонтитул 7">
            <a:extLst>
              <a:ext uri="{FF2B5EF4-FFF2-40B4-BE49-F238E27FC236}">
                <a16:creationId xmlns:a16="http://schemas.microsoft.com/office/drawing/2014/main" id="{418ECB26-0C23-4C76-88F2-7B97C834121E}"/>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15E7254B-BDB4-4820-9364-6068A01BFC5C}"/>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883919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ED5392-0598-40E3-9F37-722FFF1A1556}"/>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7565D07C-2E0D-4ACE-87C5-BC2C8375C477}"/>
              </a:ext>
            </a:extLst>
          </p:cNvPr>
          <p:cNvSpPr>
            <a:spLocks noGrp="1"/>
          </p:cNvSpPr>
          <p:nvPr>
            <p:ph type="dt" sz="half" idx="10"/>
          </p:nvPr>
        </p:nvSpPr>
        <p:spPr/>
        <p:txBody>
          <a:bodyPr/>
          <a:lstStyle/>
          <a:p>
            <a:fld id="{B366B1FE-05A1-4878-B670-A5D3920E9DC6}" type="datetimeFigureOut">
              <a:rPr lang="uk-UA" smtClean="0"/>
              <a:t>27.02.2021</a:t>
            </a:fld>
            <a:endParaRPr lang="uk-UA"/>
          </a:p>
        </p:txBody>
      </p:sp>
      <p:sp>
        <p:nvSpPr>
          <p:cNvPr id="4" name="Нижний колонтитул 3">
            <a:extLst>
              <a:ext uri="{FF2B5EF4-FFF2-40B4-BE49-F238E27FC236}">
                <a16:creationId xmlns:a16="http://schemas.microsoft.com/office/drawing/2014/main" id="{F144D470-99C4-492A-9B1F-F58ADB9CC1E1}"/>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489217B1-4A34-4818-8024-1F169F8288CB}"/>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88279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B41FF3B-466C-450D-8630-9E2A3D61E8A7}"/>
              </a:ext>
            </a:extLst>
          </p:cNvPr>
          <p:cNvSpPr>
            <a:spLocks noGrp="1"/>
          </p:cNvSpPr>
          <p:nvPr>
            <p:ph type="dt" sz="half" idx="10"/>
          </p:nvPr>
        </p:nvSpPr>
        <p:spPr/>
        <p:txBody>
          <a:bodyPr/>
          <a:lstStyle/>
          <a:p>
            <a:fld id="{B366B1FE-05A1-4878-B670-A5D3920E9DC6}" type="datetimeFigureOut">
              <a:rPr lang="uk-UA" smtClean="0"/>
              <a:t>27.02.2021</a:t>
            </a:fld>
            <a:endParaRPr lang="uk-UA"/>
          </a:p>
        </p:txBody>
      </p:sp>
      <p:sp>
        <p:nvSpPr>
          <p:cNvPr id="3" name="Нижний колонтитул 2">
            <a:extLst>
              <a:ext uri="{FF2B5EF4-FFF2-40B4-BE49-F238E27FC236}">
                <a16:creationId xmlns:a16="http://schemas.microsoft.com/office/drawing/2014/main" id="{AA35956C-B32A-4243-AE68-1D227E54A3E5}"/>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7636CE1E-F924-4CA5-83F9-D86CAC91F654}"/>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1721915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23B1E6-04FA-4544-AFA0-79BF8E9E4DB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3E2BF179-B157-4CAB-84E1-D2FC379C74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F1FA03D5-8AC3-4A82-89EC-C46163D08A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D1AB526-CC19-47CB-B280-59813938E5FD}"/>
              </a:ext>
            </a:extLst>
          </p:cNvPr>
          <p:cNvSpPr>
            <a:spLocks noGrp="1"/>
          </p:cNvSpPr>
          <p:nvPr>
            <p:ph type="dt" sz="half" idx="10"/>
          </p:nvPr>
        </p:nvSpPr>
        <p:spPr/>
        <p:txBody>
          <a:bodyPr/>
          <a:lstStyle/>
          <a:p>
            <a:fld id="{B366B1FE-05A1-4878-B670-A5D3920E9DC6}" type="datetimeFigureOut">
              <a:rPr lang="uk-UA" smtClean="0"/>
              <a:t>27.02.2021</a:t>
            </a:fld>
            <a:endParaRPr lang="uk-UA"/>
          </a:p>
        </p:txBody>
      </p:sp>
      <p:sp>
        <p:nvSpPr>
          <p:cNvPr id="6" name="Нижний колонтитул 5">
            <a:extLst>
              <a:ext uri="{FF2B5EF4-FFF2-40B4-BE49-F238E27FC236}">
                <a16:creationId xmlns:a16="http://schemas.microsoft.com/office/drawing/2014/main" id="{CFA0811E-049B-47DD-80E4-51347D92C9A9}"/>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1A44F065-DF44-4019-840A-0B80D77975DE}"/>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1978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A44E8C-704D-4417-9D93-2F6060D6C96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C6B78885-14F6-4EB9-AB78-DBD6741250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3988C1C9-4D4A-4F60-98DA-F871317F55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BDA17D6-B5D5-49F7-A795-CE4FFEDB6BE3}"/>
              </a:ext>
            </a:extLst>
          </p:cNvPr>
          <p:cNvSpPr>
            <a:spLocks noGrp="1"/>
          </p:cNvSpPr>
          <p:nvPr>
            <p:ph type="dt" sz="half" idx="10"/>
          </p:nvPr>
        </p:nvSpPr>
        <p:spPr/>
        <p:txBody>
          <a:bodyPr/>
          <a:lstStyle/>
          <a:p>
            <a:fld id="{B366B1FE-05A1-4878-B670-A5D3920E9DC6}" type="datetimeFigureOut">
              <a:rPr lang="uk-UA" smtClean="0"/>
              <a:t>27.02.2021</a:t>
            </a:fld>
            <a:endParaRPr lang="uk-UA"/>
          </a:p>
        </p:txBody>
      </p:sp>
      <p:sp>
        <p:nvSpPr>
          <p:cNvPr id="6" name="Нижний колонтитул 5">
            <a:extLst>
              <a:ext uri="{FF2B5EF4-FFF2-40B4-BE49-F238E27FC236}">
                <a16:creationId xmlns:a16="http://schemas.microsoft.com/office/drawing/2014/main" id="{57C5CF1A-AF07-4DB2-B9F4-639C817A28BF}"/>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F40BBFCB-48A0-496E-985A-7E218FBAB374}"/>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3992648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34D3E1-960E-4A75-805F-C901A55BFF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4CBB3889-D2CA-4AED-92D6-B9063264A1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F8EEAFA4-0119-4125-9BDA-C3AD272407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6B1FE-05A1-4878-B670-A5D3920E9DC6}" type="datetimeFigureOut">
              <a:rPr lang="uk-UA" smtClean="0"/>
              <a:t>27.02.2021</a:t>
            </a:fld>
            <a:endParaRPr lang="uk-UA"/>
          </a:p>
        </p:txBody>
      </p:sp>
      <p:sp>
        <p:nvSpPr>
          <p:cNvPr id="5" name="Нижний колонтитул 4">
            <a:extLst>
              <a:ext uri="{FF2B5EF4-FFF2-40B4-BE49-F238E27FC236}">
                <a16:creationId xmlns:a16="http://schemas.microsoft.com/office/drawing/2014/main" id="{67F0712C-003B-4AE8-94F6-348524E046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80EEB2C3-0B73-46C5-9371-A5262ECD75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69534-2D66-4870-AA0D-900896BBC61E}" type="slidenum">
              <a:rPr lang="uk-UA" smtClean="0"/>
              <a:t>‹#›</a:t>
            </a:fld>
            <a:endParaRPr lang="uk-UA"/>
          </a:p>
        </p:txBody>
      </p:sp>
    </p:spTree>
    <p:extLst>
      <p:ext uri="{BB962C8B-B14F-4D97-AF65-F5344CB8AC3E}">
        <p14:creationId xmlns:p14="http://schemas.microsoft.com/office/powerpoint/2010/main" val="1568242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39.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image" Target="../media/image46.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49.jpeg"/><Relationship Id="rId2" Type="http://schemas.openxmlformats.org/officeDocument/2006/relationships/image" Target="../media/image48.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51.jpeg"/><Relationship Id="rId2" Type="http://schemas.openxmlformats.org/officeDocument/2006/relationships/image" Target="../media/image50.jpeg"/><Relationship Id="rId1" Type="http://schemas.openxmlformats.org/officeDocument/2006/relationships/slideLayout" Target="../slideLayouts/slideLayout7.xml"/><Relationship Id="rId5" Type="http://schemas.openxmlformats.org/officeDocument/2006/relationships/image" Target="../media/image53.jpeg"/><Relationship Id="rId4" Type="http://schemas.openxmlformats.org/officeDocument/2006/relationships/image" Target="../media/image52.jpe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54.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6.jpeg"/><Relationship Id="rId2" Type="http://schemas.openxmlformats.org/officeDocument/2006/relationships/image" Target="../media/image55.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57.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58.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59.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60.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61.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62.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64.jpeg"/><Relationship Id="rId2" Type="http://schemas.openxmlformats.org/officeDocument/2006/relationships/image" Target="../media/image6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5.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67.jpeg"/><Relationship Id="rId2" Type="http://schemas.openxmlformats.org/officeDocument/2006/relationships/image" Target="../media/image66.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69.jpeg"/><Relationship Id="rId2" Type="http://schemas.openxmlformats.org/officeDocument/2006/relationships/image" Target="../media/image68.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70.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72.jpeg"/><Relationship Id="rId2" Type="http://schemas.openxmlformats.org/officeDocument/2006/relationships/image" Target="../media/image71.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74.jpeg"/><Relationship Id="rId2" Type="http://schemas.openxmlformats.org/officeDocument/2006/relationships/image" Target="../media/image73.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76.jpeg"/><Relationship Id="rId2" Type="http://schemas.openxmlformats.org/officeDocument/2006/relationships/image" Target="../media/image75.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78.jpeg"/><Relationship Id="rId2" Type="http://schemas.openxmlformats.org/officeDocument/2006/relationships/image" Target="../media/image77.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80.jpeg"/><Relationship Id="rId2" Type="http://schemas.openxmlformats.org/officeDocument/2006/relationships/image" Target="../media/image7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82.jpeg"/><Relationship Id="rId2" Type="http://schemas.openxmlformats.org/officeDocument/2006/relationships/image" Target="../media/image81.jpeg"/><Relationship Id="rId1" Type="http://schemas.openxmlformats.org/officeDocument/2006/relationships/slideLayout" Target="../slideLayouts/slideLayout7.xml"/><Relationship Id="rId4" Type="http://schemas.openxmlformats.org/officeDocument/2006/relationships/image" Target="../media/image83.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Подзаголовок 2">
            <a:extLst>
              <a:ext uri="{FF2B5EF4-FFF2-40B4-BE49-F238E27FC236}">
                <a16:creationId xmlns:a16="http://schemas.microsoft.com/office/drawing/2014/main" id="{0DABD4E4-5252-4C30-81F5-F916263CB234}"/>
              </a:ext>
            </a:extLst>
          </p:cNvPr>
          <p:cNvSpPr>
            <a:spLocks noGrp="1"/>
          </p:cNvSpPr>
          <p:nvPr>
            <p:ph type="subTitle" idx="1"/>
          </p:nvPr>
        </p:nvSpPr>
        <p:spPr>
          <a:xfrm>
            <a:off x="4439633" y="4518923"/>
            <a:ext cx="3312734" cy="1141851"/>
          </a:xfrm>
          <a:noFill/>
        </p:spPr>
        <p:txBody>
          <a:bodyPr>
            <a:normAutofit/>
          </a:bodyPr>
          <a:lstStyle/>
          <a:p>
            <a:r>
              <a:rPr lang="uk-UA" sz="4000" i="1" dirty="0">
                <a:solidFill>
                  <a:srgbClr val="FF0000"/>
                </a:solidFill>
              </a:rPr>
              <a:t>Лекція 3</a:t>
            </a:r>
          </a:p>
        </p:txBody>
      </p:sp>
      <p:sp>
        <p:nvSpPr>
          <p:cNvPr id="2" name="Заголовок 1">
            <a:extLst>
              <a:ext uri="{FF2B5EF4-FFF2-40B4-BE49-F238E27FC236}">
                <a16:creationId xmlns:a16="http://schemas.microsoft.com/office/drawing/2014/main" id="{32890DFC-AD5A-469C-8E90-2EE47BC95066}"/>
              </a:ext>
            </a:extLst>
          </p:cNvPr>
          <p:cNvSpPr>
            <a:spLocks noGrp="1"/>
          </p:cNvSpPr>
          <p:nvPr>
            <p:ph type="ctrTitle"/>
          </p:nvPr>
        </p:nvSpPr>
        <p:spPr>
          <a:xfrm>
            <a:off x="3204642" y="2353641"/>
            <a:ext cx="5782716" cy="2150719"/>
          </a:xfrm>
          <a:noFill/>
        </p:spPr>
        <p:txBody>
          <a:bodyPr anchor="ctr">
            <a:normAutofit/>
          </a:bodyPr>
          <a:lstStyle/>
          <a:p>
            <a:r>
              <a:rPr lang="uk-UA" sz="3600" dirty="0">
                <a:solidFill>
                  <a:srgbClr val="080808"/>
                </a:solidFill>
                <a:latin typeface="Segoe Print" panose="02000600000000000000" pitchFamily="2" charset="0"/>
                <a:ea typeface="Microsoft Yi Baiti" panose="03000500000000000000" pitchFamily="66" charset="0"/>
              </a:rPr>
              <a:t>Допоміжна навчально-методична література</a:t>
            </a: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51359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E2CBB0-1676-45FF-8014-AE36270FEEB7}"/>
              </a:ext>
            </a:extLst>
          </p:cNvPr>
          <p:cNvSpPr txBox="1"/>
          <p:nvPr/>
        </p:nvSpPr>
        <p:spPr>
          <a:xfrm>
            <a:off x="666894" y="1459974"/>
            <a:ext cx="6096000" cy="3785652"/>
          </a:xfrm>
          <a:prstGeom prst="rect">
            <a:avLst/>
          </a:prstGeom>
          <a:noFill/>
        </p:spPr>
        <p:txBody>
          <a:bodyPr wrap="square">
            <a:spAutoFit/>
          </a:bodyPr>
          <a:lstStyle/>
          <a:p>
            <a:pPr indent="450215" algn="just"/>
            <a:r>
              <a:rPr lang="uk-UA" sz="2000" b="0" dirty="0">
                <a:solidFill>
                  <a:srgbClr val="505050"/>
                </a:solidFill>
                <a:effectLst/>
                <a:latin typeface="Times New Roman" panose="02020603050405020304" pitchFamily="18" charset="0"/>
                <a:ea typeface="Times New Roman" panose="02020603050405020304" pitchFamily="18" charset="0"/>
              </a:rPr>
              <a:t>Процес реалізації педагогічної ідеї</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Як по-новому здійснюється навчальна, виробнича діяльність студентів, які нетрадиційні методи, форми, прийоми роботи використовувалися?</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Які зміни відбулися в студентів, у чому це виражається, за якими параметрами, критеріями показниками це відстежувалося?</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Які особливі умови необхідні для роботи за даною системою, підходу (комп'ютерний клас, програми, режим занять...)?</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Чи потрібна експериментальна перевірка, як вона здійснювалася?</a:t>
            </a:r>
            <a:endParaRPr lang="uk-UA" sz="2000" dirty="0">
              <a:effectLst/>
              <a:latin typeface="Times New Roman" panose="02020603050405020304" pitchFamily="18" charset="0"/>
              <a:ea typeface="Times New Roman" panose="02020603050405020304" pitchFamily="18" charset="0"/>
            </a:endParaRPr>
          </a:p>
        </p:txBody>
      </p:sp>
      <p:pic>
        <p:nvPicPr>
          <p:cNvPr id="8194" name="Picture 2" descr="100 новых учебников»: все книги переведут на казахский язык до конца 2020  года">
            <a:extLst>
              <a:ext uri="{FF2B5EF4-FFF2-40B4-BE49-F238E27FC236}">
                <a16:creationId xmlns:a16="http://schemas.microsoft.com/office/drawing/2014/main" id="{0EAE1B8B-604C-4405-904C-29AD2C54B5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2333" y="682482"/>
            <a:ext cx="4012773" cy="2670318"/>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док) Онлайн доступ к учебникам для учеников лицейских классов. Книги можно  и скачивать - #diez на русском">
            <a:extLst>
              <a:ext uri="{FF2B5EF4-FFF2-40B4-BE49-F238E27FC236}">
                <a16:creationId xmlns:a16="http://schemas.microsoft.com/office/drawing/2014/main" id="{36D3CBEE-A24E-41F0-A535-E07DB5E08D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5491" y="3792392"/>
            <a:ext cx="3729615" cy="2698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917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D9740B-3AD3-4C63-BD55-D1B6CA1F88AC}"/>
              </a:ext>
            </a:extLst>
          </p:cNvPr>
          <p:cNvSpPr txBox="1"/>
          <p:nvPr/>
        </p:nvSpPr>
        <p:spPr>
          <a:xfrm>
            <a:off x="757381" y="458956"/>
            <a:ext cx="7084291" cy="5940088"/>
          </a:xfrm>
          <a:prstGeom prst="rect">
            <a:avLst/>
          </a:prstGeom>
          <a:noFill/>
        </p:spPr>
        <p:txBody>
          <a:bodyPr wrap="square">
            <a:spAutoFit/>
          </a:bodyPr>
          <a:lstStyle/>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Надається </a:t>
            </a:r>
            <a:r>
              <a:rPr lang="uk-UA" sz="2000" i="1" dirty="0">
                <a:solidFill>
                  <a:srgbClr val="505050"/>
                </a:solidFill>
                <a:effectLst/>
                <a:latin typeface="Times New Roman" panose="02020603050405020304" pitchFamily="18" charset="0"/>
                <a:ea typeface="Times New Roman" panose="02020603050405020304" pitchFamily="18" charset="0"/>
              </a:rPr>
              <a:t>додатковий навчальний матеріал</a:t>
            </a:r>
            <a:r>
              <a:rPr lang="uk-UA" sz="2000" dirty="0">
                <a:solidFill>
                  <a:srgbClr val="505050"/>
                </a:solidFill>
                <a:effectLst/>
                <a:latin typeface="Times New Roman" panose="02020603050405020304" pitchFamily="18" charset="0"/>
                <a:ea typeface="Times New Roman" panose="02020603050405020304" pitchFamily="18" charset="0"/>
              </a:rPr>
              <a:t>, що відображає новітні науково-технічні досягнення в області досліджуваних питань, що не знайшли належного відображення в літературі, рекомендовані програмою, або поповнюючи її прогалини (по вузловим питання розділів або тем програм з метою вивчення нових матеріалів, опублікованих у періодичній пресі, інструкцій або інших джерел).</a:t>
            </a:r>
            <a:endParaRPr lang="uk-UA" sz="2000" dirty="0">
              <a:effectLst/>
              <a:latin typeface="Times New Roman" panose="02020603050405020304" pitchFamily="18" charset="0"/>
              <a:ea typeface="Times New Roman" panose="02020603050405020304" pitchFamily="18" charset="0"/>
            </a:endParaRPr>
          </a:p>
          <a:p>
            <a:pPr indent="450215" algn="just"/>
            <a:endParaRPr lang="uk-UA" sz="2000" i="1" dirty="0">
              <a:solidFill>
                <a:srgbClr val="505050"/>
              </a:solidFill>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Зміст основної частини має відповісти на питання: що пропонує автор? Навіщо він пропонує робити саме так? Як потрібно робити, щоб отримати гарантований автором результат?</a:t>
            </a:r>
            <a:endParaRPr lang="uk-UA" sz="2000" dirty="0">
              <a:effectLst/>
              <a:latin typeface="Times New Roman" panose="02020603050405020304" pitchFamily="18" charset="0"/>
              <a:ea typeface="Times New Roman" panose="02020603050405020304" pitchFamily="18" charset="0"/>
            </a:endParaRPr>
          </a:p>
          <a:p>
            <a:pPr indent="450215" algn="just"/>
            <a:endParaRPr lang="uk-UA" sz="2000" dirty="0">
              <a:solidFill>
                <a:srgbClr val="505050"/>
              </a:solidFill>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Оцінка оригінальності і новизни педагогічного досвіду. Визначається, в чому полягає науково-педагогічна новизна досвіду автора, які оригінальні знахідки </a:t>
            </a:r>
            <a:r>
              <a:rPr lang="uk-UA" sz="2000" dirty="0" err="1">
                <a:solidFill>
                  <a:srgbClr val="505050"/>
                </a:solidFill>
                <a:effectLst/>
                <a:latin typeface="Times New Roman" panose="02020603050405020304" pitchFamily="18" charset="0"/>
                <a:ea typeface="Times New Roman" panose="02020603050405020304" pitchFamily="18" charset="0"/>
              </a:rPr>
              <a:t>поповнять</a:t>
            </a:r>
            <a:r>
              <a:rPr lang="uk-UA" sz="2000" dirty="0">
                <a:solidFill>
                  <a:srgbClr val="505050"/>
                </a:solidFill>
                <a:effectLst/>
                <a:latin typeface="Times New Roman" panose="02020603050405020304" pitchFamily="18" charset="0"/>
                <a:ea typeface="Times New Roman" panose="02020603050405020304" pitchFamily="18" charset="0"/>
              </a:rPr>
              <a:t> практику освіти. Опис перспектив розвитку запропонованих в рекомендаціях способів діяльності.</a:t>
            </a:r>
            <a:endParaRPr lang="uk-UA" sz="2000" dirty="0">
              <a:effectLst/>
              <a:latin typeface="Times New Roman" panose="02020603050405020304" pitchFamily="18" charset="0"/>
              <a:ea typeface="Times New Roman" panose="02020603050405020304" pitchFamily="18" charset="0"/>
            </a:endParaRPr>
          </a:p>
        </p:txBody>
      </p:sp>
      <p:pic>
        <p:nvPicPr>
          <p:cNvPr id="9218" name="Picture 2" descr="Книги, учебники">
            <a:extLst>
              <a:ext uri="{FF2B5EF4-FFF2-40B4-BE49-F238E27FC236}">
                <a16:creationId xmlns:a16="http://schemas.microsoft.com/office/drawing/2014/main" id="{58FF3147-6113-49BF-B027-D5ECE82CBB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7164" y="2040591"/>
            <a:ext cx="3951287" cy="2629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421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3CB558-F98D-4DE8-95DB-539D68BC978B}"/>
              </a:ext>
            </a:extLst>
          </p:cNvPr>
          <p:cNvSpPr txBox="1"/>
          <p:nvPr/>
        </p:nvSpPr>
        <p:spPr>
          <a:xfrm>
            <a:off x="415636" y="458956"/>
            <a:ext cx="8405091" cy="5940088"/>
          </a:xfrm>
          <a:prstGeom prst="rect">
            <a:avLst/>
          </a:prstGeom>
          <a:noFill/>
        </p:spPr>
        <p:txBody>
          <a:bodyPr wrap="square">
            <a:spAutoFit/>
          </a:bodyPr>
          <a:lstStyle/>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Умови застосування рекомендацій. Визначаються умови з організації практичної діяльності, при яких можливе досягнення прогнозованих результатів і обставини, в яких доцільно використовувати дані рекомендації. Вказується на </a:t>
            </a:r>
            <a:r>
              <a:rPr lang="uk-UA" sz="2000" i="1" dirty="0">
                <a:solidFill>
                  <a:srgbClr val="505050"/>
                </a:solidFill>
                <a:effectLst/>
                <a:latin typeface="Times New Roman" panose="02020603050405020304" pitchFamily="18" charset="0"/>
                <a:ea typeface="Times New Roman" panose="02020603050405020304" pitchFamily="18" charset="0"/>
              </a:rPr>
              <a:t>можливі труднощі</a:t>
            </a:r>
            <a:r>
              <a:rPr lang="uk-UA" sz="2000" dirty="0">
                <a:solidFill>
                  <a:srgbClr val="505050"/>
                </a:solidFill>
                <a:effectLst/>
                <a:latin typeface="Times New Roman" panose="02020603050405020304" pitchFamily="18" charset="0"/>
                <a:ea typeface="Times New Roman" panose="02020603050405020304" pitchFamily="18" charset="0"/>
              </a:rPr>
              <a:t>, способи їх попередження і подолання.</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У методичних рекомендаціях</a:t>
            </a:r>
            <a:r>
              <a:rPr lang="uk-UA" sz="2000" dirty="0">
                <a:solidFill>
                  <a:srgbClr val="505050"/>
                </a:solidFill>
                <a:effectLst/>
                <a:latin typeface="Times New Roman" panose="02020603050405020304" pitchFamily="18" charset="0"/>
                <a:ea typeface="Times New Roman" panose="02020603050405020304" pitchFamily="18" charset="0"/>
              </a:rPr>
              <a:t> </a:t>
            </a: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1-й пункт основної частини - теорія, інше - практика. </a:t>
            </a: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У методичному посібнику може бути 1 - 3 пункту теорії, решта - практика. </a:t>
            </a: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Висновок - до 10% тексту. Робиться висновок, підсумок по роботі, представляються результати, позначається, в якому напрямку передбачається працювати далі.</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Список використаної і рекомендованої літератури з проблеми. Список літератури включає роботи автора або інших авторів з даної проблеми, теми.</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Додатки (конкретні практичні напрацювання автора).</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Кожна програма оформлюється з нової сторінки, номер пишеться в правому верхньому куті листа, по центру - назва програми.</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При великому обсязі роботи доцільно спочатку дати зміст.</a:t>
            </a:r>
            <a:endParaRPr lang="uk-UA" sz="2000" dirty="0">
              <a:effectLst/>
              <a:latin typeface="Times New Roman" panose="02020603050405020304" pitchFamily="18" charset="0"/>
              <a:ea typeface="Times New Roman" panose="02020603050405020304" pitchFamily="18" charset="0"/>
            </a:endParaRPr>
          </a:p>
        </p:txBody>
      </p:sp>
      <p:pic>
        <p:nvPicPr>
          <p:cNvPr id="10242" name="Picture 2" descr="Учебники от BRITISH BOOK.UA - лучший способ изучить английский">
            <a:extLst>
              <a:ext uri="{FF2B5EF4-FFF2-40B4-BE49-F238E27FC236}">
                <a16:creationId xmlns:a16="http://schemas.microsoft.com/office/drawing/2014/main" id="{C47C95EE-6427-4B06-AA34-64EB9DE760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68797" y="2376200"/>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7149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137109-DC46-4A96-998B-21D6E9C0CF38}"/>
              </a:ext>
            </a:extLst>
          </p:cNvPr>
          <p:cNvSpPr txBox="1"/>
          <p:nvPr/>
        </p:nvSpPr>
        <p:spPr>
          <a:xfrm>
            <a:off x="572653" y="799342"/>
            <a:ext cx="7490691" cy="5038302"/>
          </a:xfrm>
          <a:prstGeom prst="rect">
            <a:avLst/>
          </a:prstGeom>
          <a:noFill/>
        </p:spPr>
        <p:txBody>
          <a:bodyPr wrap="square">
            <a:spAutoFit/>
          </a:bodyPr>
          <a:lstStyle/>
          <a:p>
            <a:pPr indent="450215" algn="just">
              <a:lnSpc>
                <a:spcPct val="107000"/>
              </a:lnSpc>
              <a:spcBef>
                <a:spcPts val="200"/>
              </a:spcBef>
            </a:pPr>
            <a:r>
              <a:rPr lang="uk-UA" sz="2000" b="1" dirty="0">
                <a:solidFill>
                  <a:srgbClr val="505050"/>
                </a:solidFill>
                <a:effectLst/>
                <a:latin typeface="Calibri Light" panose="020F0302020204030204" pitchFamily="34" charset="0"/>
                <a:ea typeface="Times New Roman" panose="02020603050405020304" pitchFamily="18" charset="0"/>
                <a:cs typeface="Times New Roman" panose="02020603050405020304" pitchFamily="18" charset="0"/>
              </a:rPr>
              <a:t>Оформлення методичних рекомендацій</a:t>
            </a:r>
            <a:endParaRPr lang="uk-UA" sz="20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На титульному аркуші вгорі вказується установа, яка видає </a:t>
            </a:r>
            <a:r>
              <a:rPr lang="uk-UA" sz="2000" i="1" dirty="0">
                <a:solidFill>
                  <a:srgbClr val="505050"/>
                </a:solidFill>
                <a:effectLst/>
                <a:latin typeface="Times New Roman" panose="02020603050405020304" pitchFamily="18" charset="0"/>
                <a:ea typeface="Times New Roman" panose="02020603050405020304" pitchFamily="18" charset="0"/>
              </a:rPr>
              <a:t>методичний посібник.</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Посередині аркуша - ініціали та прізвище автора, назва роботи, нижче дрібнішим шрифтом необхідно позначити: </a:t>
            </a:r>
            <a:r>
              <a:rPr lang="uk-UA" sz="2000" i="1" dirty="0">
                <a:solidFill>
                  <a:srgbClr val="505050"/>
                </a:solidFill>
                <a:effectLst/>
                <a:latin typeface="Times New Roman" panose="02020603050405020304" pitchFamily="18" charset="0"/>
                <a:ea typeface="Times New Roman" panose="02020603050405020304" pitchFamily="18" charset="0"/>
              </a:rPr>
              <a:t>методичні рекомендації</a:t>
            </a:r>
            <a:r>
              <a:rPr lang="uk-UA" sz="2000" dirty="0">
                <a:solidFill>
                  <a:srgbClr val="505050"/>
                </a:solidFill>
                <a:effectLst/>
                <a:latin typeface="Times New Roman" panose="02020603050405020304" pitchFamily="18" charset="0"/>
                <a:ea typeface="Times New Roman" panose="02020603050405020304" pitchFamily="18" charset="0"/>
              </a:rPr>
              <a:t>.</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Внизу листа вказується місце і рік видання.</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У методичних рекомендаціях</a:t>
            </a:r>
            <a:r>
              <a:rPr lang="uk-UA" sz="2000" dirty="0">
                <a:solidFill>
                  <a:srgbClr val="505050"/>
                </a:solidFill>
                <a:effectLst/>
                <a:latin typeface="Times New Roman" panose="02020603050405020304" pitchFamily="18" charset="0"/>
                <a:ea typeface="Times New Roman" panose="02020603050405020304" pitchFamily="18" charset="0"/>
              </a:rPr>
              <a:t> повинен бути список літератури, на який посилаємося в </a:t>
            </a:r>
            <a:r>
              <a:rPr lang="uk-UA" sz="2000" dirty="0" err="1">
                <a:solidFill>
                  <a:srgbClr val="505050"/>
                </a:solidFill>
                <a:effectLst/>
                <a:latin typeface="Times New Roman" panose="02020603050405020304" pitchFamily="18" charset="0"/>
                <a:ea typeface="Times New Roman" panose="02020603050405020304" pitchFamily="18" charset="0"/>
              </a:rPr>
              <a:t>затекстовому</a:t>
            </a:r>
            <a:r>
              <a:rPr lang="uk-UA" sz="2000" dirty="0">
                <a:solidFill>
                  <a:srgbClr val="505050"/>
                </a:solidFill>
                <a:effectLst/>
                <a:latin typeface="Times New Roman" panose="02020603050405020304" pitchFamily="18" charset="0"/>
                <a:ea typeface="Times New Roman" panose="02020603050405020304" pitchFamily="18" charset="0"/>
              </a:rPr>
              <a:t> посиланні, можна посилатися на номер або на номер посилання і сторінки.</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Можна використовувати будь-яке посилання: </a:t>
            </a:r>
            <a:r>
              <a:rPr lang="uk-UA" sz="2000" dirty="0" err="1">
                <a:solidFill>
                  <a:srgbClr val="505050"/>
                </a:solidFill>
                <a:effectLst/>
                <a:latin typeface="Times New Roman" panose="02020603050405020304" pitchFamily="18" charset="0"/>
                <a:ea typeface="Times New Roman" panose="02020603050405020304" pitchFamily="18" charset="0"/>
              </a:rPr>
              <a:t>внутрітекстове</a:t>
            </a:r>
            <a:r>
              <a:rPr lang="uk-UA" sz="2000" dirty="0">
                <a:solidFill>
                  <a:srgbClr val="505050"/>
                </a:solidFill>
                <a:effectLst/>
                <a:latin typeface="Times New Roman" panose="02020603050405020304" pitchFamily="18" charset="0"/>
                <a:ea typeface="Times New Roman" panose="02020603050405020304" pitchFamily="18" charset="0"/>
              </a:rPr>
              <a:t>, підрядкове, </a:t>
            </a:r>
            <a:r>
              <a:rPr lang="uk-UA" sz="2000" dirty="0" err="1">
                <a:solidFill>
                  <a:srgbClr val="505050"/>
                </a:solidFill>
                <a:effectLst/>
                <a:latin typeface="Times New Roman" panose="02020603050405020304" pitchFamily="18" charset="0"/>
                <a:ea typeface="Times New Roman" panose="02020603050405020304" pitchFamily="18" charset="0"/>
              </a:rPr>
              <a:t>затекстове</a:t>
            </a:r>
            <a:r>
              <a:rPr lang="uk-UA" sz="2000" dirty="0">
                <a:solidFill>
                  <a:srgbClr val="505050"/>
                </a:solidFill>
                <a:effectLst/>
                <a:latin typeface="Times New Roman" panose="02020603050405020304" pitchFamily="18" charset="0"/>
                <a:ea typeface="Times New Roman" panose="02020603050405020304" pitchFamily="18" charset="0"/>
              </a:rPr>
              <a:t>. Але використовують тільки один вид посилань у тексті.</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Таким чином, </a:t>
            </a:r>
            <a:r>
              <a:rPr lang="uk-UA" sz="2000" i="1" dirty="0">
                <a:solidFill>
                  <a:srgbClr val="505050"/>
                </a:solidFill>
                <a:effectLst/>
                <a:latin typeface="Times New Roman" panose="02020603050405020304" pitchFamily="18" charset="0"/>
                <a:ea typeface="Times New Roman" panose="02020603050405020304" pitchFamily="18" charset="0"/>
              </a:rPr>
              <a:t>методичні рекомендації</a:t>
            </a:r>
            <a:r>
              <a:rPr lang="uk-UA" sz="2000" dirty="0">
                <a:solidFill>
                  <a:srgbClr val="505050"/>
                </a:solidFill>
                <a:effectLst/>
                <a:latin typeface="Times New Roman" panose="02020603050405020304" pitchFamily="18" charset="0"/>
                <a:ea typeface="Times New Roman" panose="02020603050405020304" pitchFamily="18" charset="0"/>
              </a:rPr>
              <a:t> представляють собою структуровану інформацію, що визначає порядок, логіку і акценти вивчення будь-якої теми, проведення заняття, заходи.</a:t>
            </a:r>
            <a:endParaRPr lang="uk-UA" sz="2000" dirty="0">
              <a:effectLst/>
              <a:latin typeface="Times New Roman" panose="02020603050405020304" pitchFamily="18" charset="0"/>
              <a:ea typeface="Times New Roman" panose="02020603050405020304" pitchFamily="18" charset="0"/>
            </a:endParaRPr>
          </a:p>
        </p:txBody>
      </p:sp>
      <p:pic>
        <p:nvPicPr>
          <p:cNvPr id="11266" name="Picture 2" descr="учебник чтение книг, книжный клипарт, книга, школьные принадлежности  канцтовары PNG и PSD-файл пнг для бесплатной загрузки">
            <a:extLst>
              <a:ext uri="{FF2B5EF4-FFF2-40B4-BE49-F238E27FC236}">
                <a16:creationId xmlns:a16="http://schemas.microsoft.com/office/drawing/2014/main" id="{31EC88F8-968A-4D1C-B2B8-E75C465D5C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6222" y="473220"/>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В Дагестане издадут учебники на азербайджанском языке — Межрегиональный  Информационный Ресурс Молодежи">
            <a:extLst>
              <a:ext uri="{FF2B5EF4-FFF2-40B4-BE49-F238E27FC236}">
                <a16:creationId xmlns:a16="http://schemas.microsoft.com/office/drawing/2014/main" id="{8A208100-D06D-4EDA-949B-E53124AEAF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8145" y="3222537"/>
            <a:ext cx="3618635" cy="2408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504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7DC9C5-AEC5-46B2-BD8A-A72E2B1AF27B}"/>
              </a:ext>
            </a:extLst>
          </p:cNvPr>
          <p:cNvSpPr txBox="1"/>
          <p:nvPr/>
        </p:nvSpPr>
        <p:spPr>
          <a:xfrm>
            <a:off x="332509" y="417407"/>
            <a:ext cx="8395855" cy="5631413"/>
          </a:xfrm>
          <a:prstGeom prst="rect">
            <a:avLst/>
          </a:prstGeom>
          <a:noFill/>
        </p:spPr>
        <p:txBody>
          <a:bodyPr wrap="square">
            <a:spAutoFit/>
          </a:bodyPr>
          <a:lstStyle/>
          <a:p>
            <a:pPr indent="450215" algn="ctr">
              <a:lnSpc>
                <a:spcPct val="107000"/>
              </a:lnSpc>
              <a:spcAft>
                <a:spcPts val="800"/>
              </a:spcAft>
            </a:pPr>
            <a:r>
              <a:rPr lang="uk-UA" sz="2000" b="1" dirty="0">
                <a:effectLst/>
                <a:latin typeface="Times New Roman" panose="02020603050405020304" pitchFamily="18" charset="0"/>
                <a:ea typeface="Calibri" panose="020F0502020204030204" pitchFamily="34" charset="0"/>
                <a:cs typeface="Arial" panose="020B0604020202020204" pitchFamily="34" charset="0"/>
              </a:rPr>
              <a:t>Конспект лекцій</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ctr">
              <a:lnSpc>
                <a:spcPct val="107000"/>
              </a:lnSpc>
              <a:spcAft>
                <a:spcPts val="800"/>
              </a:spcAft>
            </a:pPr>
            <a:r>
              <a:rPr lang="uk-UA" sz="2000" b="1" dirty="0">
                <a:effectLst/>
                <a:latin typeface="Times New Roman" panose="02020603050405020304" pitchFamily="18" charset="0"/>
                <a:ea typeface="Calibri" panose="020F0502020204030204" pitchFamily="34" charset="0"/>
                <a:cs typeface="Arial" panose="020B0604020202020204" pitchFamily="34" charset="0"/>
              </a:rPr>
              <a:t>Структура конспекту лекцій</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Рівень підготовки викладача до кожної лекції передусім визначається його науковою, методичною і загальною культурою. Однак яким би високим не був рівень викладача, він зобов'язаний готуватися до кожної лекції. Зумовлено це тим, що наука інтенсивно розвивається, з'являються нові знання, якими потрібно поповнювати власний багаж.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Удосконалюється постійно і методика викладання. Ефективність лекції значною мірою залежить від чіткості та послідовності розгортання її змісту. Цьому сприяє план, який доцільно повідомити на початку лекції або в кінці попередньої. Лекція повинна бути структурована і містити</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 вступ,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основну частину,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висновки (щоправда, ні загальну структуру лекції, ні її окремі частини не можна стандартизувати, все залежить від творчості викладача).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2290" name="Picture 2" descr="Конспект лекцій, що таке конспект лекцій?">
            <a:extLst>
              <a:ext uri="{FF2B5EF4-FFF2-40B4-BE49-F238E27FC236}">
                <a16:creationId xmlns:a16="http://schemas.microsoft.com/office/drawing/2014/main" id="{3BFCD3B4-63E7-4F40-85AE-9EA84726F3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4772" y="583911"/>
            <a:ext cx="3104720" cy="2325543"/>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Конспект лекцій, що таке конспект лекцій?">
            <a:extLst>
              <a:ext uri="{FF2B5EF4-FFF2-40B4-BE49-F238E27FC236}">
                <a16:creationId xmlns:a16="http://schemas.microsoft.com/office/drawing/2014/main" id="{611B4DD0-0E44-4ABC-B928-EED8103E39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54772" y="4007701"/>
            <a:ext cx="3275015" cy="2041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7567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A60C6D-BC25-46E9-B56A-50A61B29FE0D}"/>
              </a:ext>
            </a:extLst>
          </p:cNvPr>
          <p:cNvSpPr txBox="1"/>
          <p:nvPr/>
        </p:nvSpPr>
        <p:spPr>
          <a:xfrm>
            <a:off x="997527" y="1134783"/>
            <a:ext cx="6096000" cy="4233082"/>
          </a:xfrm>
          <a:prstGeom prst="rect">
            <a:avLst/>
          </a:prstGeom>
          <a:noFill/>
        </p:spPr>
        <p:txBody>
          <a:bodyPr wrap="square">
            <a:spAutoFit/>
          </a:bodyPr>
          <a:lstStyle/>
          <a:p>
            <a:pPr indent="450215" algn="just">
              <a:lnSpc>
                <a:spcPct val="107000"/>
              </a:lnSpc>
              <a:spcAft>
                <a:spcPts val="800"/>
              </a:spcAft>
            </a:pPr>
            <a:r>
              <a:rPr lang="uk-UA" sz="2000" i="1" dirty="0">
                <a:effectLst/>
                <a:latin typeface="Times New Roman" panose="02020603050405020304" pitchFamily="18" charset="0"/>
                <a:ea typeface="Calibri" panose="020F0502020204030204" pitchFamily="34" charset="0"/>
                <a:cs typeface="Arial" panose="020B0604020202020204" pitchFamily="34" charset="0"/>
              </a:rPr>
              <a:t>Вступна частина </a:t>
            </a:r>
            <a:r>
              <a:rPr lang="uk-UA" sz="2000" dirty="0">
                <a:effectLst/>
                <a:latin typeface="Times New Roman" panose="02020603050405020304" pitchFamily="18" charset="0"/>
                <a:ea typeface="Calibri" panose="020F0502020204030204" pitchFamily="34" charset="0"/>
                <a:cs typeface="Arial" panose="020B0604020202020204" pitchFamily="34" charset="0"/>
              </a:rPr>
              <a:t>має бути короткою і виразною. У ньому викладач зосереджує увагу здобувачів вищої освіти на предметі лекції, її цілях і завданнях, прикладному значенні.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Важливо також викликати цікавість до навчального матеріалу, відновити у пам'яті студентів основний матеріал з попередніх лекцій, дати час підготуватися до сприймання лекції.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Важливим є доведення до здобувачів вищої освіти мети лекції і належне її мотивування. Це виховує в них вміння одразу, без зволікань, залучатися у процес слухання лекції.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3314" name="Picture 2" descr="Как составить конспект по теме: пошаговая инструкция">
            <a:extLst>
              <a:ext uri="{FF2B5EF4-FFF2-40B4-BE49-F238E27FC236}">
                <a16:creationId xmlns:a16="http://schemas.microsoft.com/office/drawing/2014/main" id="{848445B1-AFED-4232-8268-7DE4E24733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4728" y="1731739"/>
            <a:ext cx="3034722" cy="2941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407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4E45EF-8094-4434-BDD4-7E47D8267C6D}"/>
              </a:ext>
            </a:extLst>
          </p:cNvPr>
          <p:cNvSpPr txBox="1"/>
          <p:nvPr/>
        </p:nvSpPr>
        <p:spPr>
          <a:xfrm>
            <a:off x="979055" y="1120032"/>
            <a:ext cx="6096000" cy="4664995"/>
          </a:xfrm>
          <a:prstGeom prst="rect">
            <a:avLst/>
          </a:prstGeom>
          <a:noFill/>
        </p:spPr>
        <p:txBody>
          <a:bodyPr wrap="square">
            <a:spAutoFit/>
          </a:bodyPr>
          <a:lstStyle/>
          <a:p>
            <a:pPr indent="450215" algn="just">
              <a:lnSpc>
                <a:spcPct val="107000"/>
              </a:lnSpc>
              <a:spcAft>
                <a:spcPts val="800"/>
              </a:spcAft>
            </a:pPr>
            <a:r>
              <a:rPr lang="uk-UA" sz="2000" i="1" dirty="0">
                <a:effectLst/>
                <a:latin typeface="Times New Roman" panose="02020603050405020304" pitchFamily="18" charset="0"/>
                <a:ea typeface="Calibri" panose="020F0502020204030204" pitchFamily="34" charset="0"/>
                <a:cs typeface="Arial" panose="020B0604020202020204" pitchFamily="34" charset="0"/>
              </a:rPr>
              <a:t>Основна частина </a:t>
            </a:r>
            <a:endParaRPr lang="uk-UA" sz="2000" i="1"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Більша частина лекції відводиться розкриттю основного змісту, передбаченого планом лекції. Завершується виклад лекції висновком.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Лекція не повинна охоплювати весь програмний матеріал з теми, щоб у студента не склалося враження, що конспект лекції є єдиним джерелом, потрібним для пізнання науки, тому частину програмного матеріалу слід виділити для самостійного опрацювання.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При цьому важливо привчити студентів звертатися до програми навчальної дисципліни під час її вивчення.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4338" name="Picture 2" descr="Конспект лекцій, що таке конспект лекцій?">
            <a:extLst>
              <a:ext uri="{FF2B5EF4-FFF2-40B4-BE49-F238E27FC236}">
                <a16:creationId xmlns:a16="http://schemas.microsoft.com/office/drawing/2014/main" id="{5AC3731C-4C83-49EA-A294-F47BF0522B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2365" y="1782751"/>
            <a:ext cx="3764252" cy="2819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549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B93A4A-2F9D-4DD2-A110-1EBEDA125190}"/>
              </a:ext>
            </a:extLst>
          </p:cNvPr>
          <p:cNvSpPr txBox="1"/>
          <p:nvPr/>
        </p:nvSpPr>
        <p:spPr>
          <a:xfrm>
            <a:off x="526473" y="437860"/>
            <a:ext cx="8081818" cy="5982279"/>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Зміст лекції має ґрунтуватися на власному погляді викладача на матеріал, його самостійному трактуванні, а не дублюванні підручника чи посібника. Важливо також використання різних засобів унаочнення та демонстрування, які допомагають інтенсифікувати освітній процес.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Запорукою ефективності лекції є вдало підібраний фактичний матеріал. Однак перевантаження лекції фактами нерідко призводить до зниження її наукової цінності. Кількість фактичного матеріалу має визначатися кількістю узагальнень.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Кожне узагальнення бажано підкріпити конкретним фактом. Лекція покликана не тільки формувати у здобувачів науки  основи знань з певної наукової галузі, а й визначати напрями, зміст і характер інших видів навчальних занять (семінарів, практичних і лабораторних робіт) та самостійної роботи.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З огляду на це лекції необхідно вибудовувати на матеріалі, який буде поглиблюватися і розширюватися на семінарських та практичних (лабораторних) заняттях. Акцентувати слід на тій інформації, яка найнеобхідніша для майбутньої діяльності здобувача вищої освіти.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5362" name="Picture 2" descr="Як не треба писати рецензії: конспект лекції – ЛітАкцент – світ сучасної  літератури">
            <a:extLst>
              <a:ext uri="{FF2B5EF4-FFF2-40B4-BE49-F238E27FC236}">
                <a16:creationId xmlns:a16="http://schemas.microsoft.com/office/drawing/2014/main" id="{A76B3CE5-7F49-4D8C-A9EE-878C250732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8291" y="2301525"/>
            <a:ext cx="3323215" cy="2211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483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006B17-ECA5-497D-85B3-EE96134CADBB}"/>
              </a:ext>
            </a:extLst>
          </p:cNvPr>
          <p:cNvSpPr txBox="1"/>
          <p:nvPr/>
        </p:nvSpPr>
        <p:spPr>
          <a:xfrm>
            <a:off x="304798" y="836618"/>
            <a:ext cx="7453747" cy="5544403"/>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Підбираючи матеріал до лекції, викладач має продумати її зв'язок з попереднім і наступним матеріалом, вибудувати його так, щоб вся лекція і окремі її частини відповідали принципам дидактики вищої школи.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Доступність і науковість викладу. Доступність передбачає врахування рівня здобувачів вищої освіти, їх індивідуальних особливостей, а науковість розкриття причинно-наслідкових зв'язків, явищ, подій, проникнення в їх сутність, міждисциплінарні зв'язки тощо. Матеріал має бути цікаво вибудуваний, щоб легко сприймався і повніше та всебічно усвідомлювався здобувачем вищої освіти.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Викладач має відстежувати, що із сказаного ним і якою мірою </a:t>
            </a:r>
            <a:r>
              <a:rPr lang="uk-UA" sz="2000" dirty="0" err="1">
                <a:effectLst/>
                <a:latin typeface="Times New Roman" panose="02020603050405020304" pitchFamily="18" charset="0"/>
                <a:ea typeface="Calibri" panose="020F0502020204030204" pitchFamily="34" charset="0"/>
                <a:cs typeface="Arial" panose="020B0604020202020204" pitchFamily="34" charset="0"/>
              </a:rPr>
              <a:t>сприйнято</a:t>
            </a:r>
            <a:r>
              <a:rPr lang="uk-UA" sz="2000" dirty="0">
                <a:effectLst/>
                <a:latin typeface="Times New Roman" panose="02020603050405020304" pitchFamily="18" charset="0"/>
                <a:ea typeface="Calibri" panose="020F0502020204030204" pitchFamily="34" charset="0"/>
                <a:cs typeface="Arial" panose="020B0604020202020204" pitchFamily="34" charset="0"/>
              </a:rPr>
              <a:t> аудиторією, чи не виникли запитання через недостатнє розуміння змісту лекції, непідготовленість до її сприйняття; чи встигають вони усвідомити кожне нове положення, чи вміють поєднувати нову інформацію з попередньою тощо. </a:t>
            </a:r>
          </a:p>
        </p:txBody>
      </p:sp>
      <p:pic>
        <p:nvPicPr>
          <p:cNvPr id="16386" name="Picture 2" descr="Опорный конспект лекций с предмета &quot;Калькуляция&quot;">
            <a:extLst>
              <a:ext uri="{FF2B5EF4-FFF2-40B4-BE49-F238E27FC236}">
                <a16:creationId xmlns:a16="http://schemas.microsoft.com/office/drawing/2014/main" id="{714C1CEC-5CA3-4716-9A7C-3A30113AB0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8031" y="2288431"/>
            <a:ext cx="3869171" cy="197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3204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01300B-BEAB-4113-B9FD-BF143DA7BB50}"/>
              </a:ext>
            </a:extLst>
          </p:cNvPr>
          <p:cNvSpPr txBox="1"/>
          <p:nvPr/>
        </p:nvSpPr>
        <p:spPr>
          <a:xfrm>
            <a:off x="1182255" y="1012435"/>
            <a:ext cx="6096000" cy="3903761"/>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Включення механізму зворотного зв'язку дає змогу викладачу не лише контролювати рівень сприймання, а й регулювати процес роздумів залежно від реального стану студентів.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Цього можна досягти 5-10 хвилинним вибірковим опитуванням кількох осіб. Деколи його проводять у письмовій формі, роздаючи всім здобувачам вищої освіти картки з найважливішими запитаннями, на які вони повинні відразу написати короткі відповіді.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Завершується кожне питання лекції підсумком і мотивованим переходом до наступного.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7410" name="Picture 2" descr="Конспект лекцій, що таке конспект лекцій?">
            <a:extLst>
              <a:ext uri="{FF2B5EF4-FFF2-40B4-BE49-F238E27FC236}">
                <a16:creationId xmlns:a16="http://schemas.microsoft.com/office/drawing/2014/main" id="{82F22F24-FD43-492E-A6BE-C247AC654D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9164" y="1762736"/>
            <a:ext cx="4270952" cy="2695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917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7B227F-24FB-49E5-AC2A-AEC58370DF86}"/>
              </a:ext>
            </a:extLst>
          </p:cNvPr>
          <p:cNvSpPr>
            <a:spLocks noGrp="1"/>
          </p:cNvSpPr>
          <p:nvPr>
            <p:ph type="title"/>
          </p:nvPr>
        </p:nvSpPr>
        <p:spPr/>
        <p:txBody>
          <a:bodyPr/>
          <a:lstStyle/>
          <a:p>
            <a:pPr algn="ctr"/>
            <a:r>
              <a:rPr lang="uk-UA" dirty="0">
                <a:latin typeface="Segoe Print" panose="02000600000000000000" pitchFamily="2" charset="0"/>
              </a:rPr>
              <a:t>План</a:t>
            </a:r>
          </a:p>
        </p:txBody>
      </p:sp>
      <p:sp>
        <p:nvSpPr>
          <p:cNvPr id="3" name="Объект 2">
            <a:extLst>
              <a:ext uri="{FF2B5EF4-FFF2-40B4-BE49-F238E27FC236}">
                <a16:creationId xmlns:a16="http://schemas.microsoft.com/office/drawing/2014/main" id="{E1917C0C-557D-4077-96F9-2AD8969A5581}"/>
              </a:ext>
            </a:extLst>
          </p:cNvPr>
          <p:cNvSpPr>
            <a:spLocks noGrp="1"/>
          </p:cNvSpPr>
          <p:nvPr>
            <p:ph idx="1"/>
          </p:nvPr>
        </p:nvSpPr>
        <p:spPr/>
        <p:txBody>
          <a:bodyPr/>
          <a:lstStyle/>
          <a:p>
            <a:r>
              <a:rPr lang="uk-UA" dirty="0"/>
              <a:t>Методичні матеріали для викладачів та студентів</a:t>
            </a:r>
          </a:p>
          <a:p>
            <a:r>
              <a:rPr lang="uk-UA" dirty="0"/>
              <a:t>Конспект лекцій</a:t>
            </a:r>
          </a:p>
          <a:p>
            <a:r>
              <a:rPr lang="uk-UA" dirty="0"/>
              <a:t>Словники як джерело інформації</a:t>
            </a:r>
          </a:p>
          <a:p>
            <a:r>
              <a:rPr lang="uk-UA" dirty="0"/>
              <a:t>Енциклопедії</a:t>
            </a:r>
          </a:p>
          <a:p>
            <a:r>
              <a:rPr lang="uk-UA" dirty="0"/>
              <a:t>Робочий зошит</a:t>
            </a:r>
          </a:p>
          <a:p>
            <a:endParaRPr lang="uk-UA" dirty="0"/>
          </a:p>
          <a:p>
            <a:endParaRPr lang="uk-UA" dirty="0"/>
          </a:p>
        </p:txBody>
      </p:sp>
    </p:spTree>
    <p:extLst>
      <p:ext uri="{BB962C8B-B14F-4D97-AF65-F5344CB8AC3E}">
        <p14:creationId xmlns:p14="http://schemas.microsoft.com/office/powerpoint/2010/main" val="2276685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2F3EE7-1877-4CC5-9C94-4837A85424BA}"/>
              </a:ext>
            </a:extLst>
          </p:cNvPr>
          <p:cNvSpPr txBox="1"/>
          <p:nvPr/>
        </p:nvSpPr>
        <p:spPr>
          <a:xfrm>
            <a:off x="757381" y="1147798"/>
            <a:ext cx="7084291" cy="4562403"/>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Виокремлення складових частин навчального матеріалу полегшує сприймання і запам'ятовування, та допомагає краще усвідомити зв'язки між частинами цілого. </a:t>
            </a:r>
          </a:p>
          <a:p>
            <a:pPr indent="450215" algn="just">
              <a:lnSpc>
                <a:spcPct val="107000"/>
              </a:lnSpc>
              <a:spcAft>
                <a:spcPts val="800"/>
              </a:spcAft>
            </a:pPr>
            <a:r>
              <a:rPr lang="uk-UA" sz="2000" i="1" dirty="0">
                <a:effectLst/>
                <a:latin typeface="Times New Roman" panose="02020603050405020304" pitchFamily="18" charset="0"/>
                <a:ea typeface="Calibri" panose="020F0502020204030204" pitchFamily="34" charset="0"/>
                <a:cs typeface="Arial" panose="020B0604020202020204" pitchFamily="34" charset="0"/>
              </a:rPr>
              <a:t>Висновок </a:t>
            </a:r>
            <a:r>
              <a:rPr lang="uk-UA" sz="2000" dirty="0">
                <a:effectLst/>
                <a:latin typeface="Times New Roman" panose="02020603050405020304" pitchFamily="18" charset="0"/>
                <a:ea typeface="Calibri" panose="020F0502020204030204" pitchFamily="34" charset="0"/>
                <a:cs typeface="Arial" panose="020B0604020202020204" pitchFamily="34" charset="0"/>
              </a:rPr>
              <a:t>передбачає повторення важливих теоретичних положень, про які йшлося на лекції, підведення загального підсумку, відповіді на запитання здобувачів вищої освіти, що виникли в процесі сприйняття нового матеріалу - це дає змогу здобувачам вищої освіти створити уяву про завершеність певної частини теоретичного матеріалу.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Емоційність викладу є засобом мобілізації і підтримання уваги здобувачів вищої освіти. Емоційність досягається насамперед чіткою, живою, образною, інтонованою мовою викладача.</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8434" name="Picture 2" descr="Конспект лекций (Письменный конспект лекции)">
            <a:extLst>
              <a:ext uri="{FF2B5EF4-FFF2-40B4-BE49-F238E27FC236}">
                <a16:creationId xmlns:a16="http://schemas.microsoft.com/office/drawing/2014/main" id="{697221F0-48A7-4621-90C1-CCB65D3E1A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1746" y="1985014"/>
            <a:ext cx="3854450" cy="2555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525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592CD1-7F6F-4C54-984B-743B3E6EC2A1}"/>
              </a:ext>
            </a:extLst>
          </p:cNvPr>
          <p:cNvSpPr txBox="1"/>
          <p:nvPr/>
        </p:nvSpPr>
        <p:spPr>
          <a:xfrm>
            <a:off x="858982" y="653817"/>
            <a:ext cx="6096000" cy="5550366"/>
          </a:xfrm>
          <a:prstGeom prst="rect">
            <a:avLst/>
          </a:prstGeom>
          <a:noFill/>
        </p:spPr>
        <p:txBody>
          <a:bodyPr wrap="square">
            <a:spAutoFit/>
          </a:bodyPr>
          <a:lstStyle/>
          <a:p>
            <a:pPr indent="450215" algn="just">
              <a:lnSpc>
                <a:spcPct val="107000"/>
              </a:lnSpc>
              <a:spcAft>
                <a:spcPts val="800"/>
              </a:spcAft>
            </a:pPr>
            <a:r>
              <a:rPr lang="uk-UA" sz="2000" b="1" dirty="0">
                <a:effectLst/>
                <a:latin typeface="Times New Roman" panose="02020603050405020304" pitchFamily="18" charset="0"/>
                <a:ea typeface="Calibri" panose="020F0502020204030204" pitchFamily="34" charset="0"/>
                <a:cs typeface="Arial" panose="020B0604020202020204" pitchFamily="34" charset="0"/>
              </a:rPr>
              <a:t>Опорний конспект лекцій (ОКЛ)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Сучасний викладач університету повинен вивчати, узагальнювати і впроваджувати в навчальний процес інноваційні освітні технології. Для вирішення поточних педагогічних завдань та досягнення кінцевої мети – підготовки висококваліфікованих фахівців - необхідним є повноцінне здійснення навчання, яке передбачає використання комплексу сучасних навчально-методичних видань.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Одним із ефективних методів навчання є використання опорного конспекту лекцій (ОКЛ). Основою системи викладання за допомогою ОКЛ є поєднання трьох принципів класичної педагогіки, які, певним чином, забезпечують успіх у системі викладання: </a:t>
            </a:r>
            <a:r>
              <a:rPr lang="uk-UA" sz="2000" i="1" dirty="0">
                <a:effectLst/>
                <a:latin typeface="Times New Roman" panose="02020603050405020304" pitchFamily="18" charset="0"/>
                <a:ea typeface="Calibri" panose="020F0502020204030204" pitchFamily="34" charset="0"/>
                <a:cs typeface="Arial" panose="020B0604020202020204" pitchFamily="34" charset="0"/>
              </a:rPr>
              <a:t>доступності, </a:t>
            </a:r>
            <a:r>
              <a:rPr lang="uk-UA" sz="2000" i="1" dirty="0" err="1">
                <a:effectLst/>
                <a:latin typeface="Times New Roman" panose="02020603050405020304" pitchFamily="18" charset="0"/>
                <a:ea typeface="Calibri" panose="020F0502020204030204" pitchFamily="34" charset="0"/>
                <a:cs typeface="Arial" panose="020B0604020202020204" pitchFamily="34" charset="0"/>
              </a:rPr>
              <a:t>посильності</a:t>
            </a:r>
            <a:r>
              <a:rPr lang="uk-UA" sz="2000" i="1" dirty="0">
                <a:effectLst/>
                <a:latin typeface="Times New Roman" panose="02020603050405020304" pitchFamily="18" charset="0"/>
                <a:ea typeface="Calibri" panose="020F0502020204030204" pitchFamily="34" charset="0"/>
                <a:cs typeface="Arial" panose="020B0604020202020204" pitchFamily="34" charset="0"/>
              </a:rPr>
              <a:t>, наочності.</a:t>
            </a:r>
            <a:r>
              <a:rPr lang="uk-UA" sz="2000" dirty="0">
                <a:effectLst/>
                <a:latin typeface="Times New Roman" panose="02020603050405020304" pitchFamily="18" charset="0"/>
                <a:ea typeface="Calibri" panose="020F0502020204030204" pitchFamily="34" charset="0"/>
                <a:cs typeface="Arial" panose="020B0604020202020204" pitchFamily="34" charset="0"/>
              </a:rPr>
              <a:t>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9458" name="Picture 2" descr="Конспект лекций (Письменный конспект лекции)">
            <a:extLst>
              <a:ext uri="{FF2B5EF4-FFF2-40B4-BE49-F238E27FC236}">
                <a16:creationId xmlns:a16="http://schemas.microsoft.com/office/drawing/2014/main" id="{2A2972AC-07B3-406E-BA61-F18F5BB071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1455" y="1817254"/>
            <a:ext cx="4288559" cy="284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1535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7FBBF2-C68C-449C-AAF1-3E27D7A60960}"/>
              </a:ext>
            </a:extLst>
          </p:cNvPr>
          <p:cNvSpPr txBox="1"/>
          <p:nvPr/>
        </p:nvSpPr>
        <p:spPr>
          <a:xfrm>
            <a:off x="618837" y="1015234"/>
            <a:ext cx="6603999" cy="5290679"/>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Розробка ОКЛ є необхідною умовою підвищення ефективності освітнього процесу шляхом інтенсифікації проведення як лекційних, так і семінарських занять. В опорному конспекті лекцій розглянуто значний обсяг матеріалу дисципліни та використано активні методи навчання. Він необхідний кожному студенту для роботи на лекційному, семінарському заняттях та під час самостійної підготовки до них. </a:t>
            </a:r>
          </a:p>
          <a:p>
            <a:pPr indent="450215" algn="just">
              <a:lnSpc>
                <a:spcPct val="107000"/>
              </a:lnSpc>
              <a:spcAft>
                <a:spcPts val="800"/>
              </a:spcAft>
            </a:pPr>
            <a:r>
              <a:rPr lang="uk-UA" sz="2000" b="1" dirty="0">
                <a:effectLst/>
                <a:latin typeface="Times New Roman" panose="02020603050405020304" pitchFamily="18" charset="0"/>
                <a:ea typeface="Calibri" panose="020F0502020204030204" pitchFamily="34" charset="0"/>
                <a:cs typeface="Arial" panose="020B0604020202020204" pitchFamily="34" charset="0"/>
              </a:rPr>
              <a:t>Загальна характеристика ОКЛ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Слід відрізняти поняття «конспект лекцій» та «опорний конспект лекцій». Принципова відмінність конспекту від опорного конспекту полягає в тому, що у конспекті міститься основний матеріал теми з використанням найпростіших скорочень слів, фраз.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0482" name="Picture 2" descr="Конспект лекций (Письменный конспект лекции)">
            <a:extLst>
              <a:ext uri="{FF2B5EF4-FFF2-40B4-BE49-F238E27FC236}">
                <a16:creationId xmlns:a16="http://schemas.microsoft.com/office/drawing/2014/main" id="{A23E540F-FCE6-4A24-8070-5C33512C6B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5420" y="1938094"/>
            <a:ext cx="3980872" cy="2981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800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AA7640-B0C2-4605-A4C1-2B0AC88E9D6A}"/>
              </a:ext>
            </a:extLst>
          </p:cNvPr>
          <p:cNvSpPr txBox="1"/>
          <p:nvPr/>
        </p:nvSpPr>
        <p:spPr>
          <a:xfrm>
            <a:off x="581892" y="386564"/>
            <a:ext cx="8072582" cy="6084871"/>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Конспект лекцій – навчальне видання стислого викладу лекцій навчальної дисципліни.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Опорний конспект лекцій (ОКЛ) – вид навчально-методичного видання, в якому за допомогою опорних сигналів, які являють собою наочну конструкцію, що заміщує систему значень, понять, ідей як взаємопов’язаних елементів, стисло викладено теоретичний матеріал. Поняття «опорний конспект» означає, що у цьому виданні є елементи, властиві конспекту (закінчені фрази, скорочення, окремі пояснення), а також опорні сигнали (ОС).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Опорний сигнал (ОС) – це асоціативний символ, який замінює певний фрагмент навчального матеріалу і здатний миттєво поновити його в пам’яті. В опорному конспекті як ОС можна використовувати: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а) схеми, рисунки, діаграми, графіки, таблиці, формули (змістові ОС);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б) незвичні компоненти: ключові слова, фрази, цікаві малюнки, значки, які поза розповіддю викладача не мають прямих змістових зв’язків з теоретичним матеріалом.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1506" name="Picture 2" descr="Конспект лекций (Письменный конспект лекции)">
            <a:extLst>
              <a:ext uri="{FF2B5EF4-FFF2-40B4-BE49-F238E27FC236}">
                <a16:creationId xmlns:a16="http://schemas.microsoft.com/office/drawing/2014/main" id="{8DC27F29-8EF7-4948-8864-130CAEEEC9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1225" y="2449492"/>
            <a:ext cx="3262398" cy="1826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983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00792D-9398-4879-809D-A16123DBF03D}"/>
              </a:ext>
            </a:extLst>
          </p:cNvPr>
          <p:cNvSpPr txBox="1"/>
          <p:nvPr/>
        </p:nvSpPr>
        <p:spPr>
          <a:xfrm>
            <a:off x="858981" y="785924"/>
            <a:ext cx="6585527" cy="5118452"/>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Опорний сигнал містить інформацію, спираючись на яку можна відтворити деякі, пов’язані з нею, дані. Саме ця властивість ОКЛ як стимулу до розкриття суті всього обсягу поєднаної з ним інформації і використовується для стислого викладення матеріалу, але водночас слугує основою більш широкого змісту. ОКЛ використовується для більш широкого та ґрунтовного пояснення викладачем змісту навчального матеріалу.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Подача інформації в ОКЛ здійснюється таким чином, щоб використовувати всі можливості візуального і психологічного впливу під час отримання. Якщо з дисципліни, за якою видається ОКЛ, авторський підручник або навчальний посібник виданий протягом останніх 5 років, викладач може не розробляти опорний конспект лекцій.</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2530" name="Picture 2" descr="Складання конспекту лекції">
            <a:extLst>
              <a:ext uri="{FF2B5EF4-FFF2-40B4-BE49-F238E27FC236}">
                <a16:creationId xmlns:a16="http://schemas.microsoft.com/office/drawing/2014/main" id="{891AF03A-1705-4272-83A0-1B2A290B8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8910" y="1628738"/>
            <a:ext cx="3318886" cy="2790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448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0DD3A0-30AE-494B-A12E-73A71A0C3F56}"/>
              </a:ext>
            </a:extLst>
          </p:cNvPr>
          <p:cNvSpPr txBox="1"/>
          <p:nvPr/>
        </p:nvSpPr>
        <p:spPr>
          <a:xfrm>
            <a:off x="369454" y="305516"/>
            <a:ext cx="10289310" cy="6246967"/>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ОКЛ рекомендується складати на підставі тексту лекції або підручника/навчального посібника. ОКЛ має такі структурні складові: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Методичні рекомендації щодо роботи з опорним конспектом.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Назва теми, її план.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Рекомендована література.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Міні-лексикон (ключові слова).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Зміст кожної теми (у вигляді опорних сигналів).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Питання для самоперевірки (після кожної теми).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Список рекомендованої літератури.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У методичних рекомендаціях щодо роботи з опорним конспектом </a:t>
            </a:r>
            <a:r>
              <a:rPr lang="uk-UA" sz="2000" i="1" dirty="0">
                <a:effectLst/>
                <a:latin typeface="Times New Roman" panose="02020603050405020304" pitchFamily="18" charset="0"/>
                <a:ea typeface="Calibri" panose="020F0502020204030204" pitchFamily="34" charset="0"/>
                <a:cs typeface="Arial" panose="020B0604020202020204" pitchFamily="34" charset="0"/>
              </a:rPr>
              <a:t>доцільно визначити</a:t>
            </a:r>
            <a:r>
              <a:rPr lang="uk-UA" sz="2000" dirty="0">
                <a:effectLst/>
                <a:latin typeface="Times New Roman" panose="02020603050405020304" pitchFamily="18" charset="0"/>
                <a:ea typeface="Calibri" panose="020F0502020204030204" pitchFamily="34" charset="0"/>
                <a:cs typeface="Arial" panose="020B0604020202020204" pitchFamily="34" charset="0"/>
              </a:rPr>
              <a:t>: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07000"/>
              </a:lnSpc>
              <a:spcAft>
                <a:spcPts val="800"/>
              </a:spcAft>
              <a:buFont typeface="Wingdings" panose="05000000000000000000" pitchFamily="2" charset="2"/>
              <a:buChar char="ü"/>
            </a:pPr>
            <a:r>
              <a:rPr lang="uk-UA" sz="2000" dirty="0">
                <a:effectLst/>
                <a:latin typeface="Times New Roman" panose="02020603050405020304" pitchFamily="18" charset="0"/>
                <a:ea typeface="Calibri" panose="020F0502020204030204" pitchFamily="34" charset="0"/>
                <a:cs typeface="Arial" panose="020B0604020202020204" pitchFamily="34" charset="0"/>
              </a:rPr>
              <a:t>призначення ОКЛ з дисципліни, описати його структуру;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07000"/>
              </a:lnSpc>
              <a:spcAft>
                <a:spcPts val="800"/>
              </a:spcAft>
              <a:buFont typeface="Wingdings" panose="05000000000000000000" pitchFamily="2" charset="2"/>
              <a:buChar char="ü"/>
            </a:pPr>
            <a:r>
              <a:rPr lang="uk-UA" sz="2000" dirty="0">
                <a:effectLst/>
                <a:latin typeface="Times New Roman" panose="02020603050405020304" pitchFamily="18" charset="0"/>
                <a:ea typeface="Calibri" panose="020F0502020204030204" pitchFamily="34" charset="0"/>
                <a:cs typeface="Arial" panose="020B0604020202020204" pitchFamily="34" charset="0"/>
              </a:rPr>
              <a:t>зорієнтувати на виконання самостійної роботи;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07000"/>
              </a:lnSpc>
              <a:spcAft>
                <a:spcPts val="800"/>
              </a:spcAft>
              <a:buFont typeface="Wingdings" panose="05000000000000000000" pitchFamily="2" charset="2"/>
              <a:buChar char="ü"/>
            </a:pPr>
            <a:r>
              <a:rPr lang="uk-UA" sz="2000" dirty="0">
                <a:effectLst/>
                <a:latin typeface="Times New Roman" panose="02020603050405020304" pitchFamily="18" charset="0"/>
                <a:ea typeface="Calibri" panose="020F0502020204030204" pitchFamily="34" charset="0"/>
                <a:cs typeface="Arial" panose="020B0604020202020204" pitchFamily="34" charset="0"/>
              </a:rPr>
              <a:t>зазначити, де можна знайти інформацію про основні поняття при самостійному опрацюванні (словники, сайти);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07000"/>
              </a:lnSpc>
              <a:spcAft>
                <a:spcPts val="800"/>
              </a:spcAft>
              <a:buFont typeface="Wingdings" panose="05000000000000000000" pitchFamily="2" charset="2"/>
              <a:buChar char="ü"/>
            </a:pPr>
            <a:r>
              <a:rPr lang="uk-UA" sz="2000" dirty="0">
                <a:effectLst/>
                <a:latin typeface="Times New Roman" panose="02020603050405020304" pitchFamily="18" charset="0"/>
                <a:ea typeface="Calibri" panose="020F0502020204030204" pitchFamily="34" charset="0"/>
                <a:cs typeface="Arial" panose="020B0604020202020204" pitchFamily="34" charset="0"/>
              </a:rPr>
              <a:t>рекомендовано навести умовні позначки.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3554" name="Picture 2" descr="Конспект лекцій, що таке конспект лекцій?">
            <a:extLst>
              <a:ext uri="{FF2B5EF4-FFF2-40B4-BE49-F238E27FC236}">
                <a16:creationId xmlns:a16="http://schemas.microsoft.com/office/drawing/2014/main" id="{8AA47D4E-9B67-437C-88B5-BBB719DC07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4109" y="1018021"/>
            <a:ext cx="3768437" cy="2822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731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F13442-749A-45B9-9DC3-8886E418CE7C}"/>
              </a:ext>
            </a:extLst>
          </p:cNvPr>
          <p:cNvSpPr txBox="1"/>
          <p:nvPr/>
        </p:nvSpPr>
        <p:spPr>
          <a:xfrm>
            <a:off x="378690" y="580325"/>
            <a:ext cx="8737600" cy="5879687"/>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Під час самостійної роботи студентам слід дати рекомендації щодо ведення записів в опорному конспекті лекцій (наприклад, з опрацьованої навчально-методичної літератури, питань конкретної теми тощо), оскільки така робота сприятиме послідовному й достатньому засвоєнню тем, якісній підготовці до поточного та підсумкового контролю знань. Назва теми та її план в ОКЛ має збігатися із планом лекції робочої програми (за винятком необхідності іншого формулювання окремих питань плану у разі суттєвих змін змісту теми).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Рекомендовану літературу до кожної теми доцільно наводити як перелік порядкових номерів із загального списку літератури, який міститься в кінці ОКЛ. У міні-лексиконі зазначаються ключові слова / основні поняття / терміни, які зустрічаються у темі. Їх кількість залежить від теми, але рекомендується наводити їх не менше 10.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Ці поняття містяться в тексті ОКЛ, але більш детально їх пояснює викладач або пропонує здобувачам вищої освіти самостійно знайти та виписати визначення із відповідних джерел (словників, підручників / навчальних посібників, веб-сторінок Інтернету).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4578" name="Picture 2" descr="Книга: &quot;Конспект лекций по общей биологии&quot; - Курбатова, Козлова. Купить  книгу, читать рецензии | ISBN 978-5-517-03043-6 | Лабиринт">
            <a:extLst>
              <a:ext uri="{FF2B5EF4-FFF2-40B4-BE49-F238E27FC236}">
                <a16:creationId xmlns:a16="http://schemas.microsoft.com/office/drawing/2014/main" id="{0FB5FA9F-D04A-436C-A91B-1678A3B25D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9590" y="328613"/>
            <a:ext cx="2474160" cy="3495242"/>
          </a:xfrm>
          <a:prstGeom prst="rect">
            <a:avLst/>
          </a:prstGeom>
          <a:noFill/>
          <a:extLst>
            <a:ext uri="{909E8E84-426E-40DD-AFC4-6F175D3DCCD1}">
              <a14:hiddenFill xmlns:a14="http://schemas.microsoft.com/office/drawing/2010/main">
                <a:solidFill>
                  <a:srgbClr val="FFFFFF"/>
                </a:solidFill>
              </a14:hiddenFill>
            </a:ext>
          </a:extLst>
        </p:spPr>
      </p:pic>
      <p:pic>
        <p:nvPicPr>
          <p:cNvPr id="24580" name="Picture 4" descr="Книга «Анатомія людини. Конспект лекцій» Татьяна Лукашенко, купить на  YAKABOO.ua |">
            <a:extLst>
              <a:ext uri="{FF2B5EF4-FFF2-40B4-BE49-F238E27FC236}">
                <a16:creationId xmlns:a16="http://schemas.microsoft.com/office/drawing/2014/main" id="{1A472205-185F-45C2-8CC0-8AD3FFDDEE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03555" y="3279486"/>
            <a:ext cx="2109755" cy="3007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55711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4539D0-930E-4FAB-9DAA-705686E16AAF}"/>
              </a:ext>
            </a:extLst>
          </p:cNvPr>
          <p:cNvSpPr txBox="1"/>
          <p:nvPr/>
        </p:nvSpPr>
        <p:spPr>
          <a:xfrm>
            <a:off x="240146" y="346040"/>
            <a:ext cx="10335490" cy="6165919"/>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Для безпосереднього викладання змісту теми (кожного питання за планом) при складанні ОКЛ рекомендується:</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 проаналізувати весь матеріал теми із врахуванням специфіки дисципліни для виявлення причинно-наслідкових зв’язків;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згрупувати та систематизувати частини тексту (по 2–3 абзаци) відповідно до принципів доступності й послідовності;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визначити, яка інформація є головною, а яка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допоміжною;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навести стислий текст, дотримуючись логічної послідовності викладення матеріалу;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надати матеріал у наочному вигляді – схемах, малюнках, кресленнях, таблицях;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не переобтяжувати ОКЛ складними та незрозумілими опорними сигналами;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розміщувати текст та опорні сигнали таким чином, щоб під час аудиторної роботи з ОКЛ здобувачі вищої освіти мали можливість фіксувати розширені пояснення та занотовувати матеріал за текстом або на полях праворуч. Передбачені в кінці кожної теми ОКЛ питання для самоконтролю слід формулювати чітко, враховуючи зміст теми відповідно до програми навчальної дисципліни. Кількість питань – 10–15.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5602" name="Picture 2" descr="Биология. Идеи конспекта | Учащиеся медучилища, Уроки биологии, Углубленное  изучение биологии">
            <a:extLst>
              <a:ext uri="{FF2B5EF4-FFF2-40B4-BE49-F238E27FC236}">
                <a16:creationId xmlns:a16="http://schemas.microsoft.com/office/drawing/2014/main" id="{8BED62D8-8496-4534-9E68-4660ADFCF2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0764" y="2180224"/>
            <a:ext cx="1884217" cy="2515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4681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4705C1-EFAE-4DB8-BFDA-09DFE4B92E3A}"/>
              </a:ext>
            </a:extLst>
          </p:cNvPr>
          <p:cNvSpPr txBox="1"/>
          <p:nvPr/>
        </p:nvSpPr>
        <p:spPr>
          <a:xfrm>
            <a:off x="646546" y="865328"/>
            <a:ext cx="7213600" cy="4789132"/>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Рекомендовано наводити завдання логічного характеру для аудиторного обговорення (на семінарських заняттях), які дозволять викладачеві провести усне (письмове) опитування, дискусію, а студентам виявити не лише свої знання, але й вміння доводити, аргументувати свої думки, самостійно робити висновки, розвивати культуру мовлення. Слід зазначити, що ОКЛ передбачає таке застосування технічних засобів навчання, підготовку візуального супроводження. </a:t>
            </a: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Під час проведення лекційних занять з метою поглиблення візуального сприйняття матеріалу з фундаментальних (технічних) дисциплін рекомендовано використовувати ілюстративний матеріал, демонструвати дослідницькі, технологічні процеси, їх імітацію за допомогою комп’ютерних програм.</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6626" name="Picture 2" descr="Усі уроки біології. 11 клас | Інтернет-магазин «Основа»">
            <a:extLst>
              <a:ext uri="{FF2B5EF4-FFF2-40B4-BE49-F238E27FC236}">
                <a16:creationId xmlns:a16="http://schemas.microsoft.com/office/drawing/2014/main" id="{BFF7357D-619D-4D2F-B5C8-A75FA3D267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6248" y="272906"/>
            <a:ext cx="2194013" cy="3156094"/>
          </a:xfrm>
          <a:prstGeom prst="rect">
            <a:avLst/>
          </a:prstGeom>
          <a:noFill/>
          <a:extLst>
            <a:ext uri="{909E8E84-426E-40DD-AFC4-6F175D3DCCD1}">
              <a14:hiddenFill xmlns:a14="http://schemas.microsoft.com/office/drawing/2010/main">
                <a:solidFill>
                  <a:srgbClr val="FFFFFF"/>
                </a:solidFill>
              </a14:hiddenFill>
            </a:ext>
          </a:extLst>
        </p:spPr>
      </p:pic>
      <p:pic>
        <p:nvPicPr>
          <p:cNvPr id="26628" name="Picture 4" descr="ОБЩАЯ МЕТОДИКА ОБУЧЕНИЯ БИОЛОГИИ">
            <a:extLst>
              <a:ext uri="{FF2B5EF4-FFF2-40B4-BE49-F238E27FC236}">
                <a16:creationId xmlns:a16="http://schemas.microsoft.com/office/drawing/2014/main" id="{844A6CE4-D647-439A-AA7E-E72C94F811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6659" y="2968410"/>
            <a:ext cx="2194012" cy="3456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197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77E5D3-9FC6-4A29-B794-56A549F8B3E0}"/>
              </a:ext>
            </a:extLst>
          </p:cNvPr>
          <p:cNvSpPr txBox="1"/>
          <p:nvPr/>
        </p:nvSpPr>
        <p:spPr>
          <a:xfrm>
            <a:off x="720436" y="818477"/>
            <a:ext cx="7850909" cy="5221045"/>
          </a:xfrm>
          <a:prstGeom prst="rect">
            <a:avLst/>
          </a:prstGeom>
          <a:noFill/>
        </p:spPr>
        <p:txBody>
          <a:bodyPr wrap="square">
            <a:spAutoFit/>
          </a:bodyPr>
          <a:lstStyle/>
          <a:p>
            <a:pPr indent="450215" algn="ctr">
              <a:lnSpc>
                <a:spcPct val="107000"/>
              </a:lnSpc>
              <a:spcAft>
                <a:spcPts val="800"/>
              </a:spcAft>
            </a:pPr>
            <a:r>
              <a:rPr lang="uk-UA" sz="2000" b="1" dirty="0">
                <a:effectLst/>
                <a:latin typeface="Times New Roman" panose="02020603050405020304" pitchFamily="18" charset="0"/>
                <a:ea typeface="Calibri" panose="020F0502020204030204" pitchFamily="34" charset="0"/>
                <a:cs typeface="Arial" panose="020B0604020202020204" pitchFamily="34" charset="0"/>
              </a:rPr>
              <a:t>Словники як джерело інформації</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Словники - це зібрання слів, розташованих у певному порядку (алфавітному, тематичному, гніздовому тощо). Вони є одним із засобів нагромадження результатів пізнавальної діяльності людства, показником культури народу. Словники - скарбниця народу, у них зберігаються</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знання і досвід багатьох поколінь. Праця над укладанням словників вимагає глибоких знань і великих зусиль. Про це образно сказав український просвітитель початку XVI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ст</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Феофан Прокопович: "Якщо кого-небудь очікує вирок судді, то не слід тримати його на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каторзі</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доводити до знемоги його руки добуванням руди* хай він укладає словники. Ця праця містить у собі всі види покарань".</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Словники виконують інформативну та </a:t>
            </a:r>
            <a:r>
              <a:rPr lang="uk-UA" sz="20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нормативну</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функції: вони універсальні інформаційні джерела для розуміння того чи того явища та найпевніша консультація щодо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мовних</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норм.</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7650" name="Picture 2" descr="Завантажуємо собі корисні словники! Багато инших можна знайти тут:… -  спостереження, новини, інтерв'ю, постаті">
            <a:extLst>
              <a:ext uri="{FF2B5EF4-FFF2-40B4-BE49-F238E27FC236}">
                <a16:creationId xmlns:a16="http://schemas.microsoft.com/office/drawing/2014/main" id="{C9677414-DD21-4680-A02A-5AE02DBA09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36276" y="2080203"/>
            <a:ext cx="3412995" cy="2556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207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8FB912D-3B52-4043-8CD7-DA0D9C6F8FE7}"/>
              </a:ext>
            </a:extLst>
          </p:cNvPr>
          <p:cNvSpPr txBox="1"/>
          <p:nvPr/>
        </p:nvSpPr>
        <p:spPr>
          <a:xfrm>
            <a:off x="1274618" y="882686"/>
            <a:ext cx="6493164" cy="4401205"/>
          </a:xfrm>
          <a:prstGeom prst="rect">
            <a:avLst/>
          </a:prstGeom>
          <a:noFill/>
        </p:spPr>
        <p:txBody>
          <a:bodyPr wrap="square">
            <a:spAutoFit/>
          </a:bodyPr>
          <a:lstStyle/>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Всі </a:t>
            </a:r>
            <a:r>
              <a:rPr lang="uk-UA" sz="2000" i="1" dirty="0">
                <a:solidFill>
                  <a:srgbClr val="505050"/>
                </a:solidFill>
                <a:effectLst/>
                <a:latin typeface="Times New Roman" panose="02020603050405020304" pitchFamily="18" charset="0"/>
                <a:ea typeface="Times New Roman" panose="02020603050405020304" pitchFamily="18" charset="0"/>
              </a:rPr>
              <a:t>навчально-методичні матеріали</a:t>
            </a:r>
            <a:r>
              <a:rPr lang="uk-UA" sz="2000" dirty="0">
                <a:solidFill>
                  <a:srgbClr val="505050"/>
                </a:solidFill>
                <a:effectLst/>
                <a:latin typeface="Times New Roman" panose="02020603050405020304" pitchFamily="18" charset="0"/>
                <a:ea typeface="Times New Roman" panose="02020603050405020304" pitchFamily="18" charset="0"/>
              </a:rPr>
              <a:t> можна поділити на три великі групи:</a:t>
            </a:r>
          </a:p>
          <a:p>
            <a:pPr indent="450215" algn="just"/>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1. </a:t>
            </a:r>
            <a:r>
              <a:rPr lang="uk-UA" sz="2000" b="0" dirty="0">
                <a:solidFill>
                  <a:srgbClr val="505050"/>
                </a:solidFill>
                <a:effectLst/>
                <a:latin typeface="Times New Roman" panose="02020603050405020304" pitchFamily="18" charset="0"/>
                <a:ea typeface="Times New Roman" panose="02020603050405020304" pitchFamily="18" charset="0"/>
              </a:rPr>
              <a:t>Навчальні (дидактичні) матеріали</a:t>
            </a:r>
            <a:r>
              <a:rPr lang="uk-UA" sz="2000" dirty="0">
                <a:solidFill>
                  <a:srgbClr val="505050"/>
                </a:solidFill>
                <a:effectLst/>
                <a:latin typeface="Times New Roman" panose="02020603050405020304" pitchFamily="18" charset="0"/>
                <a:ea typeface="Times New Roman" panose="02020603050405020304" pitchFamily="18" charset="0"/>
              </a:rPr>
              <a:t> (</a:t>
            </a:r>
            <a:r>
              <a:rPr lang="uk-UA" sz="2000" i="1" dirty="0">
                <a:solidFill>
                  <a:srgbClr val="505050"/>
                </a:solidFill>
                <a:effectLst/>
                <a:latin typeface="Times New Roman" panose="02020603050405020304" pitchFamily="18" charset="0"/>
                <a:ea typeface="Times New Roman" panose="02020603050405020304" pitchFamily="18" charset="0"/>
              </a:rPr>
              <a:t>підручники, навчальні посібники, довідники, курси лекцій, практикуми, збірники завдань і вправ, робочі зошити та ін.</a:t>
            </a:r>
            <a:r>
              <a:rPr lang="uk-UA" sz="2000" dirty="0">
                <a:solidFill>
                  <a:srgbClr val="505050"/>
                </a:solidFill>
                <a:effectLst/>
                <a:latin typeface="Times New Roman" panose="02020603050405020304" pitchFamily="18" charset="0"/>
                <a:ea typeface="Times New Roman" panose="02020603050405020304" pitchFamily="18" charset="0"/>
              </a:rPr>
              <a:t>), призначені студентам.</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2. </a:t>
            </a:r>
            <a:r>
              <a:rPr lang="uk-UA" sz="2000" b="0" dirty="0">
                <a:solidFill>
                  <a:srgbClr val="505050"/>
                </a:solidFill>
                <a:effectLst/>
                <a:latin typeface="Times New Roman" panose="02020603050405020304" pitchFamily="18" charset="0"/>
                <a:ea typeface="Times New Roman" panose="02020603050405020304" pitchFamily="18" charset="0"/>
              </a:rPr>
              <a:t>Навчально-методичні матеріали</a:t>
            </a:r>
            <a:r>
              <a:rPr lang="uk-UA" sz="2000" dirty="0">
                <a:solidFill>
                  <a:srgbClr val="505050"/>
                </a:solidFill>
                <a:effectLst/>
                <a:latin typeface="Times New Roman" panose="02020603050405020304" pitchFamily="18" charset="0"/>
                <a:ea typeface="Times New Roman" panose="02020603050405020304" pitchFamily="18" charset="0"/>
              </a:rPr>
              <a:t> (</a:t>
            </a:r>
            <a:r>
              <a:rPr lang="uk-UA" sz="2000" i="1" dirty="0">
                <a:solidFill>
                  <a:srgbClr val="505050"/>
                </a:solidFill>
                <a:effectLst/>
                <a:latin typeface="Times New Roman" panose="02020603050405020304" pitchFamily="18" charset="0"/>
                <a:ea typeface="Times New Roman" panose="02020603050405020304" pitchFamily="18" charset="0"/>
              </a:rPr>
              <a:t>методичні вказівки, посібники, рекомендації, розробки</a:t>
            </a:r>
            <a:r>
              <a:rPr lang="uk-UA" sz="2000" dirty="0">
                <a:solidFill>
                  <a:srgbClr val="505050"/>
                </a:solidFill>
                <a:effectLst/>
                <a:latin typeface="Times New Roman" panose="02020603050405020304" pitchFamily="18" charset="0"/>
                <a:ea typeface="Times New Roman" panose="02020603050405020304" pitchFamily="18" charset="0"/>
              </a:rPr>
              <a:t>), призначені як для студентів, так і для педагогів.</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3. </a:t>
            </a:r>
            <a:r>
              <a:rPr lang="uk-UA" sz="2000" b="0" dirty="0">
                <a:solidFill>
                  <a:srgbClr val="505050"/>
                </a:solidFill>
                <a:effectLst/>
                <a:latin typeface="Times New Roman" panose="02020603050405020304" pitchFamily="18" charset="0"/>
                <a:ea typeface="Times New Roman" panose="02020603050405020304" pitchFamily="18" charset="0"/>
              </a:rPr>
              <a:t>Методичні матеріали</a:t>
            </a:r>
            <a:r>
              <a:rPr lang="uk-UA" sz="2000" dirty="0">
                <a:solidFill>
                  <a:srgbClr val="505050"/>
                </a:solidFill>
                <a:effectLst/>
                <a:latin typeface="Times New Roman" panose="02020603050405020304" pitchFamily="18" charset="0"/>
                <a:ea typeface="Times New Roman" panose="02020603050405020304" pitchFamily="18" charset="0"/>
              </a:rPr>
              <a:t> (</a:t>
            </a:r>
            <a:r>
              <a:rPr lang="uk-UA" sz="2000" i="1" dirty="0">
                <a:solidFill>
                  <a:srgbClr val="505050"/>
                </a:solidFill>
                <a:effectLst/>
                <a:latin typeface="Times New Roman" panose="02020603050405020304" pitchFamily="18" charset="0"/>
                <a:ea typeface="Times New Roman" panose="02020603050405020304" pitchFamily="18" charset="0"/>
              </a:rPr>
              <a:t>методичні вказівки, посібники, </a:t>
            </a:r>
            <a:r>
              <a:rPr lang="uk-UA" sz="2000" i="1" dirty="0" err="1">
                <a:solidFill>
                  <a:srgbClr val="505050"/>
                </a:solidFill>
                <a:effectLst/>
                <a:latin typeface="Times New Roman" panose="02020603050405020304" pitchFamily="18" charset="0"/>
                <a:ea typeface="Times New Roman" panose="02020603050405020304" pitchFamily="18" charset="0"/>
              </a:rPr>
              <a:t>рекомендаціі</a:t>
            </a:r>
            <a:r>
              <a:rPr lang="uk-UA" sz="2000" i="1" dirty="0">
                <a:solidFill>
                  <a:srgbClr val="505050"/>
                </a:solidFill>
                <a:effectLst/>
                <a:latin typeface="Times New Roman" panose="02020603050405020304" pitchFamily="18" charset="0"/>
                <a:ea typeface="Times New Roman" panose="02020603050405020304" pitchFamily="18" charset="0"/>
              </a:rPr>
              <a:t>, розробки та ін</a:t>
            </a:r>
            <a:r>
              <a:rPr lang="uk-UA" sz="2000" dirty="0">
                <a:solidFill>
                  <a:srgbClr val="505050"/>
                </a:solidFill>
                <a:effectLst/>
                <a:latin typeface="Times New Roman" panose="02020603050405020304" pitchFamily="18" charset="0"/>
                <a:ea typeface="Times New Roman" panose="02020603050405020304" pitchFamily="18" charset="0"/>
              </a:rPr>
              <a:t>.), які містять методичні вказівки з організації діяльності викладача, адресовані викладачам.</a:t>
            </a:r>
            <a:endParaRPr lang="uk-UA" sz="2000" dirty="0">
              <a:effectLst/>
              <a:latin typeface="Times New Roman" panose="02020603050405020304" pitchFamily="18" charset="0"/>
              <a:ea typeface="Times New Roman" panose="02020603050405020304" pitchFamily="18" charset="0"/>
            </a:endParaRPr>
          </a:p>
        </p:txBody>
      </p:sp>
      <p:pic>
        <p:nvPicPr>
          <p:cNvPr id="1026" name="Picture 2" descr="Не надо любить книги, ими надо уметь пользоваться - МГПУ">
            <a:extLst>
              <a:ext uri="{FF2B5EF4-FFF2-40B4-BE49-F238E27FC236}">
                <a16:creationId xmlns:a16="http://schemas.microsoft.com/office/drawing/2014/main" id="{A0B0CF03-14E0-473C-9EAE-DBEDF77AA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946" y="1858585"/>
            <a:ext cx="3655724" cy="2432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3553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513C18-9982-410D-9F46-C2E7B70D29C9}"/>
              </a:ext>
            </a:extLst>
          </p:cNvPr>
          <p:cNvSpPr txBox="1"/>
          <p:nvPr/>
        </p:nvSpPr>
        <p:spPr>
          <a:xfrm>
            <a:off x="471054" y="551225"/>
            <a:ext cx="8894619" cy="5755550"/>
          </a:xfrm>
          <a:prstGeom prst="rect">
            <a:avLst/>
          </a:prstGeom>
          <a:noFill/>
        </p:spPr>
        <p:txBody>
          <a:bodyPr wrap="square">
            <a:spAutoFit/>
          </a:bodyPr>
          <a:lstStyle/>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Далекими попередниками словників вважають так звані </a:t>
            </a:r>
            <a:r>
              <a:rPr lang="uk-UA" sz="20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глоси,</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тобто пояснення значення окремих слів без відриву від тексту, на полях і в текстах давніх рукописних книг. Традицію пояснювати незрозумілі і малозрозумілі слова за допомогою глос давньоруські книжники успадкували від візантійських та старослов'янських.</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Збірники глос - </a:t>
            </a:r>
            <a:r>
              <a:rPr lang="uk-UA" sz="20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глосарії -</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були першими і найдавнішими словниковими працями. Найстаріший глосарій кількістю в 174 слова знайдено в Кормчій книзі (1282). До другої половини XVI ст. глосарії-основний вид лексикографічної праці. У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Пересопницькому</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Євангелії (1556-1561) налічується близько 200 глос. Глоси були матеріалом для перших давньоукраїнських словників.</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Наведемо, для прикладу, першу пам'ятку, яка містила лексикографічне опрацювання слів, і словники, що стали значним явищем української культури:</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Изборник</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Святослава" (1073).</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Визначна пам'ятка давньоруського книжкового мистецтва. Понад 400 статей цієї рукописної книги присвячені тлумаченню малозрозумілих слів Святого Письма, літератури, фактів історії, відомостей про коштовне каміння.</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8674" name="Picture 2" descr="Глосарій термінів з хімії - Wikiwand">
            <a:extLst>
              <a:ext uri="{FF2B5EF4-FFF2-40B4-BE49-F238E27FC236}">
                <a16:creationId xmlns:a16="http://schemas.microsoft.com/office/drawing/2014/main" id="{379CD347-E017-44EA-A5E0-4F1CF1505D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3360" y="1735427"/>
            <a:ext cx="2588773" cy="3134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395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Книги книг: все, що потрібно знати про словники - JIT">
            <a:extLst>
              <a:ext uri="{FF2B5EF4-FFF2-40B4-BE49-F238E27FC236}">
                <a16:creationId xmlns:a16="http://schemas.microsoft.com/office/drawing/2014/main" id="{47AF4535-90E3-4853-82B8-D6A25AB859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4692" y="2222375"/>
            <a:ext cx="2983344" cy="224614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2528503-006F-4474-9D11-DBD3455A05F8}"/>
              </a:ext>
            </a:extLst>
          </p:cNvPr>
          <p:cNvSpPr txBox="1"/>
          <p:nvPr/>
        </p:nvSpPr>
        <p:spPr>
          <a:xfrm>
            <a:off x="304801" y="489156"/>
            <a:ext cx="8515927" cy="5879687"/>
          </a:xfrm>
          <a:prstGeom prst="rect">
            <a:avLst/>
          </a:prstGeom>
          <a:noFill/>
        </p:spPr>
        <p:txBody>
          <a:bodyPr wrap="square">
            <a:spAutoFit/>
          </a:bodyPr>
          <a:lstStyle/>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Перша друкована словникова праця в Україні, видана як додаток до граматики слов'янської мови. Подано 1061 церковнослов'янське слово, яке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пояснено</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"мовою простою". У наш час словник перевидано: </a:t>
            </a:r>
            <a:r>
              <a:rPr lang="uk-UA" sz="2000" baseline="-25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9Г</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Пексис</a:t>
            </a:r>
            <a:r>
              <a:rPr lang="uk-UA" sz="20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Лаврентія Зизанія. Синоніма </a:t>
            </a:r>
            <a:r>
              <a:rPr lang="uk-UA" sz="2000" i="1"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словеноросская</a:t>
            </a:r>
            <a:r>
              <a:rPr lang="uk-UA" sz="20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Підгот</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текстів нам 'яток і вступні статті В.В.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Німчука</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-К, 1964.</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Усі словники залежно від змісту матеріалу і способу його опрацювання поділяють два типи: енциклопедичні і </a:t>
            </a:r>
            <a:r>
              <a:rPr lang="uk-UA" sz="20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філологічні.</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Суттєва відмінність між ними саме в характері матеріалу, який описують у словниковій статті: об'єктом опису в енциклопедичному словнику є поняття, у філологічному - слово.</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Коли Анатоль Франс зазначав, що словник - це цілий світ в алфавітному порядку, він мав на увазі, очевидно, саме енциклопедичні словники. Вони в концентрованому вигляді описують предмети, явища, події з найрізноманітніших галузей (економічної, історичної, фізичної, біологічної, хімічної та ін.), розповідають про видатних діячів історії, науки, культури, а отже, пояснюють і загальні, і власні назви, окрім цього, для повноти опису подають схеми, таблиці, карти, діаграми, малюнки, репродукції, фото тощо.</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68597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Глосарій термінів з Медіаграмотності">
            <a:extLst>
              <a:ext uri="{FF2B5EF4-FFF2-40B4-BE49-F238E27FC236}">
                <a16:creationId xmlns:a16="http://schemas.microsoft.com/office/drawing/2014/main" id="{949DE663-EEFB-4977-A912-163BDB0B73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72995" y="1511300"/>
            <a:ext cx="2857500" cy="1600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8C402D0-6878-4C9F-907C-574546CB6F3F}"/>
              </a:ext>
            </a:extLst>
          </p:cNvPr>
          <p:cNvSpPr txBox="1"/>
          <p:nvPr/>
        </p:nvSpPr>
        <p:spPr>
          <a:xfrm>
            <a:off x="951346" y="1357745"/>
            <a:ext cx="7028872" cy="3801169"/>
          </a:xfrm>
          <a:prstGeom prst="rect">
            <a:avLst/>
          </a:prstGeom>
          <a:noFill/>
        </p:spPr>
        <p:txBody>
          <a:bodyPr wrap="square">
            <a:spAutoFit/>
          </a:bodyPr>
          <a:lstStyle/>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Слово енциклопедія (з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грец</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 коло загальноосвітніх знань) первинно означало сім вільних мистецтв: граматику, риторику, логіку, геометрію, арифметику, музику та астрономію. </a:t>
            </a: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Праці енциклопедичного характеру створювали ще до нашої ери у Давній Греції і Давньому Римі, Китаю, а також у країнах арабської писемності. У X ст. н.е. перша енциклопедія, складена за алфавітним принципом, з'явилась у Візантії. У 1751-1780 роках передові мислителі Франції - Дені Дідро, Жан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Д'Аламбер</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Вольтер, Шарль Монтеск'є, Жан-Жак Руссо та ін. - підготували 35-томне видання "Енциклопедії, або Тлумачного словника наук, мистецтв і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ремесел</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52279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3F239A-CCB6-47B9-B20D-50F6716859CB}"/>
              </a:ext>
            </a:extLst>
          </p:cNvPr>
          <p:cNvSpPr txBox="1"/>
          <p:nvPr/>
        </p:nvSpPr>
        <p:spPr>
          <a:xfrm>
            <a:off x="415636" y="725184"/>
            <a:ext cx="8728364" cy="5221045"/>
          </a:xfrm>
          <a:prstGeom prst="rect">
            <a:avLst/>
          </a:prstGeom>
          <a:noFill/>
        </p:spPr>
        <p:txBody>
          <a:bodyPr wrap="square">
            <a:spAutoFit/>
          </a:bodyPr>
          <a:lstStyle/>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Першою українською енциклопедією стала "Українська Загальна Енциклопедія" у трьох томах, видана у 1930-1935 роках у Львові за редакцією Івана Раковського. Вона мала підзаголовок - "Книга знання. </a:t>
            </a: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У 1930-х роках в УРСР планувалося видання 20-томної енциклопедії, але через репресії проти української культури і її діячів цього не відбулося. Наступні науково вагомі українські енциклопедичні праці з'являються за межами України. Завдяки об'єднанню найкращих наукових сил української діаспори підготовлено і здійснено видання 10-томної "Енциклопедії українознавства" (1952-1985) за редакцією професора Володимира Кубійовича. </a:t>
            </a: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У наш час її перевидано зусиллями НІШ у Львові (1993-2000). У далекій Аргентині протягом 1957-1967 років була створена і видана так звана Українська Мала Енциклопедія.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Восьмитомну</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працю підготував один автор - професор Євген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Онацький</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Ці енциклопедії стали значним інформаційним явищем, адже поширювали у світі правдиві знання про Україну.</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1746" name="Picture 2" descr="Українська загальна енциклопедія — Вікіпедія">
            <a:extLst>
              <a:ext uri="{FF2B5EF4-FFF2-40B4-BE49-F238E27FC236}">
                <a16:creationId xmlns:a16="http://schemas.microsoft.com/office/drawing/2014/main" id="{F18C2AD8-FE6F-47C7-B87A-CA0CED1AA8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655" y="211570"/>
            <a:ext cx="2312121" cy="3551213"/>
          </a:xfrm>
          <a:prstGeom prst="rect">
            <a:avLst/>
          </a:prstGeom>
          <a:noFill/>
          <a:extLst>
            <a:ext uri="{909E8E84-426E-40DD-AFC4-6F175D3DCCD1}">
              <a14:hiddenFill xmlns:a14="http://schemas.microsoft.com/office/drawing/2010/main">
                <a:solidFill>
                  <a:srgbClr val="FFFFFF"/>
                </a:solidFill>
              </a14:hiddenFill>
            </a:ext>
          </a:extLst>
        </p:spPr>
      </p:pic>
      <p:pic>
        <p:nvPicPr>
          <p:cNvPr id="31748" name="Picture 4" descr="Енциклопедія українознавства — Вікіпедія">
            <a:extLst>
              <a:ext uri="{FF2B5EF4-FFF2-40B4-BE49-F238E27FC236}">
                <a16:creationId xmlns:a16="http://schemas.microsoft.com/office/drawing/2014/main" id="{3B88096A-2D71-4D29-B35C-F73762765B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1669" y="3896577"/>
            <a:ext cx="2312121" cy="2749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82525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9A3951-6BC4-4322-8318-2F83BED33078}"/>
              </a:ext>
            </a:extLst>
          </p:cNvPr>
          <p:cNvSpPr txBox="1"/>
          <p:nvPr/>
        </p:nvSpPr>
        <p:spPr>
          <a:xfrm>
            <a:off x="618836" y="614975"/>
            <a:ext cx="7813963" cy="5047536"/>
          </a:xfrm>
          <a:prstGeom prst="rect">
            <a:avLst/>
          </a:prstGeom>
          <a:noFill/>
        </p:spPr>
        <p:txBody>
          <a:bodyPr wrap="square">
            <a:spAutoFit/>
          </a:bodyPr>
          <a:lstStyle/>
          <a:p>
            <a:pPr indent="450215" algn="just">
              <a:lnSpc>
                <a:spcPct val="107000"/>
              </a:lnSpc>
              <a:spcAft>
                <a:spcPts val="800"/>
              </a:spcAft>
            </a:pPr>
            <a:r>
              <a:rPr lang="uk-UA"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Енциклопедичні словники за характером матеріалу поділяють на </a:t>
            </a: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загальні</a:t>
            </a:r>
            <a:r>
              <a:rPr lang="uk-UA"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та спеціальні (або </a:t>
            </a: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галузеві, тематичні).</a:t>
            </a:r>
            <a:endParaRPr lang="uk-UA" sz="14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До сьогочасних загальних енциклопедичних словників належать:</a:t>
            </a:r>
            <a:endParaRPr lang="uk-UA" sz="14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Українська Радянська Енциклопедія: У 12т.-2-гевид.-К, 1977-1984.</a:t>
            </a:r>
            <a:endParaRPr lang="uk-UA" sz="14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Український Радянський Енциклопедичний Словник: У 3 т. - К,</a:t>
            </a:r>
            <a:r>
              <a:rPr lang="uk-UA"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1986-1987.</a:t>
            </a:r>
            <a:endParaRPr lang="uk-UA" sz="14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УСЕ Універсальний словник-енциклопедія / Гол. ред. </a:t>
            </a:r>
            <a:r>
              <a:rPr lang="uk-UA" sz="1800" i="1"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чл</a:t>
            </a: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t>
            </a:r>
            <a:r>
              <a:rPr lang="uk-UA" sz="1800" i="1"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кор</a:t>
            </a: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НАНУ М. Попович. -К., 1999.</a:t>
            </a:r>
            <a:endParaRPr lang="uk-UA" sz="14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Спеціальні</a:t>
            </a:r>
            <a:r>
              <a:rPr lang="uk-UA"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енциклопедичні словники подають системні знання з окремих галузевих ділянок. Це, для прикладу, такі словники:</a:t>
            </a:r>
            <a:endParaRPr lang="uk-UA" sz="14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Українська географічна енциклопедія: УЗ</a:t>
            </a:r>
            <a:r>
              <a:rPr lang="uk-UA"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т. - А"., 1989-1997.</a:t>
            </a:r>
            <a:endParaRPr lang="uk-UA" sz="14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1800" i="1"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Червяк</a:t>
            </a: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П.І. Медична енциклопедія. -К.,</a:t>
            </a:r>
            <a:r>
              <a:rPr lang="uk-UA" sz="18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2001.</a:t>
            </a:r>
            <a:endParaRPr lang="uk-UA" sz="14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Геодезичний енциклопедичний словник / За ред. В. </a:t>
            </a:r>
            <a:r>
              <a:rPr lang="uk-UA" sz="1800" i="1"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Літинського</a:t>
            </a:r>
            <a:r>
              <a:rPr lang="uk-UA" sz="18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 Львів, 2001.</a:t>
            </a:r>
            <a:endParaRPr lang="uk-UA"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2770" name="Picture 2" descr="Українська радянська енциклопедія — Вікіпедія">
            <a:extLst>
              <a:ext uri="{FF2B5EF4-FFF2-40B4-BE49-F238E27FC236}">
                <a16:creationId xmlns:a16="http://schemas.microsoft.com/office/drawing/2014/main" id="{910A3946-159A-4C8C-B1E5-6C6534BD11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30327" y="140565"/>
            <a:ext cx="2448214" cy="3222649"/>
          </a:xfrm>
          <a:prstGeom prst="rect">
            <a:avLst/>
          </a:prstGeom>
          <a:noFill/>
          <a:extLst>
            <a:ext uri="{909E8E84-426E-40DD-AFC4-6F175D3DCCD1}">
              <a14:hiddenFill xmlns:a14="http://schemas.microsoft.com/office/drawing/2010/main">
                <a:solidFill>
                  <a:srgbClr val="FFFFFF"/>
                </a:solidFill>
              </a14:hiddenFill>
            </a:ext>
          </a:extLst>
        </p:spPr>
      </p:pic>
      <p:pic>
        <p:nvPicPr>
          <p:cNvPr id="32774" name="Picture 6" descr="УСЕ. Універсальний словник-енциклопедія">
            <a:extLst>
              <a:ext uri="{FF2B5EF4-FFF2-40B4-BE49-F238E27FC236}">
                <a16:creationId xmlns:a16="http://schemas.microsoft.com/office/drawing/2014/main" id="{0E46549C-4D1B-47C3-A069-F9200876E9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3240" y="3554435"/>
            <a:ext cx="2591546" cy="3097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2900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F1AC6E-8F22-44EA-8174-5C2B58E16CFB}"/>
              </a:ext>
            </a:extLst>
          </p:cNvPr>
          <p:cNvSpPr txBox="1"/>
          <p:nvPr/>
        </p:nvSpPr>
        <p:spPr>
          <a:xfrm>
            <a:off x="655781" y="809913"/>
            <a:ext cx="7795490" cy="4891724"/>
          </a:xfrm>
          <a:prstGeom prst="rect">
            <a:avLst/>
          </a:prstGeom>
          <a:noFill/>
        </p:spPr>
        <p:txBody>
          <a:bodyPr wrap="square">
            <a:spAutoFit/>
          </a:bodyPr>
          <a:lstStyle/>
          <a:p>
            <a:pPr indent="450215" algn="just">
              <a:lnSpc>
                <a:spcPct val="107000"/>
              </a:lnSpc>
              <a:spcAft>
                <a:spcPts val="800"/>
              </a:spcAft>
            </a:pPr>
            <a:r>
              <a:rPr lang="uk-UA" sz="2000" i="1"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Зразки словникових статей:</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Аберáція (рос.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аберрáция</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англ</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aberration</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1. Відхилення в будові чи функціях від норми в морфології, фізіології, генетиці, систематиці організмів та їхніх природних угруповань; а. хромати́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дна</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(рос.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аберрáция</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хромати́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дная</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англ</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chromatid</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aberra</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tion</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спонтанні або індуковані структурні зміни однієї або водночас –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хроматид</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хромосоми; а.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хромосóмна</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(рос.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аберрáция</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хромосóмная</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англ</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chromo</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some</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err="1">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aberration</a:t>
            </a: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 відхилення числа чи структури хромосом, що може призводити до порушень розвитку ембріона, за яким може наступати з’єднання розірваних частин у новому поєднанні; 2. Морфологічні зміни особин, що спорадично трапляються в межах одного виду.</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222222"/>
                </a:solidFill>
                <a:effectLst/>
                <a:latin typeface="Times New Roman" panose="02020603050405020304" pitchFamily="18" charset="0"/>
                <a:ea typeface="Times New Roman" panose="02020603050405020304" pitchFamily="18" charset="0"/>
                <a:cs typeface="Arial" panose="020B0604020202020204" pitchFamily="34" charset="0"/>
              </a:rPr>
              <a:t>Словник української біологічної термінології. – К.: КММ, 2012. – 744 с</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3794" name="Picture 2" descr="Паночіні С. Словник біологічної термінології [PDF] - Все для студента">
            <a:extLst>
              <a:ext uri="{FF2B5EF4-FFF2-40B4-BE49-F238E27FC236}">
                <a16:creationId xmlns:a16="http://schemas.microsoft.com/office/drawing/2014/main" id="{0984878C-1A95-4EED-80C9-8A29221B41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6582" y="267565"/>
            <a:ext cx="2437246" cy="3629377"/>
          </a:xfrm>
          <a:prstGeom prst="rect">
            <a:avLst/>
          </a:prstGeom>
          <a:noFill/>
          <a:extLst>
            <a:ext uri="{909E8E84-426E-40DD-AFC4-6F175D3DCCD1}">
              <a14:hiddenFill xmlns:a14="http://schemas.microsoft.com/office/drawing/2010/main">
                <a:solidFill>
                  <a:srgbClr val="FFFFFF"/>
                </a:solidFill>
              </a14:hiddenFill>
            </a:ext>
          </a:extLst>
        </p:spPr>
      </p:pic>
      <p:pic>
        <p:nvPicPr>
          <p:cNvPr id="33796" name="Picture 4" descr="РЕЦЕНЗІЇ">
            <a:extLst>
              <a:ext uri="{FF2B5EF4-FFF2-40B4-BE49-F238E27FC236}">
                <a16:creationId xmlns:a16="http://schemas.microsoft.com/office/drawing/2014/main" id="{9E0F7DD4-02CF-412F-84D2-1E978E8006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3821" y="3255775"/>
            <a:ext cx="2281384" cy="3323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554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F5648591-87AC-4A59-B00F-B986E0DC3E9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16291" y="2541908"/>
            <a:ext cx="2485735" cy="3048692"/>
          </a:xfrm>
          <a:prstGeom prst="rect">
            <a:avLst/>
          </a:prstGeom>
          <a:noFill/>
          <a:ln>
            <a:noFill/>
          </a:ln>
        </p:spPr>
      </p:pic>
      <p:sp>
        <p:nvSpPr>
          <p:cNvPr id="4" name="TextBox 3">
            <a:extLst>
              <a:ext uri="{FF2B5EF4-FFF2-40B4-BE49-F238E27FC236}">
                <a16:creationId xmlns:a16="http://schemas.microsoft.com/office/drawing/2014/main" id="{8BA05BF3-BB76-4F79-A4F3-1C3D9FE8042E}"/>
              </a:ext>
            </a:extLst>
          </p:cNvPr>
          <p:cNvSpPr txBox="1"/>
          <p:nvPr/>
        </p:nvSpPr>
        <p:spPr>
          <a:xfrm>
            <a:off x="795481" y="495282"/>
            <a:ext cx="6096000" cy="4891724"/>
          </a:xfrm>
          <a:prstGeom prst="rect">
            <a:avLst/>
          </a:prstGeom>
          <a:noFill/>
        </p:spPr>
        <p:txBody>
          <a:bodyPr wrap="square">
            <a:spAutoFit/>
          </a:bodyPr>
          <a:lstStyle/>
          <a:p>
            <a:pPr indent="450215" algn="just">
              <a:lnSpc>
                <a:spcPct val="107000"/>
              </a:lnSpc>
              <a:spcAft>
                <a:spcPts val="800"/>
              </a:spcAft>
            </a:pPr>
            <a:r>
              <a:rPr lang="uk-UA" sz="2000" b="1" i="1" u="sng"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Енциклопедії</a:t>
            </a:r>
            <a:r>
              <a:rPr lang="uk-UA" sz="2000" b="1"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однотомне або багатотомне видання, яке містить в узагальненому вигляді основні відомості з однієї або з усіх галузей знання і практичної діяльності викладені у вигляді коротких статей, розміщених в алфавітному або систематичному порядку.</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Залежно від обсягу представленої інформації енциклопедії поділяються на великі (кілька десятків томів), малі (10-12 томів), короткі (4-6 томів) і </a:t>
            </a:r>
            <a:r>
              <a:rPr lang="uk-UA" sz="20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однотритомні</a:t>
            </a:r>
            <a:r>
              <a:rPr lang="uk-UA"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як правило, названі енциклопедичними словниками або довідниками.</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Серед універсальних багатогалузевих енциклопедичних видань найбільш капітальними і всеохоплюючими за своєю тематикою є:</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3248911C-6AB5-4BDF-B9D9-8B7CEE34446A}"/>
              </a:ext>
            </a:extLst>
          </p:cNvPr>
          <p:cNvSpPr txBox="1"/>
          <p:nvPr/>
        </p:nvSpPr>
        <p:spPr>
          <a:xfrm>
            <a:off x="7444509" y="1516671"/>
            <a:ext cx="4424218" cy="670440"/>
          </a:xfrm>
          <a:prstGeom prst="rect">
            <a:avLst/>
          </a:prstGeom>
          <a:noFill/>
        </p:spPr>
        <p:txBody>
          <a:bodyPr wrap="square">
            <a:spAutoFit/>
          </a:bodyPr>
          <a:lstStyle/>
          <a:p>
            <a:pPr indent="450215" algn="just">
              <a:lnSpc>
                <a:spcPct val="107000"/>
              </a:lnSpc>
              <a:spcAft>
                <a:spcPts val="800"/>
              </a:spcAft>
            </a:pPr>
            <a:r>
              <a:rPr lang="uk-UA"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r>
              <a:rPr lang="uk-UA" sz="1800" b="1" i="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Большая</a:t>
            </a:r>
            <a:r>
              <a:rPr lang="uk-UA" sz="1800" b="1" i="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b="1" i="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советская</a:t>
            </a:r>
            <a:r>
              <a:rPr lang="uk-UA" sz="1800" b="1" i="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b="1" i="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энциклопедия</a:t>
            </a:r>
            <a:r>
              <a:rPr lang="uk-UA"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(БСЭ) у 30-ти томах;</a:t>
            </a:r>
            <a:endParaRPr lang="uk-UA"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 name="Стрелка: вправо 9">
            <a:extLst>
              <a:ext uri="{FF2B5EF4-FFF2-40B4-BE49-F238E27FC236}">
                <a16:creationId xmlns:a16="http://schemas.microsoft.com/office/drawing/2014/main" id="{2D18D2FD-0C7F-44F0-B188-B5CAC70100E7}"/>
              </a:ext>
            </a:extLst>
          </p:cNvPr>
          <p:cNvSpPr/>
          <p:nvPr/>
        </p:nvSpPr>
        <p:spPr>
          <a:xfrm>
            <a:off x="6456218" y="4740854"/>
            <a:ext cx="2373746" cy="7666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1735256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DA09097A-75D4-48E1-8142-85D45FF4CA7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437178" y="1356820"/>
            <a:ext cx="4437150" cy="3326015"/>
          </a:xfrm>
          <a:prstGeom prst="rect">
            <a:avLst/>
          </a:prstGeom>
          <a:noFill/>
          <a:ln>
            <a:noFill/>
          </a:ln>
        </p:spPr>
      </p:pic>
      <p:sp>
        <p:nvSpPr>
          <p:cNvPr id="4" name="TextBox 3">
            <a:extLst>
              <a:ext uri="{FF2B5EF4-FFF2-40B4-BE49-F238E27FC236}">
                <a16:creationId xmlns:a16="http://schemas.microsoft.com/office/drawing/2014/main" id="{327C2519-9553-4560-9275-961D1A82F50E}"/>
              </a:ext>
            </a:extLst>
          </p:cNvPr>
          <p:cNvSpPr txBox="1"/>
          <p:nvPr/>
        </p:nvSpPr>
        <p:spPr>
          <a:xfrm>
            <a:off x="858982" y="583798"/>
            <a:ext cx="6096000" cy="670440"/>
          </a:xfrm>
          <a:prstGeom prst="rect">
            <a:avLst/>
          </a:prstGeom>
          <a:noFill/>
        </p:spPr>
        <p:txBody>
          <a:bodyPr wrap="square">
            <a:spAutoFit/>
          </a:bodyPr>
          <a:lstStyle/>
          <a:p>
            <a:pPr indent="450215" algn="just">
              <a:lnSpc>
                <a:spcPct val="107000"/>
              </a:lnSpc>
              <a:spcAft>
                <a:spcPts val="800"/>
              </a:spcAft>
            </a:pPr>
            <a:r>
              <a:rPr lang="uk-UA"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r>
              <a:rPr lang="uk-UA" sz="1800" b="1" i="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Малая</a:t>
            </a:r>
            <a:r>
              <a:rPr lang="uk-UA" sz="1800" b="1" i="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b="1" i="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советская</a:t>
            </a:r>
            <a:r>
              <a:rPr lang="uk-UA" sz="1800" b="1" i="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b="1" i="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энциклопедия</a:t>
            </a:r>
            <a:r>
              <a:rPr lang="uk-UA"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(МСЭ) у 10-ти томах;</a:t>
            </a:r>
            <a:endParaRPr lang="uk-UA"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1C92D3D9-98A2-48FB-82B1-09651263FC16}"/>
              </a:ext>
            </a:extLst>
          </p:cNvPr>
          <p:cNvSpPr txBox="1"/>
          <p:nvPr/>
        </p:nvSpPr>
        <p:spPr>
          <a:xfrm>
            <a:off x="7158181" y="1419567"/>
            <a:ext cx="4525819" cy="1064650"/>
          </a:xfrm>
          <a:prstGeom prst="rect">
            <a:avLst/>
          </a:prstGeom>
          <a:noFill/>
        </p:spPr>
        <p:txBody>
          <a:bodyPr wrap="square">
            <a:spAutoFit/>
          </a:bodyPr>
          <a:lstStyle/>
          <a:p>
            <a:pPr indent="450215" algn="just">
              <a:lnSpc>
                <a:spcPct val="107000"/>
              </a:lnSpc>
              <a:spcAft>
                <a:spcPts val="800"/>
              </a:spcAft>
            </a:pPr>
            <a:r>
              <a:rPr lang="uk-UA"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r>
              <a:rPr lang="uk-UA" sz="1800" b="1" i="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Українська радянська енциклопедія</a:t>
            </a:r>
            <a:r>
              <a:rPr lang="uk-UA"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(УРУ) у 12-ти томах.</a:t>
            </a:r>
            <a:endParaRPr lang="uk-UA" sz="1400" dirty="0">
              <a:effectLst/>
              <a:latin typeface="Calibri" panose="020F0502020204030204" pitchFamily="34" charset="0"/>
              <a:ea typeface="Calibri" panose="020F0502020204030204" pitchFamily="34" charset="0"/>
              <a:cs typeface="Arial" panose="020B0604020202020204" pitchFamily="34" charset="0"/>
            </a:endParaRPr>
          </a:p>
          <a:p>
            <a:r>
              <a:rPr lang="uk-UA" sz="1800" dirty="0">
                <a:solidFill>
                  <a:srgbClr val="000000"/>
                </a:solidFill>
                <a:effectLst/>
                <a:latin typeface="Times New Roman" panose="02020603050405020304" pitchFamily="18" charset="0"/>
                <a:ea typeface="Times New Roman" panose="02020603050405020304" pitchFamily="18" charset="0"/>
              </a:rPr>
              <a:t> </a:t>
            </a:r>
            <a:endParaRPr lang="uk-UA" dirty="0"/>
          </a:p>
        </p:txBody>
      </p:sp>
      <p:pic>
        <p:nvPicPr>
          <p:cNvPr id="7" name="Рисунок 6">
            <a:extLst>
              <a:ext uri="{FF2B5EF4-FFF2-40B4-BE49-F238E27FC236}">
                <a16:creationId xmlns:a16="http://schemas.microsoft.com/office/drawing/2014/main" id="{ED0CBA8F-1BF2-4E7E-AE71-2FFA7CE1754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66182" y="2281382"/>
            <a:ext cx="3906982" cy="4294909"/>
          </a:xfrm>
          <a:prstGeom prst="rect">
            <a:avLst/>
          </a:prstGeom>
          <a:noFill/>
          <a:ln>
            <a:noFill/>
          </a:ln>
        </p:spPr>
      </p:pic>
    </p:spTree>
    <p:extLst>
      <p:ext uri="{BB962C8B-B14F-4D97-AF65-F5344CB8AC3E}">
        <p14:creationId xmlns:p14="http://schemas.microsoft.com/office/powerpoint/2010/main" val="26003217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Рисунок 8">
            <a:extLst>
              <a:ext uri="{FF2B5EF4-FFF2-40B4-BE49-F238E27FC236}">
                <a16:creationId xmlns:a16="http://schemas.microsoft.com/office/drawing/2014/main" id="{E691D4AA-4AD4-4CBF-98BF-B1A20A8A69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3838" y="2082078"/>
            <a:ext cx="2670926" cy="35549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F675534-EDAF-4D72-9F40-FACE508DA5CD}"/>
              </a:ext>
            </a:extLst>
          </p:cNvPr>
          <p:cNvSpPr txBox="1"/>
          <p:nvPr/>
        </p:nvSpPr>
        <p:spPr>
          <a:xfrm>
            <a:off x="960581" y="272673"/>
            <a:ext cx="6687127" cy="1323439"/>
          </a:xfrm>
          <a:prstGeom prst="rect">
            <a:avLst/>
          </a:prstGeom>
          <a:noFill/>
        </p:spPr>
        <p:txBody>
          <a:bodyPr wrap="square">
            <a:spAutoFit/>
          </a:bodyPr>
          <a:lstStyle/>
          <a:p>
            <a:r>
              <a:rPr lang="uk-UA" sz="2000" dirty="0">
                <a:solidFill>
                  <a:srgbClr val="000000"/>
                </a:solidFill>
                <a:effectLst/>
                <a:latin typeface="Times New Roman" panose="02020603050405020304" pitchFamily="18" charset="0"/>
                <a:ea typeface="Times New Roman" panose="02020603050405020304" pitchFamily="18" charset="0"/>
              </a:rPr>
              <a:t>До найбільших доступних і популярних універсальних енциклопедичних видань відносяться однотомний "</a:t>
            </a:r>
            <a:r>
              <a:rPr lang="uk-UA" sz="2000" i="1" dirty="0" err="1">
                <a:solidFill>
                  <a:srgbClr val="000000"/>
                </a:solidFill>
                <a:effectLst/>
                <a:latin typeface="Times New Roman" panose="02020603050405020304" pitchFamily="18" charset="0"/>
                <a:ea typeface="Times New Roman" panose="02020603050405020304" pitchFamily="18" charset="0"/>
              </a:rPr>
              <a:t>Советский</a:t>
            </a:r>
            <a:r>
              <a:rPr lang="uk-UA" sz="2000" i="1" dirty="0">
                <a:solidFill>
                  <a:srgbClr val="000000"/>
                </a:solidFill>
                <a:effectLst/>
                <a:latin typeface="Times New Roman" panose="02020603050405020304" pitchFamily="18" charset="0"/>
                <a:ea typeface="Times New Roman" panose="02020603050405020304" pitchFamily="18" charset="0"/>
              </a:rPr>
              <a:t> </a:t>
            </a:r>
            <a:r>
              <a:rPr lang="uk-UA" sz="2000" i="1" dirty="0" err="1">
                <a:solidFill>
                  <a:srgbClr val="000000"/>
                </a:solidFill>
                <a:effectLst/>
                <a:latin typeface="Times New Roman" panose="02020603050405020304" pitchFamily="18" charset="0"/>
                <a:ea typeface="Times New Roman" panose="02020603050405020304" pitchFamily="18" charset="0"/>
              </a:rPr>
              <a:t>энциклопедический</a:t>
            </a:r>
            <a:r>
              <a:rPr lang="uk-UA" sz="2000" i="1" dirty="0">
                <a:solidFill>
                  <a:srgbClr val="000000"/>
                </a:solidFill>
                <a:effectLst/>
                <a:latin typeface="Times New Roman" panose="02020603050405020304" pitchFamily="18" charset="0"/>
                <a:ea typeface="Times New Roman" panose="02020603050405020304" pitchFamily="18" charset="0"/>
              </a:rPr>
              <a:t> </a:t>
            </a:r>
            <a:r>
              <a:rPr lang="uk-UA" sz="2000" i="1" dirty="0" err="1">
                <a:solidFill>
                  <a:srgbClr val="000000"/>
                </a:solidFill>
                <a:effectLst/>
                <a:latin typeface="Times New Roman" panose="02020603050405020304" pitchFamily="18" charset="0"/>
                <a:ea typeface="Times New Roman" panose="02020603050405020304" pitchFamily="18" charset="0"/>
              </a:rPr>
              <a:t>словарь</a:t>
            </a:r>
            <a:r>
              <a:rPr lang="uk-UA" sz="2000" dirty="0">
                <a:solidFill>
                  <a:srgbClr val="000000"/>
                </a:solidFill>
                <a:effectLst/>
                <a:latin typeface="Times New Roman" panose="02020603050405020304" pitchFamily="18" charset="0"/>
                <a:ea typeface="Times New Roman" panose="02020603050405020304" pitchFamily="18" charset="0"/>
              </a:rPr>
              <a:t>" та </a:t>
            </a:r>
            <a:r>
              <a:rPr lang="uk-UA" sz="2000" dirty="0" err="1">
                <a:solidFill>
                  <a:srgbClr val="000000"/>
                </a:solidFill>
                <a:effectLst/>
                <a:latin typeface="Times New Roman" panose="02020603050405020304" pitchFamily="18" charset="0"/>
                <a:ea typeface="Times New Roman" panose="02020603050405020304" pitchFamily="18" charset="0"/>
              </a:rPr>
              <a:t>трьохтомний</a:t>
            </a:r>
            <a:r>
              <a:rPr lang="uk-UA" sz="2000" dirty="0">
                <a:solidFill>
                  <a:srgbClr val="000000"/>
                </a:solidFill>
                <a:effectLst/>
                <a:latin typeface="Times New Roman" panose="02020603050405020304" pitchFamily="18" charset="0"/>
                <a:ea typeface="Times New Roman" panose="02020603050405020304" pitchFamily="18" charset="0"/>
              </a:rPr>
              <a:t> "</a:t>
            </a:r>
            <a:r>
              <a:rPr lang="uk-UA" sz="2000" i="1" dirty="0">
                <a:solidFill>
                  <a:srgbClr val="000000"/>
                </a:solidFill>
                <a:effectLst/>
                <a:latin typeface="Times New Roman" panose="02020603050405020304" pitchFamily="18" charset="0"/>
                <a:ea typeface="Times New Roman" panose="02020603050405020304" pitchFamily="18" charset="0"/>
              </a:rPr>
              <a:t>Український радянський енциклопедичний словник</a:t>
            </a:r>
            <a:endParaRPr lang="uk-UA" sz="2000" dirty="0"/>
          </a:p>
        </p:txBody>
      </p:sp>
      <p:pic>
        <p:nvPicPr>
          <p:cNvPr id="7" name="Picture 4" descr="Український Радянський Енциклопедичний Словник (в трьох томах): 199 грн. -  Книги / журнали Маріуполь на Olx">
            <a:extLst>
              <a:ext uri="{FF2B5EF4-FFF2-40B4-BE49-F238E27FC236}">
                <a16:creationId xmlns:a16="http://schemas.microsoft.com/office/drawing/2014/main" id="{4007A3D2-C132-4577-93BF-2708E198A7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5728" y="1873376"/>
            <a:ext cx="4644199" cy="3478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42228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FDDBC8-6804-4A57-9609-CDC4CE157307}"/>
              </a:ext>
            </a:extLst>
          </p:cNvPr>
          <p:cNvSpPr txBox="1"/>
          <p:nvPr/>
        </p:nvSpPr>
        <p:spPr>
          <a:xfrm>
            <a:off x="757382" y="893632"/>
            <a:ext cx="8275782" cy="2435539"/>
          </a:xfrm>
          <a:prstGeom prst="rect">
            <a:avLst/>
          </a:prstGeom>
          <a:noFill/>
        </p:spPr>
        <p:txBody>
          <a:bodyPr wrap="square">
            <a:spAutoFit/>
          </a:bodyPr>
          <a:lstStyle/>
          <a:p>
            <a:pPr indent="450215" algn="just">
              <a:lnSpc>
                <a:spcPct val="107000"/>
              </a:lnSpc>
              <a:spcAft>
                <a:spcPts val="800"/>
              </a:spcAft>
            </a:pPr>
            <a:r>
              <a:rPr lang="uk-UA"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Крім енциклопедій універсального характеру видаються галузеві енциклопедичні видання (енциклопедії, довідники та енциклопедичні словники, які відображають диференціацію сучасної науки, розвиток її основних напрямків).</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r>
              <a:rPr lang="uk-UA" sz="2000" i="1" dirty="0">
                <a:solidFill>
                  <a:srgbClr val="000000"/>
                </a:solidFill>
                <a:effectLst/>
                <a:latin typeface="Times New Roman" panose="02020603050405020304" pitchFamily="18" charset="0"/>
                <a:ea typeface="Times New Roman" panose="02020603050405020304" pitchFamily="18" charset="0"/>
              </a:rPr>
              <a:t>"Географічна енциклопедія України", "Фізична енциклопедія", "</a:t>
            </a:r>
            <a:r>
              <a:rPr lang="uk-UA" sz="2000" i="1" dirty="0" err="1">
                <a:solidFill>
                  <a:srgbClr val="000000"/>
                </a:solidFill>
                <a:effectLst/>
                <a:latin typeface="Times New Roman" panose="02020603050405020304" pitchFamily="18" charset="0"/>
                <a:ea typeface="Times New Roman" panose="02020603050405020304" pitchFamily="18" charset="0"/>
              </a:rPr>
              <a:t>Энциклопедический</a:t>
            </a:r>
            <a:r>
              <a:rPr lang="uk-UA" sz="2000" i="1" dirty="0">
                <a:solidFill>
                  <a:srgbClr val="000000"/>
                </a:solidFill>
                <a:effectLst/>
                <a:latin typeface="Times New Roman" panose="02020603050405020304" pitchFamily="18" charset="0"/>
                <a:ea typeface="Times New Roman" panose="02020603050405020304" pitchFamily="18" charset="0"/>
              </a:rPr>
              <a:t> </a:t>
            </a:r>
            <a:r>
              <a:rPr lang="uk-UA" sz="2000" i="1" dirty="0" err="1">
                <a:solidFill>
                  <a:srgbClr val="000000"/>
                </a:solidFill>
                <a:effectLst/>
                <a:latin typeface="Times New Roman" panose="02020603050405020304" pitchFamily="18" charset="0"/>
                <a:ea typeface="Times New Roman" panose="02020603050405020304" pitchFamily="18" charset="0"/>
              </a:rPr>
              <a:t>словарь</a:t>
            </a:r>
            <a:r>
              <a:rPr lang="uk-UA" sz="2000" i="1" dirty="0">
                <a:solidFill>
                  <a:srgbClr val="000000"/>
                </a:solidFill>
                <a:effectLst/>
                <a:latin typeface="Times New Roman" panose="02020603050405020304" pitchFamily="18" charset="0"/>
                <a:ea typeface="Times New Roman" panose="02020603050405020304" pitchFamily="18" charset="0"/>
              </a:rPr>
              <a:t> юного </a:t>
            </a:r>
            <a:r>
              <a:rPr lang="uk-UA" sz="2000" i="1" dirty="0" err="1">
                <a:solidFill>
                  <a:srgbClr val="000000"/>
                </a:solidFill>
                <a:effectLst/>
                <a:latin typeface="Times New Roman" panose="02020603050405020304" pitchFamily="18" charset="0"/>
                <a:ea typeface="Times New Roman" panose="02020603050405020304" pitchFamily="18" charset="0"/>
              </a:rPr>
              <a:t>техника</a:t>
            </a:r>
            <a:r>
              <a:rPr lang="uk-UA" sz="2000" i="1" dirty="0">
                <a:solidFill>
                  <a:srgbClr val="000000"/>
                </a:solidFill>
                <a:effectLst/>
                <a:latin typeface="Times New Roman" panose="02020603050405020304" pitchFamily="18" charset="0"/>
                <a:ea typeface="Times New Roman" panose="02020603050405020304" pitchFamily="18" charset="0"/>
              </a:rPr>
              <a:t>", "</a:t>
            </a:r>
            <a:r>
              <a:rPr lang="uk-UA" sz="2000" i="1" dirty="0" err="1">
                <a:solidFill>
                  <a:srgbClr val="000000"/>
                </a:solidFill>
                <a:effectLst/>
                <a:latin typeface="Times New Roman" panose="02020603050405020304" pitchFamily="18" charset="0"/>
                <a:ea typeface="Times New Roman" panose="02020603050405020304" pitchFamily="18" charset="0"/>
              </a:rPr>
              <a:t>Популярная</a:t>
            </a:r>
            <a:r>
              <a:rPr lang="uk-UA" sz="2000" i="1" dirty="0">
                <a:solidFill>
                  <a:srgbClr val="000000"/>
                </a:solidFill>
                <a:effectLst/>
                <a:latin typeface="Times New Roman" panose="02020603050405020304" pitchFamily="18" charset="0"/>
                <a:ea typeface="Times New Roman" panose="02020603050405020304" pitchFamily="18" charset="0"/>
              </a:rPr>
              <a:t> </a:t>
            </a:r>
            <a:r>
              <a:rPr lang="uk-UA" sz="2000" i="1" dirty="0" err="1">
                <a:solidFill>
                  <a:srgbClr val="000000"/>
                </a:solidFill>
                <a:effectLst/>
                <a:latin typeface="Times New Roman" panose="02020603050405020304" pitchFamily="18" charset="0"/>
                <a:ea typeface="Times New Roman" panose="02020603050405020304" pitchFamily="18" charset="0"/>
              </a:rPr>
              <a:t>медицинская</a:t>
            </a:r>
            <a:r>
              <a:rPr lang="uk-UA" sz="2000" i="1" dirty="0">
                <a:solidFill>
                  <a:srgbClr val="000000"/>
                </a:solidFill>
                <a:effectLst/>
                <a:latin typeface="Times New Roman" panose="02020603050405020304" pitchFamily="18" charset="0"/>
                <a:ea typeface="Times New Roman" panose="02020603050405020304" pitchFamily="18" charset="0"/>
              </a:rPr>
              <a:t> </a:t>
            </a:r>
            <a:r>
              <a:rPr lang="uk-UA" sz="2000" i="1" dirty="0" err="1">
                <a:solidFill>
                  <a:srgbClr val="000000"/>
                </a:solidFill>
                <a:effectLst/>
                <a:latin typeface="Times New Roman" panose="02020603050405020304" pitchFamily="18" charset="0"/>
                <a:ea typeface="Times New Roman" panose="02020603050405020304" pitchFamily="18" charset="0"/>
              </a:rPr>
              <a:t>энциклопедия</a:t>
            </a:r>
            <a:r>
              <a:rPr lang="uk-UA" sz="2000" i="1" dirty="0">
                <a:solidFill>
                  <a:srgbClr val="000000"/>
                </a:solidFill>
                <a:effectLst/>
                <a:latin typeface="Times New Roman" panose="02020603050405020304" pitchFamily="18" charset="0"/>
                <a:ea typeface="Times New Roman" panose="02020603050405020304" pitchFamily="18" charset="0"/>
              </a:rPr>
              <a:t>", "</a:t>
            </a:r>
            <a:r>
              <a:rPr lang="uk-UA" sz="2000" i="1" dirty="0" err="1">
                <a:solidFill>
                  <a:srgbClr val="000000"/>
                </a:solidFill>
                <a:effectLst/>
                <a:latin typeface="Times New Roman" panose="02020603050405020304" pitchFamily="18" charset="0"/>
                <a:ea typeface="Times New Roman" panose="02020603050405020304" pitchFamily="18" charset="0"/>
              </a:rPr>
              <a:t>Краткая</a:t>
            </a:r>
            <a:r>
              <a:rPr lang="uk-UA" sz="2000" i="1" dirty="0">
                <a:solidFill>
                  <a:srgbClr val="000000"/>
                </a:solidFill>
                <a:effectLst/>
                <a:latin typeface="Times New Roman" panose="02020603050405020304" pitchFamily="18" charset="0"/>
                <a:ea typeface="Times New Roman" panose="02020603050405020304" pitchFamily="18" charset="0"/>
              </a:rPr>
              <a:t> </a:t>
            </a:r>
            <a:r>
              <a:rPr lang="uk-UA" sz="2000" i="1" dirty="0" err="1">
                <a:solidFill>
                  <a:srgbClr val="000000"/>
                </a:solidFill>
                <a:effectLst/>
                <a:latin typeface="Times New Roman" panose="02020603050405020304" pitchFamily="18" charset="0"/>
                <a:ea typeface="Times New Roman" panose="02020603050405020304" pitchFamily="18" charset="0"/>
              </a:rPr>
              <a:t>литературная</a:t>
            </a:r>
            <a:r>
              <a:rPr lang="uk-UA" sz="2000" i="1" dirty="0">
                <a:solidFill>
                  <a:srgbClr val="000000"/>
                </a:solidFill>
                <a:effectLst/>
                <a:latin typeface="Times New Roman" panose="02020603050405020304" pitchFamily="18" charset="0"/>
                <a:ea typeface="Times New Roman" panose="02020603050405020304" pitchFamily="18" charset="0"/>
              </a:rPr>
              <a:t> </a:t>
            </a:r>
            <a:r>
              <a:rPr lang="uk-UA" sz="2000" i="1" dirty="0" err="1">
                <a:solidFill>
                  <a:srgbClr val="000000"/>
                </a:solidFill>
                <a:effectLst/>
                <a:latin typeface="Times New Roman" panose="02020603050405020304" pitchFamily="18" charset="0"/>
                <a:ea typeface="Times New Roman" panose="02020603050405020304" pitchFamily="18" charset="0"/>
              </a:rPr>
              <a:t>энциклопедия</a:t>
            </a:r>
            <a:r>
              <a:rPr lang="uk-UA" sz="2000" i="1" dirty="0">
                <a:solidFill>
                  <a:srgbClr val="000000"/>
                </a:solidFill>
                <a:effectLst/>
                <a:latin typeface="Times New Roman" panose="02020603050405020304" pitchFamily="18" charset="0"/>
                <a:ea typeface="Times New Roman" panose="02020603050405020304" pitchFamily="18" charset="0"/>
              </a:rPr>
              <a:t>".</a:t>
            </a:r>
            <a:endParaRPr lang="uk-UA" sz="2000" dirty="0"/>
          </a:p>
        </p:txBody>
      </p:sp>
      <p:pic>
        <p:nvPicPr>
          <p:cNvPr id="4" name="Рисунок 3">
            <a:extLst>
              <a:ext uri="{FF2B5EF4-FFF2-40B4-BE49-F238E27FC236}">
                <a16:creationId xmlns:a16="http://schemas.microsoft.com/office/drawing/2014/main" id="{5E44222C-5378-4C0B-BFC8-FBECBF33821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49745" y="3528830"/>
            <a:ext cx="2142952" cy="2683549"/>
          </a:xfrm>
          <a:prstGeom prst="rect">
            <a:avLst/>
          </a:prstGeom>
          <a:noFill/>
          <a:ln>
            <a:noFill/>
          </a:ln>
        </p:spPr>
      </p:pic>
      <p:pic>
        <p:nvPicPr>
          <p:cNvPr id="5" name="Рисунок 4">
            <a:extLst>
              <a:ext uri="{FF2B5EF4-FFF2-40B4-BE49-F238E27FC236}">
                <a16:creationId xmlns:a16="http://schemas.microsoft.com/office/drawing/2014/main" id="{5542F6AA-21D5-4B22-ABDD-4F2AC07055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389745" y="3528290"/>
            <a:ext cx="1930400" cy="2684089"/>
          </a:xfrm>
          <a:prstGeom prst="rect">
            <a:avLst/>
          </a:prstGeom>
          <a:noFill/>
          <a:ln>
            <a:noFill/>
          </a:ln>
        </p:spPr>
      </p:pic>
      <p:pic>
        <p:nvPicPr>
          <p:cNvPr id="6" name="Рисунок 5">
            <a:extLst>
              <a:ext uri="{FF2B5EF4-FFF2-40B4-BE49-F238E27FC236}">
                <a16:creationId xmlns:a16="http://schemas.microsoft.com/office/drawing/2014/main" id="{6E68AB72-A7FA-4AB6-976F-F1503B64A1D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950065" y="3528290"/>
            <a:ext cx="2039158" cy="2564015"/>
          </a:xfrm>
          <a:prstGeom prst="rect">
            <a:avLst/>
          </a:prstGeom>
          <a:noFill/>
          <a:ln>
            <a:noFill/>
          </a:ln>
        </p:spPr>
      </p:pic>
      <p:pic>
        <p:nvPicPr>
          <p:cNvPr id="7" name="Рисунок 6">
            <a:extLst>
              <a:ext uri="{FF2B5EF4-FFF2-40B4-BE49-F238E27FC236}">
                <a16:creationId xmlns:a16="http://schemas.microsoft.com/office/drawing/2014/main" id="{23541F5D-52A0-4088-8F51-7C3AC9A7F9C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619143" y="3103418"/>
            <a:ext cx="2235317" cy="2988887"/>
          </a:xfrm>
          <a:prstGeom prst="rect">
            <a:avLst/>
          </a:prstGeom>
          <a:noFill/>
          <a:ln>
            <a:noFill/>
          </a:ln>
        </p:spPr>
      </p:pic>
    </p:spTree>
    <p:extLst>
      <p:ext uri="{BB962C8B-B14F-4D97-AF65-F5344CB8AC3E}">
        <p14:creationId xmlns:p14="http://schemas.microsoft.com/office/powerpoint/2010/main" val="767477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8A750A-A721-4B1A-BB44-8C2C5383F85B}"/>
              </a:ext>
            </a:extLst>
          </p:cNvPr>
          <p:cNvSpPr txBox="1"/>
          <p:nvPr/>
        </p:nvSpPr>
        <p:spPr>
          <a:xfrm>
            <a:off x="1191490" y="602072"/>
            <a:ext cx="6096000" cy="5653855"/>
          </a:xfrm>
          <a:prstGeom prst="rect">
            <a:avLst/>
          </a:prstGeom>
          <a:noFill/>
        </p:spPr>
        <p:txBody>
          <a:bodyPr wrap="square">
            <a:spAutoFit/>
          </a:bodyPr>
          <a:lstStyle/>
          <a:p>
            <a:pPr indent="450215" algn="ctr">
              <a:lnSpc>
                <a:spcPct val="107000"/>
              </a:lnSpc>
              <a:spcBef>
                <a:spcPts val="200"/>
              </a:spcBef>
            </a:pPr>
            <a:r>
              <a:rPr lang="uk-UA" sz="2000" b="1" dirty="0">
                <a:solidFill>
                  <a:srgbClr val="505050"/>
                </a:solidFill>
                <a:effectLst/>
                <a:latin typeface="Calibri Light" panose="020F0302020204030204" pitchFamily="34" charset="0"/>
                <a:ea typeface="Times New Roman" panose="02020603050405020304" pitchFamily="18" charset="0"/>
                <a:cs typeface="Times New Roman" panose="02020603050405020304" pitchFamily="18" charset="0"/>
              </a:rPr>
              <a:t>Методичні матеріали для викладачів</a:t>
            </a:r>
            <a:endParaRPr lang="uk-UA" sz="20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indent="450215" algn="just"/>
            <a:r>
              <a:rPr lang="uk-UA" sz="2000" b="0" dirty="0">
                <a:solidFill>
                  <a:srgbClr val="505050"/>
                </a:solidFill>
                <a:effectLst/>
                <a:latin typeface="Times New Roman" panose="02020603050405020304" pitchFamily="18" charset="0"/>
                <a:ea typeface="Times New Roman" panose="02020603050405020304" pitchFamily="18" charset="0"/>
              </a:rPr>
              <a:t>Методичні матеріали</a:t>
            </a:r>
            <a:r>
              <a:rPr lang="uk-UA" sz="2000" dirty="0">
                <a:solidFill>
                  <a:srgbClr val="505050"/>
                </a:solidFill>
                <a:effectLst/>
                <a:latin typeface="Times New Roman" panose="02020603050405020304" pitchFamily="18" charset="0"/>
                <a:ea typeface="Times New Roman" panose="02020603050405020304" pitchFamily="18" charset="0"/>
              </a:rPr>
              <a:t> - </a:t>
            </a:r>
            <a:r>
              <a:rPr lang="uk-UA" sz="2000" i="1" dirty="0">
                <a:solidFill>
                  <a:srgbClr val="505050"/>
                </a:solidFill>
                <a:effectLst/>
                <a:latin typeface="Times New Roman" panose="02020603050405020304" pitchFamily="18" charset="0"/>
                <a:ea typeface="Times New Roman" panose="02020603050405020304" pitchFamily="18" charset="0"/>
              </a:rPr>
              <a:t>це матеріали, що містять вказівки, роз'яснення, виконання яких викладачем має сприяти найбільш ефективному освоєнню учбової програми.</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Їх відмінність від методичних матеріалів для учнів полягає в тому, що їхня мета - надати методичну допомогу викладачеві, тут представляються матеріали з методики викладання навчальної дисципліни (її розділу, частини) або з методики виховання, в яких розкриваються актуальні </a:t>
            </a:r>
            <a:r>
              <a:rPr lang="uk-UA" sz="2000" dirty="0" err="1">
                <a:solidFill>
                  <a:srgbClr val="505050"/>
                </a:solidFill>
                <a:effectLst/>
                <a:latin typeface="Times New Roman" panose="02020603050405020304" pitchFamily="18" charset="0"/>
                <a:ea typeface="Times New Roman" panose="02020603050405020304" pitchFamily="18" charset="0"/>
              </a:rPr>
              <a:t>загальнометодичні</a:t>
            </a:r>
            <a:r>
              <a:rPr lang="uk-UA" sz="2000" dirty="0">
                <a:solidFill>
                  <a:srgbClr val="505050"/>
                </a:solidFill>
                <a:effectLst/>
                <a:latin typeface="Times New Roman" panose="02020603050405020304" pitchFamily="18" charset="0"/>
                <a:ea typeface="Times New Roman" panose="02020603050405020304" pitchFamily="18" charset="0"/>
              </a:rPr>
              <a:t> проблеми і питання конкретної методики викладання навчальних дисциплін, пропонуються порядок, послідовність і технологія роботи з підготовки до навчальних занять, описуються цілі, завдання, методи і прийоми навчання, даються поради щодо організації навчального процесу, з адаптації навчального матеріалу до рівня підготовленості учнів.</a:t>
            </a:r>
            <a:endParaRPr lang="uk-UA" sz="2000" dirty="0">
              <a:effectLst/>
              <a:latin typeface="Times New Roman" panose="02020603050405020304" pitchFamily="18" charset="0"/>
              <a:ea typeface="Times New Roman" panose="02020603050405020304" pitchFamily="18" charset="0"/>
            </a:endParaRPr>
          </a:p>
        </p:txBody>
      </p:sp>
      <p:pic>
        <p:nvPicPr>
          <p:cNvPr id="2050" name="Picture 2" descr="11 книг, которые читают люди прямо сейчас">
            <a:extLst>
              <a:ext uri="{FF2B5EF4-FFF2-40B4-BE49-F238E27FC236}">
                <a16:creationId xmlns:a16="http://schemas.microsoft.com/office/drawing/2014/main" id="{6EA8E221-AD70-497F-A38C-70C14C9543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6182" y="1980560"/>
            <a:ext cx="4265757" cy="2229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2571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97A54C4-69EB-4322-BE3C-68505841FD15}"/>
              </a:ext>
            </a:extLst>
          </p:cNvPr>
          <p:cNvSpPr txBox="1"/>
          <p:nvPr/>
        </p:nvSpPr>
        <p:spPr>
          <a:xfrm>
            <a:off x="591128" y="410430"/>
            <a:ext cx="6096000" cy="2813206"/>
          </a:xfrm>
          <a:prstGeom prst="rect">
            <a:avLst/>
          </a:prstGeom>
          <a:noFill/>
        </p:spPr>
        <p:txBody>
          <a:bodyPr wrap="square">
            <a:spAutoFit/>
          </a:bodyPr>
          <a:lstStyle/>
          <a:p>
            <a:pPr indent="450215" algn="just">
              <a:lnSpc>
                <a:spcPct val="107000"/>
              </a:lnSpc>
              <a:spcAft>
                <a:spcPts val="800"/>
              </a:spcAft>
            </a:pPr>
            <a:r>
              <a:rPr lang="uk-UA"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Цінним додатком до енциклопедичних видань є статистичні дані, ілюстрацій ні матеріали: карти, плани, схеми, креслення, репродукції картин, фотознімки, портрети, зображення монет, прапорів тощо.</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Кожне енциклопедичне видання забезпечується словником, тобто повним переліком термінів, котрим присвячені вміщені в ньому статті.</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C959EE-A808-4F95-872A-A77F7016D68C}"/>
              </a:ext>
            </a:extLst>
          </p:cNvPr>
          <p:cNvSpPr txBox="1"/>
          <p:nvPr/>
        </p:nvSpPr>
        <p:spPr>
          <a:xfrm>
            <a:off x="757381" y="3727072"/>
            <a:ext cx="7980218" cy="1323439"/>
          </a:xfrm>
          <a:prstGeom prst="rect">
            <a:avLst/>
          </a:prstGeom>
          <a:noFill/>
        </p:spPr>
        <p:txBody>
          <a:bodyPr wrap="square">
            <a:spAutoFit/>
          </a:bodyPr>
          <a:lstStyle/>
          <a:p>
            <a:pPr lvl="0" algn="ctr">
              <a:spcBef>
                <a:spcPts val="130"/>
              </a:spcBef>
              <a:spcAft>
                <a:spcPts val="0"/>
              </a:spcAft>
              <a:buSzPts val="1100"/>
              <a:tabLst>
                <a:tab pos="2721610" algn="l"/>
              </a:tabLst>
            </a:pPr>
            <a:r>
              <a:rPr lang="uk-UA" sz="2000" b="1" i="1" dirty="0">
                <a:solidFill>
                  <a:srgbClr val="000000"/>
                </a:solidFill>
                <a:latin typeface="Times New Roman" panose="02020603050405020304" pitchFamily="18" charset="0"/>
                <a:cs typeface="Arial" panose="020B0604020202020204" pitchFamily="34" charset="0"/>
              </a:rPr>
              <a:t>Функції енциклопедії</a:t>
            </a:r>
          </a:p>
          <a:p>
            <a:pPr marR="70485" indent="450215" algn="just">
              <a:tabLst>
                <a:tab pos="916305" algn="l"/>
                <a:tab pos="1713230" algn="l"/>
                <a:tab pos="2804795" algn="l"/>
                <a:tab pos="3420110" algn="l"/>
                <a:tab pos="3928110" algn="l"/>
                <a:tab pos="4595495" algn="l"/>
                <a:tab pos="5300980" algn="l"/>
                <a:tab pos="5886450" algn="l"/>
              </a:tabLst>
            </a:pPr>
            <a:r>
              <a:rPr lang="uk-UA" sz="2000" dirty="0">
                <a:solidFill>
                  <a:srgbClr val="000000"/>
                </a:solidFill>
                <a:latin typeface="Times New Roman" panose="02020603050405020304" pitchFamily="18" charset="0"/>
                <a:cs typeface="Arial" panose="020B0604020202020204" pitchFamily="34" charset="0"/>
              </a:rPr>
              <a:t>У	суспільстві	енциклопедичні	видання	мають	неабияке	значення;	основні	функції енциклопедій подано у табл. 1 .</a:t>
            </a:r>
          </a:p>
        </p:txBody>
      </p:sp>
      <p:pic>
        <p:nvPicPr>
          <p:cNvPr id="36870" name="Picture 6" descr="Універсальний словник-енциклопедія (УСЕ) - 450 ₴, купить на IZI (4625040)">
            <a:extLst>
              <a:ext uri="{FF2B5EF4-FFF2-40B4-BE49-F238E27FC236}">
                <a16:creationId xmlns:a16="http://schemas.microsoft.com/office/drawing/2014/main" id="{09457EF0-17E5-4324-888C-CD3BB42ABE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6863" y="262648"/>
            <a:ext cx="3034009" cy="3773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80321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6F6B9E-4FA3-43E7-A721-6C5233EF45E9}"/>
              </a:ext>
            </a:extLst>
          </p:cNvPr>
          <p:cNvSpPr>
            <a:spLocks noGrp="1"/>
          </p:cNvSpPr>
          <p:nvPr>
            <p:ph type="title"/>
          </p:nvPr>
        </p:nvSpPr>
        <p:spPr>
          <a:xfrm>
            <a:off x="838200" y="365126"/>
            <a:ext cx="10515600" cy="315912"/>
          </a:xfrm>
        </p:spPr>
        <p:txBody>
          <a:bodyPr>
            <a:normAutofit fontScale="90000"/>
          </a:bodyPr>
          <a:lstStyle/>
          <a:p>
            <a:pPr algn="ctr"/>
            <a:r>
              <a:rPr lang="uk-UA" sz="1800" b="1" dirty="0">
                <a:effectLst/>
                <a:latin typeface="Times New Roman" panose="02020603050405020304" pitchFamily="18" charset="0"/>
                <a:ea typeface="Times New Roman" panose="02020603050405020304" pitchFamily="18" charset="0"/>
              </a:rPr>
              <a:t>Функції</a:t>
            </a:r>
            <a:r>
              <a:rPr lang="uk-UA" sz="1800" b="1" spc="-5"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енциклопедії</a:t>
            </a:r>
            <a:r>
              <a:rPr lang="uk-UA" sz="1800" b="1" spc="-15"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в</a:t>
            </a:r>
            <a:r>
              <a:rPr lang="uk-UA" sz="1800" b="1" spc="-15"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суспільстві</a:t>
            </a:r>
            <a:endParaRPr lang="uk-UA" dirty="0"/>
          </a:p>
        </p:txBody>
      </p:sp>
      <p:graphicFrame>
        <p:nvGraphicFramePr>
          <p:cNvPr id="4" name="Таблица 4">
            <a:extLst>
              <a:ext uri="{FF2B5EF4-FFF2-40B4-BE49-F238E27FC236}">
                <a16:creationId xmlns:a16="http://schemas.microsoft.com/office/drawing/2014/main" id="{C54ACCE6-A18C-48BE-B2F0-F9BCD7BD944D}"/>
              </a:ext>
            </a:extLst>
          </p:cNvPr>
          <p:cNvGraphicFramePr>
            <a:graphicFrameLocks noGrp="1"/>
          </p:cNvGraphicFramePr>
          <p:nvPr>
            <p:ph idx="1"/>
            <p:extLst>
              <p:ext uri="{D42A27DB-BD31-4B8C-83A1-F6EECF244321}">
                <p14:modId xmlns:p14="http://schemas.microsoft.com/office/powerpoint/2010/main" val="824559869"/>
              </p:ext>
            </p:extLst>
          </p:nvPr>
        </p:nvGraphicFramePr>
        <p:xfrm>
          <a:off x="398895" y="681038"/>
          <a:ext cx="11394210" cy="6035760"/>
        </p:xfrm>
        <a:graphic>
          <a:graphicData uri="http://schemas.openxmlformats.org/drawingml/2006/table">
            <a:tbl>
              <a:tblPr firstRow="1" bandRow="1">
                <a:tableStyleId>{16D9F66E-5EB9-4882-86FB-DCBF35E3C3E4}</a:tableStyleId>
              </a:tblPr>
              <a:tblGrid>
                <a:gridCol w="2314864">
                  <a:extLst>
                    <a:ext uri="{9D8B030D-6E8A-4147-A177-3AD203B41FA5}">
                      <a16:colId xmlns:a16="http://schemas.microsoft.com/office/drawing/2014/main" val="872364477"/>
                    </a:ext>
                  </a:extLst>
                </a:gridCol>
                <a:gridCol w="9079346">
                  <a:extLst>
                    <a:ext uri="{9D8B030D-6E8A-4147-A177-3AD203B41FA5}">
                      <a16:colId xmlns:a16="http://schemas.microsoft.com/office/drawing/2014/main" val="1578122724"/>
                    </a:ext>
                  </a:extLst>
                </a:gridCol>
              </a:tblGrid>
              <a:tr h="288780">
                <a:tc>
                  <a:txBody>
                    <a:bodyPr/>
                    <a:lstStyle/>
                    <a:p>
                      <a:pPr marL="0" marR="1064895" indent="0" algn="ctr">
                        <a:lnSpc>
                          <a:spcPct val="100000"/>
                        </a:lnSpc>
                        <a:spcAft>
                          <a:spcPts val="0"/>
                        </a:spcAft>
                        <a:tabLst/>
                      </a:pPr>
                      <a:r>
                        <a:rPr lang="uk-UA" sz="1800" b="0" kern="0" baseline="0" dirty="0">
                          <a:effectLst/>
                        </a:rPr>
                        <a:t>Назва функції</a:t>
                      </a:r>
                      <a:endParaRPr lang="uk-UA" sz="1800" b="0" kern="0" baseline="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0" algn="ctr">
                        <a:lnSpc>
                          <a:spcPct val="100000"/>
                        </a:lnSpc>
                        <a:spcAft>
                          <a:spcPts val="0"/>
                        </a:spcAft>
                      </a:pPr>
                      <a:r>
                        <a:rPr lang="uk-UA" sz="1800" b="1" dirty="0">
                          <a:effectLst/>
                        </a:rPr>
                        <a:t>Характеристика</a:t>
                      </a:r>
                      <a:r>
                        <a:rPr lang="uk-UA" sz="1800" b="1" spc="-15" dirty="0">
                          <a:effectLst/>
                        </a:rPr>
                        <a:t> </a:t>
                      </a:r>
                      <a:r>
                        <a:rPr lang="uk-UA" sz="1800" b="1" dirty="0">
                          <a:effectLst/>
                        </a:rPr>
                        <a:t>функції</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160767375"/>
                  </a:ext>
                </a:extLst>
              </a:tr>
              <a:tr h="450849">
                <a:tc>
                  <a:txBody>
                    <a:bodyPr/>
                    <a:lstStyle/>
                    <a:p>
                      <a:pPr marL="0" indent="0" algn="ctr">
                        <a:lnSpc>
                          <a:spcPct val="100000"/>
                        </a:lnSpc>
                        <a:spcAft>
                          <a:spcPts val="0"/>
                        </a:spcAft>
                      </a:pPr>
                      <a:r>
                        <a:rPr lang="uk-UA" sz="1800" dirty="0">
                          <a:effectLst/>
                        </a:rPr>
                        <a:t>Інтегральна</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0" algn="ctr">
                        <a:lnSpc>
                          <a:spcPct val="100000"/>
                        </a:lnSpc>
                        <a:spcAft>
                          <a:spcPts val="0"/>
                        </a:spcAft>
                      </a:pPr>
                      <a:r>
                        <a:rPr lang="uk-UA" sz="1800" dirty="0">
                          <a:effectLst/>
                        </a:rPr>
                        <a:t>Забезпечує</a:t>
                      </a:r>
                      <a:r>
                        <a:rPr lang="uk-UA" sz="1800" spc="250" dirty="0">
                          <a:effectLst/>
                        </a:rPr>
                        <a:t> </a:t>
                      </a:r>
                      <a:r>
                        <a:rPr lang="uk-UA" sz="1800" dirty="0">
                          <a:effectLst/>
                        </a:rPr>
                        <a:t>цілісність</a:t>
                      </a:r>
                      <a:r>
                        <a:rPr lang="uk-UA" sz="1800" spc="480" dirty="0">
                          <a:effectLst/>
                        </a:rPr>
                        <a:t> </a:t>
                      </a:r>
                      <a:r>
                        <a:rPr lang="uk-UA" sz="1800" dirty="0">
                          <a:effectLst/>
                        </a:rPr>
                        <a:t>знання</a:t>
                      </a:r>
                      <a:r>
                        <a:rPr lang="uk-UA" sz="1800" spc="475" dirty="0">
                          <a:effectLst/>
                        </a:rPr>
                        <a:t> </a:t>
                      </a:r>
                      <a:r>
                        <a:rPr lang="uk-UA" sz="1800" dirty="0">
                          <a:effectLst/>
                        </a:rPr>
                        <a:t>за</a:t>
                      </a:r>
                      <a:r>
                        <a:rPr lang="uk-UA" sz="1800" spc="480" dirty="0">
                          <a:effectLst/>
                        </a:rPr>
                        <a:t> </a:t>
                      </a:r>
                      <a:r>
                        <a:rPr lang="uk-UA" sz="1800" dirty="0">
                          <a:effectLst/>
                        </a:rPr>
                        <a:t>рахунок</a:t>
                      </a:r>
                      <a:r>
                        <a:rPr lang="uk-UA" sz="1800" spc="470" dirty="0">
                          <a:effectLst/>
                        </a:rPr>
                        <a:t> </a:t>
                      </a:r>
                      <a:r>
                        <a:rPr lang="uk-UA" sz="1800" dirty="0">
                          <a:effectLst/>
                        </a:rPr>
                        <a:t>систематизації</a:t>
                      </a:r>
                      <a:r>
                        <a:rPr lang="uk-UA" sz="1800" spc="-20" dirty="0">
                          <a:effectLst/>
                        </a:rPr>
                        <a:t> </a:t>
                      </a:r>
                      <a:r>
                        <a:rPr lang="uk-UA" sz="1800" dirty="0">
                          <a:effectLst/>
                        </a:rPr>
                        <a:t>та</a:t>
                      </a:r>
                      <a:r>
                        <a:rPr lang="uk-UA" sz="1800" spc="-15" dirty="0">
                          <a:effectLst/>
                        </a:rPr>
                        <a:t> </a:t>
                      </a:r>
                      <a:r>
                        <a:rPr lang="uk-UA" sz="1800" dirty="0">
                          <a:effectLst/>
                        </a:rPr>
                        <a:t>актуалізації</a:t>
                      </a:r>
                      <a:r>
                        <a:rPr lang="uk-UA" sz="1800" spc="-25" dirty="0">
                          <a:effectLst/>
                        </a:rPr>
                        <a:t> </a:t>
                      </a:r>
                      <a:r>
                        <a:rPr lang="uk-UA" sz="1800" dirty="0">
                          <a:effectLst/>
                        </a:rPr>
                        <a:t>знань</a:t>
                      </a:r>
                      <a:r>
                        <a:rPr lang="uk-UA" sz="1800" spc="-5" dirty="0">
                          <a:effectLst/>
                        </a:rPr>
                        <a:t> </a:t>
                      </a:r>
                      <a:r>
                        <a:rPr lang="uk-UA" sz="1800" dirty="0">
                          <a:effectLst/>
                        </a:rPr>
                        <a:t>у</a:t>
                      </a:r>
                      <a:r>
                        <a:rPr lang="uk-UA" sz="1800" spc="-35" dirty="0">
                          <a:effectLst/>
                        </a:rPr>
                        <a:t> </a:t>
                      </a:r>
                      <a:r>
                        <a:rPr lang="uk-UA" sz="1800" dirty="0">
                          <a:effectLst/>
                        </a:rPr>
                        <a:t>єдине ціле</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20008439"/>
                  </a:ext>
                </a:extLst>
              </a:tr>
              <a:tr h="522723">
                <a:tc>
                  <a:txBody>
                    <a:bodyPr/>
                    <a:lstStyle/>
                    <a:p>
                      <a:pPr marL="0" indent="0" algn="ctr">
                        <a:lnSpc>
                          <a:spcPct val="100000"/>
                        </a:lnSpc>
                        <a:spcAft>
                          <a:spcPts val="0"/>
                        </a:spcAft>
                      </a:pPr>
                      <a:r>
                        <a:rPr lang="uk-UA" sz="1800" dirty="0">
                          <a:effectLst/>
                        </a:rPr>
                        <a:t>Нормативна</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marR="60325" indent="0" algn="ctr">
                        <a:lnSpc>
                          <a:spcPct val="100000"/>
                        </a:lnSpc>
                        <a:spcAft>
                          <a:spcPts val="0"/>
                        </a:spcAft>
                      </a:pPr>
                      <a:r>
                        <a:rPr lang="uk-UA" sz="1800" dirty="0">
                          <a:effectLst/>
                        </a:rPr>
                        <a:t>Рівень наукового розуміння об’єктів та процесів, які</a:t>
                      </a:r>
                      <a:r>
                        <a:rPr lang="uk-UA" sz="1800" spc="-235" dirty="0">
                          <a:effectLst/>
                        </a:rPr>
                        <a:t> </a:t>
                      </a:r>
                      <a:r>
                        <a:rPr lang="uk-UA" sz="1800" dirty="0">
                          <a:effectLst/>
                        </a:rPr>
                        <a:t>відображаються</a:t>
                      </a:r>
                      <a:r>
                        <a:rPr lang="uk-UA" sz="1800" spc="5" dirty="0">
                          <a:effectLst/>
                        </a:rPr>
                        <a:t> </a:t>
                      </a:r>
                      <a:r>
                        <a:rPr lang="uk-UA" sz="1800" dirty="0">
                          <a:effectLst/>
                        </a:rPr>
                        <a:t>енциклопедією,</a:t>
                      </a:r>
                      <a:r>
                        <a:rPr lang="uk-UA" sz="1800" spc="5" dirty="0">
                          <a:effectLst/>
                        </a:rPr>
                        <a:t> </a:t>
                      </a:r>
                      <a:r>
                        <a:rPr lang="uk-UA" sz="1800" dirty="0">
                          <a:effectLst/>
                        </a:rPr>
                        <a:t>що</a:t>
                      </a:r>
                      <a:r>
                        <a:rPr lang="uk-UA" sz="1800" spc="5" dirty="0">
                          <a:effectLst/>
                        </a:rPr>
                        <a:t> </a:t>
                      </a:r>
                      <a:r>
                        <a:rPr lang="uk-UA" sz="1800" dirty="0">
                          <a:effectLst/>
                        </a:rPr>
                        <a:t>становить</a:t>
                      </a:r>
                      <a:r>
                        <a:rPr lang="uk-UA" sz="1800" spc="5" dirty="0">
                          <a:effectLst/>
                        </a:rPr>
                        <a:t> </a:t>
                      </a:r>
                      <a:r>
                        <a:rPr lang="uk-UA" sz="1800" dirty="0">
                          <a:effectLst/>
                        </a:rPr>
                        <a:t>собою</a:t>
                      </a:r>
                      <a:r>
                        <a:rPr lang="uk-UA" sz="1800" spc="145" dirty="0">
                          <a:effectLst/>
                        </a:rPr>
                        <a:t> </a:t>
                      </a:r>
                      <a:r>
                        <a:rPr lang="uk-UA" sz="1800" dirty="0">
                          <a:effectLst/>
                        </a:rPr>
                        <a:t>певну</a:t>
                      </a:r>
                      <a:r>
                        <a:rPr lang="uk-UA" sz="1800" spc="145" dirty="0">
                          <a:effectLst/>
                        </a:rPr>
                        <a:t> </a:t>
                      </a:r>
                      <a:r>
                        <a:rPr lang="uk-UA" sz="1800" dirty="0">
                          <a:effectLst/>
                        </a:rPr>
                        <a:t>норму</a:t>
                      </a:r>
                      <a:r>
                        <a:rPr lang="uk-UA" sz="1800" spc="130" dirty="0">
                          <a:effectLst/>
                        </a:rPr>
                        <a:t> </a:t>
                      </a:r>
                      <a:r>
                        <a:rPr lang="uk-UA" sz="1800" dirty="0">
                          <a:effectLst/>
                        </a:rPr>
                        <a:t>в</a:t>
                      </a:r>
                      <a:r>
                        <a:rPr lang="uk-UA" sz="1800" spc="150" dirty="0">
                          <a:effectLst/>
                        </a:rPr>
                        <a:t> </a:t>
                      </a:r>
                      <a:r>
                        <a:rPr lang="uk-UA" sz="1800" dirty="0">
                          <a:effectLst/>
                        </a:rPr>
                        <a:t>науковому</a:t>
                      </a:r>
                      <a:r>
                        <a:rPr lang="uk-UA" sz="1800" spc="140" dirty="0">
                          <a:effectLst/>
                        </a:rPr>
                        <a:t> </a:t>
                      </a:r>
                      <a:r>
                        <a:rPr lang="uk-UA" sz="1800" dirty="0">
                          <a:effectLst/>
                        </a:rPr>
                        <a:t>пізнанні</a:t>
                      </a:r>
                      <a:r>
                        <a:rPr lang="uk-UA" sz="1800" spc="150" dirty="0">
                          <a:effectLst/>
                        </a:rPr>
                        <a:t> </a:t>
                      </a:r>
                      <a:r>
                        <a:rPr lang="uk-UA" sz="1800" dirty="0">
                          <a:effectLst/>
                        </a:rPr>
                        <a:t>та</a:t>
                      </a:r>
                      <a:r>
                        <a:rPr lang="uk-UA" sz="1800" spc="160" dirty="0">
                          <a:effectLst/>
                        </a:rPr>
                        <a:t> </a:t>
                      </a:r>
                      <a:r>
                        <a:rPr lang="uk-UA" sz="1800" dirty="0">
                          <a:effectLst/>
                        </a:rPr>
                        <a:t>практичній</a:t>
                      </a:r>
                      <a:r>
                        <a:rPr lang="uk-UA" sz="1800" spc="-25" dirty="0">
                          <a:effectLst/>
                        </a:rPr>
                        <a:t> </a:t>
                      </a:r>
                      <a:r>
                        <a:rPr lang="uk-UA" sz="1800" dirty="0">
                          <a:effectLst/>
                        </a:rPr>
                        <a:t>діяльності</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074704364"/>
                  </a:ext>
                </a:extLst>
              </a:tr>
              <a:tr h="450849">
                <a:tc>
                  <a:txBody>
                    <a:bodyPr/>
                    <a:lstStyle/>
                    <a:p>
                      <a:pPr marL="0" indent="0" algn="ctr">
                        <a:lnSpc>
                          <a:spcPct val="100000"/>
                        </a:lnSpc>
                        <a:spcAft>
                          <a:spcPts val="0"/>
                        </a:spcAft>
                      </a:pPr>
                      <a:r>
                        <a:rPr lang="uk-UA" sz="1800" dirty="0">
                          <a:effectLst/>
                        </a:rPr>
                        <a:t>Трансляційна</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0" algn="ctr">
                        <a:lnSpc>
                          <a:spcPct val="100000"/>
                        </a:lnSpc>
                        <a:spcAft>
                          <a:spcPts val="0"/>
                        </a:spcAft>
                      </a:pPr>
                      <a:r>
                        <a:rPr lang="uk-UA" sz="1800" dirty="0">
                          <a:effectLst/>
                        </a:rPr>
                        <a:t>Забезпечує</a:t>
                      </a:r>
                      <a:r>
                        <a:rPr lang="uk-UA" sz="1800" spc="225" dirty="0">
                          <a:effectLst/>
                        </a:rPr>
                        <a:t> </a:t>
                      </a:r>
                      <a:r>
                        <a:rPr lang="uk-UA" sz="1800" dirty="0">
                          <a:effectLst/>
                        </a:rPr>
                        <a:t>трансляцію</a:t>
                      </a:r>
                      <a:r>
                        <a:rPr lang="uk-UA" sz="1800" spc="215" dirty="0">
                          <a:effectLst/>
                        </a:rPr>
                        <a:t> </a:t>
                      </a:r>
                      <a:r>
                        <a:rPr lang="uk-UA" sz="1800" dirty="0">
                          <a:effectLst/>
                        </a:rPr>
                        <a:t>знання</a:t>
                      </a:r>
                      <a:r>
                        <a:rPr lang="uk-UA" sz="1800" spc="220" dirty="0">
                          <a:effectLst/>
                        </a:rPr>
                        <a:t> </a:t>
                      </a:r>
                      <a:r>
                        <a:rPr lang="uk-UA" sz="1800" dirty="0">
                          <a:effectLst/>
                        </a:rPr>
                        <a:t>користувачам:</a:t>
                      </a:r>
                      <a:r>
                        <a:rPr lang="uk-UA" sz="1800" spc="215" dirty="0">
                          <a:effectLst/>
                        </a:rPr>
                        <a:t> </a:t>
                      </a:r>
                      <a:r>
                        <a:rPr lang="uk-UA" sz="1800" dirty="0">
                          <a:effectLst/>
                        </a:rPr>
                        <a:t>науковцям,</a:t>
                      </a:r>
                      <a:r>
                        <a:rPr lang="uk-UA" sz="1800" spc="195" dirty="0">
                          <a:effectLst/>
                        </a:rPr>
                        <a:t> </a:t>
                      </a:r>
                      <a:r>
                        <a:rPr lang="uk-UA" sz="1800" dirty="0">
                          <a:effectLst/>
                        </a:rPr>
                        <a:t>викладачам,</a:t>
                      </a:r>
                      <a:r>
                        <a:rPr lang="uk-UA" sz="1800" spc="195" dirty="0">
                          <a:effectLst/>
                        </a:rPr>
                        <a:t> </a:t>
                      </a:r>
                      <a:r>
                        <a:rPr lang="uk-UA" sz="1800" dirty="0">
                          <a:effectLst/>
                        </a:rPr>
                        <a:t>діячам</a:t>
                      </a:r>
                      <a:r>
                        <a:rPr lang="uk-UA" sz="1800" spc="195" dirty="0">
                          <a:effectLst/>
                        </a:rPr>
                        <a:t> </a:t>
                      </a:r>
                      <a:r>
                        <a:rPr lang="uk-UA" sz="1800" dirty="0">
                          <a:effectLst/>
                        </a:rPr>
                        <a:t>культури,</a:t>
                      </a:r>
                      <a:r>
                        <a:rPr lang="uk-UA" sz="1800" spc="195" dirty="0">
                          <a:effectLst/>
                        </a:rPr>
                        <a:t> </a:t>
                      </a:r>
                      <a:r>
                        <a:rPr lang="uk-UA" sz="1800" dirty="0">
                          <a:effectLst/>
                        </a:rPr>
                        <a:t>політики,</a:t>
                      </a:r>
                      <a:r>
                        <a:rPr lang="uk-UA" sz="1800" spc="-235" dirty="0">
                          <a:effectLst/>
                        </a:rPr>
                        <a:t> </a:t>
                      </a:r>
                      <a:r>
                        <a:rPr lang="uk-UA" sz="1800" dirty="0">
                          <a:effectLst/>
                        </a:rPr>
                        <a:t>мистецтва</a:t>
                      </a:r>
                      <a:r>
                        <a:rPr lang="uk-UA" sz="1800" spc="-5" dirty="0">
                          <a:effectLst/>
                        </a:rPr>
                        <a:t> </a:t>
                      </a:r>
                      <a:r>
                        <a:rPr lang="uk-UA" sz="1800" dirty="0">
                          <a:effectLst/>
                        </a:rPr>
                        <a:t>та студентам</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347222182"/>
                  </a:ext>
                </a:extLst>
              </a:tr>
              <a:tr h="450849">
                <a:tc>
                  <a:txBody>
                    <a:bodyPr/>
                    <a:lstStyle/>
                    <a:p>
                      <a:pPr marL="0" indent="0" algn="ctr">
                        <a:lnSpc>
                          <a:spcPct val="100000"/>
                        </a:lnSpc>
                        <a:spcAft>
                          <a:spcPts val="0"/>
                        </a:spcAft>
                      </a:pPr>
                      <a:r>
                        <a:rPr lang="uk-UA" sz="1800">
                          <a:effectLst/>
                        </a:rPr>
                        <a:t>Інституційна</a:t>
                      </a:r>
                      <a:endParaRPr lang="uk-UA" sz="18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0" algn="ctr">
                        <a:lnSpc>
                          <a:spcPct val="100000"/>
                        </a:lnSpc>
                        <a:spcAft>
                          <a:spcPts val="0"/>
                        </a:spcAft>
                      </a:pPr>
                      <a:r>
                        <a:rPr lang="uk-UA" sz="1800" dirty="0">
                          <a:effectLst/>
                        </a:rPr>
                        <a:t>Регулює</a:t>
                      </a:r>
                      <a:r>
                        <a:rPr lang="uk-UA" sz="1800" spc="145" dirty="0">
                          <a:effectLst/>
                        </a:rPr>
                        <a:t> </a:t>
                      </a:r>
                      <a:r>
                        <a:rPr lang="uk-UA" sz="1800" dirty="0">
                          <a:effectLst/>
                        </a:rPr>
                        <a:t>процеси</a:t>
                      </a:r>
                      <a:r>
                        <a:rPr lang="uk-UA" sz="1800" spc="140" dirty="0">
                          <a:effectLst/>
                        </a:rPr>
                        <a:t> </a:t>
                      </a:r>
                      <a:r>
                        <a:rPr lang="uk-UA" sz="1800" dirty="0">
                          <a:effectLst/>
                        </a:rPr>
                        <a:t>мислення</a:t>
                      </a:r>
                      <a:r>
                        <a:rPr lang="uk-UA" sz="1800" spc="155" dirty="0">
                          <a:effectLst/>
                        </a:rPr>
                        <a:t> </a:t>
                      </a:r>
                      <a:r>
                        <a:rPr lang="uk-UA" sz="1800" dirty="0">
                          <a:effectLst/>
                        </a:rPr>
                        <a:t>національного</a:t>
                      </a:r>
                      <a:r>
                        <a:rPr lang="uk-UA" sz="1800" spc="150" dirty="0">
                          <a:effectLst/>
                        </a:rPr>
                        <a:t> </a:t>
                      </a:r>
                      <a:r>
                        <a:rPr lang="uk-UA" sz="1800" dirty="0">
                          <a:effectLst/>
                        </a:rPr>
                        <a:t>інтелекту,</a:t>
                      </a:r>
                      <a:r>
                        <a:rPr lang="uk-UA" sz="1800" spc="-25" dirty="0">
                          <a:effectLst/>
                        </a:rPr>
                        <a:t> </a:t>
                      </a:r>
                      <a:r>
                        <a:rPr lang="uk-UA" sz="1800" dirty="0">
                          <a:effectLst/>
                        </a:rPr>
                        <a:t>наукові</a:t>
                      </a:r>
                      <a:r>
                        <a:rPr lang="uk-UA" sz="1800" spc="-25" dirty="0">
                          <a:effectLst/>
                        </a:rPr>
                        <a:t> </a:t>
                      </a:r>
                      <a:r>
                        <a:rPr lang="uk-UA" sz="1800" dirty="0">
                          <a:effectLst/>
                        </a:rPr>
                        <a:t>дослідження,</a:t>
                      </a:r>
                      <a:r>
                        <a:rPr lang="uk-UA" sz="1800" spc="-20" dirty="0">
                          <a:effectLst/>
                        </a:rPr>
                        <a:t> </a:t>
                      </a:r>
                      <a:r>
                        <a:rPr lang="uk-UA" sz="1800" dirty="0">
                          <a:effectLst/>
                        </a:rPr>
                        <a:t>навчання,</a:t>
                      </a:r>
                      <a:r>
                        <a:rPr lang="uk-UA" sz="1800" spc="-20" dirty="0">
                          <a:effectLst/>
                        </a:rPr>
                        <a:t> </a:t>
                      </a:r>
                      <a:r>
                        <a:rPr lang="uk-UA" sz="1800" dirty="0">
                          <a:effectLst/>
                        </a:rPr>
                        <a:t>соціалізацію</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098006367"/>
                  </a:ext>
                </a:extLst>
              </a:tr>
              <a:tr h="522723">
                <a:tc>
                  <a:txBody>
                    <a:bodyPr/>
                    <a:lstStyle/>
                    <a:p>
                      <a:pPr marL="0" indent="0" algn="ctr">
                        <a:lnSpc>
                          <a:spcPct val="100000"/>
                        </a:lnSpc>
                        <a:spcAft>
                          <a:spcPts val="0"/>
                        </a:spcAft>
                      </a:pPr>
                      <a:r>
                        <a:rPr lang="uk-UA" sz="1800" dirty="0">
                          <a:effectLst/>
                        </a:rPr>
                        <a:t>Розвитку</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marR="59055" indent="0" algn="ctr">
                        <a:lnSpc>
                          <a:spcPct val="100000"/>
                        </a:lnSpc>
                        <a:spcAft>
                          <a:spcPts val="0"/>
                        </a:spcAft>
                      </a:pPr>
                      <a:r>
                        <a:rPr lang="uk-UA" sz="1800" dirty="0">
                          <a:effectLst/>
                        </a:rPr>
                        <a:t>Процеси соціального розвитку через використання</a:t>
                      </a:r>
                      <a:r>
                        <a:rPr lang="uk-UA" sz="1800" spc="5" dirty="0">
                          <a:effectLst/>
                        </a:rPr>
                        <a:t> </a:t>
                      </a:r>
                      <a:r>
                        <a:rPr lang="uk-UA" sz="1800" dirty="0">
                          <a:effectLst/>
                        </a:rPr>
                        <a:t>енциклопедичного знання в побудові та реалізації</a:t>
                      </a:r>
                      <a:r>
                        <a:rPr lang="uk-UA" sz="1800" spc="5" dirty="0">
                          <a:effectLst/>
                        </a:rPr>
                        <a:t> </a:t>
                      </a:r>
                      <a:r>
                        <a:rPr lang="uk-UA" sz="1800" dirty="0">
                          <a:effectLst/>
                        </a:rPr>
                        <a:t>концепцій,</a:t>
                      </a:r>
                      <a:r>
                        <a:rPr lang="uk-UA" sz="1800" spc="20" dirty="0">
                          <a:effectLst/>
                        </a:rPr>
                        <a:t> </a:t>
                      </a:r>
                      <a:r>
                        <a:rPr lang="uk-UA" sz="1800" dirty="0">
                          <a:effectLst/>
                        </a:rPr>
                        <a:t>стратегій,</a:t>
                      </a:r>
                      <a:r>
                        <a:rPr lang="uk-UA" sz="1800" spc="30" dirty="0">
                          <a:effectLst/>
                        </a:rPr>
                        <a:t> </a:t>
                      </a:r>
                      <a:r>
                        <a:rPr lang="uk-UA" sz="1800" dirty="0">
                          <a:effectLst/>
                        </a:rPr>
                        <a:t>планів,</a:t>
                      </a:r>
                      <a:r>
                        <a:rPr lang="uk-UA" sz="1800" spc="20" dirty="0">
                          <a:effectLst/>
                        </a:rPr>
                        <a:t> </a:t>
                      </a:r>
                      <a:r>
                        <a:rPr lang="uk-UA" sz="1800" dirty="0">
                          <a:effectLst/>
                        </a:rPr>
                        <a:t>технологій</a:t>
                      </a:r>
                      <a:r>
                        <a:rPr lang="uk-UA" sz="1800" spc="15" dirty="0">
                          <a:effectLst/>
                        </a:rPr>
                        <a:t> </a:t>
                      </a:r>
                      <a:r>
                        <a:rPr lang="uk-UA" sz="1800" dirty="0">
                          <a:effectLst/>
                        </a:rPr>
                        <a:t>розвитку суспільства</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76413324"/>
                  </a:ext>
                </a:extLst>
              </a:tr>
              <a:tr h="450849">
                <a:tc>
                  <a:txBody>
                    <a:bodyPr/>
                    <a:lstStyle/>
                    <a:p>
                      <a:pPr marL="0" indent="0" algn="ctr">
                        <a:lnSpc>
                          <a:spcPct val="100000"/>
                        </a:lnSpc>
                        <a:spcAft>
                          <a:spcPts val="0"/>
                        </a:spcAft>
                      </a:pPr>
                      <a:r>
                        <a:rPr lang="uk-UA" sz="1800">
                          <a:effectLst/>
                        </a:rPr>
                        <a:t>Аксіологічна</a:t>
                      </a:r>
                      <a:r>
                        <a:rPr lang="uk-UA" sz="1800" spc="-35">
                          <a:effectLst/>
                        </a:rPr>
                        <a:t> </a:t>
                      </a:r>
                      <a:r>
                        <a:rPr lang="uk-UA" sz="1800">
                          <a:effectLst/>
                        </a:rPr>
                        <a:t>(ціннісна)</a:t>
                      </a:r>
                      <a:endParaRPr lang="uk-UA" sz="18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0" algn="ctr">
                        <a:lnSpc>
                          <a:spcPct val="100000"/>
                        </a:lnSpc>
                        <a:spcAft>
                          <a:spcPts val="0"/>
                        </a:spcAft>
                      </a:pPr>
                      <a:r>
                        <a:rPr lang="uk-UA" sz="1800" dirty="0">
                          <a:effectLst/>
                        </a:rPr>
                        <a:t>Уможливлює</a:t>
                      </a:r>
                      <a:r>
                        <a:rPr lang="uk-UA" sz="1800" spc="45" dirty="0">
                          <a:effectLst/>
                        </a:rPr>
                        <a:t> </a:t>
                      </a:r>
                      <a:r>
                        <a:rPr lang="uk-UA" sz="1800" dirty="0">
                          <a:effectLst/>
                        </a:rPr>
                        <a:t>вироблення</a:t>
                      </a:r>
                      <a:r>
                        <a:rPr lang="uk-UA" sz="1800" spc="285" dirty="0">
                          <a:effectLst/>
                        </a:rPr>
                        <a:t> </a:t>
                      </a:r>
                      <a:r>
                        <a:rPr lang="uk-UA" sz="1800" dirty="0">
                          <a:effectLst/>
                        </a:rPr>
                        <a:t>ціннісних</a:t>
                      </a:r>
                      <a:r>
                        <a:rPr lang="uk-UA" sz="1800" spc="280" dirty="0">
                          <a:effectLst/>
                        </a:rPr>
                        <a:t> </a:t>
                      </a:r>
                      <a:r>
                        <a:rPr lang="uk-UA" sz="1800" dirty="0">
                          <a:effectLst/>
                        </a:rPr>
                        <a:t>орієнтирів</a:t>
                      </a:r>
                      <a:r>
                        <a:rPr lang="uk-UA" sz="1800" spc="285" dirty="0">
                          <a:effectLst/>
                        </a:rPr>
                        <a:t> </a:t>
                      </a:r>
                      <a:r>
                        <a:rPr lang="uk-UA" sz="1800" dirty="0">
                          <a:effectLst/>
                        </a:rPr>
                        <a:t>та самоідентифікації</a:t>
                      </a:r>
                      <a:r>
                        <a:rPr lang="uk-UA" sz="1800" spc="-20" dirty="0">
                          <a:effectLst/>
                        </a:rPr>
                        <a:t> </a:t>
                      </a:r>
                      <a:r>
                        <a:rPr lang="uk-UA" sz="1800" dirty="0">
                          <a:effectLst/>
                        </a:rPr>
                        <a:t>у</a:t>
                      </a:r>
                      <a:r>
                        <a:rPr lang="uk-UA" sz="1800" spc="-40" dirty="0">
                          <a:effectLst/>
                        </a:rPr>
                        <a:t> </a:t>
                      </a:r>
                      <a:r>
                        <a:rPr lang="uk-UA" sz="1800" dirty="0">
                          <a:effectLst/>
                        </a:rPr>
                        <a:t>суспільстві</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523327227"/>
                  </a:ext>
                </a:extLst>
              </a:tr>
              <a:tr h="450849">
                <a:tc>
                  <a:txBody>
                    <a:bodyPr/>
                    <a:lstStyle/>
                    <a:p>
                      <a:pPr marL="0" indent="0" algn="ctr">
                        <a:lnSpc>
                          <a:spcPct val="100000"/>
                        </a:lnSpc>
                        <a:spcAft>
                          <a:spcPts val="0"/>
                        </a:spcAft>
                      </a:pPr>
                      <a:r>
                        <a:rPr lang="uk-UA" sz="1800">
                          <a:effectLst/>
                        </a:rPr>
                        <a:t>Пізнавальна</a:t>
                      </a:r>
                      <a:endParaRPr lang="uk-UA" sz="18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0" algn="ctr">
                        <a:lnSpc>
                          <a:spcPct val="100000"/>
                        </a:lnSpc>
                        <a:spcAft>
                          <a:spcPts val="0"/>
                        </a:spcAft>
                      </a:pPr>
                      <a:r>
                        <a:rPr lang="uk-UA" sz="1800" dirty="0">
                          <a:effectLst/>
                        </a:rPr>
                        <a:t>Відображає</a:t>
                      </a:r>
                      <a:r>
                        <a:rPr lang="uk-UA" sz="1800" spc="-15" dirty="0">
                          <a:effectLst/>
                        </a:rPr>
                        <a:t> </a:t>
                      </a:r>
                      <a:r>
                        <a:rPr lang="uk-UA" sz="1800" dirty="0">
                          <a:effectLst/>
                        </a:rPr>
                        <a:t>накопичення</a:t>
                      </a:r>
                      <a:r>
                        <a:rPr lang="uk-UA" sz="1800" spc="-25" dirty="0">
                          <a:effectLst/>
                        </a:rPr>
                        <a:t> </a:t>
                      </a:r>
                      <a:r>
                        <a:rPr lang="uk-UA" sz="1800" dirty="0">
                          <a:effectLst/>
                        </a:rPr>
                        <a:t>знань</a:t>
                      </a:r>
                      <a:r>
                        <a:rPr lang="uk-UA" sz="1800" spc="-10" dirty="0">
                          <a:effectLst/>
                        </a:rPr>
                        <a:t> </a:t>
                      </a:r>
                      <a:r>
                        <a:rPr lang="uk-UA" sz="1800" dirty="0">
                          <a:effectLst/>
                        </a:rPr>
                        <a:t>про певний</a:t>
                      </a:r>
                      <a:r>
                        <a:rPr lang="uk-UA" sz="1800" spc="-15" dirty="0">
                          <a:effectLst/>
                        </a:rPr>
                        <a:t> </a:t>
                      </a:r>
                      <a:r>
                        <a:rPr lang="uk-UA" sz="1800" dirty="0">
                          <a:effectLst/>
                        </a:rPr>
                        <a:t>предмет, явище,</a:t>
                      </a:r>
                      <a:r>
                        <a:rPr lang="uk-UA" sz="1800" spc="-5" dirty="0">
                          <a:effectLst/>
                        </a:rPr>
                        <a:t> </a:t>
                      </a:r>
                      <a:r>
                        <a:rPr lang="uk-UA" sz="1800" dirty="0">
                          <a:effectLst/>
                        </a:rPr>
                        <a:t>поняття</a:t>
                      </a:r>
                      <a:r>
                        <a:rPr lang="uk-UA" sz="1800" spc="-5" dirty="0">
                          <a:effectLst/>
                        </a:rPr>
                        <a:t> </a:t>
                      </a:r>
                      <a:r>
                        <a:rPr lang="uk-UA" sz="1800" dirty="0">
                          <a:effectLst/>
                        </a:rPr>
                        <a:t>та</a:t>
                      </a:r>
                      <a:r>
                        <a:rPr lang="uk-UA" sz="1800" spc="-10" dirty="0">
                          <a:effectLst/>
                        </a:rPr>
                        <a:t> </a:t>
                      </a:r>
                      <a:r>
                        <a:rPr lang="uk-UA" sz="1800" dirty="0">
                          <a:effectLst/>
                        </a:rPr>
                        <a:t>ознайомлення</a:t>
                      </a:r>
                      <a:r>
                        <a:rPr lang="uk-UA" sz="1800" spc="-20" dirty="0">
                          <a:effectLst/>
                        </a:rPr>
                        <a:t> </a:t>
                      </a:r>
                      <a:r>
                        <a:rPr lang="uk-UA" sz="1800" dirty="0">
                          <a:effectLst/>
                        </a:rPr>
                        <a:t>з</a:t>
                      </a:r>
                      <a:r>
                        <a:rPr lang="uk-UA" sz="1800" spc="-10" dirty="0">
                          <a:effectLst/>
                        </a:rPr>
                        <a:t> </a:t>
                      </a:r>
                      <a:r>
                        <a:rPr lang="uk-UA" sz="1800" dirty="0">
                          <a:effectLst/>
                        </a:rPr>
                        <a:t>ними</a:t>
                      </a:r>
                      <a:r>
                        <a:rPr lang="uk-UA" sz="1800" spc="-20" dirty="0">
                          <a:effectLst/>
                        </a:rPr>
                        <a:t> </a:t>
                      </a:r>
                      <a:r>
                        <a:rPr lang="uk-UA" sz="1800" dirty="0">
                          <a:effectLst/>
                        </a:rPr>
                        <a:t>людини</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854273860"/>
                  </a:ext>
                </a:extLst>
              </a:tr>
              <a:tr h="450849">
                <a:tc>
                  <a:txBody>
                    <a:bodyPr/>
                    <a:lstStyle/>
                    <a:p>
                      <a:pPr marL="0" indent="0" algn="ctr">
                        <a:lnSpc>
                          <a:spcPct val="100000"/>
                        </a:lnSpc>
                        <a:spcAft>
                          <a:spcPts val="0"/>
                        </a:spcAft>
                      </a:pPr>
                      <a:r>
                        <a:rPr lang="uk-UA" sz="1800">
                          <a:effectLst/>
                        </a:rPr>
                        <a:t>Виховна</a:t>
                      </a:r>
                      <a:endParaRPr lang="uk-UA" sz="18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0" algn="ctr">
                        <a:lnSpc>
                          <a:spcPct val="100000"/>
                        </a:lnSpc>
                        <a:spcAft>
                          <a:spcPts val="0"/>
                        </a:spcAft>
                      </a:pPr>
                      <a:r>
                        <a:rPr lang="uk-UA" sz="1800" dirty="0">
                          <a:effectLst/>
                        </a:rPr>
                        <a:t>Служить</a:t>
                      </a:r>
                      <a:r>
                        <a:rPr lang="uk-UA" sz="1800" spc="140" dirty="0">
                          <a:effectLst/>
                        </a:rPr>
                        <a:t> </a:t>
                      </a:r>
                      <a:r>
                        <a:rPr lang="uk-UA" sz="1800" dirty="0">
                          <a:effectLst/>
                        </a:rPr>
                        <a:t>засобом</a:t>
                      </a:r>
                      <a:r>
                        <a:rPr lang="uk-UA" sz="1800" spc="140" dirty="0">
                          <a:effectLst/>
                        </a:rPr>
                        <a:t> </a:t>
                      </a:r>
                      <a:r>
                        <a:rPr lang="uk-UA" sz="1800" dirty="0">
                          <a:effectLst/>
                        </a:rPr>
                        <a:t>саморозвитку</a:t>
                      </a:r>
                      <a:r>
                        <a:rPr lang="uk-UA" sz="1800" spc="120" dirty="0">
                          <a:effectLst/>
                        </a:rPr>
                        <a:t> </a:t>
                      </a:r>
                      <a:r>
                        <a:rPr lang="uk-UA" sz="1800" dirty="0">
                          <a:effectLst/>
                        </a:rPr>
                        <a:t>людини,</a:t>
                      </a:r>
                      <a:r>
                        <a:rPr lang="uk-UA" sz="1800" spc="140" dirty="0">
                          <a:effectLst/>
                        </a:rPr>
                        <a:t> </a:t>
                      </a:r>
                      <a:r>
                        <a:rPr lang="uk-UA" sz="1800" dirty="0">
                          <a:effectLst/>
                        </a:rPr>
                        <a:t>що</a:t>
                      </a:r>
                      <a:r>
                        <a:rPr lang="uk-UA" sz="1800" spc="140" dirty="0">
                          <a:effectLst/>
                        </a:rPr>
                        <a:t> </a:t>
                      </a:r>
                      <a:r>
                        <a:rPr lang="uk-UA" sz="1800" dirty="0">
                          <a:effectLst/>
                        </a:rPr>
                        <a:t>забезпечується</a:t>
                      </a:r>
                      <a:r>
                        <a:rPr lang="uk-UA" sz="1800" spc="-30" dirty="0">
                          <a:effectLst/>
                        </a:rPr>
                        <a:t> </a:t>
                      </a:r>
                      <a:r>
                        <a:rPr lang="uk-UA" sz="1800" dirty="0">
                          <a:effectLst/>
                        </a:rPr>
                        <a:t>безперервним</a:t>
                      </a:r>
                      <a:r>
                        <a:rPr lang="uk-UA" sz="1800" spc="-20" dirty="0">
                          <a:effectLst/>
                        </a:rPr>
                        <a:t> </a:t>
                      </a:r>
                      <a:r>
                        <a:rPr lang="uk-UA" sz="1800" dirty="0">
                          <a:effectLst/>
                        </a:rPr>
                        <a:t>процесом</a:t>
                      </a:r>
                      <a:r>
                        <a:rPr lang="uk-UA" sz="1800" spc="-25" dirty="0">
                          <a:effectLst/>
                        </a:rPr>
                        <a:t> </a:t>
                      </a:r>
                      <a:r>
                        <a:rPr lang="uk-UA" sz="1800" dirty="0">
                          <a:effectLst/>
                        </a:rPr>
                        <a:t>розвитку</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348107683"/>
                  </a:ext>
                </a:extLst>
              </a:tr>
              <a:tr h="294093">
                <a:tc>
                  <a:txBody>
                    <a:bodyPr/>
                    <a:lstStyle/>
                    <a:p>
                      <a:pPr marL="0" indent="0" algn="ctr">
                        <a:lnSpc>
                          <a:spcPct val="100000"/>
                        </a:lnSpc>
                        <a:spcAft>
                          <a:spcPts val="0"/>
                        </a:spcAft>
                      </a:pPr>
                      <a:r>
                        <a:rPr lang="uk-UA" sz="1800">
                          <a:effectLst/>
                        </a:rPr>
                        <a:t>Інформаційна</a:t>
                      </a:r>
                      <a:endParaRPr lang="uk-UA" sz="18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0" algn="ctr">
                        <a:lnSpc>
                          <a:spcPct val="100000"/>
                        </a:lnSpc>
                        <a:spcAft>
                          <a:spcPts val="0"/>
                        </a:spcAft>
                      </a:pPr>
                      <a:r>
                        <a:rPr lang="uk-UA" sz="1800" dirty="0">
                          <a:effectLst/>
                        </a:rPr>
                        <a:t>Текст</a:t>
                      </a:r>
                      <a:r>
                        <a:rPr lang="uk-UA" sz="1800" spc="50" dirty="0">
                          <a:effectLst/>
                        </a:rPr>
                        <a:t> </a:t>
                      </a:r>
                      <a:r>
                        <a:rPr lang="uk-UA" sz="1800" dirty="0">
                          <a:effectLst/>
                        </a:rPr>
                        <a:t>енциклопедичного</a:t>
                      </a:r>
                      <a:r>
                        <a:rPr lang="uk-UA" sz="1800" spc="60" dirty="0">
                          <a:effectLst/>
                        </a:rPr>
                        <a:t> </a:t>
                      </a:r>
                      <a:r>
                        <a:rPr lang="uk-UA" sz="1800" dirty="0">
                          <a:effectLst/>
                        </a:rPr>
                        <a:t>видання</a:t>
                      </a:r>
                      <a:r>
                        <a:rPr lang="uk-UA" sz="1800" spc="55" dirty="0">
                          <a:effectLst/>
                        </a:rPr>
                        <a:t> </a:t>
                      </a:r>
                      <a:r>
                        <a:rPr lang="uk-UA" sz="1800" dirty="0">
                          <a:effectLst/>
                        </a:rPr>
                        <a:t>містить</a:t>
                      </a:r>
                      <a:r>
                        <a:rPr lang="uk-UA" sz="1800" spc="60" dirty="0">
                          <a:effectLst/>
                        </a:rPr>
                        <a:t> </a:t>
                      </a:r>
                      <a:r>
                        <a:rPr lang="uk-UA" sz="1800" dirty="0">
                          <a:effectLst/>
                        </a:rPr>
                        <a:t>смислову інформацію</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932179558"/>
                  </a:ext>
                </a:extLst>
              </a:tr>
              <a:tr h="450849">
                <a:tc>
                  <a:txBody>
                    <a:bodyPr/>
                    <a:lstStyle/>
                    <a:p>
                      <a:pPr marL="0" indent="0" algn="ctr">
                        <a:lnSpc>
                          <a:spcPct val="100000"/>
                        </a:lnSpc>
                        <a:spcAft>
                          <a:spcPts val="0"/>
                        </a:spcAft>
                      </a:pPr>
                      <a:r>
                        <a:rPr lang="uk-UA" sz="1800">
                          <a:effectLst/>
                        </a:rPr>
                        <a:t>Комунікативна</a:t>
                      </a:r>
                      <a:endParaRPr lang="uk-UA" sz="18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0" algn="ctr">
                        <a:lnSpc>
                          <a:spcPct val="100000"/>
                        </a:lnSpc>
                        <a:spcAft>
                          <a:spcPts val="0"/>
                        </a:spcAft>
                      </a:pPr>
                      <a:r>
                        <a:rPr lang="uk-UA" sz="1800" dirty="0">
                          <a:effectLst/>
                        </a:rPr>
                        <a:t>Поширення</a:t>
                      </a:r>
                      <a:r>
                        <a:rPr lang="uk-UA" sz="1800" spc="20" dirty="0">
                          <a:effectLst/>
                        </a:rPr>
                        <a:t> </a:t>
                      </a:r>
                      <a:r>
                        <a:rPr lang="uk-UA" sz="1800" dirty="0">
                          <a:effectLst/>
                        </a:rPr>
                        <a:t>інформації</a:t>
                      </a:r>
                      <a:r>
                        <a:rPr lang="uk-UA" sz="1800" spc="20" dirty="0">
                          <a:effectLst/>
                        </a:rPr>
                        <a:t> </a:t>
                      </a:r>
                      <a:r>
                        <a:rPr lang="uk-UA" sz="1800" dirty="0">
                          <a:effectLst/>
                        </a:rPr>
                        <a:t>в</a:t>
                      </a:r>
                      <a:r>
                        <a:rPr lang="uk-UA" sz="1800" spc="20" dirty="0">
                          <a:effectLst/>
                        </a:rPr>
                        <a:t> </a:t>
                      </a:r>
                      <a:r>
                        <a:rPr lang="uk-UA" sz="1800" dirty="0">
                          <a:effectLst/>
                        </a:rPr>
                        <a:t>просторі</a:t>
                      </a:r>
                      <a:r>
                        <a:rPr lang="uk-UA" sz="1800" spc="25" dirty="0">
                          <a:effectLst/>
                        </a:rPr>
                        <a:t> </a:t>
                      </a:r>
                      <a:r>
                        <a:rPr lang="uk-UA" sz="1800" dirty="0">
                          <a:effectLst/>
                        </a:rPr>
                        <a:t>та</a:t>
                      </a:r>
                      <a:r>
                        <a:rPr lang="uk-UA" sz="1800" spc="20" dirty="0">
                          <a:effectLst/>
                        </a:rPr>
                        <a:t> </a:t>
                      </a:r>
                      <a:r>
                        <a:rPr lang="uk-UA" sz="1800" dirty="0">
                          <a:effectLst/>
                        </a:rPr>
                        <a:t>часі,</a:t>
                      </a:r>
                      <a:r>
                        <a:rPr lang="uk-UA" sz="1800" spc="25" dirty="0">
                          <a:effectLst/>
                        </a:rPr>
                        <a:t> </a:t>
                      </a:r>
                      <a:r>
                        <a:rPr lang="uk-UA" sz="1800" dirty="0">
                          <a:effectLst/>
                        </a:rPr>
                        <a:t>внаслідок чого</a:t>
                      </a:r>
                      <a:r>
                        <a:rPr lang="uk-UA" sz="1800" spc="-5" dirty="0">
                          <a:effectLst/>
                        </a:rPr>
                        <a:t> </a:t>
                      </a:r>
                      <a:r>
                        <a:rPr lang="uk-UA" sz="1800" dirty="0">
                          <a:effectLst/>
                        </a:rPr>
                        <a:t>–</a:t>
                      </a:r>
                      <a:r>
                        <a:rPr lang="uk-UA" sz="1800" spc="-10" dirty="0">
                          <a:effectLst/>
                        </a:rPr>
                        <a:t> </a:t>
                      </a:r>
                      <a:r>
                        <a:rPr lang="uk-UA" sz="1800" dirty="0">
                          <a:effectLst/>
                        </a:rPr>
                        <a:t>спілкування</a:t>
                      </a:r>
                      <a:r>
                        <a:rPr lang="uk-UA" sz="1800" spc="-15" dirty="0">
                          <a:effectLst/>
                        </a:rPr>
                        <a:t> </a:t>
                      </a:r>
                      <a:r>
                        <a:rPr lang="uk-UA" sz="1800" dirty="0">
                          <a:effectLst/>
                        </a:rPr>
                        <a:t>між</a:t>
                      </a:r>
                      <a:r>
                        <a:rPr lang="uk-UA" sz="1800" spc="-15" dirty="0">
                          <a:effectLst/>
                        </a:rPr>
                        <a:t> </a:t>
                      </a:r>
                      <a:r>
                        <a:rPr lang="uk-UA" sz="1800" dirty="0">
                          <a:effectLst/>
                        </a:rPr>
                        <a:t>соціальними</a:t>
                      </a:r>
                      <a:r>
                        <a:rPr lang="uk-UA" sz="1800" spc="-20" dirty="0">
                          <a:effectLst/>
                        </a:rPr>
                        <a:t> </a:t>
                      </a:r>
                      <a:r>
                        <a:rPr lang="uk-UA" sz="1800" dirty="0">
                          <a:effectLst/>
                        </a:rPr>
                        <a:t>групами</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547799836"/>
                  </a:ext>
                </a:extLst>
              </a:tr>
              <a:tr h="450849">
                <a:tc>
                  <a:txBody>
                    <a:bodyPr/>
                    <a:lstStyle/>
                    <a:p>
                      <a:pPr marL="0" indent="0" algn="ctr">
                        <a:lnSpc>
                          <a:spcPct val="100000"/>
                        </a:lnSpc>
                        <a:spcAft>
                          <a:spcPts val="0"/>
                        </a:spcAft>
                      </a:pPr>
                      <a:r>
                        <a:rPr lang="uk-UA" sz="1800">
                          <a:effectLst/>
                        </a:rPr>
                        <a:t>Консультативна</a:t>
                      </a:r>
                      <a:endParaRPr lang="uk-UA" sz="18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0" algn="ctr">
                        <a:lnSpc>
                          <a:spcPct val="100000"/>
                        </a:lnSpc>
                        <a:spcAft>
                          <a:spcPts val="0"/>
                        </a:spcAft>
                      </a:pPr>
                      <a:r>
                        <a:rPr lang="uk-UA" sz="1800" dirty="0">
                          <a:effectLst/>
                        </a:rPr>
                        <a:t>Містить</a:t>
                      </a:r>
                      <a:r>
                        <a:rPr lang="uk-UA" sz="1800" spc="65" dirty="0">
                          <a:effectLst/>
                        </a:rPr>
                        <a:t> </a:t>
                      </a:r>
                      <a:r>
                        <a:rPr lang="uk-UA" sz="1800" dirty="0">
                          <a:effectLst/>
                        </a:rPr>
                        <a:t>довідковий</a:t>
                      </a:r>
                      <a:r>
                        <a:rPr lang="uk-UA" sz="1800" spc="305" dirty="0">
                          <a:effectLst/>
                        </a:rPr>
                        <a:t> </a:t>
                      </a:r>
                      <a:r>
                        <a:rPr lang="uk-UA" sz="1800" dirty="0">
                          <a:effectLst/>
                        </a:rPr>
                        <a:t>матеріал,</a:t>
                      </a:r>
                      <a:r>
                        <a:rPr lang="uk-UA" sz="1800" spc="320" dirty="0">
                          <a:effectLst/>
                        </a:rPr>
                        <a:t> </a:t>
                      </a:r>
                      <a:r>
                        <a:rPr lang="uk-UA" sz="1800" dirty="0">
                          <a:effectLst/>
                        </a:rPr>
                        <a:t>відповіді</a:t>
                      </a:r>
                      <a:r>
                        <a:rPr lang="uk-UA" sz="1800" spc="315" dirty="0">
                          <a:effectLst/>
                        </a:rPr>
                        <a:t> </a:t>
                      </a:r>
                      <a:r>
                        <a:rPr lang="uk-UA" sz="1800" dirty="0">
                          <a:effectLst/>
                        </a:rPr>
                        <a:t>на</a:t>
                      </a:r>
                      <a:r>
                        <a:rPr lang="uk-UA" sz="1800" spc="330" dirty="0">
                          <a:effectLst/>
                        </a:rPr>
                        <a:t> </a:t>
                      </a:r>
                      <a:r>
                        <a:rPr lang="uk-UA" sz="1800" dirty="0">
                          <a:effectLst/>
                        </a:rPr>
                        <a:t>пізнавальні</a:t>
                      </a:r>
                      <a:r>
                        <a:rPr lang="uk-UA" sz="1800" spc="-20" dirty="0">
                          <a:effectLst/>
                        </a:rPr>
                        <a:t> </a:t>
                      </a:r>
                      <a:r>
                        <a:rPr lang="uk-UA" sz="1800" dirty="0">
                          <a:effectLst/>
                        </a:rPr>
                        <a:t>та</a:t>
                      </a:r>
                      <a:r>
                        <a:rPr lang="uk-UA" sz="1800" spc="-20" dirty="0">
                          <a:effectLst/>
                        </a:rPr>
                        <a:t> </a:t>
                      </a:r>
                      <a:r>
                        <a:rPr lang="uk-UA" sz="1800" dirty="0">
                          <a:effectLst/>
                        </a:rPr>
                        <a:t>практичні</a:t>
                      </a:r>
                      <a:r>
                        <a:rPr lang="uk-UA" sz="1800" spc="-10" dirty="0">
                          <a:effectLst/>
                        </a:rPr>
                        <a:t> </a:t>
                      </a:r>
                      <a:r>
                        <a:rPr lang="uk-UA" sz="1800" dirty="0">
                          <a:effectLst/>
                        </a:rPr>
                        <a:t>питання</a:t>
                      </a:r>
                      <a:endParaRPr lang="uk-UA"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591724699"/>
                  </a:ext>
                </a:extLst>
              </a:tr>
            </a:tbl>
          </a:graphicData>
        </a:graphic>
      </p:graphicFrame>
    </p:spTree>
    <p:extLst>
      <p:ext uri="{BB962C8B-B14F-4D97-AF65-F5344CB8AC3E}">
        <p14:creationId xmlns:p14="http://schemas.microsoft.com/office/powerpoint/2010/main" val="41538792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7FB3ACC-4B3E-4D64-8C1F-EA315ACF5F56}"/>
              </a:ext>
            </a:extLst>
          </p:cNvPr>
          <p:cNvSpPr txBox="1"/>
          <p:nvPr/>
        </p:nvSpPr>
        <p:spPr>
          <a:xfrm>
            <a:off x="526472" y="818828"/>
            <a:ext cx="7850909" cy="5068054"/>
          </a:xfrm>
          <a:prstGeom prst="rect">
            <a:avLst/>
          </a:prstGeom>
          <a:noFill/>
        </p:spPr>
        <p:txBody>
          <a:bodyPr wrap="square">
            <a:spAutoFit/>
          </a:bodyPr>
          <a:lstStyle/>
          <a:p>
            <a:pPr lvl="0" algn="ctr">
              <a:spcBef>
                <a:spcPts val="130"/>
              </a:spcBef>
              <a:spcAft>
                <a:spcPts val="0"/>
              </a:spcAft>
              <a:buSzPts val="1100"/>
              <a:tabLst>
                <a:tab pos="2438400" algn="l"/>
              </a:tabLst>
            </a:pPr>
            <a:r>
              <a:rPr lang="uk-UA" sz="2000" b="1" dirty="0">
                <a:effectLst/>
                <a:latin typeface="Times New Roman" panose="02020603050405020304" pitchFamily="18" charset="0"/>
                <a:ea typeface="Times New Roman" panose="02020603050405020304" pitchFamily="18" charset="0"/>
              </a:rPr>
              <a:t>Переваги</a:t>
            </a:r>
            <a:r>
              <a:rPr lang="uk-UA" sz="2000" b="1" spc="-15"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електронних</a:t>
            </a:r>
            <a:r>
              <a:rPr lang="uk-UA" sz="2000" b="1" spc="-30"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видань</a:t>
            </a:r>
            <a:endParaRPr lang="uk-UA" sz="2000" dirty="0">
              <a:effectLst/>
              <a:latin typeface="Times New Roman" panose="02020603050405020304" pitchFamily="18" charset="0"/>
              <a:ea typeface="Times New Roman" panose="02020603050405020304" pitchFamily="18" charset="0"/>
            </a:endParaRPr>
          </a:p>
          <a:p>
            <a:pPr marR="68580" indent="450215" algn="just"/>
            <a:r>
              <a:rPr lang="uk-UA" sz="2000" dirty="0">
                <a:effectLst/>
                <a:latin typeface="Times New Roman" panose="02020603050405020304" pitchFamily="18" charset="0"/>
                <a:ea typeface="Times New Roman" panose="02020603050405020304" pitchFamily="18" charset="0"/>
              </a:rPr>
              <a:t>Електронна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енциклопедія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джерело</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інформації</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електронній</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формі,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яке</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охоплює</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найповніший</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достовірний</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довідковий</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об’єктивний,</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науково-вивірений</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матеріал</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однієї</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або</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декількох галузей знань у вигляді статей, аудіо- та відеоматеріалів для задоволення інформаційних</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потреб</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людини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із</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доступом</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через</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локальну</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(CD,</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DVD</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диски)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глобальну</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(Інтернет)</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мережі.</a:t>
            </a:r>
            <a:r>
              <a:rPr lang="uk-UA" sz="2000" spc="-26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Широкого</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розповсюдження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набувають</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Інтернет-енциклопедії,</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яких</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також</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називають</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веб-</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онлайн-енциклопедіями.</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Зберігаються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веб-енциклопедії</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у</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таких</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форматах:</a:t>
            </a:r>
          </a:p>
          <a:p>
            <a:pPr marL="342900" lvl="0" indent="-342900" algn="just">
              <a:spcBef>
                <a:spcPts val="130"/>
              </a:spcBef>
              <a:spcAft>
                <a:spcPts val="0"/>
              </a:spcAft>
              <a:buSzPts val="1100"/>
              <a:buFont typeface="Wingdings" panose="05000000000000000000" pitchFamily="2" charset="2"/>
              <a:buChar char="ü"/>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архіви</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веб-сайті;</a:t>
            </a:r>
          </a:p>
          <a:p>
            <a:pPr marL="342900" lvl="0" indent="-342900" algn="just">
              <a:spcBef>
                <a:spcPts val="130"/>
              </a:spcBef>
              <a:spcAft>
                <a:spcPts val="0"/>
              </a:spcAft>
              <a:buSzPts val="1100"/>
              <a:buFont typeface="Wingdings" panose="05000000000000000000" pitchFamily="2" charset="2"/>
              <a:buChar char="ü"/>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текстові</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статті</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веб-сайті;</a:t>
            </a:r>
          </a:p>
          <a:p>
            <a:pPr marL="342900" marR="72390" lvl="0" indent="-342900" algn="just">
              <a:spcBef>
                <a:spcPts val="130"/>
              </a:spcBef>
              <a:spcAft>
                <a:spcPts val="0"/>
              </a:spcAft>
              <a:buSzPts val="1100"/>
              <a:buFont typeface="Wingdings" panose="05000000000000000000" pitchFamily="2" charset="2"/>
              <a:buChar char="ü"/>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відкриті</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статті</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із</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можливістю</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редагування</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безпосередньо</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веб-сайті</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із застосуванням</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технології Вікі;</a:t>
            </a:r>
          </a:p>
          <a:p>
            <a:pPr marL="342900" marR="69215" lvl="0" indent="-342900" algn="just">
              <a:spcBef>
                <a:spcPts val="130"/>
              </a:spcBef>
              <a:spcAft>
                <a:spcPts val="0"/>
              </a:spcAft>
              <a:buSzPts val="1100"/>
              <a:buFont typeface="Wingdings" panose="05000000000000000000" pitchFamily="2" charset="2"/>
              <a:buChar char="ü"/>
              <a:tabLst>
                <a:tab pos="78676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анотації, опис правил користування та контакти для купівлі енциклопедії на компакт-дисках</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чи</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паперового видання.</a:t>
            </a:r>
          </a:p>
        </p:txBody>
      </p:sp>
      <p:pic>
        <p:nvPicPr>
          <p:cNvPr id="35843" name="Picture 3" descr="ЕЛЕКТРОННІ ВИДАННЯ У ФОНДАХ НАУКОВОЇ БІБЛІОТЕКИ. ВИП. 3, 2017 РІК - Наукова  бібліотека">
            <a:extLst>
              <a:ext uri="{FF2B5EF4-FFF2-40B4-BE49-F238E27FC236}">
                <a16:creationId xmlns:a16="http://schemas.microsoft.com/office/drawing/2014/main" id="{5197A11D-6B4B-492D-98DD-A3B1AD45DC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4025" y="460809"/>
            <a:ext cx="3402063" cy="2263918"/>
          </a:xfrm>
          <a:prstGeom prst="rect">
            <a:avLst/>
          </a:prstGeom>
          <a:noFill/>
          <a:extLst>
            <a:ext uri="{909E8E84-426E-40DD-AFC4-6F175D3DCCD1}">
              <a14:hiddenFill xmlns:a14="http://schemas.microsoft.com/office/drawing/2010/main">
                <a:solidFill>
                  <a:srgbClr val="FFFFFF"/>
                </a:solidFill>
              </a14:hiddenFill>
            </a:ext>
          </a:extLst>
        </p:spPr>
      </p:pic>
      <p:pic>
        <p:nvPicPr>
          <p:cNvPr id="35845" name="Picture 5" descr="Електронні учбові і методичні видання університету | Одеський національний  політехнічний університет">
            <a:extLst>
              <a:ext uri="{FF2B5EF4-FFF2-40B4-BE49-F238E27FC236}">
                <a16:creationId xmlns:a16="http://schemas.microsoft.com/office/drawing/2014/main" id="{DEC0269E-887E-424E-8B58-224704C901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6836" y="3447473"/>
            <a:ext cx="3057381" cy="3057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0788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90CADE-7F3A-41B0-A6A5-06A3FB13AFD3}"/>
              </a:ext>
            </a:extLst>
          </p:cNvPr>
          <p:cNvSpPr txBox="1"/>
          <p:nvPr/>
        </p:nvSpPr>
        <p:spPr>
          <a:xfrm>
            <a:off x="1145309" y="720691"/>
            <a:ext cx="6096000" cy="5734903"/>
          </a:xfrm>
          <a:prstGeom prst="rect">
            <a:avLst/>
          </a:prstGeom>
          <a:noFill/>
        </p:spPr>
        <p:txBody>
          <a:bodyPr wrap="square">
            <a:spAutoFit/>
          </a:bodyPr>
          <a:lstStyle/>
          <a:p>
            <a:pPr indent="450215" algn="just"/>
            <a:r>
              <a:rPr lang="uk-UA" sz="2000" dirty="0">
                <a:effectLst/>
                <a:latin typeface="Times New Roman" panose="02020603050405020304" pitchFamily="18" charset="0"/>
                <a:ea typeface="Times New Roman" panose="02020603050405020304" pitchFamily="18" charset="0"/>
              </a:rPr>
              <a:t>Отже,</a:t>
            </a:r>
            <a:r>
              <a:rPr lang="uk-UA" sz="2000" spc="14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електронні</a:t>
            </a:r>
            <a:r>
              <a:rPr lang="uk-UA" sz="2000" spc="14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видання,</a:t>
            </a:r>
            <a:r>
              <a:rPr lang="uk-UA" sz="2000" spc="14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на</a:t>
            </a:r>
            <a:r>
              <a:rPr lang="uk-UA" sz="2000" spc="14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відміну</a:t>
            </a:r>
            <a:r>
              <a:rPr lang="uk-UA" sz="2000" spc="12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від</a:t>
            </a:r>
            <a:r>
              <a:rPr lang="uk-UA" sz="2000" spc="14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паперових,</a:t>
            </a:r>
            <a:r>
              <a:rPr lang="uk-UA" sz="2000" spc="14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друкованих</a:t>
            </a:r>
            <a:r>
              <a:rPr lang="uk-UA" sz="2000" spc="14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енциклопедичних</a:t>
            </a:r>
            <a:r>
              <a:rPr lang="uk-UA" sz="2000" spc="14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видань,</a:t>
            </a:r>
            <a:r>
              <a:rPr lang="uk-UA" sz="2000" spc="-26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мають</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такі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переваги:</a:t>
            </a:r>
          </a:p>
          <a:p>
            <a:pPr marL="342900" lvl="0" indent="-342900" algn="just">
              <a:spcBef>
                <a:spcPts val="130"/>
              </a:spcBef>
              <a:spcAft>
                <a:spcPts val="0"/>
              </a:spcAft>
              <a:buSzPts val="1100"/>
              <a:buFont typeface="Wingdings" panose="05000000000000000000" pitchFamily="2" charset="2"/>
              <a:buChar char="Ø"/>
              <a:tabLst>
                <a:tab pos="53276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можливість</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розміщення</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мережі</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Інтернет;</a:t>
            </a:r>
          </a:p>
          <a:p>
            <a:pPr marL="342900" lvl="0" indent="-342900" algn="just">
              <a:spcBef>
                <a:spcPts val="130"/>
              </a:spcBef>
              <a:spcAft>
                <a:spcPts val="0"/>
              </a:spcAft>
              <a:buSzPts val="1100"/>
              <a:buFont typeface="Wingdings" panose="05000000000000000000" pitchFamily="2" charset="2"/>
              <a:buChar char="Ø"/>
              <a:tabLst>
                <a:tab pos="53276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компактність</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зберігання;</a:t>
            </a:r>
          </a:p>
          <a:p>
            <a:pPr marL="342900" lvl="0" indent="-342900" algn="just">
              <a:spcBef>
                <a:spcPts val="130"/>
              </a:spcBef>
              <a:spcAft>
                <a:spcPts val="0"/>
              </a:spcAft>
              <a:buSzPts val="1100"/>
              <a:buFont typeface="Wingdings" panose="05000000000000000000" pitchFamily="2" charset="2"/>
              <a:buChar char="Ø"/>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відсутні</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обмеження</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розміри</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статей;</a:t>
            </a:r>
          </a:p>
          <a:p>
            <a:pPr marL="342900" lvl="0" indent="-342900" algn="just">
              <a:spcBef>
                <a:spcPts val="130"/>
              </a:spcBef>
              <a:spcAft>
                <a:spcPts val="0"/>
              </a:spcAft>
              <a:buSzPts val="1100"/>
              <a:buFont typeface="Wingdings" panose="05000000000000000000" pitchFamily="2" charset="2"/>
              <a:buChar char="Ø"/>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швидкий</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пошук</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тематичної</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добірки</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потрібної</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сторінки</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(вбудована</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система</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пошуку);</a:t>
            </a:r>
          </a:p>
          <a:p>
            <a:pPr marL="342900" marR="322580" lvl="0" indent="-342900" algn="just">
              <a:spcBef>
                <a:spcPts val="130"/>
              </a:spcBef>
              <a:spcAft>
                <a:spcPts val="0"/>
              </a:spcAft>
              <a:buSzPts val="1100"/>
              <a:buFont typeface="Wingdings" panose="05000000000000000000" pitchFamily="2" charset="2"/>
              <a:buChar char="Ø"/>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багатий</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14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високоякісний</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ілюстративний</a:t>
            </a:r>
            <a:r>
              <a:rPr lang="uk-UA" sz="2000" spc="14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матеріал</a:t>
            </a:r>
            <a:r>
              <a:rPr lang="uk-UA" sz="2000" spc="14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(мультимедіа</a:t>
            </a:r>
            <a:r>
              <a:rPr lang="uk-UA" sz="2000" spc="14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a:t>
            </a:r>
            <a:r>
              <a:rPr lang="uk-UA" sz="2000" spc="1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поєднання</a:t>
            </a:r>
            <a:r>
              <a:rPr lang="uk-UA" sz="2000" spc="14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різних</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форм</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подання</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інформації:</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текстової,</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графічної,</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звукової;</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відтворення</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рухомих</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нерухомих</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зображень);</a:t>
            </a:r>
          </a:p>
          <a:p>
            <a:pPr marL="342900" lvl="0" indent="-342900" algn="just">
              <a:spcBef>
                <a:spcPts val="130"/>
              </a:spcBef>
              <a:spcAft>
                <a:spcPts val="0"/>
              </a:spcAft>
              <a:buSzPts val="1100"/>
              <a:buFont typeface="Wingdings" panose="05000000000000000000" pitchFamily="2" charset="2"/>
              <a:buChar char="Ø"/>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актуальність</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повнота</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інформації</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за</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рахунок</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постійного</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оновлення</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доповнення;</a:t>
            </a:r>
          </a:p>
          <a:p>
            <a:pPr marL="342900" lvl="0" indent="-342900" algn="just">
              <a:spcBef>
                <a:spcPts val="130"/>
              </a:spcBef>
              <a:spcAft>
                <a:spcPts val="0"/>
              </a:spcAft>
              <a:buSzPts val="1100"/>
              <a:buFont typeface="Wingdings" panose="05000000000000000000" pitchFamily="2" charset="2"/>
              <a:buChar char="Ø"/>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можливість</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швидкого</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використання</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фрагментів</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статей</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цитування,</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копіювання;</a:t>
            </a:r>
          </a:p>
          <a:p>
            <a:pPr marL="342900" lvl="0" indent="-342900" algn="just">
              <a:spcBef>
                <a:spcPts val="130"/>
              </a:spcBef>
              <a:spcAft>
                <a:spcPts val="0"/>
              </a:spcAft>
              <a:buSzPts val="1100"/>
              <a:buFont typeface="Wingdings" panose="05000000000000000000" pitchFamily="2" charset="2"/>
              <a:buChar char="Ø"/>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швидкий</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доступ</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до</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необхідної інформації.</a:t>
            </a:r>
          </a:p>
        </p:txBody>
      </p:sp>
      <p:pic>
        <p:nvPicPr>
          <p:cNvPr id="37890" name="Picture 2" descr="Університет менеджменту освіти">
            <a:extLst>
              <a:ext uri="{FF2B5EF4-FFF2-40B4-BE49-F238E27FC236}">
                <a16:creationId xmlns:a16="http://schemas.microsoft.com/office/drawing/2014/main" id="{85806354-EC6D-415D-89A0-420934C6F0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9656" y="2345315"/>
            <a:ext cx="4441332" cy="2167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3680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C089F1-B408-4638-8890-1316F77F367F}"/>
              </a:ext>
            </a:extLst>
          </p:cNvPr>
          <p:cNvSpPr txBox="1"/>
          <p:nvPr/>
        </p:nvSpPr>
        <p:spPr>
          <a:xfrm>
            <a:off x="951346" y="664336"/>
            <a:ext cx="6677890" cy="5060488"/>
          </a:xfrm>
          <a:prstGeom prst="rect">
            <a:avLst/>
          </a:prstGeom>
          <a:noFill/>
        </p:spPr>
        <p:txBody>
          <a:bodyPr wrap="square">
            <a:spAutoFit/>
          </a:bodyPr>
          <a:lstStyle/>
          <a:p>
            <a:pPr lvl="0" algn="r">
              <a:buSzPts val="1100"/>
              <a:tabLst>
                <a:tab pos="1842135" algn="l"/>
              </a:tabLst>
            </a:pPr>
            <a:r>
              <a:rPr lang="uk-UA" sz="2000" b="1" dirty="0">
                <a:effectLst/>
                <a:latin typeface="Times New Roman" panose="02020603050405020304" pitchFamily="18" charset="0"/>
                <a:ea typeface="Times New Roman" panose="02020603050405020304" pitchFamily="18" charset="0"/>
              </a:rPr>
              <a:t>Класифікація</a:t>
            </a:r>
            <a:r>
              <a:rPr lang="uk-UA" sz="2000" b="1" spc="-20"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електронних</a:t>
            </a:r>
            <a:r>
              <a:rPr lang="uk-UA" sz="2000" b="1" spc="-30"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енциклопедій</a:t>
            </a:r>
          </a:p>
          <a:p>
            <a:pPr indent="450215" algn="just"/>
            <a:r>
              <a:rPr lang="uk-UA" sz="2000" dirty="0">
                <a:effectLst/>
                <a:latin typeface="Times New Roman" panose="02020603050405020304" pitchFamily="18" charset="0"/>
                <a:ea typeface="Times New Roman" panose="02020603050405020304" pitchFamily="18" charset="0"/>
              </a:rPr>
              <a:t>Електронні</a:t>
            </a:r>
            <a:r>
              <a:rPr lang="uk-UA" sz="2000" spc="-1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енциклопедії</a:t>
            </a:r>
            <a:r>
              <a:rPr lang="uk-UA" sz="2000" spc="-2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диференціюють</a:t>
            </a:r>
            <a:r>
              <a:rPr lang="uk-UA" sz="2000" spc="-1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такими</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характеристиками:</a:t>
            </a:r>
          </a:p>
          <a:p>
            <a:pPr indent="450215" algn="just"/>
            <a:endParaRPr lang="uk-UA" sz="2000" dirty="0">
              <a:effectLst/>
              <a:latin typeface="Times New Roman" panose="02020603050405020304" pitchFamily="18" charset="0"/>
              <a:ea typeface="Times New Roman" panose="02020603050405020304" pitchFamily="18" charset="0"/>
            </a:endParaRPr>
          </a:p>
          <a:p>
            <a:pPr marL="342900" marR="322580" lvl="0" indent="-342900" algn="just">
              <a:spcBef>
                <a:spcPts val="130"/>
              </a:spcBef>
              <a:spcAft>
                <a:spcPts val="0"/>
              </a:spcAft>
              <a:buSzPts val="1100"/>
              <a:buFont typeface="Wingdings" panose="05000000000000000000" pitchFamily="2" charset="2"/>
              <a:buChar char="ü"/>
              <a:tabLst>
                <a:tab pos="618490" algn="l"/>
              </a:tabLst>
            </a:pPr>
            <a:r>
              <a:rPr lang="uk-UA" sz="2000" spc="-5" dirty="0">
                <a:effectLst/>
                <a:latin typeface="Times New Roman" panose="02020603050405020304" pitchFamily="18" charset="0"/>
                <a:ea typeface="Times New Roman" panose="02020603050405020304" pitchFamily="18" charset="0"/>
              </a:rPr>
              <a:t>за цільовим </a:t>
            </a:r>
            <a:r>
              <a:rPr lang="uk-UA" sz="2000" spc="-25" dirty="0">
                <a:effectLst/>
                <a:latin typeface="Times New Roman" panose="02020603050405020304" pitchFamily="18" charset="0"/>
                <a:ea typeface="Times New Roman" panose="02020603050405020304" pitchFamily="18" charset="0"/>
              </a:rPr>
              <a:t>призначенням: </a:t>
            </a:r>
            <a:r>
              <a:rPr lang="uk-UA" sz="2000" i="1" spc="-25" dirty="0">
                <a:effectLst/>
                <a:latin typeface="Times New Roman" panose="02020603050405020304" pitchFamily="18" charset="0"/>
                <a:ea typeface="Times New Roman" panose="02020603050405020304" pitchFamily="18" charset="0"/>
              </a:rPr>
              <a:t>наукова </a:t>
            </a:r>
            <a:r>
              <a:rPr lang="uk-UA" sz="2000" spc="-25" dirty="0">
                <a:effectLst/>
                <a:latin typeface="Times New Roman" panose="02020603050405020304" pitchFamily="18" charset="0"/>
                <a:ea typeface="Times New Roman" panose="02020603050405020304" pitchFamily="18" charset="0"/>
              </a:rPr>
              <a:t>(призначена для спеціалістів, відзначається глибиною</a:t>
            </a:r>
            <a:r>
              <a:rPr lang="uk-UA" sz="2000" spc="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представлення будь-якої галузі знань), </a:t>
            </a:r>
            <a:r>
              <a:rPr lang="uk-UA" sz="2000" i="1" spc="-25" dirty="0">
                <a:effectLst/>
                <a:latin typeface="Times New Roman" panose="02020603050405020304" pitchFamily="18" charset="0"/>
                <a:ea typeface="Times New Roman" panose="02020603050405020304" pitchFamily="18" charset="0"/>
              </a:rPr>
              <a:t>науково-популярна </a:t>
            </a:r>
            <a:r>
              <a:rPr lang="uk-UA" sz="2000" spc="-25" dirty="0">
                <a:effectLst/>
                <a:latin typeface="Times New Roman" panose="02020603050405020304" pitchFamily="18" charset="0"/>
                <a:ea typeface="Times New Roman" panose="02020603050405020304" pitchFamily="18" charset="0"/>
              </a:rPr>
              <a:t>(призначена для широкого кола читачів,</a:t>
            </a:r>
            <a:r>
              <a:rPr lang="uk-UA" sz="2000" spc="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доволі</a:t>
            </a:r>
            <a:r>
              <a:rPr lang="uk-UA" sz="2000" spc="-5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повно</a:t>
            </a:r>
            <a:r>
              <a:rPr lang="uk-UA" sz="2000" spc="-5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та</a:t>
            </a:r>
            <a:r>
              <a:rPr lang="uk-UA" sz="2000" spc="-5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всебічно</a:t>
            </a:r>
            <a:r>
              <a:rPr lang="uk-UA" sz="2000" spc="-5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висвітлює</a:t>
            </a:r>
            <a:r>
              <a:rPr lang="uk-UA" sz="2000" spc="-5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будь-яку</a:t>
            </a:r>
            <a:r>
              <a:rPr lang="uk-UA" sz="2000" spc="-6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галузь</a:t>
            </a:r>
            <a:r>
              <a:rPr lang="uk-UA" sz="2000" spc="-5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знань,</a:t>
            </a:r>
            <a:r>
              <a:rPr lang="uk-UA" sz="2000" spc="-5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враховуючи</a:t>
            </a:r>
            <a:r>
              <a:rPr lang="uk-UA" sz="2000" spc="-5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інтереси</a:t>
            </a:r>
            <a:r>
              <a:rPr lang="uk-UA" sz="2000" spc="-6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читачів)</a:t>
            </a:r>
            <a:r>
              <a:rPr lang="uk-UA" sz="2000" spc="-5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та</a:t>
            </a:r>
            <a:r>
              <a:rPr lang="uk-UA" sz="2000" spc="-60" dirty="0">
                <a:effectLst/>
                <a:latin typeface="Times New Roman" panose="02020603050405020304" pitchFamily="18" charset="0"/>
                <a:ea typeface="Times New Roman" panose="02020603050405020304" pitchFamily="18" charset="0"/>
              </a:rPr>
              <a:t> </a:t>
            </a:r>
            <a:r>
              <a:rPr lang="uk-UA" sz="2000" i="1" spc="-25" dirty="0">
                <a:effectLst/>
                <a:latin typeface="Times New Roman" panose="02020603050405020304" pitchFamily="18" charset="0"/>
                <a:ea typeface="Times New Roman" panose="02020603050405020304" pitchFamily="18" charset="0"/>
              </a:rPr>
              <a:t>популярна</a:t>
            </a:r>
            <a:r>
              <a:rPr lang="uk-UA" sz="2000" i="1" spc="-26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(містить</a:t>
            </a:r>
            <a:r>
              <a:rPr lang="uk-UA" sz="2000" spc="-3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широке</a:t>
            </a:r>
            <a:r>
              <a:rPr lang="uk-UA" sz="2000" spc="-5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коло</a:t>
            </a:r>
            <a:r>
              <a:rPr lang="uk-UA" sz="2000" spc="-4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відомостей,</a:t>
            </a:r>
            <a:r>
              <a:rPr lang="uk-UA" sz="2000" spc="-5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необхідних</a:t>
            </a:r>
            <a:r>
              <a:rPr lang="uk-UA" sz="2000" spc="-2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у</a:t>
            </a:r>
            <a:r>
              <a:rPr lang="uk-UA" sz="2000" spc="-6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повсякденному</a:t>
            </a:r>
            <a:r>
              <a:rPr lang="uk-UA" sz="2000" spc="-6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житті</a:t>
            </a:r>
            <a:r>
              <a:rPr lang="uk-UA" sz="2000" spc="-4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чи</a:t>
            </a:r>
            <a:r>
              <a:rPr lang="uk-UA" sz="2000" spc="-5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для</a:t>
            </a:r>
            <a:r>
              <a:rPr lang="uk-UA" sz="2000" spc="-55"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проведення</a:t>
            </a:r>
            <a:r>
              <a:rPr lang="uk-UA" sz="2000" spc="-50"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дозвілля);</a:t>
            </a:r>
          </a:p>
          <a:p>
            <a:pPr marL="342900" marR="322580" lvl="0" indent="-342900" algn="just">
              <a:spcBef>
                <a:spcPts val="130"/>
              </a:spcBef>
              <a:spcAft>
                <a:spcPts val="0"/>
              </a:spcAft>
              <a:buSzPts val="1100"/>
              <a:buFont typeface="Wingdings" panose="05000000000000000000" pitchFamily="2" charset="2"/>
              <a:buChar char="ü"/>
              <a:tabLst>
                <a:tab pos="618490" algn="l"/>
              </a:tabLst>
            </a:pPr>
            <a:endParaRPr lang="uk-UA" sz="2000" spc="-25" dirty="0">
              <a:effectLst/>
              <a:latin typeface="Times New Roman" panose="02020603050405020304" pitchFamily="18" charset="0"/>
              <a:ea typeface="Times New Roman" panose="02020603050405020304" pitchFamily="18" charset="0"/>
            </a:endParaRPr>
          </a:p>
          <a:p>
            <a:pPr marL="342900" lvl="0" indent="-342900" algn="just">
              <a:spcBef>
                <a:spcPts val="130"/>
              </a:spcBef>
              <a:spcAft>
                <a:spcPts val="0"/>
              </a:spcAft>
              <a:buSzPts val="1100"/>
              <a:buFont typeface="Wingdings" panose="05000000000000000000" pitchFamily="2" charset="2"/>
              <a:buChar char="ü"/>
              <a:tabLst>
                <a:tab pos="607695" algn="l"/>
              </a:tabLst>
            </a:pPr>
            <a:r>
              <a:rPr lang="uk-UA" sz="2000" spc="-25" dirty="0">
                <a:effectLst/>
                <a:latin typeface="Times New Roman" panose="02020603050405020304" pitchFamily="18" charset="0"/>
                <a:ea typeface="Times New Roman" panose="02020603050405020304" pitchFamily="18" charset="0"/>
              </a:rPr>
              <a:t>за</a:t>
            </a:r>
            <a:r>
              <a:rPr lang="uk-UA" sz="2000" spc="12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структурою</a:t>
            </a:r>
            <a:r>
              <a:rPr lang="uk-UA" sz="2000" spc="13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основного</a:t>
            </a:r>
            <a:r>
              <a:rPr lang="uk-UA" sz="2000" spc="14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тексту:</a:t>
            </a:r>
            <a:r>
              <a:rPr lang="uk-UA" sz="2000" spc="130" dirty="0">
                <a:effectLst/>
                <a:latin typeface="Times New Roman" panose="02020603050405020304" pitchFamily="18" charset="0"/>
                <a:ea typeface="Times New Roman" panose="02020603050405020304" pitchFamily="18" charset="0"/>
              </a:rPr>
              <a:t> </a:t>
            </a:r>
            <a:r>
              <a:rPr lang="uk-UA" sz="2000" i="1" spc="-25" dirty="0">
                <a:effectLst/>
                <a:latin typeface="Times New Roman" panose="02020603050405020304" pitchFamily="18" charset="0"/>
                <a:ea typeface="Times New Roman" panose="02020603050405020304" pitchFamily="18" charset="0"/>
              </a:rPr>
              <a:t>алфавітні</a:t>
            </a:r>
            <a:r>
              <a:rPr lang="uk-UA" sz="2000" i="1" spc="13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(статті</a:t>
            </a:r>
            <a:r>
              <a:rPr lang="uk-UA" sz="2000" spc="14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строго</a:t>
            </a:r>
            <a:r>
              <a:rPr lang="uk-UA" sz="2000" spc="12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впорядковані</a:t>
            </a:r>
            <a:r>
              <a:rPr lang="uk-UA" sz="2000" spc="13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за</a:t>
            </a:r>
            <a:r>
              <a:rPr lang="uk-UA" sz="2000" spc="13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алфавітом)</a:t>
            </a:r>
            <a:r>
              <a:rPr lang="uk-UA" sz="2000" spc="14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та</a:t>
            </a:r>
          </a:p>
          <a:p>
            <a:pPr marL="342900" indent="-342900" algn="just">
              <a:lnSpc>
                <a:spcPct val="107000"/>
              </a:lnSpc>
              <a:spcAft>
                <a:spcPts val="800"/>
              </a:spcAft>
              <a:buFont typeface="Wingdings" panose="05000000000000000000" pitchFamily="2" charset="2"/>
              <a:buChar char="ü"/>
            </a:pPr>
            <a:r>
              <a:rPr lang="uk-UA" sz="2000" i="1" dirty="0">
                <a:effectLst/>
                <a:latin typeface="Times New Roman" panose="02020603050405020304" pitchFamily="18" charset="0"/>
                <a:ea typeface="Calibri" panose="020F0502020204030204" pitchFamily="34" charset="0"/>
                <a:cs typeface="Arial" panose="020B0604020202020204" pitchFamily="34" charset="0"/>
              </a:rPr>
              <a:t>систематичні</a:t>
            </a:r>
            <a:r>
              <a:rPr lang="uk-UA" sz="2000" i="1" spc="-20" dirty="0">
                <a:effectLst/>
                <a:latin typeface="Times New Roman" panose="02020603050405020304" pitchFamily="18" charset="0"/>
                <a:ea typeface="Calibri" panose="020F0502020204030204" pitchFamily="34" charset="0"/>
                <a:cs typeface="Arial" panose="020B0604020202020204" pitchFamily="34" charset="0"/>
              </a:rPr>
              <a:t> </a:t>
            </a:r>
            <a:r>
              <a:rPr lang="uk-UA" sz="2000" dirty="0">
                <a:effectLst/>
                <a:latin typeface="Times New Roman" panose="02020603050405020304" pitchFamily="18" charset="0"/>
                <a:ea typeface="Calibri" panose="020F0502020204030204" pitchFamily="34" charset="0"/>
                <a:cs typeface="Arial" panose="020B0604020202020204" pitchFamily="34" charset="0"/>
              </a:rPr>
              <a:t>(хронологічний</a:t>
            </a:r>
            <a:r>
              <a:rPr lang="uk-UA" sz="2000" spc="-30" dirty="0">
                <a:effectLst/>
                <a:latin typeface="Times New Roman" panose="02020603050405020304" pitchFamily="18" charset="0"/>
                <a:ea typeface="Calibri" panose="020F0502020204030204" pitchFamily="34" charset="0"/>
                <a:cs typeface="Arial" panose="020B0604020202020204" pitchFamily="34" charset="0"/>
              </a:rPr>
              <a:t> </a:t>
            </a:r>
            <a:r>
              <a:rPr lang="uk-UA" sz="2000" dirty="0">
                <a:effectLst/>
                <a:latin typeface="Times New Roman" panose="02020603050405020304" pitchFamily="18" charset="0"/>
                <a:ea typeface="Calibri" panose="020F0502020204030204" pitchFamily="34" charset="0"/>
                <a:cs typeface="Arial" panose="020B0604020202020204" pitchFamily="34" charset="0"/>
              </a:rPr>
              <a:t>порядок</a:t>
            </a:r>
            <a:r>
              <a:rPr lang="uk-UA" sz="2000" spc="-20" dirty="0">
                <a:effectLst/>
                <a:latin typeface="Times New Roman" panose="02020603050405020304" pitchFamily="18" charset="0"/>
                <a:ea typeface="Calibri" panose="020F0502020204030204" pitchFamily="34" charset="0"/>
                <a:cs typeface="Arial" panose="020B0604020202020204" pitchFamily="34" charset="0"/>
              </a:rPr>
              <a:t> </a:t>
            </a:r>
            <a:r>
              <a:rPr lang="uk-UA" sz="2000" dirty="0">
                <a:effectLst/>
                <a:latin typeface="Times New Roman" panose="02020603050405020304" pitchFamily="18" charset="0"/>
                <a:ea typeface="Calibri" panose="020F0502020204030204" pitchFamily="34" charset="0"/>
                <a:cs typeface="Arial" panose="020B0604020202020204" pitchFamily="34" charset="0"/>
              </a:rPr>
              <a:t>матеріалу);</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8914" name="Picture 2" descr="Видавнича Група «Основа»">
            <a:extLst>
              <a:ext uri="{FF2B5EF4-FFF2-40B4-BE49-F238E27FC236}">
                <a16:creationId xmlns:a16="http://schemas.microsoft.com/office/drawing/2014/main" id="{35E36887-E77B-4175-A2B0-39DB058B04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9236" y="1658387"/>
            <a:ext cx="4171951" cy="2336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17610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8549C3-37DC-4FF9-A272-A8649FA07437}"/>
              </a:ext>
            </a:extLst>
          </p:cNvPr>
          <p:cNvSpPr txBox="1"/>
          <p:nvPr/>
        </p:nvSpPr>
        <p:spPr>
          <a:xfrm>
            <a:off x="665017" y="721848"/>
            <a:ext cx="7841673" cy="5414303"/>
          </a:xfrm>
          <a:prstGeom prst="rect">
            <a:avLst/>
          </a:prstGeom>
          <a:noFill/>
        </p:spPr>
        <p:txBody>
          <a:bodyPr wrap="square">
            <a:spAutoFit/>
          </a:bodyPr>
          <a:lstStyle/>
          <a:p>
            <a:pPr marL="285750" marR="322580" lvl="0" indent="-285750" algn="just">
              <a:spcBef>
                <a:spcPts val="130"/>
              </a:spcBef>
              <a:spcAft>
                <a:spcPts val="0"/>
              </a:spcAft>
              <a:buSzPts val="1100"/>
              <a:buFont typeface="Wingdings" panose="05000000000000000000" pitchFamily="2" charset="2"/>
              <a:buChar char="ü"/>
              <a:tabLst>
                <a:tab pos="578485" algn="l"/>
              </a:tabLst>
            </a:pPr>
            <a:r>
              <a:rPr lang="uk-UA" sz="2000" spc="-20" dirty="0">
                <a:effectLst/>
                <a:latin typeface="Times New Roman" panose="02020603050405020304" pitchFamily="18" charset="0"/>
                <a:ea typeface="Times New Roman" panose="02020603050405020304" pitchFamily="18" charset="0"/>
              </a:rPr>
              <a:t>за</a:t>
            </a:r>
            <a:r>
              <a:rPr lang="uk-UA" sz="2000" spc="-3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характером</a:t>
            </a:r>
            <a:r>
              <a:rPr lang="uk-UA" sz="2000" spc="-5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інформації:</a:t>
            </a:r>
            <a:r>
              <a:rPr lang="uk-UA" sz="2000" spc="-45" dirty="0">
                <a:effectLst/>
                <a:latin typeface="Times New Roman" panose="02020603050405020304" pitchFamily="18" charset="0"/>
                <a:ea typeface="Times New Roman" panose="02020603050405020304" pitchFamily="18" charset="0"/>
              </a:rPr>
              <a:t> </a:t>
            </a:r>
          </a:p>
          <a:p>
            <a:pPr marR="322580" lvl="0" algn="just">
              <a:spcBef>
                <a:spcPts val="130"/>
              </a:spcBef>
              <a:spcAft>
                <a:spcPts val="0"/>
              </a:spcAft>
              <a:buSzPts val="1100"/>
              <a:tabLst>
                <a:tab pos="578485" algn="l"/>
              </a:tabLst>
            </a:pPr>
            <a:r>
              <a:rPr lang="uk-UA" sz="2000" spc="-20" dirty="0">
                <a:effectLst/>
                <a:latin typeface="Times New Roman" panose="02020603050405020304" pitchFamily="18" charset="0"/>
                <a:ea typeface="Times New Roman" panose="02020603050405020304" pitchFamily="18" charset="0"/>
              </a:rPr>
              <a:t>а)</a:t>
            </a:r>
            <a:r>
              <a:rPr lang="uk-UA" sz="2000" spc="-45" dirty="0">
                <a:effectLst/>
                <a:latin typeface="Times New Roman" panose="02020603050405020304" pitchFamily="18" charset="0"/>
                <a:ea typeface="Times New Roman" panose="02020603050405020304" pitchFamily="18" charset="0"/>
              </a:rPr>
              <a:t> </a:t>
            </a:r>
            <a:r>
              <a:rPr lang="uk-UA" sz="2000" i="1" spc="-20" dirty="0">
                <a:effectLst/>
                <a:latin typeface="Times New Roman" panose="02020603050405020304" pitchFamily="18" charset="0"/>
                <a:ea typeface="Times New Roman" panose="02020603050405020304" pitchFamily="18" charset="0"/>
              </a:rPr>
              <a:t>універсальна</a:t>
            </a:r>
            <a:r>
              <a:rPr lang="uk-UA" sz="2000" i="1" spc="-5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або</a:t>
            </a:r>
            <a:r>
              <a:rPr lang="uk-UA" sz="2000" spc="-40" dirty="0">
                <a:effectLst/>
                <a:latin typeface="Times New Roman" panose="02020603050405020304" pitchFamily="18" charset="0"/>
                <a:ea typeface="Times New Roman" panose="02020603050405020304" pitchFamily="18" charset="0"/>
              </a:rPr>
              <a:t> </a:t>
            </a:r>
            <a:r>
              <a:rPr lang="uk-UA" sz="2000" i="1" spc="-20" dirty="0">
                <a:effectLst/>
                <a:latin typeface="Times New Roman" panose="02020603050405020304" pitchFamily="18" charset="0"/>
                <a:ea typeface="Times New Roman" panose="02020603050405020304" pitchFamily="18" charset="0"/>
              </a:rPr>
              <a:t>загальна</a:t>
            </a:r>
            <a:r>
              <a:rPr lang="uk-UA" sz="2000" i="1" spc="-5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(по</a:t>
            </a:r>
            <a:r>
              <a:rPr lang="uk-UA" sz="2000" spc="-4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можливості</a:t>
            </a:r>
            <a:r>
              <a:rPr lang="uk-UA" sz="2000" spc="-45"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охоплює</a:t>
            </a:r>
            <a:r>
              <a:rPr lang="uk-UA" sz="2000" spc="-45"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всі</a:t>
            </a:r>
            <a:r>
              <a:rPr lang="uk-UA" sz="2000" spc="-45"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галузі</a:t>
            </a:r>
            <a:r>
              <a:rPr lang="uk-UA" sz="2000" spc="-45"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знань</a:t>
            </a:r>
            <a:r>
              <a:rPr lang="uk-UA" sz="2000" spc="-1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та </a:t>
            </a:r>
            <a:r>
              <a:rPr lang="uk-UA" sz="2000" spc="-25" dirty="0">
                <a:effectLst/>
                <a:latin typeface="Times New Roman" panose="02020603050405020304" pitchFamily="18" charset="0"/>
                <a:ea typeface="Times New Roman" panose="02020603050405020304" pitchFamily="18" charset="0"/>
              </a:rPr>
              <a:t>відноситься, як правило, до науково-популярних енциклопедій);</a:t>
            </a:r>
          </a:p>
          <a:p>
            <a:pPr marR="322580" lvl="0" algn="just">
              <a:spcBef>
                <a:spcPts val="130"/>
              </a:spcBef>
              <a:spcAft>
                <a:spcPts val="0"/>
              </a:spcAft>
              <a:buSzPts val="1100"/>
              <a:tabLst>
                <a:tab pos="578485" algn="l"/>
              </a:tabLst>
            </a:pPr>
            <a:endParaRPr lang="uk-UA" sz="2000" spc="-25" dirty="0">
              <a:effectLst/>
              <a:latin typeface="Times New Roman" panose="02020603050405020304" pitchFamily="18" charset="0"/>
              <a:ea typeface="Times New Roman" panose="02020603050405020304" pitchFamily="18" charset="0"/>
            </a:endParaRPr>
          </a:p>
          <a:p>
            <a:pPr marR="322580" lvl="0" algn="just">
              <a:spcBef>
                <a:spcPts val="130"/>
              </a:spcBef>
              <a:spcAft>
                <a:spcPts val="0"/>
              </a:spcAft>
              <a:buSzPts val="1100"/>
              <a:tabLst>
                <a:tab pos="578485" algn="l"/>
              </a:tabLst>
            </a:pPr>
            <a:r>
              <a:rPr lang="uk-UA" sz="2000" spc="-25" dirty="0">
                <a:effectLst/>
                <a:latin typeface="Times New Roman" panose="02020603050405020304" pitchFamily="18" charset="0"/>
                <a:ea typeface="Times New Roman" panose="02020603050405020304" pitchFamily="18" charset="0"/>
              </a:rPr>
              <a:t>б) </a:t>
            </a:r>
            <a:r>
              <a:rPr lang="uk-UA" sz="2000" i="1" spc="-25" dirty="0">
                <a:effectLst/>
                <a:latin typeface="Times New Roman" panose="02020603050405020304" pitchFamily="18" charset="0"/>
                <a:ea typeface="Times New Roman" panose="02020603050405020304" pitchFamily="18" charset="0"/>
              </a:rPr>
              <a:t>галузева </a:t>
            </a:r>
            <a:r>
              <a:rPr lang="uk-UA" sz="2000" spc="-25" dirty="0">
                <a:effectLst/>
                <a:latin typeface="Times New Roman" panose="02020603050405020304" pitchFamily="18" charset="0"/>
                <a:ea typeface="Times New Roman" panose="02020603050405020304" pitchFamily="18" charset="0"/>
              </a:rPr>
              <a:t>(присвячена окремій</a:t>
            </a:r>
            <a:r>
              <a:rPr lang="uk-UA" sz="2000" spc="5"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галузі</a:t>
            </a:r>
            <a:r>
              <a:rPr lang="uk-UA" sz="2000" spc="-50"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знань,</a:t>
            </a:r>
            <a:r>
              <a:rPr lang="uk-UA" sz="2000" spc="-40"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відноситься</a:t>
            </a:r>
            <a:r>
              <a:rPr lang="uk-UA" sz="2000" spc="-45"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як</a:t>
            </a:r>
            <a:r>
              <a:rPr lang="uk-UA" sz="2000" spc="-45"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до</a:t>
            </a:r>
            <a:r>
              <a:rPr lang="uk-UA" sz="2000" spc="-55"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наукових,</a:t>
            </a:r>
            <a:r>
              <a:rPr lang="uk-UA" sz="2000" spc="-50"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так</a:t>
            </a:r>
            <a:r>
              <a:rPr lang="uk-UA" sz="2000" spc="-40"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і</a:t>
            </a:r>
            <a:r>
              <a:rPr lang="uk-UA" sz="2000" spc="-50"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науково-популярних</a:t>
            </a:r>
            <a:r>
              <a:rPr lang="uk-UA" sz="2000" spc="-35" dirty="0">
                <a:effectLst/>
                <a:latin typeface="Times New Roman" panose="02020603050405020304" pitchFamily="18" charset="0"/>
                <a:ea typeface="Times New Roman" panose="02020603050405020304" pitchFamily="18" charset="0"/>
              </a:rPr>
              <a:t> </a:t>
            </a:r>
            <a:r>
              <a:rPr lang="uk-UA" sz="2000" spc="-10" dirty="0">
                <a:effectLst/>
                <a:latin typeface="Times New Roman" panose="02020603050405020304" pitchFamily="18" charset="0"/>
                <a:ea typeface="Times New Roman" panose="02020603050405020304" pitchFamily="18" charset="0"/>
              </a:rPr>
              <a:t>та</a:t>
            </a:r>
            <a:r>
              <a:rPr lang="uk-UA" sz="2000" spc="-40" dirty="0">
                <a:effectLst/>
                <a:latin typeface="Times New Roman" panose="02020603050405020304" pitchFamily="18" charset="0"/>
                <a:ea typeface="Times New Roman" panose="02020603050405020304" pitchFamily="18" charset="0"/>
              </a:rPr>
              <a:t> </a:t>
            </a:r>
            <a:r>
              <a:rPr lang="uk-UA" sz="2000" spc="-10" dirty="0">
                <a:effectLst/>
                <a:latin typeface="Times New Roman" panose="02020603050405020304" pitchFamily="18" charset="0"/>
                <a:ea typeface="Times New Roman" panose="02020603050405020304" pitchFamily="18" charset="0"/>
              </a:rPr>
              <a:t>популярних</a:t>
            </a:r>
            <a:r>
              <a:rPr lang="uk-UA" sz="2000" spc="-50" dirty="0">
                <a:effectLst/>
                <a:latin typeface="Times New Roman" panose="02020603050405020304" pitchFamily="18" charset="0"/>
                <a:ea typeface="Times New Roman" panose="02020603050405020304" pitchFamily="18" charset="0"/>
              </a:rPr>
              <a:t> </a:t>
            </a:r>
            <a:r>
              <a:rPr lang="uk-UA" sz="2000" spc="-10" dirty="0">
                <a:effectLst/>
                <a:latin typeface="Times New Roman" panose="02020603050405020304" pitchFamily="18" charset="0"/>
                <a:ea typeface="Times New Roman" panose="02020603050405020304" pitchFamily="18" charset="0"/>
              </a:rPr>
              <a:t>енциклопедій),</a:t>
            </a:r>
            <a:r>
              <a:rPr lang="uk-UA" sz="2000" spc="-40" dirty="0">
                <a:effectLst/>
                <a:latin typeface="Times New Roman" panose="02020603050405020304" pitchFamily="18" charset="0"/>
                <a:ea typeface="Times New Roman" panose="02020603050405020304" pitchFamily="18" charset="0"/>
              </a:rPr>
              <a:t> </a:t>
            </a:r>
            <a:r>
              <a:rPr lang="uk-UA" sz="2000" spc="-10" dirty="0">
                <a:effectLst/>
                <a:latin typeface="Times New Roman" panose="02020603050405020304" pitchFamily="18" charset="0"/>
                <a:ea typeface="Times New Roman" panose="02020603050405020304" pitchFamily="18" charset="0"/>
              </a:rPr>
              <a:t>яка</a:t>
            </a:r>
            <a:r>
              <a:rPr lang="uk-UA" sz="2000" spc="-40" dirty="0">
                <a:effectLst/>
                <a:latin typeface="Times New Roman" panose="02020603050405020304" pitchFamily="18" charset="0"/>
                <a:ea typeface="Times New Roman" panose="02020603050405020304" pitchFamily="18" charset="0"/>
              </a:rPr>
              <a:t> </a:t>
            </a:r>
            <a:r>
              <a:rPr lang="uk-UA" sz="2000" spc="-10" dirty="0">
                <a:effectLst/>
                <a:latin typeface="Times New Roman" panose="02020603050405020304" pitchFamily="18" charset="0"/>
                <a:ea typeface="Times New Roman" panose="02020603050405020304" pitchFamily="18" charset="0"/>
              </a:rPr>
              <a:t>у</a:t>
            </a:r>
            <a:r>
              <a:rPr lang="uk-UA" sz="2000" spc="-26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свою чергу поділяється на: </a:t>
            </a:r>
            <a:r>
              <a:rPr lang="uk-UA" sz="2000" i="1" spc="-25" dirty="0">
                <a:effectLst/>
                <a:latin typeface="Times New Roman" panose="02020603050405020304" pitchFamily="18" charset="0"/>
                <a:ea typeface="Times New Roman" panose="02020603050405020304" pitchFamily="18" charset="0"/>
              </a:rPr>
              <a:t>власне галузеву </a:t>
            </a:r>
            <a:r>
              <a:rPr lang="uk-UA" sz="2000" spc="-25" dirty="0">
                <a:effectLst/>
                <a:latin typeface="Times New Roman" panose="02020603050405020304" pitchFamily="18" charset="0"/>
                <a:ea typeface="Times New Roman" panose="02020603050405020304" pitchFamily="18" charset="0"/>
              </a:rPr>
              <a:t>(охоплює галузь науки загалом), </a:t>
            </a:r>
            <a:r>
              <a:rPr lang="uk-UA" sz="2000" i="1" spc="-25" dirty="0">
                <a:effectLst/>
                <a:latin typeface="Times New Roman" panose="02020603050405020304" pitchFamily="18" charset="0"/>
                <a:ea typeface="Times New Roman" panose="02020603050405020304" pitchFamily="18" charset="0"/>
              </a:rPr>
              <a:t>підгалузеву </a:t>
            </a:r>
            <a:r>
              <a:rPr lang="uk-UA" sz="2000" spc="-25" dirty="0">
                <a:effectLst/>
                <a:latin typeface="Times New Roman" panose="02020603050405020304" pitchFamily="18" charset="0"/>
                <a:ea typeface="Times New Roman" panose="02020603050405020304" pitchFamily="18" charset="0"/>
              </a:rPr>
              <a:t>(матеріал</a:t>
            </a:r>
            <a:r>
              <a:rPr lang="uk-UA" sz="2000" spc="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стосується</a:t>
            </a:r>
            <a:r>
              <a:rPr lang="uk-UA" sz="2000" spc="-6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лише</a:t>
            </a:r>
            <a:r>
              <a:rPr lang="uk-UA" sz="2000" spc="-6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частини</a:t>
            </a:r>
            <a:r>
              <a:rPr lang="uk-UA" sz="2000" spc="-6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галузі)</a:t>
            </a:r>
            <a:r>
              <a:rPr lang="uk-UA" sz="2000" spc="-6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та</a:t>
            </a:r>
            <a:r>
              <a:rPr lang="uk-UA" sz="2000" spc="-60" dirty="0">
                <a:effectLst/>
                <a:latin typeface="Times New Roman" panose="02020603050405020304" pitchFamily="18" charset="0"/>
                <a:ea typeface="Times New Roman" panose="02020603050405020304" pitchFamily="18" charset="0"/>
              </a:rPr>
              <a:t> </a:t>
            </a:r>
            <a:r>
              <a:rPr lang="uk-UA" sz="2000" i="1" spc="-5" dirty="0">
                <a:effectLst/>
                <a:latin typeface="Times New Roman" panose="02020603050405020304" pitchFamily="18" charset="0"/>
                <a:ea typeface="Times New Roman" panose="02020603050405020304" pitchFamily="18" charset="0"/>
              </a:rPr>
              <a:t>міжгалузеву</a:t>
            </a:r>
            <a:r>
              <a:rPr lang="uk-UA" sz="2000" spc="-5" dirty="0">
                <a:effectLst/>
                <a:latin typeface="Times New Roman" panose="02020603050405020304" pitchFamily="18" charset="0"/>
                <a:ea typeface="Times New Roman" panose="02020603050405020304" pitchFamily="18" charset="0"/>
              </a:rPr>
              <a:t>;</a:t>
            </a:r>
            <a:r>
              <a:rPr lang="uk-UA" sz="2000" spc="175" dirty="0">
                <a:effectLst/>
                <a:latin typeface="Times New Roman" panose="02020603050405020304" pitchFamily="18" charset="0"/>
                <a:ea typeface="Times New Roman" panose="02020603050405020304" pitchFamily="18" charset="0"/>
              </a:rPr>
              <a:t> </a:t>
            </a:r>
          </a:p>
          <a:p>
            <a:pPr marR="322580" lvl="0" algn="just">
              <a:spcBef>
                <a:spcPts val="130"/>
              </a:spcBef>
              <a:spcAft>
                <a:spcPts val="0"/>
              </a:spcAft>
              <a:buSzPts val="1100"/>
              <a:tabLst>
                <a:tab pos="578485" algn="l"/>
              </a:tabLst>
            </a:pPr>
            <a:endParaRPr lang="uk-UA" sz="2000" spc="175" dirty="0">
              <a:effectLst/>
              <a:latin typeface="Times New Roman" panose="02020603050405020304" pitchFamily="18" charset="0"/>
              <a:ea typeface="Times New Roman" panose="02020603050405020304" pitchFamily="18" charset="0"/>
            </a:endParaRPr>
          </a:p>
          <a:p>
            <a:pPr marR="322580" lvl="0" algn="just">
              <a:spcBef>
                <a:spcPts val="130"/>
              </a:spcBef>
              <a:spcAft>
                <a:spcPts val="0"/>
              </a:spcAft>
              <a:buSzPts val="1100"/>
              <a:tabLst>
                <a:tab pos="578485" algn="l"/>
              </a:tabLst>
            </a:pPr>
            <a:r>
              <a:rPr lang="uk-UA" sz="2000" spc="-5" dirty="0">
                <a:effectLst/>
                <a:latin typeface="Times New Roman" panose="02020603050405020304" pitchFamily="18" charset="0"/>
                <a:ea typeface="Times New Roman" panose="02020603050405020304" pitchFamily="18" charset="0"/>
              </a:rPr>
              <a:t>в)</a:t>
            </a:r>
            <a:r>
              <a:rPr lang="uk-UA" sz="2000" spc="-50" dirty="0">
                <a:effectLst/>
                <a:latin typeface="Times New Roman" panose="02020603050405020304" pitchFamily="18" charset="0"/>
                <a:ea typeface="Times New Roman" panose="02020603050405020304" pitchFamily="18" charset="0"/>
              </a:rPr>
              <a:t> </a:t>
            </a:r>
            <a:r>
              <a:rPr lang="uk-UA" sz="2000" i="1" spc="-5" dirty="0">
                <a:effectLst/>
                <a:latin typeface="Times New Roman" panose="02020603050405020304" pitchFamily="18" charset="0"/>
                <a:ea typeface="Times New Roman" panose="02020603050405020304" pitchFamily="18" charset="0"/>
              </a:rPr>
              <a:t>регіональна</a:t>
            </a:r>
            <a:r>
              <a:rPr lang="uk-UA" sz="2000" i="1" spc="-6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або</a:t>
            </a:r>
            <a:r>
              <a:rPr lang="uk-UA" sz="2000" spc="-60" dirty="0">
                <a:effectLst/>
                <a:latin typeface="Times New Roman" panose="02020603050405020304" pitchFamily="18" charset="0"/>
                <a:ea typeface="Times New Roman" panose="02020603050405020304" pitchFamily="18" charset="0"/>
              </a:rPr>
              <a:t> </a:t>
            </a:r>
            <a:r>
              <a:rPr lang="uk-UA" sz="2000" i="1" spc="-5" dirty="0">
                <a:effectLst/>
                <a:latin typeface="Times New Roman" panose="02020603050405020304" pitchFamily="18" charset="0"/>
                <a:ea typeface="Times New Roman" panose="02020603050405020304" pitchFamily="18" charset="0"/>
              </a:rPr>
              <a:t>краєзнавча</a:t>
            </a:r>
            <a:r>
              <a:rPr lang="uk-UA" sz="2000" i="1" spc="-6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(містить</a:t>
            </a:r>
            <a:r>
              <a:rPr lang="uk-UA" sz="2000" spc="-5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відомості</a:t>
            </a:r>
            <a:r>
              <a:rPr lang="uk-UA" sz="2000" spc="-6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про</a:t>
            </a:r>
            <a:r>
              <a:rPr lang="uk-UA" sz="2000" spc="-26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який-небудь регіон чи населений пункт країни чи світу, наприклад, про місто чи село; може бути і</a:t>
            </a:r>
            <a:r>
              <a:rPr lang="uk-UA" sz="2000" spc="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універсальною, і галузевою); </a:t>
            </a:r>
          </a:p>
          <a:p>
            <a:pPr marR="322580" lvl="0" algn="just">
              <a:spcBef>
                <a:spcPts val="130"/>
              </a:spcBef>
              <a:spcAft>
                <a:spcPts val="0"/>
              </a:spcAft>
              <a:buSzPts val="1100"/>
              <a:tabLst>
                <a:tab pos="578485" algn="l"/>
              </a:tabLst>
            </a:pPr>
            <a:endParaRPr lang="uk-UA" sz="2000" spc="-25" dirty="0">
              <a:effectLst/>
              <a:latin typeface="Times New Roman" panose="02020603050405020304" pitchFamily="18" charset="0"/>
              <a:ea typeface="Times New Roman" panose="02020603050405020304" pitchFamily="18" charset="0"/>
            </a:endParaRPr>
          </a:p>
          <a:p>
            <a:pPr marR="322580" lvl="0" algn="just">
              <a:spcBef>
                <a:spcPts val="130"/>
              </a:spcBef>
              <a:spcAft>
                <a:spcPts val="0"/>
              </a:spcAft>
              <a:buSzPts val="1100"/>
              <a:tabLst>
                <a:tab pos="578485" algn="l"/>
              </a:tabLst>
            </a:pPr>
            <a:r>
              <a:rPr lang="uk-UA" sz="2000" spc="-25" dirty="0">
                <a:effectLst/>
                <a:latin typeface="Times New Roman" panose="02020603050405020304" pitchFamily="18" charset="0"/>
                <a:ea typeface="Times New Roman" panose="02020603050405020304" pitchFamily="18" charset="0"/>
              </a:rPr>
              <a:t>г) </a:t>
            </a:r>
            <a:r>
              <a:rPr lang="uk-UA" sz="2000" i="1" spc="-25" dirty="0" err="1">
                <a:effectLst/>
                <a:latin typeface="Times New Roman" panose="02020603050405020304" pitchFamily="18" charset="0"/>
                <a:ea typeface="Times New Roman" panose="02020603050405020304" pitchFamily="18" charset="0"/>
              </a:rPr>
              <a:t>спеціалізована:тематична</a:t>
            </a:r>
            <a:r>
              <a:rPr lang="uk-UA" sz="2000" i="1" spc="-2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(матеріали з певної теми), </a:t>
            </a:r>
            <a:r>
              <a:rPr lang="uk-UA" sz="2000" i="1" spc="-25" dirty="0">
                <a:effectLst/>
                <a:latin typeface="Times New Roman" panose="02020603050405020304" pitchFamily="18" charset="0"/>
                <a:ea typeface="Times New Roman" panose="02020603050405020304" pitchFamily="18" charset="0"/>
              </a:rPr>
              <a:t>персональна</a:t>
            </a:r>
            <a:r>
              <a:rPr lang="uk-UA" sz="2000" i="1" spc="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(факти</a:t>
            </a:r>
            <a:r>
              <a:rPr lang="uk-UA" sz="2000" spc="-7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життя</a:t>
            </a:r>
            <a:r>
              <a:rPr lang="uk-UA" sz="2000" spc="-5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та</a:t>
            </a:r>
            <a:r>
              <a:rPr lang="uk-UA" sz="2000" spc="-6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діяльності</a:t>
            </a:r>
            <a:r>
              <a:rPr lang="uk-UA" sz="2000" spc="-4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видатного</a:t>
            </a:r>
            <a:r>
              <a:rPr lang="uk-UA" sz="2000" spc="-5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науковця,</a:t>
            </a:r>
            <a:r>
              <a:rPr lang="uk-UA" sz="2000" spc="-6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літератора);</a:t>
            </a:r>
          </a:p>
        </p:txBody>
      </p:sp>
      <p:pic>
        <p:nvPicPr>
          <p:cNvPr id="39938" name="Picture 2" descr="Ресурси для створення електронних підручників">
            <a:extLst>
              <a:ext uri="{FF2B5EF4-FFF2-40B4-BE49-F238E27FC236}">
                <a16:creationId xmlns:a16="http://schemas.microsoft.com/office/drawing/2014/main" id="{9BD654E1-F851-444A-AC28-D09025792E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3492" y="2191094"/>
            <a:ext cx="3655724" cy="2432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153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B9C6FD0-F9AF-449C-B7AA-9AE78D3046CF}"/>
              </a:ext>
            </a:extLst>
          </p:cNvPr>
          <p:cNvSpPr txBox="1"/>
          <p:nvPr/>
        </p:nvSpPr>
        <p:spPr>
          <a:xfrm>
            <a:off x="951345" y="1168918"/>
            <a:ext cx="6096000" cy="3529171"/>
          </a:xfrm>
          <a:prstGeom prst="rect">
            <a:avLst/>
          </a:prstGeom>
          <a:noFill/>
        </p:spPr>
        <p:txBody>
          <a:bodyPr wrap="square">
            <a:spAutoFit/>
          </a:bodyPr>
          <a:lstStyle/>
          <a:p>
            <a:pPr marL="342900" lvl="0" indent="-342900" algn="just">
              <a:spcBef>
                <a:spcPts val="130"/>
              </a:spcBef>
              <a:spcAft>
                <a:spcPts val="0"/>
              </a:spcAft>
              <a:buSzPts val="1100"/>
              <a:buFont typeface="Wingdings" panose="05000000000000000000" pitchFamily="2" charset="2"/>
              <a:buChar char="ü"/>
              <a:tabLst>
                <a:tab pos="610870" algn="l"/>
              </a:tabLst>
            </a:pPr>
            <a:r>
              <a:rPr lang="uk-UA" sz="2000" spc="-25" dirty="0">
                <a:effectLst/>
                <a:latin typeface="Times New Roman" panose="02020603050405020304" pitchFamily="18" charset="0"/>
                <a:ea typeface="Times New Roman" panose="02020603050405020304" pitchFamily="18" charset="0"/>
              </a:rPr>
              <a:t>за</a:t>
            </a:r>
            <a:r>
              <a:rPr lang="uk-UA" sz="2000" spc="15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формою</a:t>
            </a:r>
            <a:r>
              <a:rPr lang="uk-UA" sz="2000" spc="15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подання</a:t>
            </a:r>
            <a:r>
              <a:rPr lang="uk-UA" sz="2000" spc="14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інформації:</a:t>
            </a:r>
            <a:r>
              <a:rPr lang="uk-UA" sz="2000" spc="170" dirty="0">
                <a:effectLst/>
                <a:latin typeface="Times New Roman" panose="02020603050405020304" pitchFamily="18" charset="0"/>
                <a:ea typeface="Times New Roman" panose="02020603050405020304" pitchFamily="18" charset="0"/>
              </a:rPr>
              <a:t> </a:t>
            </a:r>
            <a:r>
              <a:rPr lang="uk-UA" sz="2000" i="1" spc="-25" dirty="0">
                <a:effectLst/>
                <a:latin typeface="Times New Roman" panose="02020603050405020304" pitchFamily="18" charset="0"/>
                <a:ea typeface="Times New Roman" panose="02020603050405020304" pitchFamily="18" charset="0"/>
              </a:rPr>
              <a:t>електронні</a:t>
            </a:r>
            <a:r>
              <a:rPr lang="uk-UA" sz="2000" i="1" spc="160" dirty="0">
                <a:effectLst/>
                <a:latin typeface="Times New Roman" panose="02020603050405020304" pitchFamily="18" charset="0"/>
                <a:ea typeface="Times New Roman" panose="02020603050405020304" pitchFamily="18" charset="0"/>
              </a:rPr>
              <a:t> </a:t>
            </a:r>
            <a:r>
              <a:rPr lang="uk-UA" sz="2000" i="1" spc="-25" dirty="0">
                <a:effectLst/>
                <a:latin typeface="Times New Roman" panose="02020603050405020304" pitchFamily="18" charset="0"/>
                <a:ea typeface="Times New Roman" panose="02020603050405020304" pitchFamily="18" charset="0"/>
              </a:rPr>
              <a:t>копії</a:t>
            </a:r>
            <a:r>
              <a:rPr lang="uk-UA" sz="2000" i="1" spc="15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паперових</a:t>
            </a:r>
            <a:r>
              <a:rPr lang="uk-UA" sz="2000" spc="16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енциклопедичних</a:t>
            </a:r>
            <a:r>
              <a:rPr lang="uk-UA" sz="2000" spc="15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видань</a:t>
            </a:r>
            <a:r>
              <a:rPr lang="uk-UA" sz="2000" spc="15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та </a:t>
            </a:r>
            <a:r>
              <a:rPr lang="uk-UA" sz="2000" i="1" dirty="0">
                <a:effectLst/>
                <a:latin typeface="Times New Roman" panose="02020603050405020304" pitchFamily="18" charset="0"/>
                <a:ea typeface="Calibri" panose="020F0502020204030204" pitchFamily="34" charset="0"/>
                <a:cs typeface="Arial" panose="020B0604020202020204" pitchFamily="34" charset="0"/>
              </a:rPr>
              <a:t>мультимедійні</a:t>
            </a:r>
            <a:r>
              <a:rPr lang="uk-UA" sz="2000" i="1" spc="-25" dirty="0">
                <a:effectLst/>
                <a:latin typeface="Times New Roman" panose="02020603050405020304" pitchFamily="18" charset="0"/>
                <a:ea typeface="Calibri" panose="020F0502020204030204" pitchFamily="34" charset="0"/>
                <a:cs typeface="Arial" panose="020B0604020202020204" pitchFamily="34" charset="0"/>
              </a:rPr>
              <a:t> </a:t>
            </a:r>
            <a:r>
              <a:rPr lang="uk-UA" sz="2000" i="1" dirty="0">
                <a:effectLst/>
                <a:latin typeface="Times New Roman" panose="02020603050405020304" pitchFamily="18" charset="0"/>
                <a:ea typeface="Calibri" panose="020F0502020204030204" pitchFamily="34" charset="0"/>
                <a:cs typeface="Arial" panose="020B0604020202020204" pitchFamily="34" charset="0"/>
              </a:rPr>
              <a:t>енциклопедії</a:t>
            </a:r>
            <a:r>
              <a:rPr lang="uk-UA" sz="2000" dirty="0">
                <a:effectLst/>
                <a:latin typeface="Times New Roman" panose="02020603050405020304" pitchFamily="18" charset="0"/>
                <a:ea typeface="Calibri" panose="020F0502020204030204" pitchFamily="34" charset="0"/>
                <a:cs typeface="Arial" panose="020B0604020202020204" pitchFamily="34" charset="0"/>
              </a:rPr>
              <a:t>;</a:t>
            </a:r>
          </a:p>
          <a:p>
            <a:pPr lvl="0" algn="just">
              <a:spcBef>
                <a:spcPts val="130"/>
              </a:spcBef>
              <a:spcAft>
                <a:spcPts val="0"/>
              </a:spcAft>
              <a:buSzPts val="1100"/>
              <a:tabLst>
                <a:tab pos="610870" algn="l"/>
              </a:tabLst>
            </a:pP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marR="322580" lvl="0" indent="-342900" algn="just">
              <a:spcBef>
                <a:spcPts val="130"/>
              </a:spcBef>
              <a:spcAft>
                <a:spcPts val="0"/>
              </a:spcAft>
              <a:buSzPts val="1100"/>
              <a:buFont typeface="Wingdings" panose="05000000000000000000" pitchFamily="2" charset="2"/>
              <a:buChar char="ü"/>
              <a:tabLst>
                <a:tab pos="617220" algn="l"/>
              </a:tabLst>
            </a:pPr>
            <a:r>
              <a:rPr lang="uk-UA" sz="2000" spc="-25" dirty="0">
                <a:effectLst/>
                <a:latin typeface="Times New Roman" panose="02020603050405020304" pitchFamily="18" charset="0"/>
                <a:ea typeface="Times New Roman" panose="02020603050405020304" pitchFamily="18" charset="0"/>
              </a:rPr>
              <a:t>за виконанням: </a:t>
            </a:r>
            <a:r>
              <a:rPr lang="uk-UA" sz="2000" i="1" spc="-25" dirty="0">
                <a:effectLst/>
                <a:latin typeface="Times New Roman" panose="02020603050405020304" pitchFamily="18" charset="0"/>
                <a:ea typeface="Times New Roman" panose="02020603050405020304" pitchFamily="18" charset="0"/>
              </a:rPr>
              <a:t>локальний інформаційний ресурс </a:t>
            </a:r>
            <a:r>
              <a:rPr lang="uk-UA" sz="2000" spc="-25" dirty="0">
                <a:effectLst/>
                <a:latin typeface="Times New Roman" panose="02020603050405020304" pitchFamily="18" charset="0"/>
                <a:ea typeface="Times New Roman" panose="02020603050405020304" pitchFamily="18" charset="0"/>
              </a:rPr>
              <a:t>(на компакт-дисках) та </a:t>
            </a:r>
            <a:r>
              <a:rPr lang="uk-UA" sz="2000" i="1" spc="-25" dirty="0">
                <a:effectLst/>
                <a:latin typeface="Times New Roman" panose="02020603050405020304" pitchFamily="18" charset="0"/>
                <a:ea typeface="Times New Roman" panose="02020603050405020304" pitchFamily="18" charset="0"/>
              </a:rPr>
              <a:t>ресурс мережі</a:t>
            </a:r>
            <a:r>
              <a:rPr lang="uk-UA" sz="2000" i="1" spc="5" dirty="0">
                <a:effectLst/>
                <a:latin typeface="Times New Roman" panose="02020603050405020304" pitchFamily="18" charset="0"/>
                <a:ea typeface="Times New Roman" panose="02020603050405020304" pitchFamily="18" charset="0"/>
              </a:rPr>
              <a:t> </a:t>
            </a:r>
            <a:r>
              <a:rPr lang="uk-UA" sz="2000" i="1" spc="-25" dirty="0">
                <a:effectLst/>
                <a:latin typeface="Times New Roman" panose="02020603050405020304" pitchFamily="18" charset="0"/>
                <a:ea typeface="Times New Roman" panose="02020603050405020304" pitchFamily="18" charset="0"/>
              </a:rPr>
              <a:t>Інтернет</a:t>
            </a:r>
            <a:r>
              <a:rPr lang="uk-UA" sz="2000" spc="-25" dirty="0">
                <a:effectLst/>
                <a:latin typeface="Times New Roman" panose="02020603050405020304" pitchFamily="18" charset="0"/>
                <a:ea typeface="Times New Roman" panose="02020603050405020304" pitchFamily="18" charset="0"/>
              </a:rPr>
              <a:t>;</a:t>
            </a:r>
          </a:p>
          <a:p>
            <a:pPr marL="342900" marR="322580" lvl="0" indent="-342900" algn="just">
              <a:spcBef>
                <a:spcPts val="130"/>
              </a:spcBef>
              <a:spcAft>
                <a:spcPts val="0"/>
              </a:spcAft>
              <a:buSzPts val="1100"/>
              <a:buFont typeface="Wingdings" panose="05000000000000000000" pitchFamily="2" charset="2"/>
              <a:buChar char="ü"/>
              <a:tabLst>
                <a:tab pos="617220" algn="l"/>
              </a:tabLst>
            </a:pPr>
            <a:endParaRPr lang="uk-UA" sz="2000" spc="-25" dirty="0">
              <a:effectLst/>
              <a:latin typeface="Times New Roman" panose="02020603050405020304" pitchFamily="18" charset="0"/>
              <a:ea typeface="Times New Roman" panose="02020603050405020304" pitchFamily="18" charset="0"/>
            </a:endParaRPr>
          </a:p>
          <a:p>
            <a:pPr marL="342900" lvl="0" indent="-342900" algn="just">
              <a:spcBef>
                <a:spcPts val="130"/>
              </a:spcBef>
              <a:spcAft>
                <a:spcPts val="0"/>
              </a:spcAft>
              <a:buSzPts val="1100"/>
              <a:buFont typeface="Wingdings" panose="05000000000000000000" pitchFamily="2" charset="2"/>
              <a:buChar char="ü"/>
              <a:tabLst>
                <a:tab pos="600710" algn="l"/>
              </a:tabLst>
            </a:pPr>
            <a:r>
              <a:rPr lang="uk-UA" sz="2000" spc="-25" dirty="0">
                <a:effectLst/>
                <a:latin typeface="Times New Roman" panose="02020603050405020304" pitchFamily="18" charset="0"/>
                <a:ea typeface="Times New Roman" panose="02020603050405020304" pitchFamily="18" charset="0"/>
              </a:rPr>
              <a:t>за</a:t>
            </a:r>
            <a:r>
              <a:rPr lang="uk-UA" sz="2000" spc="8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рівнем</a:t>
            </a:r>
            <a:r>
              <a:rPr lang="uk-UA" sz="2000" spc="7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активності</a:t>
            </a:r>
            <a:r>
              <a:rPr lang="uk-UA" sz="2000" spc="8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віртуального</a:t>
            </a:r>
            <a:r>
              <a:rPr lang="uk-UA" sz="2000" spc="7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середовища:</a:t>
            </a:r>
            <a:r>
              <a:rPr lang="uk-UA" sz="2000" spc="75" dirty="0">
                <a:effectLst/>
                <a:latin typeface="Times New Roman" panose="02020603050405020304" pitchFamily="18" charset="0"/>
                <a:ea typeface="Times New Roman" panose="02020603050405020304" pitchFamily="18" charset="0"/>
              </a:rPr>
              <a:t> </a:t>
            </a:r>
            <a:r>
              <a:rPr lang="uk-UA" sz="2000" i="1" spc="-25" dirty="0">
                <a:effectLst/>
                <a:latin typeface="Times New Roman" panose="02020603050405020304" pitchFamily="18" charset="0"/>
                <a:ea typeface="Times New Roman" panose="02020603050405020304" pitchFamily="18" charset="0"/>
              </a:rPr>
              <a:t>пасивні</a:t>
            </a:r>
            <a:r>
              <a:rPr lang="uk-UA" sz="2000" i="1" spc="7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(виключно</a:t>
            </a:r>
            <a:r>
              <a:rPr lang="uk-UA" sz="2000" spc="8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подання</a:t>
            </a:r>
            <a:r>
              <a:rPr lang="uk-UA" sz="2000" spc="7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інформації)</a:t>
            </a:r>
            <a:r>
              <a:rPr lang="uk-UA" sz="2000" spc="8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та </a:t>
            </a:r>
            <a:r>
              <a:rPr lang="uk-UA" sz="2000" i="1" dirty="0">
                <a:effectLst/>
                <a:latin typeface="Times New Roman" panose="02020603050405020304" pitchFamily="18" charset="0"/>
                <a:ea typeface="Times New Roman" panose="02020603050405020304" pitchFamily="18" charset="0"/>
              </a:rPr>
              <a:t>інтерактивні</a:t>
            </a:r>
            <a:r>
              <a:rPr lang="uk-UA" sz="2000" i="1"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a:t>
            </a:r>
            <a:r>
              <a:rPr lang="uk-UA" sz="2000" spc="-3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елементами</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зворотного</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зв’язку,</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із</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застосуванням</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Вікі-технології).</a:t>
            </a:r>
          </a:p>
        </p:txBody>
      </p:sp>
      <p:pic>
        <p:nvPicPr>
          <p:cNvPr id="40962" name="Picture 2" descr="Бібліотека школи №6 м.Прилуки - Електронні видання, наявні в нашій  бібліотеці">
            <a:extLst>
              <a:ext uri="{FF2B5EF4-FFF2-40B4-BE49-F238E27FC236}">
                <a16:creationId xmlns:a16="http://schemas.microsoft.com/office/drawing/2014/main" id="{9761F39B-6217-4FA1-83CC-E2377E468E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1746" y="1532100"/>
            <a:ext cx="3585441" cy="2515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53283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0A3201-F2DB-4DB2-B19E-A9C366F6D7C6}"/>
              </a:ext>
            </a:extLst>
          </p:cNvPr>
          <p:cNvSpPr txBox="1"/>
          <p:nvPr/>
        </p:nvSpPr>
        <p:spPr>
          <a:xfrm>
            <a:off x="424872" y="673001"/>
            <a:ext cx="8599055" cy="5683607"/>
          </a:xfrm>
          <a:prstGeom prst="rect">
            <a:avLst/>
          </a:prstGeom>
          <a:noFill/>
        </p:spPr>
        <p:txBody>
          <a:bodyPr wrap="square">
            <a:spAutoFit/>
          </a:bodyPr>
          <a:lstStyle/>
          <a:p>
            <a:pPr lvl="0" algn="ctr">
              <a:buSzPts val="1100"/>
              <a:tabLst>
                <a:tab pos="1930400" algn="l"/>
              </a:tabLst>
            </a:pPr>
            <a:r>
              <a:rPr lang="uk-UA" sz="1800" b="1" dirty="0">
                <a:effectLst/>
                <a:latin typeface="Times New Roman" panose="02020603050405020304" pitchFamily="18" charset="0"/>
                <a:ea typeface="Times New Roman" panose="02020603050405020304" pitchFamily="18" charset="0"/>
              </a:rPr>
              <a:t>Особливості</a:t>
            </a:r>
            <a:r>
              <a:rPr lang="uk-UA" sz="1800" b="1" spc="-15"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енциклопедичних</a:t>
            </a:r>
            <a:r>
              <a:rPr lang="uk-UA" sz="1800" b="1" spc="-30"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видань</a:t>
            </a:r>
            <a:endParaRPr lang="uk-UA" sz="3200" b="1" dirty="0">
              <a:effectLst/>
              <a:latin typeface="Times New Roman" panose="02020603050405020304" pitchFamily="18" charset="0"/>
              <a:ea typeface="Times New Roman" panose="02020603050405020304" pitchFamily="18" charset="0"/>
            </a:endParaRPr>
          </a:p>
          <a:p>
            <a:pPr marR="323215" indent="450215" algn="just"/>
            <a:r>
              <a:rPr lang="uk-UA" sz="1800" dirty="0">
                <a:effectLst/>
                <a:latin typeface="Times New Roman" panose="02020603050405020304" pitchFamily="18" charset="0"/>
                <a:ea typeface="Times New Roman" panose="02020603050405020304" pitchFamily="18" charset="0"/>
              </a:rPr>
              <a:t>Енциклопедія є одним із різновидів пояснювальних, або екзегетичних словників.</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Отже,</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енциклопедії,</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як</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словникові,</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властиві</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словникові</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статті</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текст-пояснення</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заголовкової</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одиниці. Однак, на відміну від лінгвістичних (філологічних) словників, енциклопедії не подають</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граматичних</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характеристик</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слів,</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пояснень</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щодо</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їх</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вживання,</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натомість:</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повніший</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розгляд</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освітлюваного</a:t>
            </a:r>
            <a:r>
              <a:rPr lang="uk-UA" sz="1800" spc="-1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предмету,</a:t>
            </a:r>
            <a:r>
              <a:rPr lang="uk-UA" sz="1800" spc="-15" dirty="0">
                <a:effectLst/>
                <a:latin typeface="Times New Roman" panose="02020603050405020304" pitchFamily="18" charset="0"/>
                <a:ea typeface="Times New Roman" panose="02020603050405020304" pitchFamily="18" charset="0"/>
              </a:rPr>
              <a:t> </a:t>
            </a:r>
            <a:r>
              <a:rPr lang="uk-UA" sz="1800" dirty="0" err="1">
                <a:effectLst/>
                <a:latin typeface="Times New Roman" panose="02020603050405020304" pitchFamily="18" charset="0"/>
                <a:ea typeface="Times New Roman" panose="02020603050405020304" pitchFamily="18" charset="0"/>
              </a:rPr>
              <a:t>дотичність</a:t>
            </a:r>
            <a:r>
              <a:rPr lang="uk-UA" sz="1800" dirty="0">
                <a:effectLst/>
                <a:latin typeface="Times New Roman" panose="02020603050405020304" pitchFamily="18" charset="0"/>
                <a:ea typeface="Times New Roman" panose="02020603050405020304" pitchFamily="18" charset="0"/>
              </a:rPr>
              <a:t>  терміну</a:t>
            </a:r>
            <a:r>
              <a:rPr lang="uk-UA" sz="1800" spc="-1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в</a:t>
            </a:r>
            <a:r>
              <a:rPr lang="uk-UA" sz="1800" spc="-1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інших галузях знань.</a:t>
            </a:r>
            <a:endParaRPr lang="uk-UA" sz="1400" dirty="0">
              <a:effectLst/>
              <a:latin typeface="Times New Roman" panose="02020603050405020304" pitchFamily="18" charset="0"/>
              <a:ea typeface="Times New Roman" panose="02020603050405020304" pitchFamily="18" charset="0"/>
            </a:endParaRPr>
          </a:p>
          <a:p>
            <a:pPr indent="450215" algn="just"/>
            <a:r>
              <a:rPr lang="uk-UA" sz="1800" spc="-20" dirty="0">
                <a:effectLst/>
                <a:latin typeface="Times New Roman" panose="02020603050405020304" pitchFamily="18" charset="0"/>
                <a:ea typeface="Times New Roman" panose="02020603050405020304" pitchFamily="18" charset="0"/>
              </a:rPr>
              <a:t>Загалом</a:t>
            </a:r>
            <a:r>
              <a:rPr lang="uk-UA" sz="1800" spc="-40" dirty="0">
                <a:effectLst/>
                <a:latin typeface="Times New Roman" panose="02020603050405020304" pitchFamily="18" charset="0"/>
                <a:ea typeface="Times New Roman" panose="02020603050405020304" pitchFamily="18" charset="0"/>
              </a:rPr>
              <a:t> </a:t>
            </a:r>
            <a:r>
              <a:rPr lang="uk-UA" sz="1800" spc="-20" dirty="0">
                <a:effectLst/>
                <a:latin typeface="Times New Roman" panose="02020603050405020304" pitchFamily="18" charset="0"/>
                <a:ea typeface="Times New Roman" panose="02020603050405020304" pitchFamily="18" charset="0"/>
              </a:rPr>
              <a:t>в</a:t>
            </a:r>
            <a:r>
              <a:rPr lang="uk-UA" sz="1800" spc="-55" dirty="0">
                <a:effectLst/>
                <a:latin typeface="Times New Roman" panose="02020603050405020304" pitchFamily="18" charset="0"/>
                <a:ea typeface="Times New Roman" panose="02020603050405020304" pitchFamily="18" charset="0"/>
              </a:rPr>
              <a:t> </a:t>
            </a:r>
            <a:r>
              <a:rPr lang="uk-UA" sz="1800" spc="-20" dirty="0">
                <a:effectLst/>
                <a:latin typeface="Times New Roman" panose="02020603050405020304" pitchFamily="18" charset="0"/>
                <a:ea typeface="Times New Roman" panose="02020603050405020304" pitchFamily="18" charset="0"/>
              </a:rPr>
              <a:t>енциклопедіях,</a:t>
            </a:r>
            <a:r>
              <a:rPr lang="uk-UA" sz="1800" spc="-40" dirty="0">
                <a:effectLst/>
                <a:latin typeface="Times New Roman" panose="02020603050405020304" pitchFamily="18" charset="0"/>
                <a:ea typeface="Times New Roman" panose="02020603050405020304" pitchFamily="18" charset="0"/>
              </a:rPr>
              <a:t> </a:t>
            </a:r>
            <a:r>
              <a:rPr lang="uk-UA" sz="1800" spc="-20" dirty="0">
                <a:effectLst/>
                <a:latin typeface="Times New Roman" panose="02020603050405020304" pitchFamily="18" charset="0"/>
                <a:ea typeface="Times New Roman" panose="02020603050405020304" pitchFamily="18" charset="0"/>
              </a:rPr>
              <a:t>як</a:t>
            </a:r>
            <a:r>
              <a:rPr lang="uk-UA" sz="1800" spc="-40" dirty="0">
                <a:effectLst/>
                <a:latin typeface="Times New Roman" panose="02020603050405020304" pitchFamily="18" charset="0"/>
                <a:ea typeface="Times New Roman" panose="02020603050405020304" pitchFamily="18" charset="0"/>
              </a:rPr>
              <a:t> </a:t>
            </a:r>
            <a:r>
              <a:rPr lang="uk-UA" sz="1800" spc="-20" dirty="0">
                <a:effectLst/>
                <a:latin typeface="Times New Roman" panose="02020603050405020304" pitchFamily="18" charset="0"/>
                <a:ea typeface="Times New Roman" panose="02020603050405020304" pitchFamily="18" charset="0"/>
              </a:rPr>
              <a:t>друкованих,</a:t>
            </a:r>
            <a:r>
              <a:rPr lang="uk-UA" sz="1800" spc="-40" dirty="0">
                <a:effectLst/>
                <a:latin typeface="Times New Roman" panose="02020603050405020304" pitchFamily="18" charset="0"/>
                <a:ea typeface="Times New Roman" panose="02020603050405020304" pitchFamily="18" charset="0"/>
              </a:rPr>
              <a:t> </a:t>
            </a:r>
            <a:r>
              <a:rPr lang="uk-UA" sz="1800" spc="-20" dirty="0">
                <a:effectLst/>
                <a:latin typeface="Times New Roman" panose="02020603050405020304" pitchFamily="18" charset="0"/>
                <a:ea typeface="Times New Roman" panose="02020603050405020304" pitchFamily="18" charset="0"/>
              </a:rPr>
              <a:t>так</a:t>
            </a:r>
            <a:r>
              <a:rPr lang="uk-UA" sz="1800" spc="-45" dirty="0">
                <a:effectLst/>
                <a:latin typeface="Times New Roman" panose="02020603050405020304" pitchFamily="18" charset="0"/>
                <a:ea typeface="Times New Roman" panose="02020603050405020304" pitchFamily="18" charset="0"/>
              </a:rPr>
              <a:t> </a:t>
            </a:r>
            <a:r>
              <a:rPr lang="uk-UA" sz="1800" spc="-20" dirty="0">
                <a:effectLst/>
                <a:latin typeface="Times New Roman" panose="02020603050405020304" pitchFamily="18" charset="0"/>
                <a:ea typeface="Times New Roman" panose="02020603050405020304" pitchFamily="18" charset="0"/>
              </a:rPr>
              <a:t>і</a:t>
            </a:r>
            <a:r>
              <a:rPr lang="uk-UA" sz="1800" spc="-45" dirty="0">
                <a:effectLst/>
                <a:latin typeface="Times New Roman" panose="02020603050405020304" pitchFamily="18" charset="0"/>
                <a:ea typeface="Times New Roman" panose="02020603050405020304" pitchFamily="18" charset="0"/>
              </a:rPr>
              <a:t> </a:t>
            </a:r>
            <a:r>
              <a:rPr lang="uk-UA" sz="1800" spc="-20" dirty="0">
                <a:effectLst/>
                <a:latin typeface="Times New Roman" panose="02020603050405020304" pitchFamily="18" charset="0"/>
                <a:ea typeface="Times New Roman" panose="02020603050405020304" pitchFamily="18" charset="0"/>
              </a:rPr>
              <a:t>електронних,</a:t>
            </a:r>
            <a:r>
              <a:rPr lang="uk-UA" sz="1800" spc="-35" dirty="0">
                <a:effectLst/>
                <a:latin typeface="Times New Roman" panose="02020603050405020304" pitchFamily="18" charset="0"/>
                <a:ea typeface="Times New Roman" panose="02020603050405020304" pitchFamily="18" charset="0"/>
              </a:rPr>
              <a:t> </a:t>
            </a:r>
            <a:r>
              <a:rPr lang="uk-UA" sz="1800" spc="-20" dirty="0">
                <a:effectLst/>
                <a:latin typeface="Times New Roman" panose="02020603050405020304" pitchFamily="18" charset="0"/>
                <a:ea typeface="Times New Roman" panose="02020603050405020304" pitchFamily="18" charset="0"/>
              </a:rPr>
              <a:t>використовуються</a:t>
            </a:r>
            <a:r>
              <a:rPr lang="uk-UA" sz="1800" spc="-45" dirty="0">
                <a:effectLst/>
                <a:latin typeface="Times New Roman" panose="02020603050405020304" pitchFamily="18" charset="0"/>
                <a:ea typeface="Times New Roman" panose="02020603050405020304" pitchFamily="18" charset="0"/>
              </a:rPr>
              <a:t> </a:t>
            </a:r>
            <a:r>
              <a:rPr lang="uk-UA" sz="1800" spc="-15" dirty="0">
                <a:effectLst/>
                <a:latin typeface="Times New Roman" panose="02020603050405020304" pitchFamily="18" charset="0"/>
                <a:ea typeface="Times New Roman" panose="02020603050405020304" pitchFamily="18" charset="0"/>
              </a:rPr>
              <a:t>статті</a:t>
            </a:r>
            <a:r>
              <a:rPr lang="uk-UA" sz="1800" spc="-30" dirty="0">
                <a:effectLst/>
                <a:latin typeface="Times New Roman" panose="02020603050405020304" pitchFamily="18" charset="0"/>
                <a:ea typeface="Times New Roman" panose="02020603050405020304" pitchFamily="18" charset="0"/>
              </a:rPr>
              <a:t> </a:t>
            </a:r>
            <a:r>
              <a:rPr lang="uk-UA" sz="1800" spc="-15" dirty="0">
                <a:effectLst/>
                <a:latin typeface="Times New Roman" panose="02020603050405020304" pitchFamily="18" charset="0"/>
                <a:ea typeface="Times New Roman" panose="02020603050405020304" pitchFamily="18" charset="0"/>
              </a:rPr>
              <a:t>таких</a:t>
            </a:r>
            <a:r>
              <a:rPr lang="uk-UA" sz="1800" spc="-35" dirty="0">
                <a:effectLst/>
                <a:latin typeface="Times New Roman" panose="02020603050405020304" pitchFamily="18" charset="0"/>
                <a:ea typeface="Times New Roman" panose="02020603050405020304" pitchFamily="18" charset="0"/>
              </a:rPr>
              <a:t> </a:t>
            </a:r>
            <a:r>
              <a:rPr lang="uk-UA" sz="1800" spc="-15" dirty="0">
                <a:effectLst/>
                <a:latin typeface="Times New Roman" panose="02020603050405020304" pitchFamily="18" charset="0"/>
                <a:ea typeface="Times New Roman" panose="02020603050405020304" pitchFamily="18" charset="0"/>
              </a:rPr>
              <a:t>видів:</a:t>
            </a:r>
            <a:endParaRPr lang="uk-UA" sz="1400" dirty="0">
              <a:effectLst/>
              <a:latin typeface="Times New Roman" panose="02020603050405020304" pitchFamily="18" charset="0"/>
              <a:ea typeface="Times New Roman" panose="02020603050405020304" pitchFamily="18" charset="0"/>
            </a:endParaRPr>
          </a:p>
          <a:p>
            <a:pPr marL="342900" marR="321945" lvl="0" indent="-342900" algn="just">
              <a:spcBef>
                <a:spcPts val="130"/>
              </a:spcBef>
              <a:spcAft>
                <a:spcPts val="0"/>
              </a:spcAft>
              <a:buSzPts val="1100"/>
              <a:buFont typeface="Times New Roman" panose="02020603050405020304" pitchFamily="18" charset="0"/>
              <a:buAutoNum type="arabicParenR"/>
              <a:tabLst>
                <a:tab pos="590550" algn="l"/>
              </a:tabLst>
            </a:pPr>
            <a:r>
              <a:rPr lang="uk-UA" sz="1800" dirty="0">
                <a:effectLst/>
                <a:latin typeface="Times New Roman" panose="02020603050405020304" pitchFamily="18" charset="0"/>
                <a:ea typeface="Times New Roman" panose="02020603050405020304" pitchFamily="18" charset="0"/>
              </a:rPr>
              <a:t>статті-огляди (найбільші за обсягом, ґрунтовно розкривають тему; детально, з історичними</a:t>
            </a:r>
            <a:r>
              <a:rPr lang="uk-UA" sz="1800" spc="-26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екскурсами, статистичними відомостями, списками рекомендованих джерел розкривають </a:t>
            </a:r>
            <a:r>
              <a:rPr lang="uk-UA" sz="1800" dirty="0" err="1">
                <a:effectLst/>
                <a:latin typeface="Times New Roman" panose="02020603050405020304" pitchFamily="18" charset="0"/>
                <a:ea typeface="Times New Roman" panose="02020603050405020304" pitchFamily="18" charset="0"/>
              </a:rPr>
              <a:t>найваж</a:t>
            </a:r>
            <a:r>
              <a:rPr lang="uk-UA" sz="1800" dirty="0">
                <a:effectLst/>
                <a:latin typeface="Times New Roman" panose="02020603050405020304" pitchFamily="18" charset="0"/>
                <a:ea typeface="Times New Roman" panose="02020603050405020304" pitchFamily="18" charset="0"/>
              </a:rPr>
              <a:t>-</a:t>
            </a:r>
            <a:r>
              <a:rPr lang="uk-UA" sz="1800" spc="5" dirty="0">
                <a:effectLst/>
                <a:latin typeface="Times New Roman" panose="02020603050405020304" pitchFamily="18" charset="0"/>
                <a:ea typeface="Times New Roman" panose="02020603050405020304" pitchFamily="18" charset="0"/>
              </a:rPr>
              <a:t> </a:t>
            </a:r>
            <a:r>
              <a:rPr lang="uk-UA" sz="1800" dirty="0" err="1">
                <a:effectLst/>
                <a:latin typeface="Times New Roman" panose="02020603050405020304" pitchFamily="18" charset="0"/>
                <a:ea typeface="Times New Roman" panose="02020603050405020304" pitchFamily="18" charset="0"/>
              </a:rPr>
              <a:t>ливіші</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питання</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теми);</a:t>
            </a:r>
            <a:endParaRPr lang="uk-UA" sz="1400" dirty="0">
              <a:effectLst/>
              <a:latin typeface="Times New Roman" panose="02020603050405020304" pitchFamily="18" charset="0"/>
              <a:ea typeface="Times New Roman" panose="02020603050405020304" pitchFamily="18" charset="0"/>
            </a:endParaRPr>
          </a:p>
          <a:p>
            <a:pPr marL="342900" marR="321945" lvl="0" indent="-342900" algn="just">
              <a:spcBef>
                <a:spcPts val="130"/>
              </a:spcBef>
              <a:spcAft>
                <a:spcPts val="0"/>
              </a:spcAft>
              <a:buSzPts val="1100"/>
              <a:buFont typeface="Times New Roman" panose="02020603050405020304" pitchFamily="18" charset="0"/>
              <a:buAutoNum type="arabicParenR"/>
              <a:tabLst>
                <a:tab pos="617855" algn="l"/>
              </a:tabLst>
            </a:pPr>
            <a:r>
              <a:rPr lang="uk-UA" sz="1800" dirty="0">
                <a:effectLst/>
                <a:latin typeface="Times New Roman" panose="02020603050405020304" pitchFamily="18" charset="0"/>
                <a:ea typeface="Times New Roman" panose="02020603050405020304" pitchFamily="18" charset="0"/>
              </a:rPr>
              <a:t>статті-довідки (висвітлюють</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вужчі, конкретніші</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теми, інформують</a:t>
            </a:r>
            <a:r>
              <a:rPr lang="uk-UA" sz="1800" spc="27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читачів здебільшого</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про</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сучасний</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стан</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питання,</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уникають</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історичних</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екскурсів,</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не</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завжди</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подають</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списки</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рекомендованої літератури);</a:t>
            </a:r>
            <a:endParaRPr lang="uk-UA" sz="1400" dirty="0">
              <a:effectLst/>
              <a:latin typeface="Times New Roman" panose="02020603050405020304" pitchFamily="18" charset="0"/>
              <a:ea typeface="Times New Roman" panose="02020603050405020304" pitchFamily="18" charset="0"/>
            </a:endParaRPr>
          </a:p>
          <a:p>
            <a:pPr marL="342900" marR="321310" lvl="0" indent="-342900" algn="just">
              <a:spcBef>
                <a:spcPts val="130"/>
              </a:spcBef>
              <a:spcAft>
                <a:spcPts val="0"/>
              </a:spcAft>
              <a:buSzPts val="1100"/>
              <a:buFont typeface="Times New Roman" panose="02020603050405020304" pitchFamily="18" charset="0"/>
              <a:buAutoNum type="arabicParenR"/>
              <a:tabLst>
                <a:tab pos="588010" algn="l"/>
              </a:tabLst>
            </a:pPr>
            <a:r>
              <a:rPr lang="uk-UA" sz="1800" dirty="0">
                <a:effectLst/>
                <a:latin typeface="Times New Roman" panose="02020603050405020304" pitchFamily="18" charset="0"/>
                <a:ea typeface="Times New Roman" panose="02020603050405020304" pitchFamily="18" charset="0"/>
              </a:rPr>
              <a:t>статті-тлумачення (складаються з двох частин: визначення заголовкового слова та </a:t>
            </a:r>
            <a:r>
              <a:rPr lang="uk-UA" sz="1800" dirty="0" err="1">
                <a:effectLst/>
                <a:latin typeface="Times New Roman" panose="02020603050405020304" pitchFamily="18" charset="0"/>
                <a:ea typeface="Times New Roman" panose="02020603050405020304" pitchFamily="18" charset="0"/>
              </a:rPr>
              <a:t>етимо</a:t>
            </a:r>
            <a:r>
              <a:rPr lang="uk-UA" sz="1800" dirty="0">
                <a:effectLst/>
                <a:latin typeface="Times New Roman" panose="02020603050405020304" pitchFamily="18" charset="0"/>
                <a:ea typeface="Times New Roman" panose="02020603050405020304" pitchFamily="18" charset="0"/>
              </a:rPr>
              <a:t>-</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логічної довідки, якщо слово іншомовного походження; </a:t>
            </a:r>
            <a:r>
              <a:rPr lang="uk-UA" sz="1800" dirty="0" err="1">
                <a:effectLst/>
                <a:latin typeface="Times New Roman" panose="02020603050405020304" pitchFamily="18" charset="0"/>
                <a:ea typeface="Times New Roman" panose="02020603050405020304" pitchFamily="18" charset="0"/>
              </a:rPr>
              <a:t>рідко</a:t>
            </a:r>
            <a:r>
              <a:rPr lang="uk-UA" sz="1800" dirty="0">
                <a:effectLst/>
                <a:latin typeface="Times New Roman" panose="02020603050405020304" pitchFamily="18" charset="0"/>
                <a:ea typeface="Times New Roman" panose="02020603050405020304" pitchFamily="18" charset="0"/>
              </a:rPr>
              <a:t> супроводжуються іншими довід-</a:t>
            </a:r>
            <a:r>
              <a:rPr lang="uk-UA" sz="1800" spc="5" dirty="0">
                <a:effectLst/>
                <a:latin typeface="Times New Roman" panose="02020603050405020304" pitchFamily="18" charset="0"/>
                <a:ea typeface="Times New Roman" panose="02020603050405020304" pitchFamily="18" charset="0"/>
              </a:rPr>
              <a:t> </a:t>
            </a:r>
            <a:r>
              <a:rPr lang="uk-UA" sz="1800" dirty="0" err="1">
                <a:effectLst/>
                <a:latin typeface="Times New Roman" panose="02020603050405020304" pitchFamily="18" charset="0"/>
                <a:ea typeface="Times New Roman" panose="02020603050405020304" pitchFamily="18" charset="0"/>
              </a:rPr>
              <a:t>ковими</a:t>
            </a:r>
            <a:r>
              <a:rPr lang="uk-UA" sz="1800" spc="-1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матеріалами);</a:t>
            </a:r>
            <a:endParaRPr lang="uk-UA" sz="1400" dirty="0">
              <a:effectLst/>
              <a:latin typeface="Times New Roman" panose="02020603050405020304" pitchFamily="18" charset="0"/>
              <a:ea typeface="Times New Roman" panose="02020603050405020304" pitchFamily="18" charset="0"/>
            </a:endParaRPr>
          </a:p>
          <a:p>
            <a:pPr marL="342900" marR="69850" lvl="0" indent="-342900" algn="just">
              <a:spcBef>
                <a:spcPts val="130"/>
              </a:spcBef>
              <a:spcAft>
                <a:spcPts val="0"/>
              </a:spcAft>
              <a:buSzPts val="1100"/>
              <a:buFont typeface="Times New Roman" panose="02020603050405020304" pitchFamily="18" charset="0"/>
              <a:buAutoNum type="arabicParenR"/>
              <a:tabLst>
                <a:tab pos="880745" algn="l"/>
              </a:tabLst>
            </a:pPr>
            <a:r>
              <a:rPr lang="uk-UA" sz="1800" dirty="0">
                <a:effectLst/>
                <a:latin typeface="Times New Roman" panose="02020603050405020304" pitchFamily="18" charset="0"/>
                <a:ea typeface="Times New Roman" panose="02020603050405020304" pitchFamily="18" charset="0"/>
              </a:rPr>
              <a:t>статті-відсилання</a:t>
            </a:r>
            <a:r>
              <a:rPr lang="uk-UA" sz="1800" spc="1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(мають</a:t>
            </a:r>
            <a:r>
              <a:rPr lang="uk-UA" sz="1800" spc="1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допоміжне,</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службове</a:t>
            </a:r>
            <a:r>
              <a:rPr lang="uk-UA" sz="1800" spc="1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значення;</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скеровують</a:t>
            </a:r>
            <a:r>
              <a:rPr lang="uk-UA" sz="1800" spc="1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читача</a:t>
            </a:r>
            <a:r>
              <a:rPr lang="uk-UA" sz="1800" spc="1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до</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іншої</a:t>
            </a:r>
            <a:r>
              <a:rPr lang="uk-UA" sz="1800" spc="-26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статті)</a:t>
            </a:r>
            <a:r>
              <a:rPr lang="uk-UA" sz="1800" spc="-1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a:t>
            </a:r>
            <a:endParaRPr lang="uk-UA" sz="1400" dirty="0">
              <a:effectLst/>
              <a:latin typeface="Times New Roman" panose="02020603050405020304" pitchFamily="18" charset="0"/>
              <a:ea typeface="Times New Roman" panose="02020603050405020304" pitchFamily="18" charset="0"/>
            </a:endParaRPr>
          </a:p>
        </p:txBody>
      </p:sp>
      <p:pic>
        <p:nvPicPr>
          <p:cNvPr id="41986" name="Picture 2" descr="Наукові видання НАКККіМ включено до Переліку наукових фахових видань  України — НАКККіМ">
            <a:extLst>
              <a:ext uri="{FF2B5EF4-FFF2-40B4-BE49-F238E27FC236}">
                <a16:creationId xmlns:a16="http://schemas.microsoft.com/office/drawing/2014/main" id="{C2956F6F-C47C-4896-8B46-279C73EE6F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3091" y="3023745"/>
            <a:ext cx="3278909" cy="2456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710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D66781-2B84-4E4E-B681-85DC40477CEF}"/>
              </a:ext>
            </a:extLst>
          </p:cNvPr>
          <p:cNvSpPr txBox="1"/>
          <p:nvPr/>
        </p:nvSpPr>
        <p:spPr>
          <a:xfrm>
            <a:off x="683489" y="924545"/>
            <a:ext cx="7481455" cy="5439951"/>
          </a:xfrm>
          <a:prstGeom prst="rect">
            <a:avLst/>
          </a:prstGeom>
          <a:noFill/>
        </p:spPr>
        <p:txBody>
          <a:bodyPr wrap="square">
            <a:spAutoFit/>
          </a:bodyPr>
          <a:lstStyle/>
          <a:p>
            <a:pPr indent="450215" algn="just"/>
            <a:r>
              <a:rPr lang="uk-UA" sz="2000" dirty="0">
                <a:effectLst/>
                <a:latin typeface="Times New Roman" panose="02020603050405020304" pitchFamily="18" charset="0"/>
                <a:ea typeface="Times New Roman" panose="02020603050405020304" pitchFamily="18" charset="0"/>
              </a:rPr>
              <a:t>Загально</a:t>
            </a:r>
            <a:r>
              <a:rPr lang="uk-UA" sz="2000" spc="13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визнано,</a:t>
            </a:r>
            <a:r>
              <a:rPr lang="uk-UA" sz="2000" spc="13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що</a:t>
            </a:r>
            <a:r>
              <a:rPr lang="uk-UA" sz="2000" spc="13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енциклопедичні</a:t>
            </a:r>
            <a:r>
              <a:rPr lang="uk-UA" sz="2000" spc="14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статті</a:t>
            </a:r>
            <a:r>
              <a:rPr lang="uk-UA" sz="2000" spc="13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електронної</a:t>
            </a:r>
            <a:r>
              <a:rPr lang="uk-UA" sz="2000" spc="13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форми</a:t>
            </a:r>
            <a:r>
              <a:rPr lang="uk-UA" sz="2000" spc="13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повинні</a:t>
            </a:r>
            <a:r>
              <a:rPr lang="uk-UA" sz="2000" spc="14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послідовно</a:t>
            </a:r>
            <a:r>
              <a:rPr lang="uk-UA" sz="2000" spc="13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й</a:t>
            </a:r>
            <a:r>
              <a:rPr lang="uk-UA" sz="2000" spc="-26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максимально</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відповідати</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наступним</a:t>
            </a:r>
            <a:r>
              <a:rPr lang="uk-UA" sz="2000" spc="-1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першочерговим принципам:</a:t>
            </a:r>
          </a:p>
          <a:p>
            <a:pPr marL="342900" marR="69850" lvl="0" indent="-342900" algn="just">
              <a:spcBef>
                <a:spcPts val="130"/>
              </a:spcBef>
              <a:spcAft>
                <a:spcPts val="0"/>
              </a:spcAft>
              <a:buSzPts val="1100"/>
              <a:buFont typeface="Wingdings" panose="05000000000000000000" pitchFamily="2" charset="2"/>
              <a:buChar char="Ø"/>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науковість</a:t>
            </a:r>
            <a:r>
              <a:rPr lang="uk-UA" sz="2000" spc="1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(подання</a:t>
            </a:r>
            <a:r>
              <a:rPr lang="uk-UA" sz="2000" spc="1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матеріалу</a:t>
            </a:r>
            <a:r>
              <a:rPr lang="uk-UA" sz="2000" spc="1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із</a:t>
            </a:r>
            <a:r>
              <a:rPr lang="uk-UA" sz="2000" spc="1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достовірних</a:t>
            </a:r>
            <a:r>
              <a:rPr lang="uk-UA" sz="2000" spc="1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джерел,</a:t>
            </a:r>
            <a:r>
              <a:rPr lang="uk-UA" sz="2000" spc="1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відсутність</a:t>
            </a:r>
            <a:r>
              <a:rPr lang="uk-UA" sz="2000" spc="17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особистих</a:t>
            </a:r>
            <a:r>
              <a:rPr lang="uk-UA" sz="2000" spc="1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прогнозів</a:t>
            </a:r>
            <a:r>
              <a:rPr lang="uk-UA" sz="2000" spc="1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гіпотез);</a:t>
            </a:r>
          </a:p>
          <a:p>
            <a:pPr marL="342900" marR="69850" lvl="0" indent="-342900" algn="just">
              <a:spcBef>
                <a:spcPts val="130"/>
              </a:spcBef>
              <a:spcAft>
                <a:spcPts val="0"/>
              </a:spcAft>
              <a:buSzPts val="1100"/>
              <a:buFont typeface="Wingdings" panose="05000000000000000000" pitchFamily="2" charset="2"/>
              <a:buChar char="Ø"/>
              <a:tabLst>
                <a:tab pos="78676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доступність</a:t>
            </a:r>
            <a:r>
              <a:rPr lang="uk-UA" sz="2000" spc="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(відповідність</a:t>
            </a:r>
            <a:r>
              <a:rPr lang="uk-UA" sz="2000" spc="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стилістичного</a:t>
            </a:r>
            <a:r>
              <a:rPr lang="uk-UA" sz="2000" spc="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оформлення</a:t>
            </a:r>
            <a:r>
              <a:rPr lang="uk-UA" sz="2000" spc="5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тексту;</a:t>
            </a:r>
            <a:r>
              <a:rPr lang="uk-UA" sz="2000" spc="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відсутність</a:t>
            </a:r>
            <a:r>
              <a:rPr lang="uk-UA" sz="2000" spc="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псевдонаукового;</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термінологічно</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перенасиченого стилю);</a:t>
            </a:r>
          </a:p>
          <a:p>
            <a:pPr marL="342900" lvl="0" indent="-342900" algn="just">
              <a:spcBef>
                <a:spcPts val="130"/>
              </a:spcBef>
              <a:spcAft>
                <a:spcPts val="0"/>
              </a:spcAft>
              <a:buSzPts val="1100"/>
              <a:buFont typeface="Wingdings" panose="05000000000000000000" pitchFamily="2" charset="2"/>
              <a:buChar char="Ø"/>
              <a:tabLst>
                <a:tab pos="78676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актуальність</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(за</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рахунок</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постійного</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оновлення</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доповнення);</a:t>
            </a:r>
          </a:p>
          <a:p>
            <a:pPr marL="342900" lvl="0" indent="-342900" algn="just">
              <a:spcBef>
                <a:spcPts val="130"/>
              </a:spcBef>
              <a:spcAft>
                <a:spcPts val="0"/>
              </a:spcAft>
              <a:buSzPts val="1100"/>
              <a:buFont typeface="Wingdings" panose="05000000000000000000" pitchFamily="2" charset="2"/>
              <a:buChar char="Ø"/>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повнота</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(вичерпність</a:t>
            </a:r>
            <a:r>
              <a:rPr lang="uk-UA" sz="2000" spc="-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інформації;</a:t>
            </a:r>
            <a:r>
              <a:rPr lang="uk-UA" sz="2000" spc="-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сприяє</a:t>
            </a:r>
            <a:r>
              <a:rPr lang="uk-UA" sz="2000" spc="-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максимальній</a:t>
            </a:r>
            <a:r>
              <a:rPr lang="uk-UA" sz="2000" spc="-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інформативності);</a:t>
            </a:r>
          </a:p>
          <a:p>
            <a:pPr marL="342900" lvl="0" indent="-342900" algn="just">
              <a:spcBef>
                <a:spcPts val="130"/>
              </a:spcBef>
              <a:spcAft>
                <a:spcPts val="0"/>
              </a:spcAft>
              <a:buSzPts val="1100"/>
              <a:buFont typeface="Wingdings" panose="05000000000000000000" pitchFamily="2" charset="2"/>
              <a:buChar char="Ø"/>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об’єктивність</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викладу</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матеріалу;</a:t>
            </a:r>
          </a:p>
          <a:p>
            <a:pPr marL="342900" lvl="0" indent="-342900" algn="just">
              <a:spcBef>
                <a:spcPts val="130"/>
              </a:spcBef>
              <a:spcAft>
                <a:spcPts val="0"/>
              </a:spcAft>
              <a:buSzPts val="1100"/>
              <a:buFont typeface="Wingdings" panose="05000000000000000000" pitchFamily="2" charset="2"/>
              <a:buChar char="Ø"/>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подання</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інформації</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без</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індивідуально-емоційного</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забарвлення;</a:t>
            </a:r>
          </a:p>
          <a:p>
            <a:pPr marL="342900" lvl="0" indent="-342900" algn="just">
              <a:spcBef>
                <a:spcPts val="130"/>
              </a:spcBef>
              <a:spcAft>
                <a:spcPts val="0"/>
              </a:spcAft>
              <a:buSzPts val="1100"/>
              <a:buFont typeface="Wingdings" panose="05000000000000000000" pitchFamily="2" charset="2"/>
              <a:buChar char="Ø"/>
              <a:tabLst>
                <a:tab pos="78676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наявність</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науково-довідкового</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апарату</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(вказівники,</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бібліографічні</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етимологічні</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довідки);</a:t>
            </a:r>
          </a:p>
          <a:p>
            <a:pPr marL="342900" lvl="0" indent="-342900" algn="just">
              <a:spcBef>
                <a:spcPts val="130"/>
              </a:spcBef>
              <a:spcAft>
                <a:spcPts val="0"/>
              </a:spcAft>
              <a:buSzPts val="1100"/>
              <a:buFont typeface="Wingdings" panose="05000000000000000000" pitchFamily="2" charset="2"/>
              <a:buChar char="Ø"/>
              <a:tabLst>
                <a:tab pos="78676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фактологічна</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точність;</a:t>
            </a:r>
          </a:p>
          <a:p>
            <a:pPr marL="342900" lvl="0" indent="-342900" algn="just">
              <a:spcBef>
                <a:spcPts val="130"/>
              </a:spcBef>
              <a:spcAft>
                <a:spcPts val="0"/>
              </a:spcAft>
              <a:buSzPts val="1100"/>
              <a:buFont typeface="Wingdings" panose="05000000000000000000" pitchFamily="2" charset="2"/>
              <a:buChar char="Ø"/>
              <a:tabLst>
                <a:tab pos="78676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наявність</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визначення</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кожної</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статті.</a:t>
            </a:r>
          </a:p>
        </p:txBody>
      </p:sp>
      <p:pic>
        <p:nvPicPr>
          <p:cNvPr id="43010" name="Picture 2" descr="Британський уряд скасував ПДВ на електронні видання | Літературна Україна -  Літукраїна">
            <a:extLst>
              <a:ext uri="{FF2B5EF4-FFF2-40B4-BE49-F238E27FC236}">
                <a16:creationId xmlns:a16="http://schemas.microsoft.com/office/drawing/2014/main" id="{90638E20-33C8-48E2-A407-A10E4C04CE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8836" y="2037725"/>
            <a:ext cx="3775510" cy="2544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71171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19DE20-672A-4118-AD81-AB2DC9A73022}"/>
              </a:ext>
            </a:extLst>
          </p:cNvPr>
          <p:cNvSpPr txBox="1"/>
          <p:nvPr/>
        </p:nvSpPr>
        <p:spPr>
          <a:xfrm>
            <a:off x="1366982" y="864076"/>
            <a:ext cx="6096000" cy="3477875"/>
          </a:xfrm>
          <a:prstGeom prst="rect">
            <a:avLst/>
          </a:prstGeom>
          <a:noFill/>
        </p:spPr>
        <p:txBody>
          <a:bodyPr wrap="square">
            <a:spAutoFit/>
          </a:bodyPr>
          <a:lstStyle/>
          <a:p>
            <a:pPr marR="70485" indent="450215" algn="just"/>
            <a:r>
              <a:rPr lang="uk-UA" sz="2000" dirty="0">
                <a:effectLst/>
                <a:latin typeface="Times New Roman" panose="02020603050405020304" pitchFamily="18" charset="0"/>
                <a:ea typeface="Times New Roman" panose="02020603050405020304" pitchFamily="18" charset="0"/>
              </a:rPr>
              <a:t>Один із способів реалізації цих принципів – врахування формату опису ресурсів у мережі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Інтернет</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Ініціативу</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метаданих</a:t>
            </a:r>
            <a:r>
              <a:rPr lang="uk-UA" sz="2000" spc="-2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Дублінського</a:t>
            </a:r>
            <a:r>
              <a:rPr lang="uk-UA" sz="2000" spc="-1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ядра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a:t>
            </a:r>
            <a:r>
              <a:rPr lang="uk-UA" sz="2000" dirty="0" err="1">
                <a:effectLst/>
                <a:latin typeface="Times New Roman" panose="02020603050405020304" pitchFamily="18" charset="0"/>
                <a:ea typeface="Times New Roman" panose="02020603050405020304" pitchFamily="18" charset="0"/>
              </a:rPr>
              <a:t>Dublin</a:t>
            </a:r>
            <a:r>
              <a:rPr lang="uk-UA" sz="2000" spc="-1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Core</a:t>
            </a:r>
            <a:r>
              <a:rPr lang="uk-UA" sz="2000" spc="-15"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Metadata</a:t>
            </a:r>
            <a:r>
              <a:rPr lang="uk-UA" sz="2000" spc="-5"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Initiative</a:t>
            </a:r>
            <a:r>
              <a:rPr lang="uk-UA" sz="2000" spc="-1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DCMI).</a:t>
            </a:r>
          </a:p>
          <a:p>
            <a:pPr marR="69850" indent="450215" algn="just"/>
            <a:r>
              <a:rPr lang="uk-UA" sz="2000" dirty="0">
                <a:effectLst/>
                <a:latin typeface="Times New Roman" panose="02020603050405020304" pitchFamily="18" charset="0"/>
                <a:ea typeface="Times New Roman" panose="02020603050405020304" pitchFamily="18" charset="0"/>
              </a:rPr>
              <a:t>Стандарт</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містить</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15</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метаданих</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відповідними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множинами</a:t>
            </a:r>
            <a:r>
              <a:rPr lang="uk-UA" sz="2000" spc="5"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кваліфікаторів</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пропонує</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правила опису загальних характеристик електронних інформаційних ресурсів, наведених у таблиці. Беручи до уваги усі ці характеристики, постає можливість покрокової послідовності втілення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вищезазначених</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принципів.</a:t>
            </a:r>
          </a:p>
        </p:txBody>
      </p:sp>
      <p:pic>
        <p:nvPicPr>
          <p:cNvPr id="44034" name="Picture 2" descr="В УГКЦ проголосили Інструкцію про впорядкування книговидання">
            <a:extLst>
              <a:ext uri="{FF2B5EF4-FFF2-40B4-BE49-F238E27FC236}">
                <a16:creationId xmlns:a16="http://schemas.microsoft.com/office/drawing/2014/main" id="{BF403C22-4BB4-4C00-98B0-C23FDFBE31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1619" y="864076"/>
            <a:ext cx="3424306" cy="2564924"/>
          </a:xfrm>
          <a:prstGeom prst="rect">
            <a:avLst/>
          </a:prstGeom>
          <a:noFill/>
          <a:extLst>
            <a:ext uri="{909E8E84-426E-40DD-AFC4-6F175D3DCCD1}">
              <a14:hiddenFill xmlns:a14="http://schemas.microsoft.com/office/drawing/2010/main">
                <a:solidFill>
                  <a:srgbClr val="FFFFFF"/>
                </a:solidFill>
              </a14:hiddenFill>
            </a:ext>
          </a:extLst>
        </p:spPr>
      </p:pic>
      <p:pic>
        <p:nvPicPr>
          <p:cNvPr id="44036" name="Picture 4" descr="У Великобританії відмінили податки на електронні видання">
            <a:extLst>
              <a:ext uri="{FF2B5EF4-FFF2-40B4-BE49-F238E27FC236}">
                <a16:creationId xmlns:a16="http://schemas.microsoft.com/office/drawing/2014/main" id="{4ABD6C3A-C0F3-46D3-8517-8DF91A055F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1274" y="447126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027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3D2524-933D-48CA-99A7-74C9A888F972}"/>
              </a:ext>
            </a:extLst>
          </p:cNvPr>
          <p:cNvSpPr txBox="1"/>
          <p:nvPr/>
        </p:nvSpPr>
        <p:spPr>
          <a:xfrm>
            <a:off x="1154546" y="1186995"/>
            <a:ext cx="6096000" cy="4136517"/>
          </a:xfrm>
          <a:prstGeom prst="rect">
            <a:avLst/>
          </a:prstGeom>
          <a:noFill/>
        </p:spPr>
        <p:txBody>
          <a:bodyPr wrap="square">
            <a:spAutoFit/>
          </a:bodyPr>
          <a:lstStyle/>
          <a:p>
            <a:pPr indent="450215" algn="just">
              <a:lnSpc>
                <a:spcPct val="107000"/>
              </a:lnSpc>
              <a:spcBef>
                <a:spcPts val="200"/>
              </a:spcBef>
            </a:pPr>
            <a:r>
              <a:rPr lang="uk-UA" sz="2000" b="1" dirty="0">
                <a:solidFill>
                  <a:srgbClr val="505050"/>
                </a:solidFill>
                <a:effectLst/>
                <a:latin typeface="Calibri Light" panose="020F0302020204030204" pitchFamily="34" charset="0"/>
                <a:ea typeface="Times New Roman" panose="02020603050405020304" pitchFamily="18" charset="0"/>
                <a:cs typeface="Times New Roman" panose="02020603050405020304" pitchFamily="18" charset="0"/>
              </a:rPr>
              <a:t>Вимоги до методичних рекомендацій для викладачів:</a:t>
            </a:r>
            <a:endParaRPr lang="uk-UA" sz="20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 інформативність, максимальна насиченість (не повинно бути загальних фраз);</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 ясність і чіткість викладу (популярність);</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 ясність структури;</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 наявність оригінальних способів організації відповідної діяльності;</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 наявність нових методичних прийомів форм діяльності, або їх нового поєднання;</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 наявність підтвердження ефективності запропонованих підходів прикладами, ілюстраціями або матеріалами експериментальної апробації.</a:t>
            </a:r>
            <a:endParaRPr lang="uk-UA" sz="2000" dirty="0">
              <a:effectLst/>
              <a:latin typeface="Times New Roman" panose="02020603050405020304" pitchFamily="18" charset="0"/>
              <a:ea typeface="Times New Roman" panose="02020603050405020304" pitchFamily="18" charset="0"/>
            </a:endParaRPr>
          </a:p>
        </p:txBody>
      </p:sp>
      <p:pic>
        <p:nvPicPr>
          <p:cNvPr id="3074" name="Picture 2" descr="Скільки має працювати вчитель? - Юлія Бровінська">
            <a:extLst>
              <a:ext uri="{FF2B5EF4-FFF2-40B4-BE49-F238E27FC236}">
                <a16:creationId xmlns:a16="http://schemas.microsoft.com/office/drawing/2014/main" id="{E6D7ECC4-9515-4A5D-8370-E04F093DAF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0765" y="1837331"/>
            <a:ext cx="4396076" cy="27301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6949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7EE0AC-795F-413C-9461-67C4701ADA11}"/>
              </a:ext>
            </a:extLst>
          </p:cNvPr>
          <p:cNvSpPr>
            <a:spLocks noGrp="1"/>
          </p:cNvSpPr>
          <p:nvPr>
            <p:ph type="title"/>
          </p:nvPr>
        </p:nvSpPr>
        <p:spPr>
          <a:xfrm>
            <a:off x="838200" y="0"/>
            <a:ext cx="10515600" cy="503093"/>
          </a:xfrm>
        </p:spPr>
        <p:txBody>
          <a:bodyPr>
            <a:normAutofit/>
          </a:bodyPr>
          <a:lstStyle/>
          <a:p>
            <a:pPr algn="ctr"/>
            <a:r>
              <a:rPr lang="uk-UA" sz="1800" b="1" dirty="0">
                <a:effectLst/>
                <a:latin typeface="Times New Roman" panose="02020603050405020304" pitchFamily="18" charset="0"/>
                <a:ea typeface="Times New Roman" panose="02020603050405020304" pitchFamily="18" charset="0"/>
              </a:rPr>
              <a:t>Елементи</a:t>
            </a:r>
            <a:r>
              <a:rPr lang="uk-UA" sz="1800" b="1" spc="-10"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Дублінського</a:t>
            </a:r>
            <a:r>
              <a:rPr lang="uk-UA" sz="1800" b="1" spc="-20"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ядра</a:t>
            </a:r>
            <a:endParaRPr lang="uk-UA" dirty="0"/>
          </a:p>
        </p:txBody>
      </p:sp>
      <p:graphicFrame>
        <p:nvGraphicFramePr>
          <p:cNvPr id="4" name="Таблица 4">
            <a:extLst>
              <a:ext uri="{FF2B5EF4-FFF2-40B4-BE49-F238E27FC236}">
                <a16:creationId xmlns:a16="http://schemas.microsoft.com/office/drawing/2014/main" id="{87B4D36C-5CC8-4E3F-AFD7-7EB99DCD8F95}"/>
              </a:ext>
            </a:extLst>
          </p:cNvPr>
          <p:cNvGraphicFramePr>
            <a:graphicFrameLocks noGrp="1"/>
          </p:cNvGraphicFramePr>
          <p:nvPr>
            <p:ph idx="1"/>
            <p:extLst>
              <p:ext uri="{D42A27DB-BD31-4B8C-83A1-F6EECF244321}">
                <p14:modId xmlns:p14="http://schemas.microsoft.com/office/powerpoint/2010/main" val="689426271"/>
              </p:ext>
            </p:extLst>
          </p:nvPr>
        </p:nvGraphicFramePr>
        <p:xfrm>
          <a:off x="461818" y="503093"/>
          <a:ext cx="11314546" cy="6063960"/>
        </p:xfrm>
        <a:graphic>
          <a:graphicData uri="http://schemas.openxmlformats.org/drawingml/2006/table">
            <a:tbl>
              <a:tblPr firstRow="1" bandRow="1">
                <a:tableStyleId>{5C22544A-7EE6-4342-B048-85BDC9FD1C3A}</a:tableStyleId>
              </a:tblPr>
              <a:tblGrid>
                <a:gridCol w="1956263">
                  <a:extLst>
                    <a:ext uri="{9D8B030D-6E8A-4147-A177-3AD203B41FA5}">
                      <a16:colId xmlns:a16="http://schemas.microsoft.com/office/drawing/2014/main" val="3078185269"/>
                    </a:ext>
                  </a:extLst>
                </a:gridCol>
                <a:gridCol w="2140906">
                  <a:extLst>
                    <a:ext uri="{9D8B030D-6E8A-4147-A177-3AD203B41FA5}">
                      <a16:colId xmlns:a16="http://schemas.microsoft.com/office/drawing/2014/main" val="655059096"/>
                    </a:ext>
                  </a:extLst>
                </a:gridCol>
                <a:gridCol w="7217377">
                  <a:extLst>
                    <a:ext uri="{9D8B030D-6E8A-4147-A177-3AD203B41FA5}">
                      <a16:colId xmlns:a16="http://schemas.microsoft.com/office/drawing/2014/main" val="177156514"/>
                    </a:ext>
                  </a:extLst>
                </a:gridCol>
              </a:tblGrid>
              <a:tr h="411198">
                <a:tc>
                  <a:txBody>
                    <a:bodyPr/>
                    <a:lstStyle/>
                    <a:p>
                      <a:pPr marL="0" indent="4445" algn="just">
                        <a:lnSpc>
                          <a:spcPct val="100000"/>
                        </a:lnSpc>
                      </a:pPr>
                      <a:r>
                        <a:rPr lang="uk-UA" sz="1400" b="1" spc="-20" dirty="0">
                          <a:effectLst/>
                          <a:latin typeface="Times New Roman" panose="02020603050405020304" pitchFamily="18" charset="0"/>
                          <a:ea typeface="Times New Roman" panose="02020603050405020304" pitchFamily="18" charset="0"/>
                          <a:cs typeface="Arial" panose="020B0604020202020204" pitchFamily="34" charset="0"/>
                        </a:rPr>
                        <a:t>Вміст</a:t>
                      </a:r>
                      <a:r>
                        <a:rPr lang="uk-UA" sz="1400" b="1" spc="-4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b="1" spc="-20" dirty="0">
                          <a:effectLst/>
                          <a:latin typeface="Times New Roman" panose="02020603050405020304" pitchFamily="18" charset="0"/>
                          <a:ea typeface="Times New Roman" panose="02020603050405020304" pitchFamily="18" charset="0"/>
                          <a:cs typeface="Arial" panose="020B0604020202020204" pitchFamily="34" charset="0"/>
                        </a:rPr>
                        <a:t>ресурсу</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b="1">
                          <a:effectLst/>
                          <a:latin typeface="Times New Roman" panose="02020603050405020304" pitchFamily="18" charset="0"/>
                          <a:ea typeface="Times New Roman" panose="02020603050405020304" pitchFamily="18" charset="0"/>
                          <a:cs typeface="Arial" panose="020B0604020202020204" pitchFamily="34" charset="0"/>
                        </a:rPr>
                        <a:t>Title</a:t>
                      </a:r>
                      <a:r>
                        <a:rPr lang="uk-UA" sz="1400" b="1" spc="-20">
                          <a:effectLst/>
                          <a:latin typeface="Times New Roman" panose="02020603050405020304" pitchFamily="18" charset="0"/>
                          <a:ea typeface="Times New Roman" panose="02020603050405020304" pitchFamily="18" charset="0"/>
                          <a:cs typeface="Arial" panose="020B0604020202020204" pitchFamily="34" charset="0"/>
                        </a:rPr>
                        <a:t> </a:t>
                      </a:r>
                      <a:r>
                        <a:rPr lang="uk-UA" sz="1400" b="1">
                          <a:effectLst/>
                          <a:latin typeface="Times New Roman" panose="02020603050405020304" pitchFamily="18" charset="0"/>
                          <a:ea typeface="Times New Roman" panose="02020603050405020304" pitchFamily="18" charset="0"/>
                          <a:cs typeface="Arial" panose="020B0604020202020204" pitchFamily="34" charset="0"/>
                        </a:rPr>
                        <a:t>– Назва</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marR="452120" indent="4445" algn="just">
                        <a:lnSpc>
                          <a:spcPct val="100000"/>
                        </a:lnSpc>
                        <a:spcAft>
                          <a:spcPts val="0"/>
                        </a:spcAft>
                      </a:pPr>
                      <a:r>
                        <a:rPr lang="uk-UA" sz="1400" b="1" spc="-25" dirty="0">
                          <a:effectLst/>
                          <a:latin typeface="Times New Roman" panose="02020603050405020304" pitchFamily="18" charset="0"/>
                          <a:ea typeface="Times New Roman" panose="02020603050405020304" pitchFamily="18" charset="0"/>
                          <a:cs typeface="Arial" panose="020B0604020202020204" pitchFamily="34" charset="0"/>
                        </a:rPr>
                        <a:t>Назва, </a:t>
                      </a:r>
                      <a:r>
                        <a:rPr lang="uk-UA" sz="1400" b="1" spc="-20" dirty="0">
                          <a:effectLst/>
                          <a:latin typeface="Times New Roman" panose="02020603050405020304" pitchFamily="18" charset="0"/>
                          <a:ea typeface="Times New Roman" panose="02020603050405020304" pitchFamily="18" charset="0"/>
                          <a:cs typeface="Arial" panose="020B0604020202020204" pitchFamily="34" charset="0"/>
                        </a:rPr>
                        <a:t>присвоєна ресурсу автором</a:t>
                      </a:r>
                      <a:r>
                        <a:rPr lang="uk-UA" sz="1400" b="1" spc="-2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b="1" dirty="0">
                          <a:effectLst/>
                          <a:latin typeface="Times New Roman" panose="02020603050405020304" pitchFamily="18" charset="0"/>
                          <a:ea typeface="Times New Roman" panose="02020603050405020304" pitchFamily="18" charset="0"/>
                          <a:cs typeface="Arial" panose="020B0604020202020204" pitchFamily="34" charset="0"/>
                        </a:rPr>
                        <a:t>або</a:t>
                      </a:r>
                      <a:r>
                        <a:rPr lang="uk-UA" sz="1400" b="1" spc="-5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b="1" dirty="0">
                          <a:effectLst/>
                          <a:latin typeface="Times New Roman" panose="02020603050405020304" pitchFamily="18" charset="0"/>
                          <a:ea typeface="Times New Roman" panose="02020603050405020304" pitchFamily="18" charset="0"/>
                          <a:cs typeface="Arial" panose="020B0604020202020204" pitchFamily="34" charset="0"/>
                        </a:rPr>
                        <a:t>видавцем</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263963737"/>
                  </a:ext>
                </a:extLst>
              </a:tr>
              <a:tr h="288748">
                <a:tc>
                  <a:txBody>
                    <a:bodyPr/>
                    <a:lstStyle/>
                    <a:p>
                      <a:pPr marL="0" indent="4445" algn="just">
                        <a:lnSpc>
                          <a:spcPct val="100000"/>
                        </a:lnSpc>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Subject</a:t>
                      </a:r>
                      <a:r>
                        <a:rPr lang="uk-UA" sz="1400" spc="-15">
                          <a:effectLst/>
                          <a:latin typeface="Times New Roman" panose="02020603050405020304" pitchFamily="18" charset="0"/>
                          <a:ea typeface="Times New Roman" panose="02020603050405020304" pitchFamily="18" charset="0"/>
                          <a:cs typeface="Arial" panose="020B0604020202020204" pitchFamily="34" charset="0"/>
                        </a:rPr>
                        <a:t> </a:t>
                      </a:r>
                      <a:r>
                        <a:rPr lang="uk-UA" sz="140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5">
                          <a:effectLst/>
                          <a:latin typeface="Times New Roman" panose="02020603050405020304" pitchFamily="18" charset="0"/>
                          <a:ea typeface="Times New Roman" panose="02020603050405020304" pitchFamily="18" charset="0"/>
                          <a:cs typeface="Arial" panose="020B0604020202020204" pitchFamily="34" charset="0"/>
                        </a:rPr>
                        <a:t> </a:t>
                      </a:r>
                      <a:r>
                        <a:rPr lang="uk-UA" sz="1400">
                          <a:effectLst/>
                          <a:latin typeface="Times New Roman" panose="02020603050405020304" pitchFamily="18" charset="0"/>
                          <a:ea typeface="Times New Roman" panose="02020603050405020304" pitchFamily="18" charset="0"/>
                          <a:cs typeface="Arial" panose="020B0604020202020204" pitchFamily="34" charset="0"/>
                        </a:rPr>
                        <a:t>Предмет</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Предметна</a:t>
                      </a:r>
                      <a:r>
                        <a:rPr lang="uk-UA" sz="1400" spc="-5">
                          <a:effectLst/>
                          <a:latin typeface="Times New Roman" panose="02020603050405020304" pitchFamily="18" charset="0"/>
                          <a:ea typeface="Times New Roman" panose="02020603050405020304" pitchFamily="18" charset="0"/>
                          <a:cs typeface="Arial" panose="020B0604020202020204" pitchFamily="34" charset="0"/>
                        </a:rPr>
                        <a:t> </a:t>
                      </a:r>
                      <a:r>
                        <a:rPr lang="uk-UA" sz="1400">
                          <a:effectLst/>
                          <a:latin typeface="Times New Roman" panose="02020603050405020304" pitchFamily="18" charset="0"/>
                          <a:ea typeface="Times New Roman" panose="02020603050405020304" pitchFamily="18" charset="0"/>
                          <a:cs typeface="Arial" panose="020B0604020202020204" pitchFamily="34" charset="0"/>
                        </a:rPr>
                        <a:t>область</a:t>
                      </a:r>
                      <a:r>
                        <a:rPr lang="uk-UA" sz="1400" spc="5">
                          <a:effectLst/>
                          <a:latin typeface="Times New Roman" panose="02020603050405020304" pitchFamily="18" charset="0"/>
                          <a:ea typeface="Times New Roman" panose="02020603050405020304" pitchFamily="18" charset="0"/>
                          <a:cs typeface="Arial" panose="020B0604020202020204" pitchFamily="34" charset="0"/>
                        </a:rPr>
                        <a:t> </a:t>
                      </a:r>
                      <a:r>
                        <a:rPr lang="uk-UA" sz="1400">
                          <a:effectLst/>
                          <a:latin typeface="Times New Roman" panose="02020603050405020304" pitchFamily="18" charset="0"/>
                          <a:ea typeface="Times New Roman" panose="02020603050405020304" pitchFamily="18" charset="0"/>
                          <a:cs typeface="Arial" panose="020B0604020202020204" pitchFamily="34" charset="0"/>
                        </a:rPr>
                        <a:t>ресурсу</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834475934"/>
                  </a:ext>
                </a:extLst>
              </a:tr>
              <a:tr h="327730">
                <a:tc>
                  <a:txBody>
                    <a:bodyPr/>
                    <a:lstStyle/>
                    <a:p>
                      <a:pPr marL="0" indent="4445" algn="just">
                        <a:lnSpc>
                          <a:spcPct val="100000"/>
                        </a:lnSpc>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dirty="0" err="1">
                          <a:effectLst/>
                          <a:latin typeface="Times New Roman" panose="02020603050405020304" pitchFamily="18" charset="0"/>
                          <a:ea typeface="Times New Roman" panose="02020603050405020304" pitchFamily="18" charset="0"/>
                          <a:cs typeface="Arial" panose="020B0604020202020204" pitchFamily="34" charset="0"/>
                        </a:rPr>
                        <a:t>Description</a:t>
                      </a:r>
                      <a:r>
                        <a:rPr lang="uk-UA" sz="1400" spc="-1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Опис</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Текстовий</a:t>
                      </a:r>
                      <a:r>
                        <a:rPr lang="uk-UA" sz="1400" spc="-4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опис</a:t>
                      </a:r>
                      <a:r>
                        <a:rPr lang="uk-UA" sz="1400" spc="-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змісту</a:t>
                      </a:r>
                      <a:r>
                        <a:rPr lang="uk-UA" sz="1400" spc="-4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ресурсу</a:t>
                      </a:r>
                      <a:r>
                        <a:rPr lang="uk-UA" sz="1400" spc="-5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(реферат,</a:t>
                      </a:r>
                      <a:r>
                        <a:rPr lang="uk-UA" sz="1400" spc="-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анотація</a:t>
                      </a:r>
                      <a:r>
                        <a:rPr lang="uk-UA" sz="1400" spc="-4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і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т.д.)</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832517550"/>
                  </a:ext>
                </a:extLst>
              </a:tr>
              <a:tr h="297005">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dirty="0" err="1">
                          <a:effectLst/>
                          <a:latin typeface="Times New Roman" panose="02020603050405020304" pitchFamily="18" charset="0"/>
                          <a:ea typeface="Times New Roman" panose="02020603050405020304" pitchFamily="18" charset="0"/>
                          <a:cs typeface="Arial" panose="020B0604020202020204" pitchFamily="34" charset="0"/>
                        </a:rPr>
                        <a:t>Type</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Тип</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spc="-20">
                          <a:effectLst/>
                          <a:latin typeface="Times New Roman" panose="02020603050405020304" pitchFamily="18" charset="0"/>
                          <a:ea typeface="Times New Roman" panose="02020603050405020304" pitchFamily="18" charset="0"/>
                          <a:cs typeface="Arial" panose="020B0604020202020204" pitchFamily="34" charset="0"/>
                        </a:rPr>
                        <a:t>Категорія</a:t>
                      </a:r>
                      <a:r>
                        <a:rPr lang="uk-UA" sz="1400" spc="-5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ресурсу,</a:t>
                      </a:r>
                      <a:r>
                        <a:rPr lang="uk-UA" sz="1400" spc="-3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наприклад,</a:t>
                      </a:r>
                      <a:r>
                        <a:rPr lang="uk-UA" sz="1400" spc="-4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жанр</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660682357"/>
                  </a:ext>
                </a:extLst>
              </a:tr>
              <a:tr h="317489">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spc="-20" dirty="0" err="1">
                          <a:effectLst/>
                          <a:latin typeface="Times New Roman" panose="02020603050405020304" pitchFamily="18" charset="0"/>
                          <a:ea typeface="Times New Roman" panose="02020603050405020304" pitchFamily="18" charset="0"/>
                          <a:cs typeface="Arial" panose="020B0604020202020204" pitchFamily="34" charset="0"/>
                        </a:rPr>
                        <a:t>Source</a:t>
                      </a:r>
                      <a:r>
                        <a:rPr lang="uk-UA" sz="1400" spc="-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4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Джерело</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Інформація</a:t>
                      </a:r>
                      <a:r>
                        <a:rPr lang="uk-UA" sz="1400" spc="8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про</a:t>
                      </a:r>
                      <a:r>
                        <a:rPr lang="uk-UA" sz="1400" spc="9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вторинне</a:t>
                      </a:r>
                      <a:r>
                        <a:rPr lang="uk-UA" sz="1400" spc="8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джерело,</a:t>
                      </a:r>
                      <a:r>
                        <a:rPr lang="uk-UA" sz="1400" spc="8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із</a:t>
                      </a:r>
                      <a:r>
                        <a:rPr lang="uk-UA" sz="1400" spc="8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якого</a:t>
                      </a:r>
                      <a:r>
                        <a:rPr lang="uk-UA" sz="1400" spc="9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було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отримано</a:t>
                      </a:r>
                      <a:r>
                        <a:rPr lang="uk-UA" sz="1400" spc="-4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ресурс</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075412127"/>
                  </a:ext>
                </a:extLst>
              </a:tr>
              <a:tr h="473160">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dirty="0" err="1">
                          <a:effectLst/>
                          <a:latin typeface="Times New Roman" panose="02020603050405020304" pitchFamily="18" charset="0"/>
                          <a:ea typeface="Times New Roman" panose="02020603050405020304" pitchFamily="18" charset="0"/>
                          <a:cs typeface="Arial" panose="020B0604020202020204" pitchFamily="34" charset="0"/>
                        </a:rPr>
                        <a:t>Relation</a:t>
                      </a:r>
                      <a:r>
                        <a:rPr lang="uk-UA" sz="1400" spc="-2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 Відношення</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Ідентифікатор вторинного</a:t>
                      </a:r>
                      <a:r>
                        <a:rPr lang="uk-UA" sz="1400" spc="-1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ресурсу</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і</a:t>
                      </a:r>
                      <a:r>
                        <a:rPr lang="uk-UA" sz="1400" spc="-1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його</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зв'язок</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з даним</a:t>
                      </a:r>
                      <a:r>
                        <a:rPr lang="uk-UA" sz="1400" spc="18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ресурсом,</a:t>
                      </a:r>
                      <a:r>
                        <a:rPr lang="uk-UA" sz="1400" spc="18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н-д:</a:t>
                      </a:r>
                      <a:r>
                        <a:rPr lang="uk-UA" sz="1400" spc="19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видавництво</a:t>
                      </a:r>
                      <a:r>
                        <a:rPr lang="uk-UA" sz="1400" spc="19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книги,</a:t>
                      </a:r>
                      <a:r>
                        <a:rPr lang="uk-UA" sz="1400" spc="19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глава</a:t>
                      </a:r>
                      <a:r>
                        <a:rPr lang="uk-UA" sz="1400" spc="-2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книги</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94333551"/>
                  </a:ext>
                </a:extLst>
              </a:tr>
              <a:tr h="473160">
                <a:tc>
                  <a:txBody>
                    <a:bodyPr/>
                    <a:lstStyle/>
                    <a:p>
                      <a:pPr marL="0" indent="4445" algn="just">
                        <a:lnSpc>
                          <a:spcPct val="100000"/>
                        </a:lnSpc>
                      </a:pP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Інтелектуальна</a:t>
                      </a:r>
                      <a:r>
                        <a:rPr lang="uk-UA" sz="1400" spc="-4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власність</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dirty="0" err="1">
                          <a:effectLst/>
                          <a:latin typeface="Times New Roman" panose="02020603050405020304" pitchFamily="18" charset="0"/>
                          <a:ea typeface="Times New Roman" panose="02020603050405020304" pitchFamily="18" charset="0"/>
                          <a:cs typeface="Arial" panose="020B0604020202020204" pitchFamily="34" charset="0"/>
                        </a:rPr>
                        <a:t>Creator</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Автор</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Юридичні</a:t>
                      </a:r>
                      <a:r>
                        <a:rPr lang="uk-UA" sz="1400" spc="15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чи</a:t>
                      </a:r>
                      <a:r>
                        <a:rPr lang="uk-UA" sz="1400" spc="15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фізичні</a:t>
                      </a:r>
                      <a:r>
                        <a:rPr lang="uk-UA" sz="1400" spc="15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суб’єкти,</a:t>
                      </a:r>
                      <a:r>
                        <a:rPr lang="uk-UA" sz="1400" spc="15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відповідальні</a:t>
                      </a:r>
                      <a:r>
                        <a:rPr lang="uk-UA" sz="1400" spc="15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за</a:t>
                      </a:r>
                      <a:r>
                        <a:rPr lang="uk-UA" sz="1400" spc="-2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зміст</a:t>
                      </a:r>
                      <a:r>
                        <a:rPr lang="uk-UA" sz="1400" spc="7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ресурсу</a:t>
                      </a:r>
                      <a:r>
                        <a:rPr lang="uk-UA" sz="1400" spc="6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(первинна</a:t>
                      </a:r>
                      <a:r>
                        <a:rPr lang="uk-UA" sz="1400" spc="8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інтелектуальна</a:t>
                      </a:r>
                      <a:r>
                        <a:rPr lang="uk-UA" sz="1400" spc="7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відповідальність)</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619013885"/>
                  </a:ext>
                </a:extLst>
              </a:tr>
              <a:tr h="411198">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spc="-20">
                          <a:effectLst/>
                          <a:latin typeface="Times New Roman" panose="02020603050405020304" pitchFamily="18" charset="0"/>
                          <a:ea typeface="Times New Roman" panose="02020603050405020304" pitchFamily="18" charset="0"/>
                          <a:cs typeface="Arial" panose="020B0604020202020204" pitchFamily="34" charset="0"/>
                        </a:rPr>
                        <a:t>Publisher</a:t>
                      </a:r>
                      <a:r>
                        <a:rPr lang="uk-UA" sz="1400" spc="-4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4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Видавець</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Юридичний</a:t>
                      </a:r>
                      <a:r>
                        <a:rPr lang="uk-UA" sz="1400" spc="5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чи</a:t>
                      </a:r>
                      <a:r>
                        <a:rPr lang="uk-UA" sz="1400" spc="5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фізичний</a:t>
                      </a:r>
                      <a:r>
                        <a:rPr lang="uk-UA" sz="1400" spc="5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суб’єкт,</a:t>
                      </a:r>
                      <a:r>
                        <a:rPr lang="uk-UA" sz="1400" spc="5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відповідальний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за</a:t>
                      </a:r>
                      <a:r>
                        <a:rPr lang="uk-UA" sz="1400" spc="-4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створення</a:t>
                      </a:r>
                      <a:r>
                        <a:rPr lang="uk-UA" sz="1400" spc="-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ресурсу</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42172146"/>
                  </a:ext>
                </a:extLst>
              </a:tr>
              <a:tr h="473160">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Contributor</a:t>
                      </a:r>
                      <a:r>
                        <a:rPr lang="uk-UA" sz="1400" spc="-15">
                          <a:effectLst/>
                          <a:latin typeface="Times New Roman" panose="02020603050405020304" pitchFamily="18" charset="0"/>
                          <a:ea typeface="Times New Roman" panose="02020603050405020304" pitchFamily="18" charset="0"/>
                          <a:cs typeface="Arial" panose="020B0604020202020204" pitchFamily="34" charset="0"/>
                        </a:rPr>
                        <a:t> </a:t>
                      </a:r>
                      <a:r>
                        <a:rPr lang="uk-UA" sz="140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5">
                          <a:effectLst/>
                          <a:latin typeface="Times New Roman" panose="02020603050405020304" pitchFamily="18" charset="0"/>
                          <a:ea typeface="Times New Roman" panose="02020603050405020304" pitchFamily="18" charset="0"/>
                          <a:cs typeface="Arial" panose="020B0604020202020204" pitchFamily="34" charset="0"/>
                        </a:rPr>
                        <a:t> </a:t>
                      </a:r>
                      <a:r>
                        <a:rPr lang="uk-UA" sz="1400">
                          <a:effectLst/>
                          <a:latin typeface="Times New Roman" panose="02020603050405020304" pitchFamily="18" charset="0"/>
                          <a:ea typeface="Times New Roman" panose="02020603050405020304" pitchFamily="18" charset="0"/>
                          <a:cs typeface="Arial" panose="020B0604020202020204" pitchFamily="34" charset="0"/>
                        </a:rPr>
                        <a:t>Співавтор</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marR="53340" indent="4445" algn="just">
                        <a:lnSpc>
                          <a:spcPct val="100000"/>
                        </a:lnSpc>
                        <a:spcAft>
                          <a:spcPts val="0"/>
                        </a:spcAft>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Юридичні</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чи</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фізичні суб’єкти, що</a:t>
                      </a:r>
                      <a:r>
                        <a:rPr lang="uk-UA" sz="1400" spc="1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не є</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авторами,</a:t>
                      </a:r>
                      <a:r>
                        <a:rPr lang="uk-UA" sz="1400" spc="-2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але</a:t>
                      </a:r>
                      <a:r>
                        <a:rPr lang="uk-UA" sz="1400" spc="22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зробили</a:t>
                      </a:r>
                      <a:r>
                        <a:rPr lang="uk-UA" sz="1400" spc="2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значний</a:t>
                      </a:r>
                      <a:r>
                        <a:rPr lang="uk-UA" sz="1400" spc="2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інтелектуальний</a:t>
                      </a:r>
                      <a:r>
                        <a:rPr lang="uk-UA" sz="1400" spc="23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внесок</a:t>
                      </a:r>
                      <a:r>
                        <a:rPr lang="uk-UA" sz="1400" spc="24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у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створення </a:t>
                      </a:r>
                      <a:r>
                        <a:rPr lang="uk-UA" sz="1400" spc="-15" dirty="0">
                          <a:effectLst/>
                          <a:latin typeface="Times New Roman" panose="02020603050405020304" pitchFamily="18" charset="0"/>
                          <a:ea typeface="Times New Roman" panose="02020603050405020304" pitchFamily="18" charset="0"/>
                          <a:cs typeface="Arial" panose="020B0604020202020204" pitchFamily="34" charset="0"/>
                        </a:rPr>
                        <a:t>ресурсу (вторинна інтелектуальна відпо</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відальність)</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251408420"/>
                  </a:ext>
                </a:extLst>
              </a:tr>
              <a:tr h="411198">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spc="-20">
                          <a:effectLst/>
                          <a:latin typeface="Times New Roman" panose="02020603050405020304" pitchFamily="18" charset="0"/>
                          <a:ea typeface="Times New Roman" panose="02020603050405020304" pitchFamily="18" charset="0"/>
                          <a:cs typeface="Arial" panose="020B0604020202020204" pitchFamily="34" charset="0"/>
                        </a:rPr>
                        <a:t>Rights</a:t>
                      </a:r>
                      <a:r>
                        <a:rPr lang="uk-UA" sz="1400" spc="-4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management</a:t>
                      </a:r>
                      <a:r>
                        <a:rPr lang="uk-UA" sz="1400" spc="-45">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3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Права</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Затвердження</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авторських</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прав та</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управління ними</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62594691"/>
                  </a:ext>
                </a:extLst>
              </a:tr>
              <a:tr h="411198">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Coverage</a:t>
                      </a:r>
                      <a:r>
                        <a:rPr lang="uk-UA" sz="1400" spc="-10">
                          <a:effectLst/>
                          <a:latin typeface="Times New Roman" panose="02020603050405020304" pitchFamily="18" charset="0"/>
                          <a:ea typeface="Times New Roman" panose="02020603050405020304" pitchFamily="18" charset="0"/>
                          <a:cs typeface="Arial" panose="020B0604020202020204" pitchFamily="34" charset="0"/>
                        </a:rPr>
                        <a:t> </a:t>
                      </a:r>
                      <a:r>
                        <a:rPr lang="uk-UA" sz="140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10">
                          <a:effectLst/>
                          <a:latin typeface="Times New Roman" panose="02020603050405020304" pitchFamily="18" charset="0"/>
                          <a:ea typeface="Times New Roman" panose="02020603050405020304" pitchFamily="18" charset="0"/>
                          <a:cs typeface="Arial" panose="020B0604020202020204" pitchFamily="34" charset="0"/>
                        </a:rPr>
                        <a:t> </a:t>
                      </a:r>
                      <a:r>
                        <a:rPr lang="uk-UA" sz="1400">
                          <a:effectLst/>
                          <a:latin typeface="Times New Roman" panose="02020603050405020304" pitchFamily="18" charset="0"/>
                          <a:ea typeface="Times New Roman" panose="02020603050405020304" pitchFamily="18" charset="0"/>
                          <a:cs typeface="Arial" panose="020B0604020202020204" pitchFamily="34" charset="0"/>
                        </a:rPr>
                        <a:t>Охоплення</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tabLst>
                          <a:tab pos="1047750" algn="l"/>
                          <a:tab pos="1480820" algn="l"/>
                          <a:tab pos="2357120" algn="l"/>
                          <a:tab pos="2535555" algn="l"/>
                        </a:tabLst>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Характеристика	місця	розташування	і	часу доступності</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ресурсу</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320992337"/>
                  </a:ext>
                </a:extLst>
              </a:tr>
              <a:tr h="411198">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Стан</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spc="-15">
                          <a:effectLst/>
                          <a:latin typeface="Times New Roman" panose="02020603050405020304" pitchFamily="18" charset="0"/>
                          <a:ea typeface="Times New Roman" panose="02020603050405020304" pitchFamily="18" charset="0"/>
                          <a:cs typeface="Arial" panose="020B0604020202020204" pitchFamily="34" charset="0"/>
                        </a:rPr>
                        <a:t>Date</a:t>
                      </a:r>
                      <a:r>
                        <a:rPr lang="uk-UA" sz="1400" spc="-5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15">
                          <a:effectLst/>
                          <a:latin typeface="Times New Roman" panose="02020603050405020304" pitchFamily="18" charset="0"/>
                          <a:ea typeface="Times New Roman" panose="02020603050405020304" pitchFamily="18" charset="0"/>
                          <a:cs typeface="Arial" panose="020B0604020202020204" pitchFamily="34" charset="0"/>
                        </a:rPr>
                        <a:t>–</a:t>
                      </a:r>
                      <a:r>
                        <a:rPr lang="uk-UA" sz="1400" spc="-4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15">
                          <a:effectLst/>
                          <a:latin typeface="Times New Roman" panose="02020603050405020304" pitchFamily="18" charset="0"/>
                          <a:ea typeface="Times New Roman" panose="02020603050405020304" pitchFamily="18" charset="0"/>
                          <a:cs typeface="Arial" panose="020B0604020202020204" pitchFamily="34" charset="0"/>
                        </a:rPr>
                        <a:t>Дата</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Дата</a:t>
                      </a:r>
                      <a:r>
                        <a:rPr lang="uk-UA" sz="1400" spc="10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створення</a:t>
                      </a:r>
                      <a:r>
                        <a:rPr lang="uk-UA" sz="1400" spc="10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чи</a:t>
                      </a:r>
                      <a:r>
                        <a:rPr lang="uk-UA" sz="1400" spc="10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публікації</a:t>
                      </a:r>
                      <a:r>
                        <a:rPr lang="uk-UA" sz="1400" spc="10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ресурсу</a:t>
                      </a:r>
                      <a:r>
                        <a:rPr lang="uk-UA" sz="1400" spc="10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(у</a:t>
                      </a:r>
                      <a:r>
                        <a:rPr lang="uk-UA" sz="1400" spc="9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доступному</a:t>
                      </a:r>
                      <a:r>
                        <a:rPr lang="uk-UA" sz="1400" spc="-1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вигляді)</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35055729"/>
                  </a:ext>
                </a:extLst>
              </a:tr>
              <a:tr h="473160">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Format</a:t>
                      </a:r>
                      <a:r>
                        <a:rPr lang="uk-UA" sz="1400" spc="-15">
                          <a:effectLst/>
                          <a:latin typeface="Times New Roman" panose="02020603050405020304" pitchFamily="18" charset="0"/>
                          <a:ea typeface="Times New Roman" panose="02020603050405020304" pitchFamily="18" charset="0"/>
                          <a:cs typeface="Arial" panose="020B0604020202020204" pitchFamily="34" charset="0"/>
                        </a:rPr>
                        <a:t> </a:t>
                      </a:r>
                      <a:r>
                        <a:rPr lang="uk-UA" sz="140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5">
                          <a:effectLst/>
                          <a:latin typeface="Times New Roman" panose="02020603050405020304" pitchFamily="18" charset="0"/>
                          <a:ea typeface="Times New Roman" panose="02020603050405020304" pitchFamily="18" charset="0"/>
                          <a:cs typeface="Arial" panose="020B0604020202020204" pitchFamily="34" charset="0"/>
                        </a:rPr>
                        <a:t> </a:t>
                      </a:r>
                      <a:r>
                        <a:rPr lang="uk-UA" sz="1400">
                          <a:effectLst/>
                          <a:latin typeface="Times New Roman" panose="02020603050405020304" pitchFamily="18" charset="0"/>
                          <a:ea typeface="Times New Roman" panose="02020603050405020304" pitchFamily="18" charset="0"/>
                          <a:cs typeface="Arial" panose="020B0604020202020204" pitchFamily="34" charset="0"/>
                        </a:rPr>
                        <a:t>Формат</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marR="57150" indent="4445" algn="just">
                        <a:lnSpc>
                          <a:spcPct val="100000"/>
                        </a:lnSpc>
                        <a:spcAft>
                          <a:spcPts val="0"/>
                        </a:spcAft>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Формат</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представлення</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даних</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ресурсу</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(тип</a:t>
                      </a:r>
                      <a:r>
                        <a:rPr lang="uk-UA" sz="1400" spc="-2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err="1">
                          <a:effectLst/>
                          <a:latin typeface="Times New Roman" panose="02020603050405020304" pitchFamily="18" charset="0"/>
                          <a:ea typeface="Times New Roman" panose="02020603050405020304" pitchFamily="18" charset="0"/>
                          <a:cs typeface="Arial" panose="020B0604020202020204" pitchFamily="34" charset="0"/>
                        </a:rPr>
                        <a:t>программного</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забезпечення,</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тип</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комп’ютера,</a:t>
                      </a:r>
                      <a:r>
                        <a:rPr lang="uk-UA" sz="1400" spc="-2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інших</a:t>
                      </a:r>
                      <a:r>
                        <a:rPr lang="uk-UA" sz="1400" spc="1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приладів,</a:t>
                      </a:r>
                      <a:r>
                        <a:rPr lang="uk-UA" sz="1400" spc="2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які</a:t>
                      </a:r>
                      <a:r>
                        <a:rPr lang="uk-UA" sz="1400" spc="1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можуть</a:t>
                      </a:r>
                      <a:r>
                        <a:rPr lang="uk-UA" sz="1400" spc="1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бути</a:t>
                      </a:r>
                      <a:r>
                        <a:rPr lang="uk-UA" sz="1400" spc="2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потрібні</a:t>
                      </a:r>
                      <a:r>
                        <a:rPr lang="uk-UA" sz="1400" spc="2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для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відображення</a:t>
                      </a:r>
                      <a:r>
                        <a:rPr lang="uk-UA" sz="1400" spc="-5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і</a:t>
                      </a:r>
                      <a:r>
                        <a:rPr lang="uk-UA" sz="1400" spc="-2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роботи</a:t>
                      </a:r>
                      <a:r>
                        <a:rPr lang="uk-UA" sz="1400" spc="-5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ресурсу)</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543088278"/>
                  </a:ext>
                </a:extLst>
              </a:tr>
              <a:tr h="473160">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spc="-20">
                          <a:effectLst/>
                          <a:latin typeface="Times New Roman" panose="02020603050405020304" pitchFamily="18" charset="0"/>
                          <a:ea typeface="Times New Roman" panose="02020603050405020304" pitchFamily="18" charset="0"/>
                          <a:cs typeface="Arial" panose="020B0604020202020204" pitchFamily="34" charset="0"/>
                        </a:rPr>
                        <a:t>Identifier</a:t>
                      </a:r>
                      <a:r>
                        <a:rPr lang="uk-UA" sz="1400" spc="-35">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4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Ідентифікатор</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Набір</a:t>
                      </a:r>
                      <a:r>
                        <a:rPr lang="uk-UA" sz="1400" spc="6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букв</a:t>
                      </a:r>
                      <a:r>
                        <a:rPr lang="uk-UA" sz="1400" spc="5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або</a:t>
                      </a:r>
                      <a:r>
                        <a:rPr lang="uk-UA" sz="1400" spc="6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цифр,</a:t>
                      </a:r>
                      <a:r>
                        <a:rPr lang="uk-UA" sz="1400" spc="5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який</a:t>
                      </a:r>
                      <a:r>
                        <a:rPr lang="uk-UA" sz="1400" spc="4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зазвичай</a:t>
                      </a:r>
                      <a:r>
                        <a:rPr lang="uk-UA" sz="1400" spc="5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err="1">
                          <a:effectLst/>
                          <a:latin typeface="Times New Roman" panose="02020603050405020304" pitchFamily="18" charset="0"/>
                          <a:ea typeface="Times New Roman" panose="02020603050405020304" pitchFamily="18" charset="0"/>
                          <a:cs typeface="Arial" panose="020B0604020202020204" pitchFamily="34" charset="0"/>
                        </a:rPr>
                        <a:t>викорис</a:t>
                      </a:r>
                      <a:r>
                        <a:rPr lang="uk-UA" sz="1400" spc="-2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err="1">
                          <a:effectLst/>
                          <a:latin typeface="Times New Roman" panose="02020603050405020304" pitchFamily="18" charset="0"/>
                          <a:ea typeface="Times New Roman" panose="02020603050405020304" pitchFamily="18" charset="0"/>
                          <a:cs typeface="Arial" panose="020B0604020202020204" pitchFamily="34" charset="0"/>
                        </a:rPr>
                        <a:t>товують</a:t>
                      </a:r>
                      <a:r>
                        <a:rPr lang="uk-UA" sz="1400" spc="10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для</a:t>
                      </a:r>
                      <a:r>
                        <a:rPr lang="uk-UA" sz="1400" spc="10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унікальної</a:t>
                      </a:r>
                      <a:r>
                        <a:rPr lang="uk-UA" sz="1400" spc="10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ідентифікації</a:t>
                      </a:r>
                      <a:r>
                        <a:rPr lang="uk-UA" sz="1400" spc="9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ресурсу,</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p>
                      <a:pPr marL="0" indent="4445" algn="just">
                        <a:lnSpc>
                          <a:spcPct val="100000"/>
                        </a:lnSpc>
                      </a:pPr>
                      <a:r>
                        <a:rPr lang="uk-UA" sz="1400" dirty="0">
                          <a:effectLst/>
                          <a:latin typeface="Times New Roman" panose="02020603050405020304" pitchFamily="18" charset="0"/>
                          <a:ea typeface="Times New Roman" panose="02020603050405020304" pitchFamily="18" charset="0"/>
                          <a:cs typeface="Arial" panose="020B0604020202020204" pitchFamily="34" charset="0"/>
                        </a:rPr>
                        <a:t>наприклад</a:t>
                      </a:r>
                      <a:r>
                        <a:rPr lang="uk-UA" sz="1400" spc="-1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ISBN, URL</a:t>
                      </a:r>
                      <a:r>
                        <a:rPr lang="uk-UA" sz="1400" spc="-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dirty="0">
                          <a:effectLst/>
                          <a:latin typeface="Times New Roman" panose="02020603050405020304" pitchFamily="18" charset="0"/>
                          <a:ea typeface="Times New Roman" panose="02020603050405020304" pitchFamily="18" charset="0"/>
                          <a:cs typeface="Arial" panose="020B0604020202020204" pitchFamily="34" charset="0"/>
                        </a:rPr>
                        <a:t>і т.д.</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179817569"/>
                  </a:ext>
                </a:extLst>
              </a:tr>
              <a:tr h="411198">
                <a:tc>
                  <a:txBody>
                    <a:bodyPr/>
                    <a:lstStyle/>
                    <a:p>
                      <a:pPr marL="0" indent="4445" algn="just">
                        <a:lnSpc>
                          <a:spcPct val="100000"/>
                        </a:lnSpc>
                      </a:pPr>
                      <a:r>
                        <a:rPr lang="uk-UA" sz="1400">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spc="-20">
                          <a:effectLst/>
                          <a:latin typeface="Times New Roman" panose="02020603050405020304" pitchFamily="18" charset="0"/>
                          <a:ea typeface="Times New Roman" panose="02020603050405020304" pitchFamily="18" charset="0"/>
                          <a:cs typeface="Arial" panose="020B0604020202020204" pitchFamily="34" charset="0"/>
                        </a:rPr>
                        <a:t>Language</a:t>
                      </a:r>
                      <a:r>
                        <a:rPr lang="uk-UA" sz="1400" spc="-45">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a:t>
                      </a:r>
                      <a:r>
                        <a:rPr lang="uk-UA" sz="1400" spc="-3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a:effectLst/>
                          <a:latin typeface="Times New Roman" panose="02020603050405020304" pitchFamily="18" charset="0"/>
                          <a:ea typeface="Times New Roman" panose="02020603050405020304" pitchFamily="18" charset="0"/>
                          <a:cs typeface="Arial" panose="020B0604020202020204" pitchFamily="34" charset="0"/>
                        </a:rPr>
                        <a:t>Мова</a:t>
                      </a:r>
                      <a:endParaRPr lang="uk-UA" sz="11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0" indent="4445" algn="just">
                        <a:lnSpc>
                          <a:spcPct val="100000"/>
                        </a:lnSpc>
                      </a:pP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Мова,</a:t>
                      </a:r>
                      <a:r>
                        <a:rPr lang="uk-UA" sz="1400" spc="-4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якою</a:t>
                      </a:r>
                      <a:r>
                        <a:rPr lang="uk-UA" sz="1400" spc="-30"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викладено</a:t>
                      </a:r>
                      <a:r>
                        <a:rPr lang="uk-UA" sz="1400" spc="-4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20" dirty="0">
                          <a:effectLst/>
                          <a:latin typeface="Times New Roman" panose="02020603050405020304" pitchFamily="18" charset="0"/>
                          <a:ea typeface="Times New Roman" panose="02020603050405020304" pitchFamily="18" charset="0"/>
                          <a:cs typeface="Arial" panose="020B0604020202020204" pitchFamily="34" charset="0"/>
                        </a:rPr>
                        <a:t>зміст</a:t>
                      </a:r>
                      <a:r>
                        <a:rPr lang="uk-UA" sz="1400" spc="-35" dirty="0">
                          <a:effectLst/>
                          <a:latin typeface="Times New Roman" panose="02020603050405020304" pitchFamily="18" charset="0"/>
                          <a:ea typeface="Times New Roman" panose="02020603050405020304" pitchFamily="18" charset="0"/>
                          <a:cs typeface="Arial" panose="020B0604020202020204" pitchFamily="34" charset="0"/>
                        </a:rPr>
                        <a:t> </a:t>
                      </a:r>
                      <a:r>
                        <a:rPr lang="uk-UA" sz="1400" spc="-15" dirty="0">
                          <a:effectLst/>
                          <a:latin typeface="Times New Roman" panose="02020603050405020304" pitchFamily="18" charset="0"/>
                          <a:ea typeface="Times New Roman" panose="02020603050405020304" pitchFamily="18" charset="0"/>
                          <a:cs typeface="Arial" panose="020B0604020202020204" pitchFamily="34" charset="0"/>
                        </a:rPr>
                        <a:t>ресурсу</a:t>
                      </a:r>
                      <a:endParaRPr lang="uk-UA"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151960391"/>
                  </a:ext>
                </a:extLst>
              </a:tr>
            </a:tbl>
          </a:graphicData>
        </a:graphic>
      </p:graphicFrame>
    </p:spTree>
    <p:extLst>
      <p:ext uri="{BB962C8B-B14F-4D97-AF65-F5344CB8AC3E}">
        <p14:creationId xmlns:p14="http://schemas.microsoft.com/office/powerpoint/2010/main" val="18657432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4296DC-0DF3-4A69-AF21-6D2BC227E399}"/>
              </a:ext>
            </a:extLst>
          </p:cNvPr>
          <p:cNvSpPr txBox="1"/>
          <p:nvPr/>
        </p:nvSpPr>
        <p:spPr>
          <a:xfrm>
            <a:off x="785091" y="305068"/>
            <a:ext cx="8488218" cy="6247864"/>
          </a:xfrm>
          <a:prstGeom prst="rect">
            <a:avLst/>
          </a:prstGeom>
          <a:noFill/>
        </p:spPr>
        <p:txBody>
          <a:bodyPr wrap="square">
            <a:spAutoFit/>
          </a:bodyPr>
          <a:lstStyle/>
          <a:p>
            <a:pPr marR="321945" indent="450215" algn="just"/>
            <a:r>
              <a:rPr lang="uk-UA" sz="2000" dirty="0">
                <a:effectLst/>
                <a:latin typeface="Times New Roman" panose="02020603050405020304" pitchFamily="18" charset="0"/>
                <a:ea typeface="Times New Roman" panose="02020603050405020304" pitchFamily="18" charset="0"/>
              </a:rPr>
              <a:t>Удосконалення електронних енциклопедій, які, однак, не завжди відповідають стандартам,</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також</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можна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здійснити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із</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розвитком</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їх</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дидактичного</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апарата,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саме:</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апарата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представлення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інформації;</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апарата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орієнтування,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апарата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засвоєння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матеріалу,</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апарата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обробки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a:t>
            </a:r>
            <a:r>
              <a:rPr lang="uk-UA" sz="2000" spc="5"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бібліо</a:t>
            </a:r>
            <a:r>
              <a:rPr lang="uk-UA" sz="2000" dirty="0">
                <a:effectLst/>
                <a:latin typeface="Times New Roman" panose="02020603050405020304" pitchFamily="18" charset="0"/>
                <a:ea typeface="Times New Roman" panose="02020603050405020304" pitchFamily="18" charset="0"/>
              </a:rPr>
              <a:t>-</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графічного</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апарата.</a:t>
            </a:r>
          </a:p>
          <a:p>
            <a:pPr marR="321945" indent="450215" algn="just"/>
            <a:r>
              <a:rPr lang="uk-UA" sz="2000" dirty="0">
                <a:effectLst/>
                <a:latin typeface="Times New Roman" panose="02020603050405020304" pitchFamily="18" charset="0"/>
                <a:ea typeface="Times New Roman" panose="02020603050405020304" pitchFamily="18" charset="0"/>
              </a:rPr>
              <a:t>Так, визначальною особливістю апарата представлення інформації електронного видання є</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ціла низка методів реалізації подачі матеріалу попри традиційні (текст, знаки, символи, рисунки,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фотографії), серед яких: </a:t>
            </a:r>
          </a:p>
          <a:p>
            <a:pPr marL="342900" marR="321945" indent="-342900" algn="just">
              <a:buAutoNum type="arabicParenR"/>
            </a:pPr>
            <a:r>
              <a:rPr lang="uk-UA" sz="2000" dirty="0">
                <a:effectLst/>
                <a:latin typeface="Times New Roman" panose="02020603050405020304" pitchFamily="18" charset="0"/>
                <a:ea typeface="Times New Roman" panose="02020603050405020304" pitchFamily="18" charset="0"/>
              </a:rPr>
              <a:t>гіпертекст; </a:t>
            </a:r>
          </a:p>
          <a:p>
            <a:pPr marL="342900" marR="321945" indent="-342900" algn="just">
              <a:buAutoNum type="arabicParenR"/>
            </a:pPr>
            <a:r>
              <a:rPr lang="uk-UA" sz="2000" dirty="0">
                <a:effectLst/>
                <a:latin typeface="Times New Roman" panose="02020603050405020304" pitchFamily="18" charset="0"/>
                <a:ea typeface="Times New Roman" panose="02020603050405020304" pitchFamily="18" charset="0"/>
              </a:rPr>
              <a:t>анімація; </a:t>
            </a:r>
          </a:p>
          <a:p>
            <a:pPr marL="342900" marR="321945" indent="-342900" algn="just">
              <a:buAutoNum type="arabicParenR"/>
            </a:pPr>
            <a:r>
              <a:rPr lang="uk-UA" sz="2000" dirty="0" err="1">
                <a:effectLst/>
                <a:latin typeface="Times New Roman" panose="02020603050405020304" pitchFamily="18" charset="0"/>
                <a:ea typeface="Times New Roman" panose="02020603050405020304" pitchFamily="18" charset="0"/>
              </a:rPr>
              <a:t>відеосюжет</a:t>
            </a:r>
            <a:r>
              <a:rPr lang="uk-UA" sz="2000" dirty="0">
                <a:effectLst/>
                <a:latin typeface="Times New Roman" panose="02020603050405020304" pitchFamily="18" charset="0"/>
                <a:ea typeface="Times New Roman" panose="02020603050405020304" pitchFamily="18" charset="0"/>
              </a:rPr>
              <a:t>; </a:t>
            </a:r>
          </a:p>
          <a:p>
            <a:pPr marL="342900" marR="321945" indent="-342900" algn="just">
              <a:buAutoNum type="arabicParenR"/>
            </a:pPr>
            <a:r>
              <a:rPr lang="uk-UA" sz="2000" dirty="0" err="1">
                <a:effectLst/>
                <a:latin typeface="Times New Roman" panose="02020603050405020304" pitchFamily="18" charset="0"/>
                <a:ea typeface="Times New Roman" panose="02020603050405020304" pitchFamily="18" charset="0"/>
              </a:rPr>
              <a:t>аудіоінформація</a:t>
            </a:r>
            <a:r>
              <a:rPr lang="uk-UA" sz="2000" dirty="0">
                <a:effectLst/>
                <a:latin typeface="Times New Roman" panose="02020603050405020304" pitchFamily="18" charset="0"/>
                <a:ea typeface="Times New Roman" panose="02020603050405020304" pitchFamily="18" charset="0"/>
              </a:rPr>
              <a:t>; </a:t>
            </a:r>
          </a:p>
          <a:p>
            <a:pPr marL="342900" marR="321945" indent="-342900" algn="just">
              <a:buAutoNum type="arabicParenR"/>
            </a:pPr>
            <a:r>
              <a:rPr lang="uk-UA" sz="2000" dirty="0">
                <a:effectLst/>
                <a:latin typeface="Times New Roman" panose="02020603050405020304" pitchFamily="18" charset="0"/>
                <a:ea typeface="Times New Roman" panose="02020603050405020304" pitchFamily="18" charset="0"/>
              </a:rPr>
              <a:t> елементи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“віртуальної</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реальності”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a:t>
            </a:r>
            <a:r>
              <a:rPr lang="uk-UA" sz="2000" spc="5" dirty="0">
                <a:effectLst/>
                <a:latin typeface="Times New Roman" panose="02020603050405020304" pitchFamily="18" charset="0"/>
                <a:ea typeface="Times New Roman" panose="02020603050405020304" pitchFamily="18" charset="0"/>
              </a:rPr>
              <a:t> </a:t>
            </a:r>
          </a:p>
          <a:p>
            <a:pPr marL="342900" marR="321945" indent="-342900" algn="just">
              <a:buAutoNum type="arabicParenR"/>
            </a:pPr>
            <a:r>
              <a:rPr lang="uk-UA" sz="2000" dirty="0">
                <a:effectLst/>
                <a:latin typeface="Times New Roman" panose="02020603050405020304" pitchFamily="18" charset="0"/>
                <a:ea typeface="Times New Roman" panose="02020603050405020304" pitchFamily="18" charset="0"/>
              </a:rPr>
              <a:t>демонстраційні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маніпулятивні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динамічні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моделі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об’єктів</a:t>
            </a:r>
            <a:r>
              <a:rPr lang="uk-UA" sz="2000" spc="27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процесів.</a:t>
            </a:r>
            <a:r>
              <a:rPr lang="uk-UA" sz="2000" spc="5" dirty="0">
                <a:effectLst/>
                <a:latin typeface="Times New Roman" panose="02020603050405020304" pitchFamily="18" charset="0"/>
                <a:ea typeface="Times New Roman" panose="02020603050405020304" pitchFamily="18" charset="0"/>
              </a:rPr>
              <a:t> </a:t>
            </a:r>
          </a:p>
          <a:p>
            <a:pPr marR="321945" algn="just"/>
            <a:r>
              <a:rPr lang="uk-UA" sz="2000" dirty="0">
                <a:effectLst/>
                <a:latin typeface="Times New Roman" panose="02020603050405020304" pitchFamily="18" charset="0"/>
                <a:ea typeface="Times New Roman" panose="02020603050405020304" pitchFamily="18" charset="0"/>
              </a:rPr>
              <a:t>Такі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компоненти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сприяють</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кращому</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наочному</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представленню</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підвищенню</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інформативності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матеріалу</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стають</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невід’ємними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атрибутами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для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користувачів</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із</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різними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патологіями</a:t>
            </a:r>
            <a:r>
              <a:rPr lang="uk-UA" sz="2000" spc="-1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(порушеннями слуху, зору,</a:t>
            </a:r>
            <a:r>
              <a:rPr lang="uk-UA" sz="2000" spc="-5"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дислексією</a:t>
            </a:r>
            <a:r>
              <a:rPr lang="uk-UA" sz="2000" dirty="0">
                <a:effectLst/>
                <a:latin typeface="Times New Roman" panose="02020603050405020304" pitchFamily="18" charset="0"/>
                <a:ea typeface="Times New Roman" panose="02020603050405020304" pitchFamily="18" charset="0"/>
              </a:rPr>
              <a:t>).</a:t>
            </a:r>
          </a:p>
        </p:txBody>
      </p:sp>
      <p:pic>
        <p:nvPicPr>
          <p:cNvPr id="45058" name="Picture 2" descr="Електронна версія періодичного видання не звільняється від оподаткування  ПДВ | «Дебет-Кредит» - Бухгалтерські новини">
            <a:extLst>
              <a:ext uri="{FF2B5EF4-FFF2-40B4-BE49-F238E27FC236}">
                <a16:creationId xmlns:a16="http://schemas.microsoft.com/office/drawing/2014/main" id="{B2A27069-245C-4AA4-A95A-8C81C6C122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4467" y="1958108"/>
            <a:ext cx="3113836" cy="2571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73948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E14095-65A1-4F5F-AC72-5D52874452BC}"/>
              </a:ext>
            </a:extLst>
          </p:cNvPr>
          <p:cNvSpPr txBox="1"/>
          <p:nvPr/>
        </p:nvSpPr>
        <p:spPr>
          <a:xfrm>
            <a:off x="895925" y="1043977"/>
            <a:ext cx="7269019" cy="5016758"/>
          </a:xfrm>
          <a:prstGeom prst="rect">
            <a:avLst/>
          </a:prstGeom>
          <a:noFill/>
        </p:spPr>
        <p:txBody>
          <a:bodyPr wrap="square">
            <a:spAutoFit/>
          </a:bodyPr>
          <a:lstStyle/>
          <a:p>
            <a:pPr marR="321945" indent="450215" algn="just"/>
            <a:r>
              <a:rPr lang="uk-UA" sz="2000" spc="-5" dirty="0">
                <a:effectLst/>
                <a:latin typeface="Times New Roman" panose="02020603050405020304" pitchFamily="18" charset="0"/>
                <a:ea typeface="Times New Roman" panose="02020603050405020304" pitchFamily="18" charset="0"/>
              </a:rPr>
              <a:t>Що</a:t>
            </a:r>
            <a:r>
              <a:rPr lang="uk-UA" sz="2000" spc="-5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ж</a:t>
            </a:r>
            <a:r>
              <a:rPr lang="uk-UA" sz="2000" spc="-5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стосується</a:t>
            </a:r>
            <a:r>
              <a:rPr lang="uk-UA" sz="2000" spc="-6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апарата</a:t>
            </a:r>
            <a:r>
              <a:rPr lang="uk-UA" sz="2000" spc="-5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орієнтування,</a:t>
            </a:r>
            <a:r>
              <a:rPr lang="uk-UA" sz="2000" spc="-5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то</a:t>
            </a:r>
            <a:r>
              <a:rPr lang="uk-UA" sz="2000" spc="-5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реалізація</a:t>
            </a:r>
            <a:r>
              <a:rPr lang="uk-UA" sz="2000" spc="-5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його</a:t>
            </a:r>
            <a:r>
              <a:rPr lang="uk-UA" sz="2000" spc="-5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визначається</a:t>
            </a:r>
            <a:r>
              <a:rPr lang="uk-UA" sz="2000" spc="-5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широким</a:t>
            </a:r>
            <a:r>
              <a:rPr lang="uk-UA" sz="2000" spc="-5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спектром</a:t>
            </a:r>
            <a:r>
              <a:rPr lang="uk-UA" sz="2000" spc="-6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спо</a:t>
            </a:r>
            <a:r>
              <a:rPr lang="uk-UA" sz="2000" spc="-5" dirty="0">
                <a:effectLst/>
                <a:latin typeface="Times New Roman" panose="02020603050405020304" pitchFamily="18" charset="0"/>
                <a:ea typeface="Times New Roman" panose="02020603050405020304" pitchFamily="18" charset="0"/>
              </a:rPr>
              <a:t>собів,</a:t>
            </a:r>
            <a:r>
              <a:rPr lang="uk-UA" sz="2000" spc="-4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певними</a:t>
            </a:r>
            <a:r>
              <a:rPr lang="uk-UA" sz="2000" spc="-5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своєрідними</a:t>
            </a:r>
            <a:r>
              <a:rPr lang="uk-UA" sz="2000" spc="-4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навігаторами,</a:t>
            </a:r>
            <a:r>
              <a:rPr lang="uk-UA" sz="2000" spc="-5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а</a:t>
            </a:r>
            <a:r>
              <a:rPr lang="uk-UA" sz="2000" spc="-4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саме:</a:t>
            </a:r>
            <a:r>
              <a:rPr lang="uk-UA" sz="2000" spc="-3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різного</a:t>
            </a:r>
            <a:r>
              <a:rPr lang="uk-UA" sz="2000" spc="-4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роду</a:t>
            </a:r>
            <a:r>
              <a:rPr lang="uk-UA" sz="2000" spc="-4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вказівниками</a:t>
            </a:r>
            <a:r>
              <a:rPr lang="uk-UA" sz="2000" spc="-4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a:t>
            </a:r>
            <a:r>
              <a:rPr lang="uk-UA" sz="2000" spc="-5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алфавітними,</a:t>
            </a:r>
            <a:r>
              <a:rPr lang="uk-UA" sz="2000" spc="-5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система-</a:t>
            </a:r>
            <a:r>
              <a:rPr lang="uk-UA" sz="2000" spc="-260" dirty="0">
                <a:effectLst/>
                <a:latin typeface="Times New Roman" panose="02020603050405020304" pitchFamily="18" charset="0"/>
                <a:ea typeface="Times New Roman" panose="02020603050405020304" pitchFamily="18" charset="0"/>
              </a:rPr>
              <a:t> </a:t>
            </a:r>
            <a:r>
              <a:rPr lang="uk-UA" sz="2000" spc="-20" dirty="0" err="1">
                <a:effectLst/>
                <a:latin typeface="Times New Roman" panose="02020603050405020304" pitchFamily="18" charset="0"/>
                <a:ea typeface="Times New Roman" panose="02020603050405020304" pitchFamily="18" charset="0"/>
              </a:rPr>
              <a:t>тичними</a:t>
            </a:r>
            <a:r>
              <a:rPr lang="uk-UA" sz="2000" spc="-5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та</a:t>
            </a:r>
            <a:r>
              <a:rPr lang="uk-UA" sz="2000" spc="-3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бібліографічними;</a:t>
            </a:r>
            <a:r>
              <a:rPr lang="uk-UA" sz="2000" spc="-4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пошуковою</a:t>
            </a:r>
            <a:r>
              <a:rPr lang="uk-UA" sz="2000" spc="-4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системою</a:t>
            </a:r>
            <a:r>
              <a:rPr lang="uk-UA" sz="2000" spc="-3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за</a:t>
            </a:r>
            <a:r>
              <a:rPr lang="uk-UA" sz="2000" spc="-4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ключовим</a:t>
            </a:r>
            <a:r>
              <a:rPr lang="uk-UA" sz="2000" spc="-5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словом,</a:t>
            </a:r>
            <a:r>
              <a:rPr lang="uk-UA" sz="2000" spc="-4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за</a:t>
            </a:r>
            <a:r>
              <a:rPr lang="uk-UA" sz="2000" spc="-3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конкретним</a:t>
            </a:r>
            <a:r>
              <a:rPr lang="uk-UA" sz="2000" spc="-3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терміном.</a:t>
            </a:r>
            <a:endParaRPr lang="uk-UA" sz="2000" dirty="0">
              <a:effectLst/>
              <a:latin typeface="Times New Roman" panose="02020603050405020304" pitchFamily="18" charset="0"/>
              <a:ea typeface="Times New Roman" panose="02020603050405020304" pitchFamily="18" charset="0"/>
            </a:endParaRPr>
          </a:p>
          <a:p>
            <a:pPr marR="322580" indent="450215" algn="just"/>
            <a:r>
              <a:rPr lang="uk-UA" sz="2000" dirty="0">
                <a:effectLst/>
                <a:latin typeface="Times New Roman" panose="02020603050405020304" pitchFamily="18" charset="0"/>
                <a:ea typeface="Times New Roman" panose="02020603050405020304" pitchFamily="18" charset="0"/>
              </a:rPr>
              <a:t>Апарат</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засвоєння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характеризується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систематизованим</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викладом</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матеріалу</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урахуванням</a:t>
            </a:r>
            <a:r>
              <a:rPr lang="uk-UA" sz="2000" spc="-26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кращого візуального сприйняття інформації за допомогою різноманітних схем, графіків, таблиць,</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діаграм та класифікацій. Сюди ж входить і така складова як перелік завдань для самостійного</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опрацювання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матеріалу</a:t>
            </a:r>
            <a:r>
              <a:rPr lang="uk-UA" sz="2000" spc="-1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енциклопедії.</a:t>
            </a:r>
          </a:p>
          <a:p>
            <a:pPr marR="323850" indent="450215" algn="just"/>
            <a:r>
              <a:rPr lang="uk-UA" sz="2000" dirty="0">
                <a:effectLst/>
                <a:latin typeface="Times New Roman" panose="02020603050405020304" pitchFamily="18" charset="0"/>
                <a:ea typeface="Times New Roman" panose="02020603050405020304" pitchFamily="18" charset="0"/>
              </a:rPr>
              <a:t>Апарат</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оброблення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містить</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процеси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відбору,</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сортування,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систематизації</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інформації,</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її</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статистичного оброблення, редагування. Такий модуль, на відміну від трьох попередніх, властивий</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лише</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електронним</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енциклопедичним</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виданням.</a:t>
            </a:r>
          </a:p>
        </p:txBody>
      </p:sp>
      <p:pic>
        <p:nvPicPr>
          <p:cNvPr id="46082" name="Picture 2" descr="Марк Твен : віртуальна полиця творчтості">
            <a:extLst>
              <a:ext uri="{FF2B5EF4-FFF2-40B4-BE49-F238E27FC236}">
                <a16:creationId xmlns:a16="http://schemas.microsoft.com/office/drawing/2014/main" id="{30E548B9-B312-47D5-9460-8ADCEA4BC8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944" y="638320"/>
            <a:ext cx="3630130" cy="2058698"/>
          </a:xfrm>
          <a:prstGeom prst="rect">
            <a:avLst/>
          </a:prstGeom>
          <a:noFill/>
          <a:extLst>
            <a:ext uri="{909E8E84-426E-40DD-AFC4-6F175D3DCCD1}">
              <a14:hiddenFill xmlns:a14="http://schemas.microsoft.com/office/drawing/2010/main">
                <a:solidFill>
                  <a:srgbClr val="FFFFFF"/>
                </a:solidFill>
              </a14:hiddenFill>
            </a:ext>
          </a:extLst>
        </p:spPr>
      </p:pic>
      <p:pic>
        <p:nvPicPr>
          <p:cNvPr id="46084" name="Picture 4" descr="Бібліотека НТУ">
            <a:extLst>
              <a:ext uri="{FF2B5EF4-FFF2-40B4-BE49-F238E27FC236}">
                <a16:creationId xmlns:a16="http://schemas.microsoft.com/office/drawing/2014/main" id="{12A26360-14D1-48CF-A53E-E142C2F291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90675" y="3676073"/>
            <a:ext cx="3822360" cy="2543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23583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CC50BC-223D-466F-BDE3-9548FECF40A3}"/>
              </a:ext>
            </a:extLst>
          </p:cNvPr>
          <p:cNvSpPr txBox="1"/>
          <p:nvPr/>
        </p:nvSpPr>
        <p:spPr>
          <a:xfrm>
            <a:off x="1163781" y="753055"/>
            <a:ext cx="6096000" cy="1754326"/>
          </a:xfrm>
          <a:prstGeom prst="rect">
            <a:avLst/>
          </a:prstGeom>
          <a:noFill/>
        </p:spPr>
        <p:txBody>
          <a:bodyPr wrap="square">
            <a:spAutoFit/>
          </a:bodyPr>
          <a:lstStyle/>
          <a:p>
            <a:pPr marR="321310" indent="450215" algn="just"/>
            <a:r>
              <a:rPr lang="uk-UA" sz="1800" dirty="0">
                <a:effectLst/>
                <a:latin typeface="Times New Roman" panose="02020603050405020304" pitchFamily="18" charset="0"/>
                <a:ea typeface="Times New Roman" panose="02020603050405020304" pitchFamily="18" charset="0"/>
              </a:rPr>
              <a:t>Останній атрибут дидактичного апарата електронної енциклопедії – бібліографічний апарат,</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який уможливлює скерування читача до тексту-оригіналу цитованого джерела, а також рекомендує</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список</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літератури</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для</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детальнішого</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та</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повнішого</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висвітлення</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питання</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чи</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проблеми,</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що</a:t>
            </a:r>
            <a:r>
              <a:rPr lang="uk-UA" sz="1800" spc="-26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розглядається</a:t>
            </a:r>
            <a:r>
              <a:rPr lang="uk-UA" sz="1800" spc="-1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у</a:t>
            </a:r>
            <a:r>
              <a:rPr lang="uk-UA" sz="1800" spc="-1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певній</a:t>
            </a:r>
            <a:r>
              <a:rPr lang="uk-UA" sz="1800" spc="-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статті.</a:t>
            </a:r>
            <a:endParaRPr lang="uk-UA" sz="1400" dirty="0">
              <a:effectLst/>
              <a:latin typeface="Times New Roman" panose="02020603050405020304" pitchFamily="18" charset="0"/>
              <a:ea typeface="Times New Roman" panose="02020603050405020304" pitchFamily="18" charset="0"/>
            </a:endParaRPr>
          </a:p>
        </p:txBody>
      </p:sp>
      <p:pic>
        <p:nvPicPr>
          <p:cNvPr id="47106" name="Picture 2" descr="eRoll - електронна книга майбутнього! — F.ua">
            <a:extLst>
              <a:ext uri="{FF2B5EF4-FFF2-40B4-BE49-F238E27FC236}">
                <a16:creationId xmlns:a16="http://schemas.microsoft.com/office/drawing/2014/main" id="{052122B6-D3E8-437E-ACC5-714FE1341F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6948" y="499055"/>
            <a:ext cx="3841816" cy="2929945"/>
          </a:xfrm>
          <a:prstGeom prst="rect">
            <a:avLst/>
          </a:prstGeom>
          <a:noFill/>
          <a:extLst>
            <a:ext uri="{909E8E84-426E-40DD-AFC4-6F175D3DCCD1}">
              <a14:hiddenFill xmlns:a14="http://schemas.microsoft.com/office/drawing/2010/main">
                <a:solidFill>
                  <a:srgbClr val="FFFFFF"/>
                </a:solidFill>
              </a14:hiddenFill>
            </a:ext>
          </a:extLst>
        </p:spPr>
      </p:pic>
      <p:pic>
        <p:nvPicPr>
          <p:cNvPr id="47108" name="Picture 4" descr="Купити електронну газету | ИНТЕРАКТИВНАЯ БУХГАЛТЕРИЯ">
            <a:extLst>
              <a:ext uri="{FF2B5EF4-FFF2-40B4-BE49-F238E27FC236}">
                <a16:creationId xmlns:a16="http://schemas.microsoft.com/office/drawing/2014/main" id="{FC82BB73-0251-43C5-8A69-A927BE9D1B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0075" y="3164931"/>
            <a:ext cx="3656734" cy="2940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511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E18363-1BB3-4421-8005-6563DD81F77A}"/>
              </a:ext>
            </a:extLst>
          </p:cNvPr>
          <p:cNvSpPr txBox="1"/>
          <p:nvPr/>
        </p:nvSpPr>
        <p:spPr>
          <a:xfrm>
            <a:off x="581891" y="555136"/>
            <a:ext cx="8478982" cy="5747727"/>
          </a:xfrm>
          <a:prstGeom prst="rect">
            <a:avLst/>
          </a:prstGeom>
          <a:noFill/>
        </p:spPr>
        <p:txBody>
          <a:bodyPr wrap="square">
            <a:spAutoFit/>
          </a:bodyPr>
          <a:lstStyle/>
          <a:p>
            <a:pPr marL="450215" algn="ctr">
              <a:tabLst>
                <a:tab pos="1939925" algn="l"/>
              </a:tabLst>
            </a:pPr>
            <a:r>
              <a:rPr lang="uk-UA" sz="2000" b="1" dirty="0">
                <a:effectLst/>
                <a:latin typeface="Times New Roman" panose="02020603050405020304" pitchFamily="18" charset="0"/>
                <a:ea typeface="Times New Roman" panose="02020603050405020304" pitchFamily="18" charset="0"/>
              </a:rPr>
              <a:t>Організація</a:t>
            </a:r>
            <a:r>
              <a:rPr lang="uk-UA" sz="2000" b="1" spc="-25"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електронної</a:t>
            </a:r>
            <a:r>
              <a:rPr lang="uk-UA" sz="2000" b="1" spc="-20"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енциклопедії</a:t>
            </a:r>
          </a:p>
          <a:p>
            <a:pPr marR="321945" algn="just"/>
            <a:r>
              <a:rPr lang="uk-UA" sz="2000" dirty="0">
                <a:effectLst/>
                <a:latin typeface="Times New Roman" panose="02020603050405020304" pitchFamily="18" charset="0"/>
                <a:ea typeface="Times New Roman" panose="02020603050405020304" pitchFamily="18" charset="0"/>
              </a:rPr>
              <a:t>На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відміну</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від</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паперових</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видань,</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де</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способами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організації</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фігурують</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алфавітний</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(впорядкування заголовкових слів та словосполучень за абеткою) та ієрархічний (за тематичною</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добіркою),</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електронним</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енциклопедіям</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властиве</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застосування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новітніх</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інформаційно-комунікаційних</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технологій, зокрема:</a:t>
            </a:r>
          </a:p>
          <a:p>
            <a:pPr marL="342900" marR="321945" lvl="0" indent="-342900" algn="just">
              <a:spcBef>
                <a:spcPts val="130"/>
              </a:spcBef>
              <a:spcAft>
                <a:spcPts val="0"/>
              </a:spcAft>
              <a:buSzPts val="1100"/>
              <a:buFont typeface="Wingdings" panose="05000000000000000000" pitchFamily="2" charset="2"/>
              <a:buChar char="ü"/>
              <a:tabLst>
                <a:tab pos="53403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застосування</a:t>
            </a:r>
            <a:r>
              <a:rPr lang="uk-UA" sz="2000" spc="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широкого</a:t>
            </a:r>
            <a:r>
              <a:rPr lang="uk-UA" sz="2000" spc="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спектра</a:t>
            </a:r>
            <a:r>
              <a:rPr lang="uk-UA" sz="2000" spc="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подання</a:t>
            </a:r>
            <a:r>
              <a:rPr lang="uk-UA" sz="2000" spc="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інформації,</a:t>
            </a:r>
            <a:r>
              <a:rPr lang="uk-UA" sz="2000" spc="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а</a:t>
            </a:r>
            <a:r>
              <a:rPr lang="uk-UA" sz="2000" spc="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саме:</a:t>
            </a:r>
            <a:r>
              <a:rPr lang="uk-UA" sz="2000" spc="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тексту,</a:t>
            </a:r>
            <a:r>
              <a:rPr lang="uk-UA" sz="2000" spc="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таблиць,</a:t>
            </a:r>
            <a:r>
              <a:rPr lang="uk-UA" sz="2000" spc="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графіків,</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діаграм,</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анімації,</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аудіо-</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 відеоматеріалів;</a:t>
            </a:r>
          </a:p>
          <a:p>
            <a:pPr marL="342900" lvl="0" indent="-342900" algn="just">
              <a:spcBef>
                <a:spcPts val="130"/>
              </a:spcBef>
              <a:spcAft>
                <a:spcPts val="0"/>
              </a:spcAft>
              <a:buSzPts val="1100"/>
              <a:buFont typeface="Wingdings" panose="05000000000000000000" pitchFamily="2" charset="2"/>
              <a:buChar char="ü"/>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залучення</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низки</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навчальних</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консультаційних</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матеріалів;</a:t>
            </a:r>
          </a:p>
          <a:p>
            <a:pPr marL="342900" lvl="0" indent="-342900" algn="just">
              <a:spcBef>
                <a:spcPts val="130"/>
              </a:spcBef>
              <a:spcAft>
                <a:spcPts val="0"/>
              </a:spcAft>
              <a:buSzPts val="1100"/>
              <a:buFont typeface="Wingdings" panose="05000000000000000000" pitchFamily="2" charset="2"/>
              <a:buChar char="ü"/>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можливість</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постійного</a:t>
            </a:r>
            <a:r>
              <a:rPr lang="uk-UA" sz="2000" spc="-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оновлення</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редагування</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інформації;</a:t>
            </a:r>
          </a:p>
          <a:p>
            <a:pPr marL="342900" lvl="0" indent="-342900" algn="just">
              <a:spcBef>
                <a:spcPts val="130"/>
              </a:spcBef>
              <a:spcAft>
                <a:spcPts val="0"/>
              </a:spcAft>
              <a:buSzPts val="1100"/>
              <a:buFont typeface="Wingdings" panose="05000000000000000000" pitchFamily="2" charset="2"/>
              <a:buChar char="ü"/>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інформаційне</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моделювання</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грамотна</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навігація;</a:t>
            </a:r>
          </a:p>
          <a:p>
            <a:pPr marL="342900" lvl="0" indent="-342900" algn="just">
              <a:spcBef>
                <a:spcPts val="130"/>
              </a:spcBef>
              <a:spcAft>
                <a:spcPts val="0"/>
              </a:spcAft>
              <a:buSzPts val="1100"/>
              <a:buFont typeface="Wingdings" panose="05000000000000000000" pitchFamily="2" charset="2"/>
              <a:buChar char="ü"/>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особливий</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сервіс,</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який</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полягає</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у</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наступному:</a:t>
            </a:r>
          </a:p>
          <a:p>
            <a:pPr marL="342900" marR="323215" lvl="0" indent="-342900" algn="just">
              <a:spcBef>
                <a:spcPts val="130"/>
              </a:spcBef>
              <a:spcAft>
                <a:spcPts val="0"/>
              </a:spcAft>
              <a:buSzPts val="1100"/>
              <a:buFont typeface="Wingdings" panose="05000000000000000000" pitchFamily="2" charset="2"/>
              <a:buChar char="ü"/>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використання</a:t>
            </a:r>
            <a:r>
              <a:rPr lang="uk-UA" sz="2000" spc="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гіперпосилань,</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що</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забезпечує</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динамічний</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зв’язок</a:t>
            </a:r>
            <a:r>
              <a:rPr lang="uk-UA" sz="2000" spc="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між</a:t>
            </a:r>
            <a:r>
              <a:rPr lang="uk-UA" sz="2000" spc="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об’єктами</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обраної</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статті та</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іншими</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джерелами;</a:t>
            </a:r>
          </a:p>
          <a:p>
            <a:pPr marL="342900" lvl="0" indent="-342900" algn="just">
              <a:spcBef>
                <a:spcPts val="130"/>
              </a:spcBef>
              <a:spcAft>
                <a:spcPts val="0"/>
              </a:spcAft>
              <a:buSzPts val="1100"/>
              <a:buFont typeface="Wingdings" panose="05000000000000000000" pitchFamily="2" charset="2"/>
              <a:buChar char="ü"/>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детальна</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система</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класифікаторів</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a:t>
            </a:r>
            <a:r>
              <a:rPr lang="uk-UA" sz="2000" dirty="0" err="1">
                <a:effectLst/>
                <a:latin typeface="Times New Roman" panose="02020603050405020304" pitchFamily="18" charset="0"/>
                <a:ea typeface="Symbol" panose="05050102010706020507" pitchFamily="18" charset="2"/>
                <a:cs typeface="Symbol" panose="05050102010706020507" pitchFamily="18" charset="2"/>
              </a:rPr>
              <a:t>рубрикаторів</a:t>
            </a:r>
            <a:r>
              <a:rPr lang="uk-UA" sz="2000" dirty="0">
                <a:effectLst/>
                <a:latin typeface="Times New Roman" panose="02020603050405020304" pitchFamily="18" charset="0"/>
                <a:ea typeface="Symbol" panose="05050102010706020507" pitchFamily="18" charset="2"/>
                <a:cs typeface="Symbol" panose="05050102010706020507" pitchFamily="18" charset="2"/>
              </a:rPr>
              <a:t>);</a:t>
            </a:r>
          </a:p>
          <a:p>
            <a:pPr marL="342900" lvl="0" indent="-342900" algn="just">
              <a:spcBef>
                <a:spcPts val="130"/>
              </a:spcBef>
              <a:spcAft>
                <a:spcPts val="0"/>
              </a:spcAft>
              <a:buSzPts val="1100"/>
              <a:buFont typeface="Wingdings" panose="05000000000000000000" pitchFamily="2" charset="2"/>
              <a:buChar char="ü"/>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зручний</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інтерфейс</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користувача;</a:t>
            </a:r>
          </a:p>
          <a:p>
            <a:pPr marL="342900" lvl="0" indent="-342900" algn="just">
              <a:spcBef>
                <a:spcPts val="130"/>
              </a:spcBef>
              <a:spcAft>
                <a:spcPts val="0"/>
              </a:spcAft>
              <a:buSzPts val="1100"/>
              <a:buFont typeface="Wingdings" panose="05000000000000000000" pitchFamily="2" charset="2"/>
              <a:buChar char="ü"/>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розвинений</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пошуковий</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механізм</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із</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врахуванням</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функції</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ігнорування</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регістру</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літер</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a:t>
            </a:r>
            <a:endParaRPr lang="uk-UA" sz="2000" dirty="0">
              <a:effectLst/>
              <a:latin typeface="Times New Roman" panose="02020603050405020304" pitchFamily="18" charset="0"/>
              <a:ea typeface="Symbol" panose="05050102010706020507" pitchFamily="18" charset="2"/>
              <a:cs typeface="Symbol" panose="05050102010706020507" pitchFamily="18" charset="2"/>
            </a:endParaRPr>
          </a:p>
        </p:txBody>
      </p:sp>
      <p:pic>
        <p:nvPicPr>
          <p:cNvPr id="48130" name="Picture 2" descr="У США та Британії росте популярність електронних книг">
            <a:extLst>
              <a:ext uri="{FF2B5EF4-FFF2-40B4-BE49-F238E27FC236}">
                <a16:creationId xmlns:a16="http://schemas.microsoft.com/office/drawing/2014/main" id="{EE12FC2E-843C-46DB-AA4A-9AB5207C7B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2367" y="2705035"/>
            <a:ext cx="3399559" cy="1626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8213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689D6B-9451-4B4C-96A5-1B1FD84DC0E0}"/>
              </a:ext>
            </a:extLst>
          </p:cNvPr>
          <p:cNvSpPr txBox="1"/>
          <p:nvPr/>
        </p:nvSpPr>
        <p:spPr>
          <a:xfrm>
            <a:off x="738908" y="650936"/>
            <a:ext cx="7536873" cy="5119350"/>
          </a:xfrm>
          <a:prstGeom prst="rect">
            <a:avLst/>
          </a:prstGeom>
          <a:noFill/>
        </p:spPr>
        <p:txBody>
          <a:bodyPr wrap="square">
            <a:spAutoFit/>
          </a:bodyPr>
          <a:lstStyle/>
          <a:p>
            <a:pPr lvl="0" algn="ctr">
              <a:buSzPts val="1100"/>
              <a:tabLst>
                <a:tab pos="1869440" algn="l"/>
              </a:tabLst>
            </a:pPr>
            <a:r>
              <a:rPr lang="uk-UA" sz="2000" b="1" dirty="0">
                <a:effectLst/>
                <a:latin typeface="Times New Roman" panose="02020603050405020304" pitchFamily="18" charset="0"/>
                <a:ea typeface="Times New Roman" panose="02020603050405020304" pitchFamily="18" charset="0"/>
              </a:rPr>
              <a:t>Моделювання</a:t>
            </a:r>
            <a:r>
              <a:rPr lang="uk-UA" sz="2000" b="1" spc="-25"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електронної</a:t>
            </a:r>
            <a:r>
              <a:rPr lang="uk-UA" sz="2000" b="1" spc="-30"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енциклопедії</a:t>
            </a:r>
          </a:p>
          <a:p>
            <a:pPr indent="450215" algn="just"/>
            <a:r>
              <a:rPr lang="uk-UA" sz="2000" dirty="0">
                <a:effectLst/>
                <a:latin typeface="Times New Roman" panose="02020603050405020304" pitchFamily="18" charset="0"/>
                <a:ea typeface="Times New Roman" panose="02020603050405020304" pitchFamily="18" charset="0"/>
              </a:rPr>
              <a:t>Базовими</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характеристиками</a:t>
            </a:r>
            <a:r>
              <a:rPr lang="uk-UA" sz="2000" spc="-2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для</a:t>
            </a:r>
            <a:r>
              <a:rPr lang="uk-UA" sz="2000" spc="-2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моделювання</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електронної</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енциклопедії</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є</a:t>
            </a:r>
            <a:r>
              <a:rPr lang="uk-UA" sz="2000" spc="-2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такі:</a:t>
            </a:r>
          </a:p>
          <a:p>
            <a:pPr marL="342900" marR="323215" lvl="0" indent="-342900" algn="just">
              <a:spcBef>
                <a:spcPts val="130"/>
              </a:spcBef>
              <a:spcAft>
                <a:spcPts val="0"/>
              </a:spcAft>
              <a:buSzPts val="1100"/>
              <a:buFont typeface="Wingdings" panose="05000000000000000000" pitchFamily="2" charset="2"/>
              <a:buChar char="Ø"/>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понятійна</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частина</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із</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визначенням</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заголовкового</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слова</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чи</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словосполуки</a:t>
            </a:r>
            <a:r>
              <a:rPr lang="uk-UA" sz="2000" spc="27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із</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розвиненою</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гіпертекстовою структурою;</a:t>
            </a:r>
          </a:p>
          <a:p>
            <a:pPr marL="342900" lvl="0" indent="-342900" algn="just">
              <a:spcBef>
                <a:spcPts val="130"/>
              </a:spcBef>
              <a:spcAft>
                <a:spcPts val="0"/>
              </a:spcAft>
              <a:buSzPts val="1100"/>
              <a:buFont typeface="Wingdings" panose="05000000000000000000" pitchFamily="2" charset="2"/>
              <a:buChar char="Ø"/>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логічність,</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послідовність,</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взаємозалежність</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викладу</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матеріалу;</a:t>
            </a:r>
          </a:p>
          <a:p>
            <a:pPr marL="342900" lvl="0" indent="-342900" algn="just">
              <a:spcBef>
                <a:spcPts val="130"/>
              </a:spcBef>
              <a:spcAft>
                <a:spcPts val="0"/>
              </a:spcAft>
              <a:buSzPts val="1100"/>
              <a:buFont typeface="Wingdings" panose="05000000000000000000" pitchFamily="2" charset="2"/>
              <a:buChar char="Ø"/>
              <a:tabLst>
                <a:tab pos="53340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стислий</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(реферативний)</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виклад</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матеріалу;</a:t>
            </a:r>
          </a:p>
          <a:p>
            <a:pPr marL="342900" lvl="0" indent="-342900" algn="just">
              <a:spcBef>
                <a:spcPts val="130"/>
              </a:spcBef>
              <a:spcAft>
                <a:spcPts val="0"/>
              </a:spcAft>
              <a:buSzPts val="1100"/>
              <a:buFont typeface="Wingdings" panose="05000000000000000000" pitchFamily="2" charset="2"/>
              <a:buChar char="Ø"/>
              <a:tabLst>
                <a:tab pos="53403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довідковий</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характер</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інформації;</a:t>
            </a:r>
          </a:p>
          <a:p>
            <a:pPr marL="342900" lvl="0" indent="-342900" algn="just">
              <a:spcBef>
                <a:spcPts val="130"/>
              </a:spcBef>
              <a:spcAft>
                <a:spcPts val="0"/>
              </a:spcAft>
              <a:buSzPts val="1100"/>
              <a:buFont typeface="Wingdings" panose="05000000000000000000" pitchFamily="2" charset="2"/>
              <a:buChar char="Ø"/>
              <a:tabLst>
                <a:tab pos="53403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система</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пошуку</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із</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можливістю</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переміщення</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тексту;</a:t>
            </a:r>
          </a:p>
          <a:p>
            <a:pPr marL="360363" marR="69850" lvl="1" indent="-342900" algn="just">
              <a:spcBef>
                <a:spcPts val="130"/>
              </a:spcBef>
              <a:spcAft>
                <a:spcPts val="0"/>
              </a:spcAft>
              <a:buSzPts val="1100"/>
              <a:buFont typeface="Wingdings" panose="05000000000000000000" pitchFamily="2" charset="2"/>
              <a:buChar char="Ø"/>
              <a:tabLst>
                <a:tab pos="360363"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система</a:t>
            </a:r>
            <a:r>
              <a:rPr lang="uk-UA" sz="2000" spc="1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перехресних</a:t>
            </a:r>
            <a:r>
              <a:rPr lang="uk-UA" sz="2000" spc="1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відсилань,</a:t>
            </a:r>
            <a:r>
              <a:rPr lang="uk-UA" sz="2000" spc="1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що</a:t>
            </a:r>
            <a:r>
              <a:rPr lang="uk-UA" sz="2000" spc="1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становлять</a:t>
            </a:r>
            <a:r>
              <a:rPr lang="uk-UA" sz="2000" spc="1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собою</a:t>
            </a:r>
            <a:r>
              <a:rPr lang="uk-UA" sz="2000" spc="1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тематичний</a:t>
            </a:r>
            <a:r>
              <a:rPr lang="uk-UA" sz="2000" spc="1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цикл</a:t>
            </a:r>
            <a:r>
              <a:rPr lang="uk-UA" sz="2000" spc="1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(комплекс</a:t>
            </a:r>
            <a:r>
              <a:rPr lang="uk-UA" sz="2000" spc="1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статей,</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присвячені одній</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темі,</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які</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послідовно</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різнобічно висвітлюють</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її);</a:t>
            </a:r>
          </a:p>
          <a:p>
            <a:pPr marL="360363" lvl="1" indent="-342900" algn="just">
              <a:spcBef>
                <a:spcPts val="130"/>
              </a:spcBef>
              <a:spcAft>
                <a:spcPts val="0"/>
              </a:spcAft>
              <a:buSzPts val="1100"/>
              <a:buFont typeface="Wingdings" panose="05000000000000000000" pitchFamily="2" charset="2"/>
              <a:buChar char="Ø"/>
              <a:tabLst>
                <a:tab pos="360363"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інформація</a:t>
            </a:r>
            <a:r>
              <a:rPr lang="uk-UA" sz="2000" spc="-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може</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розподілятись</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між</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кількома</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Інтернет-порталами;</a:t>
            </a:r>
          </a:p>
          <a:p>
            <a:pPr marL="360363" lvl="1" indent="-342900" algn="just">
              <a:spcBef>
                <a:spcPts val="130"/>
              </a:spcBef>
              <a:spcAft>
                <a:spcPts val="0"/>
              </a:spcAft>
              <a:buSzPts val="1100"/>
              <a:buFont typeface="Wingdings" panose="05000000000000000000" pitchFamily="2" charset="2"/>
              <a:buChar char="Ø"/>
              <a:tabLst>
                <a:tab pos="360363"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видання</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енциклопедії</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у</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мережі</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Інтернет,</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або</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ж</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оптичних</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носіях.</a:t>
            </a:r>
          </a:p>
        </p:txBody>
      </p:sp>
      <p:pic>
        <p:nvPicPr>
          <p:cNvPr id="49154" name="Picture 2" descr="☰ Всеукраїнська Електронна Енциклопедія - цікаві факти про світ ⇒ ВЕЕ">
            <a:extLst>
              <a:ext uri="{FF2B5EF4-FFF2-40B4-BE49-F238E27FC236}">
                <a16:creationId xmlns:a16="http://schemas.microsoft.com/office/drawing/2014/main" id="{7B338991-A749-405F-9394-9FD8CC69EC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782" y="5402268"/>
            <a:ext cx="3755882" cy="1210102"/>
          </a:xfrm>
          <a:prstGeom prst="rect">
            <a:avLst/>
          </a:prstGeom>
          <a:noFill/>
          <a:extLst>
            <a:ext uri="{909E8E84-426E-40DD-AFC4-6F175D3DCCD1}">
              <a14:hiddenFill xmlns:a14="http://schemas.microsoft.com/office/drawing/2010/main">
                <a:solidFill>
                  <a:srgbClr val="FFFFFF"/>
                </a:solidFill>
              </a14:hiddenFill>
            </a:ext>
          </a:extLst>
        </p:spPr>
      </p:pic>
      <p:pic>
        <p:nvPicPr>
          <p:cNvPr id="49156" name="Picture 4" descr="Електронна єврейська енциклопедія — Вікіпедія">
            <a:extLst>
              <a:ext uri="{FF2B5EF4-FFF2-40B4-BE49-F238E27FC236}">
                <a16:creationId xmlns:a16="http://schemas.microsoft.com/office/drawing/2014/main" id="{0242A73D-225E-45CA-96AA-A8FC74E5BF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09288" y="761772"/>
            <a:ext cx="3488870" cy="2119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3792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7F4C60-C2E6-43EE-A973-B60655EF36FE}"/>
              </a:ext>
            </a:extLst>
          </p:cNvPr>
          <p:cNvSpPr txBox="1"/>
          <p:nvPr/>
        </p:nvSpPr>
        <p:spPr>
          <a:xfrm>
            <a:off x="1052946" y="843677"/>
            <a:ext cx="6096000" cy="3170099"/>
          </a:xfrm>
          <a:prstGeom prst="rect">
            <a:avLst/>
          </a:prstGeom>
          <a:noFill/>
        </p:spPr>
        <p:txBody>
          <a:bodyPr wrap="square">
            <a:spAutoFit/>
          </a:bodyPr>
          <a:lstStyle/>
          <a:p>
            <a:pPr lvl="0" algn="r">
              <a:buSzPts val="1100"/>
              <a:tabLst>
                <a:tab pos="1897380" algn="l"/>
              </a:tabLst>
            </a:pPr>
            <a:r>
              <a:rPr lang="uk-UA" sz="2000" b="1" dirty="0">
                <a:effectLst/>
                <a:latin typeface="Times New Roman" panose="02020603050405020304" pitchFamily="18" charset="0"/>
                <a:ea typeface="Times New Roman" panose="02020603050405020304" pitchFamily="18" charset="0"/>
              </a:rPr>
              <a:t>Технології</a:t>
            </a:r>
            <a:r>
              <a:rPr lang="uk-UA" sz="2000" b="1" spc="-20"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створення</a:t>
            </a:r>
            <a:r>
              <a:rPr lang="uk-UA" sz="2000" b="1" spc="-20"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електронної</a:t>
            </a:r>
            <a:r>
              <a:rPr lang="uk-UA" sz="2000" b="1" spc="-5"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енциклопедії</a:t>
            </a:r>
          </a:p>
          <a:p>
            <a:pPr marR="69215" indent="450215" algn="just"/>
            <a:r>
              <a:rPr lang="uk-UA" sz="2000" dirty="0">
                <a:effectLst/>
                <a:latin typeface="Times New Roman" panose="02020603050405020304" pitchFamily="18" charset="0"/>
                <a:ea typeface="Times New Roman" panose="02020603050405020304" pitchFamily="18" charset="0"/>
              </a:rPr>
              <a:t>Для створення електронних енциклопедій зазвичай використовують гіпертекстові системи та</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мови гіпертекстової розмітки, такі як: HTML, XML, SGML. Принципово новою технологією для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побудови електронних енциклопедій постає Вікі, що у перекладі із гавайської цей термін значить</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“швидкий”. Прикладом реалізації цього потужного інструменту є добре відома “Вікіпедія”. У 1995</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році Вікі-технологію розробив</a:t>
            </a:r>
            <a:r>
              <a:rPr lang="uk-UA" sz="2000" spc="-5"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Ворд</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Каннінгем</a:t>
            </a:r>
            <a:r>
              <a:rPr lang="uk-UA" sz="2000" dirty="0">
                <a:effectLst/>
                <a:latin typeface="Times New Roman" panose="02020603050405020304" pitchFamily="18" charset="0"/>
                <a:ea typeface="Times New Roman" panose="02020603050405020304" pitchFamily="18" charset="0"/>
              </a:rPr>
              <a:t>.</a:t>
            </a:r>
          </a:p>
        </p:txBody>
      </p:sp>
      <p:pic>
        <p:nvPicPr>
          <p:cNvPr id="50178" name="Picture 2" descr="Українська Вікіпедія — Вікіпедія">
            <a:extLst>
              <a:ext uri="{FF2B5EF4-FFF2-40B4-BE49-F238E27FC236}">
                <a16:creationId xmlns:a16="http://schemas.microsoft.com/office/drawing/2014/main" id="{FF19ADAC-3738-4345-BCA7-8D561621DF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57732" y="378547"/>
            <a:ext cx="2645414" cy="3050453"/>
          </a:xfrm>
          <a:prstGeom prst="rect">
            <a:avLst/>
          </a:prstGeom>
          <a:noFill/>
          <a:extLst>
            <a:ext uri="{909E8E84-426E-40DD-AFC4-6F175D3DCCD1}">
              <a14:hiddenFill xmlns:a14="http://schemas.microsoft.com/office/drawing/2010/main">
                <a:solidFill>
                  <a:srgbClr val="FFFFFF"/>
                </a:solidFill>
              </a14:hiddenFill>
            </a:ext>
          </a:extLst>
        </p:spPr>
      </p:pic>
      <p:pic>
        <p:nvPicPr>
          <p:cNvPr id="50180" name="Picture 4" descr="Ворд Каннінгем — Вікіпедія">
            <a:extLst>
              <a:ext uri="{FF2B5EF4-FFF2-40B4-BE49-F238E27FC236}">
                <a16:creationId xmlns:a16="http://schemas.microsoft.com/office/drawing/2014/main" id="{425A92EE-3A69-4E3F-AAF0-18A57226F3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3283" y="3755735"/>
            <a:ext cx="2491326" cy="2663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3287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41E7C0-88E1-47C6-8303-16AD04909564}"/>
              </a:ext>
            </a:extLst>
          </p:cNvPr>
          <p:cNvSpPr txBox="1"/>
          <p:nvPr/>
        </p:nvSpPr>
        <p:spPr>
          <a:xfrm>
            <a:off x="489526" y="323718"/>
            <a:ext cx="9430327" cy="6381362"/>
          </a:xfrm>
          <a:prstGeom prst="rect">
            <a:avLst/>
          </a:prstGeom>
          <a:noFill/>
        </p:spPr>
        <p:txBody>
          <a:bodyPr wrap="square">
            <a:spAutoFit/>
          </a:bodyPr>
          <a:lstStyle/>
          <a:p>
            <a:pPr marR="69850" indent="450215" algn="just"/>
            <a:r>
              <a:rPr lang="uk-UA" sz="2000" dirty="0">
                <a:effectLst/>
                <a:latin typeface="Times New Roman" panose="02020603050405020304" pitchFamily="18" charset="0"/>
                <a:ea typeface="Times New Roman" panose="02020603050405020304" pitchFamily="18" charset="0"/>
              </a:rPr>
              <a:t>Вікі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друге</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покоління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сервісів</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мережі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Інтернет</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веб</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2.0,</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які</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відзначаються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такими</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особливостями:</a:t>
            </a:r>
          </a:p>
          <a:p>
            <a:pPr marL="742950" lvl="1" indent="-285750" algn="just">
              <a:spcBef>
                <a:spcPts val="130"/>
              </a:spcBef>
              <a:spcAft>
                <a:spcPts val="0"/>
              </a:spcAft>
              <a:buSzPts val="1100"/>
              <a:buFont typeface="Wingdings" panose="05000000000000000000" pitchFamily="2" charset="2"/>
              <a:buChar char="ü"/>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забезпечення</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підтримки</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роботи</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багатьох</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користувачів;</a:t>
            </a:r>
          </a:p>
          <a:p>
            <a:pPr marL="742950" marR="68580" lvl="1" indent="-285750" algn="just">
              <a:spcBef>
                <a:spcPts val="130"/>
              </a:spcBef>
              <a:spcAft>
                <a:spcPts val="0"/>
              </a:spcAft>
              <a:buSzPts val="1100"/>
              <a:buFont typeface="Wingdings" panose="05000000000000000000" pitchFamily="2" charset="2"/>
              <a:buChar char="ü"/>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власна</a:t>
            </a:r>
            <a:r>
              <a:rPr lang="uk-UA" sz="2000" spc="10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проста</a:t>
            </a:r>
            <a:r>
              <a:rPr lang="uk-UA" sz="2000" spc="1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1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зручна</a:t>
            </a:r>
            <a:r>
              <a:rPr lang="uk-UA" sz="2000" spc="10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у</a:t>
            </a:r>
            <a:r>
              <a:rPr lang="uk-UA" sz="2000" spc="9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використанні</a:t>
            </a:r>
            <a:r>
              <a:rPr lang="uk-UA" sz="2000" spc="1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мова</a:t>
            </a:r>
            <a:r>
              <a:rPr lang="uk-UA" sz="2000" spc="1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розмітки,</a:t>
            </a:r>
            <a:r>
              <a:rPr lang="uk-UA" sz="2000" spc="1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яка</a:t>
            </a:r>
            <a:r>
              <a:rPr lang="uk-UA" sz="2000" spc="1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не</a:t>
            </a:r>
            <a:r>
              <a:rPr lang="uk-UA" sz="2000" spc="1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вимагає</a:t>
            </a:r>
            <a:r>
              <a:rPr lang="uk-UA" sz="2000" spc="10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додаткових</a:t>
            </a:r>
            <a:r>
              <a:rPr lang="uk-UA" sz="2000" spc="1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знань</a:t>
            </a:r>
            <a:r>
              <a:rPr lang="uk-UA" sz="2000" spc="10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програмування;</a:t>
            </a:r>
          </a:p>
          <a:p>
            <a:pPr marL="742950" marR="69850" lvl="1" indent="-285750" algn="just">
              <a:spcBef>
                <a:spcPts val="130"/>
              </a:spcBef>
              <a:spcAft>
                <a:spcPts val="0"/>
              </a:spcAft>
              <a:buSzPts val="1100"/>
              <a:buFont typeface="Wingdings" panose="05000000000000000000" pitchFamily="2" charset="2"/>
              <a:buChar char="ü"/>
              <a:tabLst>
                <a:tab pos="78676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можливість</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простежувати</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зміни</a:t>
            </a:r>
            <a:r>
              <a:rPr lang="uk-UA" sz="2000" spc="1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матеріалу,</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а</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також</a:t>
            </a:r>
            <a:r>
              <a:rPr lang="uk-UA" sz="2000" spc="14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можливість</a:t>
            </a:r>
            <a:r>
              <a:rPr lang="uk-UA" sz="2000" spc="14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повертати</a:t>
            </a:r>
            <a:r>
              <a:rPr lang="uk-UA" sz="2000" spc="1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до</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попередньої</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версії,</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оскільки</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усі</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зміни</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зберігаються</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у</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базі</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даних;</a:t>
            </a:r>
          </a:p>
          <a:p>
            <a:pPr marL="742950" marR="69215" lvl="1" indent="-285750" algn="just">
              <a:spcBef>
                <a:spcPts val="130"/>
              </a:spcBef>
              <a:spcAft>
                <a:spcPts val="0"/>
              </a:spcAft>
              <a:buSzPts val="1100"/>
              <a:buFont typeface="Wingdings" panose="05000000000000000000" pitchFamily="2" charset="2"/>
              <a:buChar char="ü"/>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безпосереднє</a:t>
            </a:r>
            <a:r>
              <a:rPr lang="uk-UA" sz="2000" spc="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відображення</a:t>
            </a:r>
            <a:r>
              <a:rPr lang="uk-UA" sz="2000" spc="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a:t>
            </a:r>
            <a:r>
              <a:rPr lang="uk-UA" sz="2000" spc="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сайті</a:t>
            </a:r>
            <a:r>
              <a:rPr lang="uk-UA" sz="2000" spc="7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внесених</a:t>
            </a:r>
            <a:r>
              <a:rPr lang="uk-UA" sz="2000" spc="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коректив</a:t>
            </a:r>
            <a:r>
              <a:rPr lang="uk-UA" sz="2000" spc="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без</a:t>
            </a:r>
            <a:r>
              <a:rPr lang="uk-UA" sz="2000" spc="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попередньої</a:t>
            </a:r>
            <a:r>
              <a:rPr lang="uk-UA" sz="2000" spc="7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перевірки</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адміністратора</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сайту;</a:t>
            </a:r>
          </a:p>
          <a:p>
            <a:pPr marL="742950" lvl="1" indent="-285750" algn="just">
              <a:spcBef>
                <a:spcPts val="130"/>
              </a:spcBef>
              <a:spcAft>
                <a:spcPts val="0"/>
              </a:spcAft>
              <a:buSzPts val="1100"/>
              <a:buFont typeface="Wingdings" panose="05000000000000000000" pitchFamily="2" charset="2"/>
              <a:buChar char="ü"/>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швидке</a:t>
            </a:r>
            <a:r>
              <a:rPr lang="uk-UA" sz="2000" spc="-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коригування</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посилань,</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які</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не</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працюють;</a:t>
            </a:r>
          </a:p>
          <a:p>
            <a:pPr marL="742950" marR="70485" lvl="1" indent="-285750" algn="just">
              <a:spcBef>
                <a:spcPts val="130"/>
              </a:spcBef>
              <a:spcAft>
                <a:spcPts val="0"/>
              </a:spcAft>
              <a:buSzPts val="1100"/>
              <a:buFont typeface="Wingdings" panose="05000000000000000000" pitchFamily="2" charset="2"/>
              <a:buChar char="ü"/>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унікальна</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власна</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назва</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кожної</a:t>
            </a:r>
            <a:r>
              <a:rPr lang="uk-UA" sz="2000" spc="13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статті</a:t>
            </a:r>
            <a:r>
              <a:rPr lang="uk-UA" sz="2000" spc="14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Вікі,</a:t>
            </a:r>
            <a:r>
              <a:rPr lang="uk-UA" sz="2000" spc="1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яка</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є</a:t>
            </a:r>
            <a:r>
              <a:rPr lang="uk-UA" sz="2000" spc="1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водночас</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гіперпосиланням</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для</a:t>
            </a:r>
            <a:r>
              <a:rPr lang="uk-UA" sz="2000" spc="13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зовнішніх</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систем;</a:t>
            </a:r>
          </a:p>
          <a:p>
            <a:pPr marL="742950" marR="71120" lvl="1" indent="-285750" algn="just">
              <a:spcBef>
                <a:spcPts val="130"/>
              </a:spcBef>
              <a:spcAft>
                <a:spcPts val="0"/>
              </a:spcAft>
              <a:buSzPts val="1100"/>
              <a:buFont typeface="Wingdings" panose="05000000000000000000" pitchFamily="2" charset="2"/>
              <a:buChar char="ü"/>
              <a:tabLst>
                <a:tab pos="785495"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статті</a:t>
            </a:r>
            <a:r>
              <a:rPr lang="uk-UA" sz="2000" spc="15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можуть</a:t>
            </a:r>
            <a:r>
              <a:rPr lang="uk-UA" sz="2000" spc="1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створюватись</a:t>
            </a:r>
            <a:r>
              <a:rPr lang="uk-UA" sz="2000" spc="1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1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редагуватись</a:t>
            </a:r>
            <a:r>
              <a:rPr lang="uk-UA" sz="2000" spc="14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у</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будь-який</a:t>
            </a:r>
            <a:r>
              <a:rPr lang="uk-UA" sz="2000" spc="1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час</a:t>
            </a:r>
            <a:r>
              <a:rPr lang="uk-UA" sz="2000" spc="1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за</a:t>
            </a:r>
            <a:r>
              <a:rPr lang="uk-UA" sz="2000" spc="1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допомогою</a:t>
            </a:r>
            <a:r>
              <a:rPr lang="uk-UA" sz="2000" spc="14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онлайн-</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редактора</a:t>
            </a:r>
            <a:r>
              <a:rPr lang="uk-UA" sz="2000" spc="-2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будь-яким</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користувачем;</a:t>
            </a:r>
          </a:p>
          <a:p>
            <a:pPr marL="742950" marR="71755" lvl="1" indent="-285750" algn="just">
              <a:spcBef>
                <a:spcPts val="130"/>
              </a:spcBef>
              <a:spcAft>
                <a:spcPts val="0"/>
              </a:spcAft>
              <a:buSzPts val="1100"/>
              <a:buFont typeface="Wingdings" panose="05000000000000000000" pitchFamily="2" charset="2"/>
              <a:buChar char="ü"/>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онлайн-редактор</a:t>
            </a:r>
            <a:r>
              <a:rPr lang="uk-UA" sz="2000" spc="1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містить</a:t>
            </a:r>
            <a:r>
              <a:rPr lang="uk-UA" sz="2000" spc="15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панель</a:t>
            </a:r>
            <a:r>
              <a:rPr lang="uk-UA" sz="2000" spc="15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інструментів</a:t>
            </a:r>
            <a:r>
              <a:rPr lang="uk-UA" sz="2000" spc="15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для</a:t>
            </a:r>
            <a:r>
              <a:rPr lang="uk-UA" sz="2000" spc="1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можливості</a:t>
            </a:r>
            <a:r>
              <a:rPr lang="uk-UA" sz="2000" spc="17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простого</a:t>
            </a:r>
            <a:r>
              <a:rPr lang="uk-UA" sz="2000" spc="15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написання</a:t>
            </a:r>
            <a:r>
              <a:rPr lang="uk-UA" sz="2000" spc="1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та</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редагування</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тексту;</a:t>
            </a:r>
          </a:p>
          <a:p>
            <a:pPr marL="742950" marR="69850" lvl="1" indent="-285750" algn="just">
              <a:spcBef>
                <a:spcPts val="130"/>
              </a:spcBef>
              <a:spcAft>
                <a:spcPts val="0"/>
              </a:spcAft>
              <a:buSzPts val="1100"/>
              <a:buFont typeface="Wingdings" panose="05000000000000000000" pitchFamily="2" charset="2"/>
              <a:buChar char="ü"/>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інформація,</a:t>
            </a:r>
            <a:r>
              <a:rPr lang="uk-UA" sz="2000" spc="7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представлена</a:t>
            </a:r>
            <a:r>
              <a:rPr lang="uk-UA" sz="2000" spc="7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у</a:t>
            </a:r>
            <a:r>
              <a:rPr lang="uk-UA" sz="2000" spc="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Вікі</a:t>
            </a:r>
            <a:r>
              <a:rPr lang="uk-UA" sz="2000" spc="8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має</a:t>
            </a:r>
            <a:r>
              <a:rPr lang="uk-UA" sz="2000" spc="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нелінійну</a:t>
            </a:r>
            <a:r>
              <a:rPr lang="uk-UA" sz="2000" spc="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навігаційну</a:t>
            </a:r>
            <a:r>
              <a:rPr lang="uk-UA" sz="2000" spc="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структуру.</a:t>
            </a:r>
            <a:r>
              <a:rPr lang="uk-UA" sz="2000" spc="8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Кожна</a:t>
            </a:r>
            <a:r>
              <a:rPr lang="uk-UA" sz="2000" spc="6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сторінка</a:t>
            </a:r>
            <a:r>
              <a:rPr lang="uk-UA" sz="2000" spc="-26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зазвичай</a:t>
            </a:r>
            <a:r>
              <a:rPr lang="uk-UA" sz="2000" spc="-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містить велику</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кількість</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гіперпосилань на</a:t>
            </a:r>
            <a:r>
              <a:rPr lang="uk-UA" sz="2000" spc="-1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інші</a:t>
            </a:r>
            <a:r>
              <a:rPr lang="uk-UA" sz="2000" spc="-10"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сторінки;</a:t>
            </a:r>
          </a:p>
          <a:p>
            <a:pPr marL="742950" lvl="1" indent="-285750" algn="just">
              <a:spcBef>
                <a:spcPts val="130"/>
              </a:spcBef>
              <a:spcAft>
                <a:spcPts val="0"/>
              </a:spcAft>
              <a:buSzPts val="1100"/>
              <a:buFont typeface="Wingdings" panose="05000000000000000000" pitchFamily="2" charset="2"/>
              <a:buChar char="ü"/>
              <a:tabLst>
                <a:tab pos="786130" algn="l"/>
              </a:tabLst>
            </a:pPr>
            <a:r>
              <a:rPr lang="uk-UA" sz="2000" dirty="0">
                <a:effectLst/>
                <a:latin typeface="Times New Roman" panose="02020603050405020304" pitchFamily="18" charset="0"/>
                <a:ea typeface="Symbol" panose="05050102010706020507" pitchFamily="18" charset="2"/>
                <a:cs typeface="Symbol" panose="05050102010706020507" pitchFamily="18" charset="2"/>
              </a:rPr>
              <a:t>використання</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механізму</a:t>
            </a:r>
            <a:r>
              <a:rPr lang="uk-UA" sz="2000" spc="-25" dirty="0">
                <a:effectLst/>
                <a:latin typeface="Times New Roman" panose="02020603050405020304" pitchFamily="18" charset="0"/>
                <a:ea typeface="Symbol" panose="05050102010706020507" pitchFamily="18" charset="2"/>
                <a:cs typeface="Symbol" panose="05050102010706020507" pitchFamily="18" charset="2"/>
              </a:rPr>
              <a:t> </a:t>
            </a:r>
            <a:r>
              <a:rPr lang="uk-UA" sz="2000" dirty="0">
                <a:effectLst/>
                <a:latin typeface="Times New Roman" panose="02020603050405020304" pitchFamily="18" charset="0"/>
                <a:ea typeface="Symbol" panose="05050102010706020507" pitchFamily="18" charset="2"/>
                <a:cs typeface="Symbol" panose="05050102010706020507" pitchFamily="18" charset="2"/>
              </a:rPr>
              <a:t>шаблонів;</a:t>
            </a:r>
          </a:p>
          <a:p>
            <a:pPr marL="285750" indent="-285750" algn="just">
              <a:lnSpc>
                <a:spcPct val="107000"/>
              </a:lnSpc>
              <a:spcAft>
                <a:spcPts val="800"/>
              </a:spcAft>
              <a:buFont typeface="Wingdings" panose="05000000000000000000" pitchFamily="2" charset="2"/>
              <a:buChar char="ü"/>
            </a:pPr>
            <a:r>
              <a:rPr lang="uk-UA" sz="2000" dirty="0">
                <a:effectLst/>
                <a:latin typeface="Times New Roman" panose="02020603050405020304" pitchFamily="18" charset="0"/>
                <a:ea typeface="Calibri" panose="020F0502020204030204" pitchFamily="34" charset="0"/>
                <a:cs typeface="Arial" panose="020B0604020202020204" pitchFamily="34" charset="0"/>
              </a:rPr>
              <a:t>статті,</a:t>
            </a:r>
            <a:r>
              <a:rPr lang="uk-UA" sz="2000" spc="-15" dirty="0">
                <a:effectLst/>
                <a:latin typeface="Times New Roman" panose="02020603050405020304" pitchFamily="18" charset="0"/>
                <a:ea typeface="Calibri" panose="020F0502020204030204" pitchFamily="34" charset="0"/>
                <a:cs typeface="Arial" panose="020B0604020202020204" pitchFamily="34" charset="0"/>
              </a:rPr>
              <a:t> </a:t>
            </a:r>
            <a:r>
              <a:rPr lang="uk-UA" sz="2000" dirty="0">
                <a:effectLst/>
                <a:latin typeface="Times New Roman" panose="02020603050405020304" pitchFamily="18" charset="0"/>
                <a:ea typeface="Calibri" panose="020F0502020204030204" pitchFamily="34" charset="0"/>
                <a:cs typeface="Arial" panose="020B0604020202020204" pitchFamily="34" charset="0"/>
              </a:rPr>
              <a:t>доступні</a:t>
            </a:r>
            <a:r>
              <a:rPr lang="uk-UA" sz="2000" spc="-15" dirty="0">
                <a:effectLst/>
                <a:latin typeface="Times New Roman" panose="02020603050405020304" pitchFamily="18" charset="0"/>
                <a:ea typeface="Calibri" panose="020F0502020204030204" pitchFamily="34" charset="0"/>
                <a:cs typeface="Arial" panose="020B0604020202020204" pitchFamily="34" charset="0"/>
              </a:rPr>
              <a:t> </a:t>
            </a:r>
            <a:r>
              <a:rPr lang="uk-UA" sz="2000" dirty="0">
                <a:effectLst/>
                <a:latin typeface="Times New Roman" panose="02020603050405020304" pitchFamily="18" charset="0"/>
                <a:ea typeface="Calibri" panose="020F0502020204030204" pitchFamily="34" charset="0"/>
                <a:cs typeface="Arial" panose="020B0604020202020204" pitchFamily="34" charset="0"/>
              </a:rPr>
              <a:t>для</a:t>
            </a:r>
            <a:r>
              <a:rPr lang="uk-UA" sz="2000" spc="-15" dirty="0">
                <a:effectLst/>
                <a:latin typeface="Times New Roman" panose="02020603050405020304" pitchFamily="18" charset="0"/>
                <a:ea typeface="Calibri" panose="020F0502020204030204" pitchFamily="34" charset="0"/>
                <a:cs typeface="Arial" panose="020B0604020202020204" pitchFamily="34" charset="0"/>
              </a:rPr>
              <a:t> </a:t>
            </a:r>
            <a:r>
              <a:rPr lang="uk-UA" sz="2000" dirty="0">
                <a:effectLst/>
                <a:latin typeface="Times New Roman" panose="02020603050405020304" pitchFamily="18" charset="0"/>
                <a:ea typeface="Calibri" panose="020F0502020204030204" pitchFamily="34" charset="0"/>
                <a:cs typeface="Arial" panose="020B0604020202020204" pitchFamily="34" charset="0"/>
              </a:rPr>
              <a:t>редагування,</a:t>
            </a:r>
            <a:r>
              <a:rPr lang="uk-UA" sz="2000" spc="-15" dirty="0">
                <a:effectLst/>
                <a:latin typeface="Times New Roman" panose="02020603050405020304" pitchFamily="18" charset="0"/>
                <a:ea typeface="Calibri" panose="020F0502020204030204" pitchFamily="34" charset="0"/>
                <a:cs typeface="Arial" panose="020B0604020202020204" pitchFamily="34" charset="0"/>
              </a:rPr>
              <a:t> </a:t>
            </a:r>
            <a:r>
              <a:rPr lang="uk-UA" sz="2000" dirty="0">
                <a:effectLst/>
                <a:latin typeface="Times New Roman" panose="02020603050405020304" pitchFamily="18" charset="0"/>
                <a:ea typeface="Calibri" panose="020F0502020204030204" pitchFamily="34" charset="0"/>
                <a:cs typeface="Arial" panose="020B0604020202020204" pitchFamily="34" charset="0"/>
              </a:rPr>
              <a:t>знаходяться</a:t>
            </a:r>
            <a:r>
              <a:rPr lang="uk-UA" sz="2000" spc="-20" dirty="0">
                <a:effectLst/>
                <a:latin typeface="Times New Roman" panose="02020603050405020304" pitchFamily="18" charset="0"/>
                <a:ea typeface="Calibri" panose="020F0502020204030204" pitchFamily="34" charset="0"/>
                <a:cs typeface="Arial" panose="020B0604020202020204" pitchFamily="34" charset="0"/>
              </a:rPr>
              <a:t> </a:t>
            </a:r>
            <a:r>
              <a:rPr lang="uk-UA" sz="2000" dirty="0">
                <a:effectLst/>
                <a:latin typeface="Times New Roman" panose="02020603050405020304" pitchFamily="18" charset="0"/>
                <a:ea typeface="Calibri" panose="020F0502020204030204" pitchFamily="34" charset="0"/>
                <a:cs typeface="Arial" panose="020B0604020202020204" pitchFamily="34" charset="0"/>
              </a:rPr>
              <a:t>безпосередньо</a:t>
            </a:r>
            <a:r>
              <a:rPr lang="uk-UA" sz="2000" spc="-20" dirty="0">
                <a:effectLst/>
                <a:latin typeface="Times New Roman" panose="02020603050405020304" pitchFamily="18" charset="0"/>
                <a:ea typeface="Calibri" panose="020F0502020204030204" pitchFamily="34" charset="0"/>
                <a:cs typeface="Arial" panose="020B0604020202020204" pitchFamily="34" charset="0"/>
              </a:rPr>
              <a:t> </a:t>
            </a:r>
            <a:r>
              <a:rPr lang="uk-UA" sz="2000" dirty="0">
                <a:effectLst/>
                <a:latin typeface="Times New Roman" panose="02020603050405020304" pitchFamily="18" charset="0"/>
                <a:ea typeface="Calibri" panose="020F0502020204030204" pitchFamily="34" charset="0"/>
                <a:cs typeface="Arial" panose="020B0604020202020204" pitchFamily="34" charset="0"/>
              </a:rPr>
              <a:t>у</a:t>
            </a:r>
            <a:r>
              <a:rPr lang="uk-UA" sz="2000" spc="-30" dirty="0">
                <a:effectLst/>
                <a:latin typeface="Times New Roman" panose="02020603050405020304" pitchFamily="18" charset="0"/>
                <a:ea typeface="Calibri" panose="020F0502020204030204" pitchFamily="34" charset="0"/>
                <a:cs typeface="Arial" panose="020B0604020202020204" pitchFamily="34" charset="0"/>
              </a:rPr>
              <a:t> </a:t>
            </a:r>
            <a:r>
              <a:rPr lang="uk-UA" sz="2000" dirty="0">
                <a:effectLst/>
                <a:latin typeface="Times New Roman" panose="02020603050405020304" pitchFamily="18" charset="0"/>
                <a:ea typeface="Calibri" panose="020F0502020204030204" pitchFamily="34" charset="0"/>
                <a:cs typeface="Arial" panose="020B0604020202020204" pitchFamily="34" charset="0"/>
              </a:rPr>
              <a:t>веб-браузері.</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1202" name="Picture 2">
            <a:extLst>
              <a:ext uri="{FF2B5EF4-FFF2-40B4-BE49-F238E27FC236}">
                <a16:creationId xmlns:a16="http://schemas.microsoft.com/office/drawing/2014/main" id="{13FB0612-6633-445C-979B-5782384744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19853" y="152920"/>
            <a:ext cx="1990725" cy="2295525"/>
          </a:xfrm>
          <a:prstGeom prst="rect">
            <a:avLst/>
          </a:prstGeom>
          <a:noFill/>
          <a:extLst>
            <a:ext uri="{909E8E84-426E-40DD-AFC4-6F175D3DCCD1}">
              <a14:hiddenFill xmlns:a14="http://schemas.microsoft.com/office/drawing/2010/main">
                <a:solidFill>
                  <a:srgbClr val="FFFFFF"/>
                </a:solidFill>
              </a14:hiddenFill>
            </a:ext>
          </a:extLst>
        </p:spPr>
      </p:pic>
      <p:pic>
        <p:nvPicPr>
          <p:cNvPr id="51204" name="Picture 4" descr="Вікіпедія» стане більш українськомовною » Профспілка працівників освіти і  науки України">
            <a:extLst>
              <a:ext uri="{FF2B5EF4-FFF2-40B4-BE49-F238E27FC236}">
                <a16:creationId xmlns:a16="http://schemas.microsoft.com/office/drawing/2014/main" id="{95BCF020-7E60-4F4F-B611-F52C157759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7946" y="4718772"/>
            <a:ext cx="2035340" cy="1349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13789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F49BE0-AEA9-4BA4-9F6E-6D4D1D4C6C59}"/>
              </a:ext>
            </a:extLst>
          </p:cNvPr>
          <p:cNvSpPr txBox="1"/>
          <p:nvPr/>
        </p:nvSpPr>
        <p:spPr>
          <a:xfrm>
            <a:off x="1080655" y="814047"/>
            <a:ext cx="6096000" cy="3850926"/>
          </a:xfrm>
          <a:prstGeom prst="rect">
            <a:avLst/>
          </a:prstGeom>
          <a:noFill/>
        </p:spPr>
        <p:txBody>
          <a:bodyPr wrap="square">
            <a:spAutoFit/>
          </a:bodyPr>
          <a:lstStyle/>
          <a:p>
            <a:pPr indent="450215" algn="just">
              <a:lnSpc>
                <a:spcPct val="107000"/>
              </a:lnSpc>
              <a:spcAft>
                <a:spcPts val="800"/>
              </a:spcAft>
            </a:pPr>
            <a:r>
              <a:rPr lang="uk-UA" sz="2000" b="1" dirty="0">
                <a:effectLst/>
                <a:latin typeface="Times New Roman" panose="02020603050405020304" pitchFamily="18" charset="0"/>
                <a:ea typeface="Calibri" panose="020F0502020204030204" pitchFamily="34" charset="0"/>
                <a:cs typeface="Arial" panose="020B0604020202020204" pitchFamily="34" charset="0"/>
              </a:rPr>
              <a:t>Робочий зошит</a:t>
            </a:r>
            <a:r>
              <a:rPr lang="uk-UA" sz="2000" dirty="0">
                <a:effectLst/>
                <a:latin typeface="Times New Roman" panose="02020603050405020304" pitchFamily="18" charset="0"/>
                <a:ea typeface="Calibri" panose="020F0502020204030204" pitchFamily="34" charset="0"/>
                <a:cs typeface="Arial" panose="020B0604020202020204" pitchFamily="34" charset="0"/>
              </a:rPr>
              <a:t> – посібник з друкованою основою </a:t>
            </a:r>
            <a:r>
              <a:rPr lang="ru-RU" sz="2000" dirty="0">
                <a:effectLst/>
                <a:latin typeface="Times New Roman" panose="02020603050405020304" pitchFamily="18" charset="0"/>
                <a:ea typeface="Calibri" panose="020F0502020204030204" pitchFamily="34" charset="0"/>
                <a:cs typeface="Arial" panose="020B0604020202020204" pitchFamily="34" charset="0"/>
              </a:rPr>
              <a:t>для </a:t>
            </a:r>
            <a:r>
              <a:rPr lang="uk-UA" sz="2000" dirty="0">
                <a:effectLst/>
                <a:latin typeface="Times New Roman" panose="02020603050405020304" pitchFamily="18" charset="0"/>
                <a:ea typeface="Calibri" panose="020F0502020204030204" pitchFamily="34" charset="0"/>
                <a:cs typeface="Arial" panose="020B0604020202020204" pitchFamily="34" charset="0"/>
              </a:rPr>
              <a:t>безпосередньої роботи в ньому</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Передбачає завдання для вихованців з використанням друкованої основи.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Має відповідати програмі</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За наявності підручника (посібника) бажано узгодження з ними</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Доцільно вміщення завдань різного рівня складності</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Arial" panose="020B0604020202020204" pitchFamily="34" charset="0"/>
              </a:rPr>
              <a:t> </a:t>
            </a:r>
            <a:endParaRPr lang="uk-UA"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2226" name="Picture 2" descr="Біологія. 7 клас. Робочий зошит купить с доставкой по Украине. Продажа по  ценам издательства. Читать отзывы в интернет магазине Ранок.">
            <a:extLst>
              <a:ext uri="{FF2B5EF4-FFF2-40B4-BE49-F238E27FC236}">
                <a16:creationId xmlns:a16="http://schemas.microsoft.com/office/drawing/2014/main" id="{55585840-FA7B-4600-8641-67E24115BD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8364" y="553710"/>
            <a:ext cx="2535815" cy="3355079"/>
          </a:xfrm>
          <a:prstGeom prst="rect">
            <a:avLst/>
          </a:prstGeom>
          <a:noFill/>
          <a:extLst>
            <a:ext uri="{909E8E84-426E-40DD-AFC4-6F175D3DCCD1}">
              <a14:hiddenFill xmlns:a14="http://schemas.microsoft.com/office/drawing/2010/main">
                <a:solidFill>
                  <a:srgbClr val="FFFFFF"/>
                </a:solidFill>
              </a14:hiddenFill>
            </a:ext>
          </a:extLst>
        </p:spPr>
      </p:pic>
      <p:pic>
        <p:nvPicPr>
          <p:cNvPr id="52228" name="Picture 4" descr="ᐉ Біологія 9 клас Робочий зошит (Укр) Ранок Задорожний К.М. (9786170935816)  (341695) • Купить в Киеве, Украине • Лучшая цена в Эпицентре">
            <a:extLst>
              <a:ext uri="{FF2B5EF4-FFF2-40B4-BE49-F238E27FC236}">
                <a16:creationId xmlns:a16="http://schemas.microsoft.com/office/drawing/2014/main" id="{CA83E5F1-E5E3-45D2-A018-7095714C16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2017" y="3908789"/>
            <a:ext cx="2166347" cy="2851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355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8FC4E2-63D6-4ADA-BBBF-E098E4A58D80}"/>
              </a:ext>
            </a:extLst>
          </p:cNvPr>
          <p:cNvSpPr txBox="1"/>
          <p:nvPr/>
        </p:nvSpPr>
        <p:spPr>
          <a:xfrm>
            <a:off x="923636" y="880546"/>
            <a:ext cx="6096000" cy="5096908"/>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Переваги робочого зошиту</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ü"/>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наявність теоретичних відомостей у стислому вигляді допомагає структурувати та систематизувати матеріал, який вивчається;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ü"/>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запропонована система вправ і завдань різного рівня складності забезпечують практичне оволодіння теоретичним матеріалом;</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ü"/>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друкована основа робочого матеріалу надає можливість підвищити продуктивність;</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ü"/>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запропонована система вправ і завдань різного характеру (репродуктивних, творчих, дослідницьких) сприяє активно включенню у </a:t>
            </a:r>
            <a:r>
              <a:rPr lang="uk-UA" sz="2000" dirty="0" err="1">
                <a:effectLst/>
                <a:latin typeface="Times New Roman" panose="02020603050405020304" pitchFamily="18" charset="0"/>
                <a:ea typeface="Calibri" panose="020F0502020204030204" pitchFamily="34" charset="0"/>
                <a:cs typeface="Arial" panose="020B0604020202020204" pitchFamily="34" charset="0"/>
              </a:rPr>
              <a:t>процесс</a:t>
            </a:r>
            <a:r>
              <a:rPr lang="uk-UA" sz="2000" dirty="0">
                <a:effectLst/>
                <a:latin typeface="Times New Roman" panose="02020603050405020304" pitchFamily="18" charset="0"/>
                <a:ea typeface="Calibri" panose="020F0502020204030204" pitchFamily="34" charset="0"/>
                <a:cs typeface="Arial" panose="020B0604020202020204" pitchFamily="34" charset="0"/>
              </a:rPr>
              <a:t> навчання, здійснювати суттєву самостійну діяльність, спрямовану на здобуття знань</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3250" name="Picture 2" descr="Робочий зошит Біологія 8 клас Вихренко 2020 - Зошити 8 клас - Підручники та  зошити">
            <a:extLst>
              <a:ext uri="{FF2B5EF4-FFF2-40B4-BE49-F238E27FC236}">
                <a16:creationId xmlns:a16="http://schemas.microsoft.com/office/drawing/2014/main" id="{E8F5652D-56A8-4679-9DE4-240A0BDDFA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6073" y="483177"/>
            <a:ext cx="2679700" cy="3376422"/>
          </a:xfrm>
          <a:prstGeom prst="rect">
            <a:avLst/>
          </a:prstGeom>
          <a:noFill/>
          <a:extLst>
            <a:ext uri="{909E8E84-426E-40DD-AFC4-6F175D3DCCD1}">
              <a14:hiddenFill xmlns:a14="http://schemas.microsoft.com/office/drawing/2010/main">
                <a:solidFill>
                  <a:srgbClr val="FFFFFF"/>
                </a:solidFill>
              </a14:hiddenFill>
            </a:ext>
          </a:extLst>
        </p:spPr>
      </p:pic>
      <p:pic>
        <p:nvPicPr>
          <p:cNvPr id="53252" name="Picture 4" descr="Робочий зошит Біологія 7 клас Нова програма Авт: Вихренко А. Вид-во:  Школяр- 50,00 грн - купити в Харкові, Вінниці, Україні. Низька ціна,  відгуки - Knigovo">
            <a:extLst>
              <a:ext uri="{FF2B5EF4-FFF2-40B4-BE49-F238E27FC236}">
                <a16:creationId xmlns:a16="http://schemas.microsoft.com/office/drawing/2014/main" id="{A6BDB6A9-BF7C-4EAD-A11B-92D25DE1F2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9782" y="3748762"/>
            <a:ext cx="2611773" cy="2742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9378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A6917A-BD25-4869-9065-E41F2E765A56}"/>
              </a:ext>
            </a:extLst>
          </p:cNvPr>
          <p:cNvSpPr txBox="1"/>
          <p:nvPr/>
        </p:nvSpPr>
        <p:spPr>
          <a:xfrm>
            <a:off x="997527" y="721592"/>
            <a:ext cx="6096000" cy="5414816"/>
          </a:xfrm>
          <a:prstGeom prst="rect">
            <a:avLst/>
          </a:prstGeom>
          <a:noFill/>
        </p:spPr>
        <p:txBody>
          <a:bodyPr wrap="square">
            <a:spAutoFit/>
          </a:bodyPr>
          <a:lstStyle/>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Методичні рекомендації відповідають на питання «як?».</a:t>
            </a:r>
            <a:endParaRPr lang="uk-UA" sz="2000" dirty="0">
              <a:effectLst/>
              <a:latin typeface="Times New Roman" panose="02020603050405020304" pitchFamily="18" charset="0"/>
              <a:ea typeface="Times New Roman" panose="02020603050405020304" pitchFamily="18" charset="0"/>
            </a:endParaRPr>
          </a:p>
          <a:p>
            <a:pPr indent="450215" algn="just">
              <a:lnSpc>
                <a:spcPct val="107000"/>
              </a:lnSpc>
              <a:spcBef>
                <a:spcPts val="200"/>
              </a:spcBef>
            </a:pPr>
            <a:r>
              <a:rPr lang="uk-UA" sz="2000" b="1" dirty="0">
                <a:solidFill>
                  <a:srgbClr val="505050"/>
                </a:solidFill>
                <a:effectLst/>
                <a:latin typeface="Calibri Light" panose="020F0302020204030204" pitchFamily="34" charset="0"/>
                <a:ea typeface="Times New Roman" panose="02020603050405020304" pitchFamily="18" charset="0"/>
                <a:cs typeface="Times New Roman" panose="02020603050405020304" pitchFamily="18" charset="0"/>
              </a:rPr>
              <a:t>Методичні рекомендації </a:t>
            </a:r>
            <a:r>
              <a:rPr lang="uk-UA" sz="2000" b="1" dirty="0">
                <a:solidFill>
                  <a:srgbClr val="505050"/>
                </a:solidFill>
                <a:effectLst/>
                <a:latin typeface="Times New Roman" panose="02020603050405020304" pitchFamily="18" charset="0"/>
                <a:ea typeface="Times New Roman" panose="02020603050405020304" pitchFamily="18" charset="0"/>
                <a:cs typeface="Times New Roman" panose="02020603050405020304" pitchFamily="18" charset="0"/>
              </a:rPr>
              <a:t>видаються зазвичай у вигляді брошури або є заключною частиною наукового звіту.</a:t>
            </a:r>
            <a:endParaRPr lang="uk-UA" sz="20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Методичне видання</a:t>
            </a:r>
            <a:r>
              <a:rPr lang="uk-UA" sz="2000" dirty="0">
                <a:solidFill>
                  <a:srgbClr val="505050"/>
                </a:solidFill>
                <a:effectLst/>
                <a:latin typeface="Times New Roman" panose="02020603050405020304" pitchFamily="18" charset="0"/>
                <a:ea typeface="Times New Roman" panose="02020603050405020304" pitchFamily="18" charset="0"/>
              </a:rPr>
              <a:t>, що містить комплекс коротких і чітко сформульованих пропозицій і вказівок з актуальної проблеми навчання, виховання учнів і управління установою освіти на основі літературних джерел, вивченого і узагальненого досвіду роботи або спеціально проведеного дослідження.</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Матеріали, узагальнюючі досвід педагогів</a:t>
            </a:r>
            <a:r>
              <a:rPr lang="uk-UA" sz="2000" dirty="0">
                <a:solidFill>
                  <a:srgbClr val="505050"/>
                </a:solidFill>
                <a:effectLst/>
                <a:latin typeface="Times New Roman" panose="02020603050405020304" pitchFamily="18" charset="0"/>
                <a:ea typeface="Times New Roman" panose="02020603050405020304" pitchFamily="18" charset="0"/>
              </a:rPr>
              <a:t>, групи педагогів або всього освітнього закладу по використанню ефективних форм, методів, засобів, технологій навчання і виховання. У ній має бути мінімум теорії, ця теорія має бути у вступі.</a:t>
            </a:r>
            <a:endParaRPr lang="uk-UA" sz="2000" dirty="0">
              <a:effectLst/>
              <a:latin typeface="Times New Roman" panose="02020603050405020304" pitchFamily="18" charset="0"/>
              <a:ea typeface="Times New Roman" panose="02020603050405020304" pitchFamily="18" charset="0"/>
            </a:endParaRPr>
          </a:p>
        </p:txBody>
      </p:sp>
      <p:pic>
        <p:nvPicPr>
          <p:cNvPr id="4098" name="Picture 2" descr="Фото: 59 - Лучшие шутки про ученых и науку - Главком">
            <a:extLst>
              <a:ext uri="{FF2B5EF4-FFF2-40B4-BE49-F238E27FC236}">
                <a16:creationId xmlns:a16="http://schemas.microsoft.com/office/drawing/2014/main" id="{467C876F-73DE-4DFF-9BB2-96F12B9BA8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4437" y="428130"/>
            <a:ext cx="4442690" cy="234754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Где скачать все учебники для украинских школьников. Подробности - РЕДПОСТ">
            <a:extLst>
              <a:ext uri="{FF2B5EF4-FFF2-40B4-BE49-F238E27FC236}">
                <a16:creationId xmlns:a16="http://schemas.microsoft.com/office/drawing/2014/main" id="{14ABC9DA-A120-44C4-841E-A99B71A709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3128" y="3465029"/>
            <a:ext cx="3958216" cy="2964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39151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D476B6-AD7D-467A-AAD8-AFAC0D3CDDE0}"/>
              </a:ext>
            </a:extLst>
          </p:cNvPr>
          <p:cNvSpPr txBox="1"/>
          <p:nvPr/>
        </p:nvSpPr>
        <p:spPr>
          <a:xfrm>
            <a:off x="526472" y="669187"/>
            <a:ext cx="6096000" cy="5631413"/>
          </a:xfrm>
          <a:prstGeom prst="rect">
            <a:avLst/>
          </a:prstGeom>
          <a:noFill/>
        </p:spPr>
        <p:txBody>
          <a:bodyPr wrap="square">
            <a:spAutoFit/>
          </a:bodyPr>
          <a:lstStyle/>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Особливості робочого зошиту</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ü"/>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відсутність великого текстового навчального матеріалу;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ü"/>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наявність значної кількості різноманітних завдань, що стимулюють пізнавальну діяльність учнів; </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ü"/>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система орієнтирів, що дають змогу сконцентрувати увагу учнів на сутності навчального матеріалу</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ü"/>
              <a:tabLst>
                <a:tab pos="457200" algn="l"/>
              </a:tabLst>
            </a:pPr>
            <a:r>
              <a:rPr lang="uk-UA" sz="2000" dirty="0">
                <a:effectLst/>
                <a:latin typeface="Times New Roman" panose="02020603050405020304" pitchFamily="18" charset="0"/>
                <a:ea typeface="Calibri" panose="020F0502020204030204" pitchFamily="34" charset="0"/>
                <a:cs typeface="Arial" panose="020B0604020202020204" pitchFamily="34" charset="0"/>
              </a:rPr>
              <a:t>обов’язкова наявність завдань творчого та проблемного характеру (на порівняння, класифікацію явищ, на уміння виділяти головне, визначати суттєві ознаки, робити самостійні висновки тощо).</a:t>
            </a:r>
            <a:endParaRPr lang="uk-UA" sz="20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uk-UA" sz="2000" dirty="0">
                <a:effectLst/>
                <a:latin typeface="Times New Roman" panose="02020603050405020304" pitchFamily="18" charset="0"/>
                <a:ea typeface="Calibri" panose="020F0502020204030204" pitchFamily="34" charset="0"/>
                <a:cs typeface="Arial" panose="020B0604020202020204" pitchFamily="34" charset="0"/>
              </a:rPr>
              <a:t> </a:t>
            </a:r>
            <a:endParaRPr lang="uk-UA"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4274" name="Picture 2" descr="Купити Робочий зошит Біологія 7 клас Соболь В.І.">
            <a:extLst>
              <a:ext uri="{FF2B5EF4-FFF2-40B4-BE49-F238E27FC236}">
                <a16:creationId xmlns:a16="http://schemas.microsoft.com/office/drawing/2014/main" id="{8C0ABFB4-30DC-4FB8-BBAF-59B3F85785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6000" y="449118"/>
            <a:ext cx="2580916" cy="2746663"/>
          </a:xfrm>
          <a:prstGeom prst="rect">
            <a:avLst/>
          </a:prstGeom>
          <a:noFill/>
          <a:extLst>
            <a:ext uri="{909E8E84-426E-40DD-AFC4-6F175D3DCCD1}">
              <a14:hiddenFill xmlns:a14="http://schemas.microsoft.com/office/drawing/2010/main">
                <a:solidFill>
                  <a:srgbClr val="FFFFFF"/>
                </a:solidFill>
              </a14:hiddenFill>
            </a:ext>
          </a:extLst>
        </p:spPr>
      </p:pic>
      <p:pic>
        <p:nvPicPr>
          <p:cNvPr id="54276" name="Picture 4" descr="Робочий зошит. Біологія і екологія, 11 клас. Шаламов Р. Носов Г. та ін. (+  зошит для практичних робіт): продажа, цена в Харькове. учебная и справочная  литература от &quot;Интернет-магазин «Schoolbooks»&quot; - 1035483487">
            <a:extLst>
              <a:ext uri="{FF2B5EF4-FFF2-40B4-BE49-F238E27FC236}">
                <a16:creationId xmlns:a16="http://schemas.microsoft.com/office/drawing/2014/main" id="{DEA0E25B-39A0-4642-97D5-51E65C2930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8198" y="3662220"/>
            <a:ext cx="3199330" cy="2244306"/>
          </a:xfrm>
          <a:prstGeom prst="rect">
            <a:avLst/>
          </a:prstGeom>
          <a:noFill/>
          <a:extLst>
            <a:ext uri="{909E8E84-426E-40DD-AFC4-6F175D3DCCD1}">
              <a14:hiddenFill xmlns:a14="http://schemas.microsoft.com/office/drawing/2010/main">
                <a:solidFill>
                  <a:srgbClr val="FFFFFF"/>
                </a:solidFill>
              </a14:hiddenFill>
            </a:ext>
          </a:extLst>
        </p:spPr>
      </p:pic>
      <p:pic>
        <p:nvPicPr>
          <p:cNvPr id="54278" name="Picture 6" descr="6 Клас / Біологія. Робочий Зошит до Підручника / Котик / Освіта — в  Категории &quot;Учебная и Справочная Литература&quot; на Bigl.ua (610194956)">
            <a:extLst>
              <a:ext uri="{FF2B5EF4-FFF2-40B4-BE49-F238E27FC236}">
                <a16:creationId xmlns:a16="http://schemas.microsoft.com/office/drawing/2014/main" id="{C6A6128D-4E1A-42AB-9690-302D660C8C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18648" y="449118"/>
            <a:ext cx="1781175"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777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8D813E-8567-4FE5-B729-0CD9B24AE556}"/>
              </a:ext>
            </a:extLst>
          </p:cNvPr>
          <p:cNvSpPr txBox="1"/>
          <p:nvPr/>
        </p:nvSpPr>
        <p:spPr>
          <a:xfrm>
            <a:off x="581891" y="686827"/>
            <a:ext cx="8183418" cy="5632311"/>
          </a:xfrm>
          <a:prstGeom prst="rect">
            <a:avLst/>
          </a:prstGeom>
          <a:noFill/>
        </p:spPr>
        <p:txBody>
          <a:bodyPr wrap="square">
            <a:spAutoFit/>
          </a:bodyPr>
          <a:lstStyle/>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Методичні рекомендації</a:t>
            </a:r>
            <a:r>
              <a:rPr lang="uk-UA" sz="2000" dirty="0">
                <a:solidFill>
                  <a:srgbClr val="505050"/>
                </a:solidFill>
                <a:effectLst/>
                <a:latin typeface="Times New Roman" panose="02020603050405020304" pitchFamily="18" charset="0"/>
                <a:ea typeface="Times New Roman" panose="02020603050405020304" pitchFamily="18" charset="0"/>
              </a:rPr>
              <a:t> створюються для надання допомоги педагогу, педагогічному колективу у виробленні рішень, заснованих на досягненнях науки і передового практичного досвіду, і їх практичному втіленні. </a:t>
            </a:r>
            <a:r>
              <a:rPr lang="uk-UA" sz="2000" i="1" dirty="0">
                <a:solidFill>
                  <a:srgbClr val="505050"/>
                </a:solidFill>
                <a:effectLst/>
                <a:latin typeface="Times New Roman" panose="02020603050405020304" pitchFamily="18" charset="0"/>
                <a:ea typeface="Times New Roman" panose="02020603050405020304" pitchFamily="18" charset="0"/>
              </a:rPr>
              <a:t>Розробляються з актуальних питань викладання дисципліни (предмета), з вивчення окремих тем, розділів і </a:t>
            </a:r>
            <a:r>
              <a:rPr lang="uk-UA" sz="2000" i="1" dirty="0" err="1">
                <a:solidFill>
                  <a:srgbClr val="505050"/>
                </a:solidFill>
                <a:effectLst/>
                <a:latin typeface="Times New Roman" panose="02020603050405020304" pitchFamily="18" charset="0"/>
                <a:ea typeface="Times New Roman" panose="02020603050405020304" pitchFamily="18" charset="0"/>
              </a:rPr>
              <a:t>т.п</a:t>
            </a:r>
            <a:r>
              <a:rPr lang="uk-UA" sz="2000" i="1" dirty="0">
                <a:solidFill>
                  <a:srgbClr val="505050"/>
                </a:solidFill>
                <a:effectLst/>
                <a:latin typeface="Times New Roman" panose="02020603050405020304" pitchFamily="18" charset="0"/>
                <a:ea typeface="Times New Roman" panose="02020603050405020304" pitchFamily="18" charset="0"/>
              </a:rPr>
              <a:t>.</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i="1" dirty="0">
                <a:solidFill>
                  <a:srgbClr val="505050"/>
                </a:solidFill>
                <a:effectLst/>
                <a:latin typeface="Times New Roman" panose="02020603050405020304" pitchFamily="18" charset="0"/>
                <a:ea typeface="Times New Roman" panose="02020603050405020304" pitchFamily="18" charset="0"/>
              </a:rPr>
              <a:t>У методичних рекомендаціях</a:t>
            </a:r>
            <a:r>
              <a:rPr lang="uk-UA" sz="2000" dirty="0">
                <a:solidFill>
                  <a:srgbClr val="505050"/>
                </a:solidFill>
                <a:effectLst/>
                <a:latin typeface="Times New Roman" panose="02020603050405020304" pitchFamily="18" charset="0"/>
                <a:ea typeface="Times New Roman" panose="02020603050405020304" pitchFamily="18" charset="0"/>
              </a:rPr>
              <a:t> повинна приділятися велика увага алгоритму (послідовності) дій (інструктаж).</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Це видання, призначене на допомогу педагогам для практичного застосування, в якому основний акцент робиться на методику викладання.</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Видання, що містять матеріали з </a:t>
            </a:r>
            <a:r>
              <a:rPr lang="uk-UA" sz="2000" i="1" dirty="0">
                <a:solidFill>
                  <a:srgbClr val="505050"/>
                </a:solidFill>
                <a:effectLst/>
                <a:latin typeface="Times New Roman" panose="02020603050405020304" pitchFamily="18" charset="0"/>
                <a:ea typeface="Times New Roman" panose="02020603050405020304" pitchFamily="18" charset="0"/>
              </a:rPr>
              <a:t>методики викладання навчальної дисципліни</a:t>
            </a:r>
            <a:r>
              <a:rPr lang="uk-UA" sz="2000" dirty="0">
                <a:solidFill>
                  <a:srgbClr val="505050"/>
                </a:solidFill>
                <a:effectLst/>
                <a:latin typeface="Times New Roman" panose="02020603050405020304" pitchFamily="18" charset="0"/>
                <a:ea typeface="Times New Roman" panose="02020603050405020304" pitchFamily="18" charset="0"/>
              </a:rPr>
              <a:t> (її розділу, частини) або з </a:t>
            </a:r>
            <a:r>
              <a:rPr lang="uk-UA" sz="2000" i="1" dirty="0">
                <a:solidFill>
                  <a:srgbClr val="505050"/>
                </a:solidFill>
                <a:effectLst/>
                <a:latin typeface="Times New Roman" panose="02020603050405020304" pitchFamily="18" charset="0"/>
                <a:ea typeface="Times New Roman" panose="02020603050405020304" pitchFamily="18" charset="0"/>
              </a:rPr>
              <a:t>методики виховання</a:t>
            </a:r>
            <a:r>
              <a:rPr lang="uk-UA" sz="2000" dirty="0">
                <a:solidFill>
                  <a:srgbClr val="505050"/>
                </a:solidFill>
                <a:effectLst/>
                <a:latin typeface="Times New Roman" panose="02020603050405020304" pitchFamily="18" charset="0"/>
                <a:ea typeface="Times New Roman" panose="02020603050405020304" pitchFamily="18" charset="0"/>
              </a:rPr>
              <a:t>, в якому розкриваються актуальні </a:t>
            </a:r>
            <a:r>
              <a:rPr lang="uk-UA" sz="2000" dirty="0" err="1">
                <a:solidFill>
                  <a:srgbClr val="505050"/>
                </a:solidFill>
                <a:effectLst/>
                <a:latin typeface="Times New Roman" panose="02020603050405020304" pitchFamily="18" charset="0"/>
                <a:ea typeface="Times New Roman" panose="02020603050405020304" pitchFamily="18" charset="0"/>
              </a:rPr>
              <a:t>загальнометодичні</a:t>
            </a:r>
            <a:r>
              <a:rPr lang="uk-UA" sz="2000" dirty="0">
                <a:solidFill>
                  <a:srgbClr val="505050"/>
                </a:solidFill>
                <a:effectLst/>
                <a:latin typeface="Times New Roman" panose="02020603050405020304" pitchFamily="18" charset="0"/>
                <a:ea typeface="Times New Roman" panose="02020603050405020304" pitchFamily="18" charset="0"/>
              </a:rPr>
              <a:t> проблеми і питання конкретної методики викладання навчальних дисциплін, пропонуються порядок, послідовність і технологія роботи з підготовки до навчальних занять, описуються цілі, завдання, методи і прийоми навчання, даються поради щодо організації навчального процесу, з адаптації навчального матеріалу до рівня підготовки студентів.</a:t>
            </a:r>
            <a:endParaRPr lang="uk-UA" sz="2000" dirty="0">
              <a:effectLst/>
              <a:latin typeface="Times New Roman" panose="02020603050405020304" pitchFamily="18" charset="0"/>
              <a:ea typeface="Times New Roman" panose="02020603050405020304" pitchFamily="18" charset="0"/>
            </a:endParaRPr>
          </a:p>
        </p:txBody>
      </p:sp>
      <p:pic>
        <p:nvPicPr>
          <p:cNvPr id="5122" name="Picture 2" descr="ᐈ Учебники: картинка и фото учебник, скачать изображения на Depositphotos®">
            <a:extLst>
              <a:ext uri="{FF2B5EF4-FFF2-40B4-BE49-F238E27FC236}">
                <a16:creationId xmlns:a16="http://schemas.microsoft.com/office/drawing/2014/main" id="{79288EC9-FCF5-468C-B5C2-30B49A237B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6733" y="1292081"/>
            <a:ext cx="3121899" cy="206995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Издательство &quot;Мнемозина&quot;">
            <a:extLst>
              <a:ext uri="{FF2B5EF4-FFF2-40B4-BE49-F238E27FC236}">
                <a16:creationId xmlns:a16="http://schemas.microsoft.com/office/drawing/2014/main" id="{3B346AD1-68D6-4FED-A36B-ADA460EC65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8032" y="4061713"/>
            <a:ext cx="2019300"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271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DA56915-8730-4C00-86BE-F15F0208CB28}"/>
              </a:ext>
            </a:extLst>
          </p:cNvPr>
          <p:cNvSpPr txBox="1"/>
          <p:nvPr/>
        </p:nvSpPr>
        <p:spPr>
          <a:xfrm>
            <a:off x="508001" y="424588"/>
            <a:ext cx="7379854" cy="6008824"/>
          </a:xfrm>
          <a:prstGeom prst="rect">
            <a:avLst/>
          </a:prstGeom>
          <a:noFill/>
        </p:spPr>
        <p:txBody>
          <a:bodyPr wrap="square">
            <a:spAutoFit/>
          </a:bodyPr>
          <a:lstStyle/>
          <a:p>
            <a:pPr indent="450215" algn="just">
              <a:lnSpc>
                <a:spcPct val="107000"/>
              </a:lnSpc>
              <a:spcBef>
                <a:spcPts val="200"/>
              </a:spcBef>
            </a:pPr>
            <a:r>
              <a:rPr lang="uk-UA" sz="2000" b="1" dirty="0">
                <a:solidFill>
                  <a:srgbClr val="505050"/>
                </a:solidFill>
                <a:effectLst/>
                <a:latin typeface="Times New Roman" panose="02020603050405020304" pitchFamily="18" charset="0"/>
                <a:ea typeface="Times New Roman" panose="02020603050405020304" pitchFamily="18" charset="0"/>
                <a:cs typeface="Times New Roman" panose="02020603050405020304" pitchFamily="18" charset="0"/>
              </a:rPr>
              <a:t>Орієнтовна структура методичних рекомендацій</a:t>
            </a:r>
          </a:p>
          <a:p>
            <a:pPr indent="450215" algn="just">
              <a:lnSpc>
                <a:spcPct val="107000"/>
              </a:lnSpc>
              <a:spcBef>
                <a:spcPts val="200"/>
              </a:spcBef>
            </a:pPr>
            <a:endParaRPr lang="uk-UA" sz="20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Вступна частина (вступ, передмова)</a:t>
            </a:r>
            <a:r>
              <a:rPr lang="uk-UA" sz="2000" b="0" dirty="0">
                <a:solidFill>
                  <a:srgbClr val="505050"/>
                </a:solidFill>
                <a:effectLst/>
                <a:latin typeface="Times New Roman" panose="02020603050405020304" pitchFamily="18" charset="0"/>
                <a:ea typeface="Times New Roman" panose="02020603050405020304" pitchFamily="18" charset="0"/>
              </a:rPr>
              <a:t> -</a:t>
            </a:r>
            <a:r>
              <a:rPr lang="uk-UA" sz="2000" dirty="0">
                <a:solidFill>
                  <a:srgbClr val="505050"/>
                </a:solidFill>
                <a:effectLst/>
                <a:latin typeface="Times New Roman" panose="02020603050405020304" pitchFamily="18" charset="0"/>
                <a:ea typeface="Times New Roman" panose="02020603050405020304" pitchFamily="18" charset="0"/>
              </a:rPr>
              <a:t> до 10% тексту: в ній дається обґрунтування актуальності, необхідності надання рекомендацій щодо заявленої проблеми; короткий аналіз стану проблеми за літературними джерелами та досвіду практичної діяльності; ступінь вивченості цієї проблеми, достоїнства і недоліки підходів до її вирішення, виділяються </a:t>
            </a:r>
            <a:r>
              <a:rPr lang="uk-UA" sz="2000" i="1" dirty="0">
                <a:solidFill>
                  <a:srgbClr val="505050"/>
                </a:solidFill>
                <a:effectLst/>
                <a:latin typeface="Times New Roman" panose="02020603050405020304" pitchFamily="18" charset="0"/>
                <a:ea typeface="Times New Roman" panose="02020603050405020304" pitchFamily="18" charset="0"/>
              </a:rPr>
              <a:t>об'єктивні і суб'єктивні протиріччя</a:t>
            </a:r>
            <a:r>
              <a:rPr lang="uk-UA" sz="2000" dirty="0">
                <a:solidFill>
                  <a:srgbClr val="505050"/>
                </a:solidFill>
                <a:effectLst/>
                <a:latin typeface="Times New Roman" panose="02020603050405020304" pitchFamily="18" charset="0"/>
                <a:ea typeface="Times New Roman" panose="02020603050405020304" pitchFamily="18" charset="0"/>
              </a:rPr>
              <a:t>, проблеми, труднощі, що існують у педагогічній практиці (в системі початкової професійної освіти взагалі і в даному ОУ зокрема). </a:t>
            </a:r>
          </a:p>
          <a:p>
            <a:pPr indent="450215" algn="just"/>
            <a:endParaRPr lang="uk-UA" sz="2000" dirty="0">
              <a:solidFill>
                <a:srgbClr val="505050"/>
              </a:solidFill>
              <a:latin typeface="Times New Roman" panose="02020603050405020304" pitchFamily="18" charset="0"/>
              <a:ea typeface="Times New Roman" panose="02020603050405020304" pitchFamily="18" charset="0"/>
            </a:endParaRPr>
          </a:p>
          <a:p>
            <a:pPr indent="450215" algn="just"/>
            <a:r>
              <a:rPr lang="uk-UA" sz="2000" dirty="0" err="1">
                <a:solidFill>
                  <a:srgbClr val="505050"/>
                </a:solidFill>
                <a:effectLst/>
                <a:latin typeface="Times New Roman" panose="02020603050405020304" pitchFamily="18" charset="0"/>
                <a:ea typeface="Times New Roman" panose="02020603050405020304" pitchFamily="18" charset="0"/>
              </a:rPr>
              <a:t>Формулюються</a:t>
            </a:r>
            <a:r>
              <a:rPr lang="uk-UA" sz="2000" dirty="0">
                <a:solidFill>
                  <a:srgbClr val="505050"/>
                </a:solidFill>
                <a:effectLst/>
                <a:latin typeface="Times New Roman" panose="02020603050405020304" pitchFamily="18" charset="0"/>
                <a:ea typeface="Times New Roman" panose="02020603050405020304" pitchFamily="18" charset="0"/>
              </a:rPr>
              <a:t> причини, з яких автор вирішив підготувати (розробити) допомогу, пояснюється, які проблеми, труднощі допоможуть вирішити дані рекомендації. </a:t>
            </a:r>
          </a:p>
          <a:p>
            <a:pPr indent="450215" algn="just"/>
            <a:endParaRPr lang="uk-UA" sz="2000" dirty="0">
              <a:solidFill>
                <a:srgbClr val="505050"/>
              </a:solidFill>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Характеризуються умови та обставини створення даних рекомендацій; причини створення даного посібника, вказується адресат, якому призначено видання.</a:t>
            </a:r>
            <a:endParaRPr lang="uk-UA" sz="2000" dirty="0">
              <a:effectLst/>
              <a:latin typeface="Times New Roman" panose="02020603050405020304" pitchFamily="18" charset="0"/>
              <a:ea typeface="Times New Roman" panose="02020603050405020304" pitchFamily="18" charset="0"/>
            </a:endParaRPr>
          </a:p>
        </p:txBody>
      </p:sp>
      <p:pic>
        <p:nvPicPr>
          <p:cNvPr id="6146" name="Picture 2" descr="Картинки книги. учебники">
            <a:extLst>
              <a:ext uri="{FF2B5EF4-FFF2-40B4-BE49-F238E27FC236}">
                <a16:creationId xmlns:a16="http://schemas.microsoft.com/office/drawing/2014/main" id="{150EA89D-1E03-4E93-AC07-25A5AFF5C8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70109" y="1809750"/>
            <a:ext cx="2233757" cy="3387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3250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D860C0-39D3-43F3-AED8-CC1B8E6229F5}"/>
              </a:ext>
            </a:extLst>
          </p:cNvPr>
          <p:cNvSpPr txBox="1"/>
          <p:nvPr/>
        </p:nvSpPr>
        <p:spPr>
          <a:xfrm>
            <a:off x="831273" y="632936"/>
            <a:ext cx="6096000" cy="1938992"/>
          </a:xfrm>
          <a:prstGeom prst="rect">
            <a:avLst/>
          </a:prstGeom>
          <a:noFill/>
        </p:spPr>
        <p:txBody>
          <a:bodyPr wrap="square">
            <a:spAutoFit/>
          </a:bodyPr>
          <a:lstStyle/>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Основна частина - до 85% тексту. Основна частина не називається, вона розбивається на параграфи і пункти (простий і складний план). Акцент в основній частині робиться на алгоритмі опису рекомендацій. Опис дається чітко, без зайвих слів.</a:t>
            </a:r>
            <a:endParaRPr lang="uk-UA" sz="20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A53F96B2-31B5-48EF-B5CC-0542C4B6502C}"/>
              </a:ext>
            </a:extLst>
          </p:cNvPr>
          <p:cNvSpPr txBox="1"/>
          <p:nvPr/>
        </p:nvSpPr>
        <p:spPr>
          <a:xfrm>
            <a:off x="591126" y="3182494"/>
            <a:ext cx="8054109" cy="3170099"/>
          </a:xfrm>
          <a:prstGeom prst="rect">
            <a:avLst/>
          </a:prstGeom>
          <a:noFill/>
        </p:spPr>
        <p:txBody>
          <a:bodyPr wrap="square">
            <a:spAutoFit/>
          </a:bodyPr>
          <a:lstStyle/>
          <a:p>
            <a:pPr indent="450215" algn="just"/>
            <a:r>
              <a:rPr lang="uk-UA" sz="2000" b="0" i="1" dirty="0">
                <a:solidFill>
                  <a:srgbClr val="505050"/>
                </a:solidFill>
                <a:effectLst/>
                <a:latin typeface="Times New Roman" panose="02020603050405020304" pitchFamily="18" charset="0"/>
                <a:ea typeface="Times New Roman" panose="02020603050405020304" pitchFamily="18" charset="0"/>
              </a:rPr>
              <a:t>Приблизний зміст основної частини</a:t>
            </a:r>
            <a:endParaRPr lang="uk-UA" sz="2000" i="1"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Характеристика існуючих підходів до вирішення даної проблеми, відмінність точки зору автора від існуючих підходів. Аргументується обраний підхід до вирішення поставленої проблеми, показуються його переваги і результативність.</a:t>
            </a:r>
            <a:endParaRPr lang="uk-UA" sz="2000" dirty="0">
              <a:effectLst/>
              <a:latin typeface="Times New Roman" panose="02020603050405020304" pitchFamily="18" charset="0"/>
              <a:ea typeface="Times New Roman" panose="02020603050405020304" pitchFamily="18" charset="0"/>
            </a:endParaRPr>
          </a:p>
          <a:p>
            <a:pPr indent="450215" algn="just"/>
            <a:r>
              <a:rPr lang="uk-UA" sz="2000" dirty="0">
                <a:solidFill>
                  <a:srgbClr val="505050"/>
                </a:solidFill>
                <a:effectLst/>
                <a:latin typeface="Times New Roman" panose="02020603050405020304" pitchFamily="18" charset="0"/>
                <a:ea typeface="Times New Roman" panose="02020603050405020304" pitchFamily="18" charset="0"/>
              </a:rPr>
              <a:t>Педагогічна ідея (авторський задум)</a:t>
            </a:r>
            <a:r>
              <a:rPr lang="uk-UA" sz="2000" b="0" dirty="0">
                <a:solidFill>
                  <a:srgbClr val="505050"/>
                </a:solidFill>
                <a:effectLst/>
                <a:latin typeface="Times New Roman" panose="02020603050405020304" pitchFamily="18" charset="0"/>
                <a:ea typeface="Times New Roman" panose="02020603050405020304" pitchFamily="18" charset="0"/>
              </a:rPr>
              <a:t> -</a:t>
            </a:r>
            <a:r>
              <a:rPr lang="uk-UA" sz="2000" dirty="0">
                <a:solidFill>
                  <a:srgbClr val="505050"/>
                </a:solidFill>
                <a:effectLst/>
                <a:latin typeface="Times New Roman" panose="02020603050405020304" pitchFamily="18" charset="0"/>
                <a:ea typeface="Times New Roman" panose="02020603050405020304" pitchFamily="18" charset="0"/>
              </a:rPr>
              <a:t> </a:t>
            </a:r>
            <a:r>
              <a:rPr lang="uk-UA" sz="2000" i="1" dirty="0">
                <a:solidFill>
                  <a:srgbClr val="505050"/>
                </a:solidFill>
                <a:effectLst/>
                <a:latin typeface="Times New Roman" panose="02020603050405020304" pitchFamily="18" charset="0"/>
                <a:ea typeface="Times New Roman" panose="02020603050405020304" pitchFamily="18" charset="0"/>
              </a:rPr>
              <a:t>виклад основних ідей автора (загальна характеристика основних підходів до оптимального рішення існуючої проблеми).</a:t>
            </a:r>
            <a:r>
              <a:rPr lang="uk-UA" sz="2000" dirty="0">
                <a:solidFill>
                  <a:srgbClr val="505050"/>
                </a:solidFill>
                <a:effectLst/>
                <a:latin typeface="Times New Roman" panose="02020603050405020304" pitchFamily="18" charset="0"/>
                <a:ea typeface="Times New Roman" panose="02020603050405020304" pitchFamily="18" charset="0"/>
              </a:rPr>
              <a:t> Показується, як вони співвідносяться з вимогами Держстандарту </a:t>
            </a:r>
            <a:r>
              <a:rPr lang="uk-UA" sz="2000" dirty="0" err="1">
                <a:solidFill>
                  <a:srgbClr val="505050"/>
                </a:solidFill>
                <a:effectLst/>
                <a:latin typeface="Times New Roman" panose="02020603050405020304" pitchFamily="18" charset="0"/>
                <a:ea typeface="Times New Roman" panose="02020603050405020304" pitchFamily="18" charset="0"/>
              </a:rPr>
              <a:t>профосвіти</a:t>
            </a:r>
            <a:r>
              <a:rPr lang="uk-UA" sz="2000" dirty="0">
                <a:solidFill>
                  <a:srgbClr val="505050"/>
                </a:solidFill>
                <a:effectLst/>
                <a:latin typeface="Times New Roman" panose="02020603050405020304" pitchFamily="18" charset="0"/>
                <a:ea typeface="Times New Roman" panose="02020603050405020304" pitchFamily="18" charset="0"/>
              </a:rPr>
              <a:t>, сучасними педагогічними концепціями, основними напрямками розвитку даної установи освіти.</a:t>
            </a:r>
            <a:endParaRPr lang="uk-UA" sz="2000" dirty="0">
              <a:effectLst/>
              <a:latin typeface="Times New Roman" panose="02020603050405020304" pitchFamily="18" charset="0"/>
              <a:ea typeface="Times New Roman" panose="02020603050405020304" pitchFamily="18" charset="0"/>
            </a:endParaRPr>
          </a:p>
        </p:txBody>
      </p:sp>
      <p:pic>
        <p:nvPicPr>
          <p:cNvPr id="7170" name="Picture 2" descr="Підручники для НУШ: які книжки обрали школи — журнал | «Освіторія»">
            <a:extLst>
              <a:ext uri="{FF2B5EF4-FFF2-40B4-BE49-F238E27FC236}">
                <a16:creationId xmlns:a16="http://schemas.microsoft.com/office/drawing/2014/main" id="{A39023B3-4F5E-47D6-B87F-77C97915A5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6350" y="632936"/>
            <a:ext cx="4849979" cy="165887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AVATAN PLUS - Социальный Фоторедактор">
            <a:extLst>
              <a:ext uri="{FF2B5EF4-FFF2-40B4-BE49-F238E27FC236}">
                <a16:creationId xmlns:a16="http://schemas.microsoft.com/office/drawing/2014/main" id="{BE604CF3-9F4C-4BCF-9AA7-2646561C50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54413" y="3897491"/>
            <a:ext cx="3285044" cy="1856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48549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6411</Words>
  <Application>Microsoft Office PowerPoint</Application>
  <PresentationFormat>Широкоэкранный</PresentationFormat>
  <Paragraphs>370</Paragraphs>
  <Slides>60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60</vt:i4>
      </vt:variant>
    </vt:vector>
  </HeadingPairs>
  <TitlesOfParts>
    <vt:vector size="67" baseType="lpstr">
      <vt:lpstr>Arial</vt:lpstr>
      <vt:lpstr>Calibri</vt:lpstr>
      <vt:lpstr>Calibri Light</vt:lpstr>
      <vt:lpstr>Segoe Print</vt:lpstr>
      <vt:lpstr>Times New Roman</vt:lpstr>
      <vt:lpstr>Wingdings</vt:lpstr>
      <vt:lpstr>Тема Office</vt:lpstr>
      <vt:lpstr>Допоміжна навчально-методична література</vt:lpstr>
      <vt:lpstr>План</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Функції енциклопедії в суспільстві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Елементи Дублінського ядра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Допоміжна навчально-методична література</dc:title>
  <dc:creator>N P</dc:creator>
  <cp:lastModifiedBy>N P</cp:lastModifiedBy>
  <cp:revision>13</cp:revision>
  <dcterms:created xsi:type="dcterms:W3CDTF">2021-02-27T09:06:50Z</dcterms:created>
  <dcterms:modified xsi:type="dcterms:W3CDTF">2021-02-27T10:39:13Z</dcterms:modified>
</cp:coreProperties>
</file>