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D2A5-FE8D-4E75-9262-8F70C59D3F90}" type="datetimeFigureOut">
              <a:rPr lang="ru-UA" smtClean="0"/>
              <a:t>19.09.2023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4BF4-644E-452D-9AFC-9C4D1B7C47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6155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D2A5-FE8D-4E75-9262-8F70C59D3F90}" type="datetimeFigureOut">
              <a:rPr lang="ru-UA" smtClean="0"/>
              <a:t>19.09.2023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4BF4-644E-452D-9AFC-9C4D1B7C47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3697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D2A5-FE8D-4E75-9262-8F70C59D3F90}" type="datetimeFigureOut">
              <a:rPr lang="ru-UA" smtClean="0"/>
              <a:t>19.09.2023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4BF4-644E-452D-9AFC-9C4D1B7C47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7863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D2A5-FE8D-4E75-9262-8F70C59D3F90}" type="datetimeFigureOut">
              <a:rPr lang="ru-UA" smtClean="0"/>
              <a:t>19.09.2023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4BF4-644E-452D-9AFC-9C4D1B7C47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3963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D2A5-FE8D-4E75-9262-8F70C59D3F90}" type="datetimeFigureOut">
              <a:rPr lang="ru-UA" smtClean="0"/>
              <a:t>19.09.2023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4BF4-644E-452D-9AFC-9C4D1B7C47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5262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D2A5-FE8D-4E75-9262-8F70C59D3F90}" type="datetimeFigureOut">
              <a:rPr lang="ru-UA" smtClean="0"/>
              <a:t>19.09.2023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4BF4-644E-452D-9AFC-9C4D1B7C47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6096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D2A5-FE8D-4E75-9262-8F70C59D3F90}" type="datetimeFigureOut">
              <a:rPr lang="ru-UA" smtClean="0"/>
              <a:t>19.09.2023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4BF4-644E-452D-9AFC-9C4D1B7C47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5756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D2A5-FE8D-4E75-9262-8F70C59D3F90}" type="datetimeFigureOut">
              <a:rPr lang="ru-UA" smtClean="0"/>
              <a:t>19.09.2023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4BF4-644E-452D-9AFC-9C4D1B7C47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3476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D2A5-FE8D-4E75-9262-8F70C59D3F90}" type="datetimeFigureOut">
              <a:rPr lang="ru-UA" smtClean="0"/>
              <a:t>19.09.2023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4BF4-644E-452D-9AFC-9C4D1B7C47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7153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D2A5-FE8D-4E75-9262-8F70C59D3F90}" type="datetimeFigureOut">
              <a:rPr lang="ru-UA" smtClean="0"/>
              <a:t>19.09.2023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4BF4-644E-452D-9AFC-9C4D1B7C47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7084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D2A5-FE8D-4E75-9262-8F70C59D3F90}" type="datetimeFigureOut">
              <a:rPr lang="ru-UA" smtClean="0"/>
              <a:t>19.09.2023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4BF4-644E-452D-9AFC-9C4D1B7C47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6319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2D2A5-FE8D-4E75-9262-8F70C59D3F90}" type="datetimeFigureOut">
              <a:rPr lang="ru-UA" smtClean="0"/>
              <a:t>19.09.2023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B4BF4-644E-452D-9AFC-9C4D1B7C47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4014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ОЦІНКИ КОНКУРЕНТОСПРОМОЖНОСТІ ПРОДУКЦІЇ</a:t>
            </a:r>
            <a:br>
              <a:rPr lang="ru-RU" dirty="0" smtClean="0"/>
            </a:br>
            <a:r>
              <a:rPr lang="ru-RU" dirty="0" smtClean="0"/>
              <a:t>ПРОМИСЛОВИХ ПІДПРИЄМСТВ</a:t>
            </a:r>
            <a:br>
              <a:rPr lang="ru-RU" dirty="0" smtClean="0"/>
            </a:br>
            <a:endParaRPr lang="ru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1707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оцінка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конкурентоспроможності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трансформаторів</a:t>
            </a:r>
            <a:r>
              <a:rPr lang="ru-RU" sz="2000" dirty="0" smtClean="0"/>
              <a:t>	ТМГ-250	й ТМГ-400	</a:t>
            </a:r>
            <a:r>
              <a:rPr lang="ru-RU" sz="2000" dirty="0" err="1" smtClean="0"/>
              <a:t>виробника</a:t>
            </a:r>
            <a:r>
              <a:rPr lang="ru-RU" sz="2000" dirty="0" smtClean="0"/>
              <a:t>         ВАТ “</a:t>
            </a:r>
            <a:r>
              <a:rPr lang="ru-RU" sz="2000" dirty="0" err="1" smtClean="0"/>
              <a:t>Укрелектроапарат</a:t>
            </a:r>
            <a:r>
              <a:rPr lang="ru-RU" sz="2000" dirty="0" smtClean="0"/>
              <a:t>”, </a:t>
            </a:r>
            <a:r>
              <a:rPr lang="ru-RU" sz="2000" dirty="0" err="1" smtClean="0"/>
              <a:t>використовуючи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загальновідому</a:t>
            </a:r>
            <a:r>
              <a:rPr lang="ru-RU" sz="2000" dirty="0" smtClean="0"/>
              <a:t> методику </a:t>
            </a:r>
            <a:r>
              <a:rPr lang="ru-RU" sz="2000" dirty="0" err="1" smtClean="0"/>
              <a:t>експертних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оцінок</a:t>
            </a:r>
            <a:r>
              <a:rPr lang="ru-RU" sz="2000" dirty="0" smtClean="0"/>
              <a:t>. </a:t>
            </a:r>
            <a:endParaRPr lang="ru-UA" sz="2000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8229600" cy="46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260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6632"/>
            <a:ext cx="8229600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10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0648"/>
            <a:ext cx="8229600" cy="52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62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2656"/>
            <a:ext cx="8229600" cy="60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987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0648"/>
            <a:ext cx="822960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753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29600" cy="443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25144"/>
            <a:ext cx="705916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404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err="1" smtClean="0"/>
              <a:t>Порівняння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двох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показників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дозволяє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визначити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рівень</a:t>
            </a:r>
            <a:r>
              <a:rPr lang="ru-RU" sz="1800" dirty="0" smtClean="0"/>
              <a:t> </a:t>
            </a:r>
            <a:r>
              <a:rPr lang="ru-RU" sz="1800" dirty="0" err="1" smtClean="0"/>
              <a:t>конкурентоспроможності</a:t>
            </a:r>
            <a:r>
              <a:rPr lang="ru-RU" sz="1800" dirty="0" smtClean="0"/>
              <a:t> товару </a:t>
            </a:r>
            <a:r>
              <a:rPr lang="ru-RU" sz="1800" dirty="0" err="1" smtClean="0"/>
              <a:t>стосовно</a:t>
            </a:r>
            <a:r>
              <a:rPr lang="ru-RU" sz="1800" dirty="0" smtClean="0"/>
              <a:t> товару-конкурента за </a:t>
            </a:r>
            <a:r>
              <a:rPr lang="ru-RU" sz="1800" dirty="0" err="1" smtClean="0"/>
              <a:t>технічними</a:t>
            </a:r>
            <a:r>
              <a:rPr lang="ru-RU" sz="1800" dirty="0" smtClean="0"/>
              <a:t> параметрами</a:t>
            </a:r>
            <a:r>
              <a:rPr lang="ru-RU" dirty="0" smtClean="0"/>
              <a:t>.</a:t>
            </a:r>
            <a:endParaRPr lang="ru-U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2776"/>
            <a:ext cx="8229600" cy="3093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22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Ціна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споживання</a:t>
            </a:r>
            <a:r>
              <a:rPr lang="ru-RU" sz="2400" dirty="0" smtClean="0"/>
              <a:t> - сума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споживачу</a:t>
            </a:r>
            <a:r>
              <a:rPr lang="ru-RU" sz="2400" dirty="0" smtClean="0"/>
              <a:t> на весь час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товару, </a:t>
            </a:r>
            <a:r>
              <a:rPr lang="ru-RU" sz="2400" dirty="0" err="1" smtClean="0"/>
              <a:t>визначається</a:t>
            </a:r>
            <a:r>
              <a:rPr lang="ru-RU" sz="2400" dirty="0" smtClean="0"/>
              <a:t> за формулою</a:t>
            </a:r>
            <a:endParaRPr lang="ru-UA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8841"/>
            <a:ext cx="8229600" cy="2288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10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Груповий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показник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конкурентоспроможності</a:t>
            </a:r>
            <a:r>
              <a:rPr lang="ru-RU" sz="2400" dirty="0" smtClean="0"/>
              <a:t> за </a:t>
            </a:r>
            <a:r>
              <a:rPr lang="ru-RU" sz="2400" dirty="0" err="1" smtClean="0"/>
              <a:t>економічними</a:t>
            </a:r>
            <a:r>
              <a:rPr lang="ru-RU" sz="2400" dirty="0" smtClean="0"/>
              <a:t> параметрами </a:t>
            </a:r>
            <a:r>
              <a:rPr lang="ru-RU" sz="2400" dirty="0" err="1" smtClean="0"/>
              <a:t>обчислюється</a:t>
            </a:r>
            <a:r>
              <a:rPr lang="ru-RU" sz="2400" dirty="0" smtClean="0"/>
              <a:t> за формулою:</a:t>
            </a:r>
            <a:endParaRPr lang="ru-UA" sz="24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2776"/>
            <a:ext cx="82296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0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Шкала </a:t>
            </a:r>
            <a:r>
              <a:rPr lang="ru-RU" sz="2400" dirty="0" err="1" smtClean="0"/>
              <a:t>оцінювання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перспективності</a:t>
            </a:r>
            <a:r>
              <a:rPr lang="ru-RU" sz="2400" dirty="0" smtClean="0"/>
              <a:t> товару за </a:t>
            </a:r>
            <a:r>
              <a:rPr lang="ru-RU" sz="2400" dirty="0" err="1" smtClean="0"/>
              <a:t>інтегральним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показником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конкурентоспроможності</a:t>
            </a:r>
            <a:endParaRPr lang="ru-UA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6832"/>
            <a:ext cx="822960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41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8018"/>
          </a:xfrm>
        </p:spPr>
        <p:txBody>
          <a:bodyPr>
            <a:normAutofit fontScale="90000"/>
          </a:bodyPr>
          <a:lstStyle/>
          <a:p>
            <a:endParaRPr lang="ru-UA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Отже, визначивши методику, проведемо оцінку конкурентоспроможності продукції промислового підприємства ВАТ “</a:t>
            </a:r>
            <a:r>
              <a:rPr lang="uk-UA" dirty="0" err="1" smtClean="0"/>
              <a:t>Укрелектроапарат</a:t>
            </a:r>
            <a:r>
              <a:rPr lang="uk-UA" dirty="0" smtClean="0"/>
              <a:t>”.</a:t>
            </a:r>
          </a:p>
          <a:p>
            <a:r>
              <a:rPr lang="uk-UA" dirty="0" smtClean="0"/>
              <a:t>Переважна частина продукції (близько 70%), яку виготовляє ВАТ “</a:t>
            </a:r>
            <a:r>
              <a:rPr lang="uk-UA" dirty="0" err="1" smtClean="0"/>
              <a:t>Укрелектроапарат</a:t>
            </a:r>
            <a:r>
              <a:rPr lang="uk-UA" dirty="0" smtClean="0"/>
              <a:t>” понад 80% експорту припадає на Казахстан. Тому, доцільним буде провести оцінку конкурентоспроможності продукції ВАТ “</a:t>
            </a:r>
            <a:r>
              <a:rPr lang="uk-UA" dirty="0" err="1" smtClean="0"/>
              <a:t>Укрелектроапарат</a:t>
            </a:r>
            <a:r>
              <a:rPr lang="uk-UA" dirty="0" smtClean="0"/>
              <a:t>” щодо продукції тих підприємств, які успішно працюють саме на ринках Казахстану</a:t>
            </a:r>
          </a:p>
          <a:p>
            <a:r>
              <a:rPr lang="uk-UA" dirty="0" smtClean="0"/>
              <a:t>На казахському ринку успішно діють електротехнічний завод, трансформаторний завод, група компаній “Електрощит”, ВАТ “</a:t>
            </a:r>
            <a:r>
              <a:rPr lang="uk-UA" dirty="0" err="1" smtClean="0"/>
              <a:t>Алттранс</a:t>
            </a:r>
            <a:r>
              <a:rPr lang="uk-UA" dirty="0" smtClean="0"/>
              <a:t>” трансформаторний завод, проте найсильніші позиції займають ТОВ ТП “</a:t>
            </a:r>
            <a:r>
              <a:rPr lang="uk-UA" dirty="0" err="1" smtClean="0"/>
              <a:t>Енергорезерв</a:t>
            </a:r>
            <a:r>
              <a:rPr lang="uk-UA" dirty="0" smtClean="0"/>
              <a:t>” та ВАТ “</a:t>
            </a:r>
            <a:r>
              <a:rPr lang="uk-UA" dirty="0" err="1" smtClean="0"/>
              <a:t>Профенерго</a:t>
            </a:r>
            <a:r>
              <a:rPr lang="uk-UA" dirty="0" smtClean="0"/>
              <a:t>”</a:t>
            </a:r>
          </a:p>
          <a:p>
            <a:r>
              <a:rPr lang="uk-UA" dirty="0" smtClean="0"/>
              <a:t>Чільне місце у </a:t>
            </a:r>
            <a:r>
              <a:rPr lang="uk-UA" dirty="0" err="1" smtClean="0"/>
              <a:t>номенклатурах</a:t>
            </a:r>
            <a:r>
              <a:rPr lang="uk-UA" dirty="0" smtClean="0"/>
              <a:t> ТОВ ТП “</a:t>
            </a:r>
            <a:r>
              <a:rPr lang="uk-UA" dirty="0" err="1" smtClean="0"/>
              <a:t>Енергорезерв</a:t>
            </a:r>
            <a:r>
              <a:rPr lang="uk-UA" dirty="0" smtClean="0"/>
              <a:t>” та ВАТ “</a:t>
            </a:r>
            <a:r>
              <a:rPr lang="uk-UA" dirty="0" err="1" smtClean="0"/>
              <a:t>Профенерго</a:t>
            </a:r>
            <a:r>
              <a:rPr lang="uk-UA" dirty="0" smtClean="0"/>
              <a:t>” займають трансформатори ТМГ-400 і ТМГ-250, за функціональними і технічними характеристиками вони аналогічні трансформаторам ВАТ “</a:t>
            </a:r>
            <a:r>
              <a:rPr lang="uk-UA" dirty="0" err="1" smtClean="0"/>
              <a:t>Укрелектроапарат</a:t>
            </a:r>
            <a:r>
              <a:rPr lang="uk-UA" dirty="0" smtClean="0"/>
              <a:t>”.</a:t>
            </a:r>
          </a:p>
          <a:p>
            <a:r>
              <a:rPr lang="uk-UA" dirty="0" smtClean="0"/>
              <a:t>Таким чином, для оцінки конкурентоспроможності продукції використаємо такі види трансформаторів, як ТМГ-400 і ТМГ-250.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10700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200" dirty="0" err="1" smtClean="0"/>
              <a:t>Технічні</a:t>
            </a:r>
            <a:r>
              <a:rPr lang="ru-RU" sz="2200" dirty="0" smtClean="0"/>
              <a:t> та </a:t>
            </a:r>
            <a:r>
              <a:rPr lang="ru-RU" sz="2200" dirty="0" err="1" smtClean="0"/>
              <a:t>економічні</a:t>
            </a:r>
            <a:r>
              <a:rPr lang="ru-RU" sz="2200" dirty="0" smtClean="0"/>
              <a:t> характеристики </a:t>
            </a:r>
            <a:r>
              <a:rPr lang="ru-RU" sz="2200" dirty="0" err="1" smtClean="0"/>
              <a:t>трансформаторів</a:t>
            </a:r>
            <a:r>
              <a:rPr lang="ru-RU" sz="2200" dirty="0" smtClean="0"/>
              <a:t> ТМГ-400 і ТМГ-250 ВАТ “</a:t>
            </a:r>
            <a:r>
              <a:rPr lang="ru-RU" sz="2200" dirty="0" err="1" smtClean="0"/>
              <a:t>Профенерго</a:t>
            </a:r>
            <a:r>
              <a:rPr lang="ru-RU" sz="2200" dirty="0" smtClean="0"/>
              <a:t>”, ТОВ ТП “</a:t>
            </a:r>
            <a:r>
              <a:rPr lang="ru-RU" sz="2200" dirty="0" err="1" smtClean="0"/>
              <a:t>Енергорезерв</a:t>
            </a:r>
            <a:r>
              <a:rPr lang="ru-RU" sz="2200" dirty="0" smtClean="0"/>
              <a:t>” та ВАТ “</a:t>
            </a:r>
            <a:r>
              <a:rPr lang="ru-RU" sz="2200" dirty="0" err="1" smtClean="0"/>
              <a:t>Укрелектроапарат</a:t>
            </a:r>
            <a:r>
              <a:rPr lang="ru-RU" sz="2400" dirty="0" smtClean="0"/>
              <a:t>” </a:t>
            </a:r>
            <a:endParaRPr lang="ru-UA" sz="2400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9"/>
            <a:ext cx="822960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1"/>
            <a:ext cx="8280920" cy="209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657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Економічні показники</a:t>
            </a:r>
            <a:endParaRPr lang="ru-UA" sz="2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22960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429000"/>
            <a:ext cx="820891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3794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228</Words>
  <Application>Microsoft Office PowerPoint</Application>
  <PresentationFormat>Экран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МЕТОДИКА ОЦІНКИ КОНКУРЕНТОСПРОМОЖНОСТІ ПРОДУКЦІЇ ПРОМИСЛОВИХ ПІДПРИЄМСТВ </vt:lpstr>
      <vt:lpstr>Презентация PowerPoint</vt:lpstr>
      <vt:lpstr>Порівняння двох групових показників дозволяє визначити рівень конкурентоспроможності товару стосовно товару-конкурента за технічними параметрами.</vt:lpstr>
      <vt:lpstr>Ціна споживання - сума коштів, що необхідні споживачу на весь час використання товару, визначається за формулою</vt:lpstr>
      <vt:lpstr>Груповий показник конкурентоспроможності за економічними параметрами обчислюється за формулою:</vt:lpstr>
      <vt:lpstr>Шкала оцінювання перспективності товару за інтегральним показником конкурентоспроможності</vt:lpstr>
      <vt:lpstr>Презентация PowerPoint</vt:lpstr>
      <vt:lpstr>Технічні та економічні характеристики трансформаторів ТМГ-400 і ТМГ-250 ВАТ “Профенерго”, ТОВ ТП “Енергорезерв” та ВАТ “Укрелектроапарат” </vt:lpstr>
      <vt:lpstr>Економічні показники</vt:lpstr>
      <vt:lpstr>оцінка конкурентоспроможності трансформаторів ТМГ-250 й ТМГ-400 виробника         ВАТ “Укрелектроапарат”, використовуючи загальновідому методику експертних оцінок.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ОЦІНКИ КОНКУРЕНТОСПРОМОЖНОСТІ ПРОДУКЦІЇ ПРОМИСЛОВИХ ПІДПРИЄМСТВ</dc:title>
  <dc:creator>uzver</dc:creator>
  <cp:lastModifiedBy>uzver</cp:lastModifiedBy>
  <cp:revision>5</cp:revision>
  <dcterms:created xsi:type="dcterms:W3CDTF">2023-09-19T16:04:20Z</dcterms:created>
  <dcterms:modified xsi:type="dcterms:W3CDTF">2023-09-19T16:50:04Z</dcterms:modified>
</cp:coreProperties>
</file>