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60" r:id="rId2"/>
    <p:sldMasterId id="2147483777" r:id="rId3"/>
    <p:sldMasterId id="2147483794" r:id="rId4"/>
  </p:sldMasterIdLst>
  <p:sldIdLst>
    <p:sldId id="340" r:id="rId5"/>
    <p:sldId id="257" r:id="rId6"/>
    <p:sldId id="258" r:id="rId7"/>
    <p:sldId id="263" r:id="rId8"/>
    <p:sldId id="337"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335" r:id="rId28"/>
    <p:sldId id="288" r:id="rId29"/>
    <p:sldId id="291" r:id="rId30"/>
    <p:sldId id="292" r:id="rId31"/>
    <p:sldId id="293" r:id="rId32"/>
    <p:sldId id="294" r:id="rId33"/>
    <p:sldId id="296" r:id="rId34"/>
    <p:sldId id="297" r:id="rId35"/>
    <p:sldId id="298" r:id="rId36"/>
    <p:sldId id="299" r:id="rId37"/>
    <p:sldId id="300" r:id="rId38"/>
    <p:sldId id="301" r:id="rId39"/>
    <p:sldId id="302"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39" r:id="rId53"/>
    <p:sldId id="318" r:id="rId54"/>
    <p:sldId id="319" r:id="rId55"/>
    <p:sldId id="320" r:id="rId56"/>
    <p:sldId id="324" r:id="rId57"/>
    <p:sldId id="326" r:id="rId58"/>
    <p:sldId id="327" r:id="rId59"/>
    <p:sldId id="325" r:id="rId60"/>
  </p:sldIdLst>
  <p:sldSz cx="12192000" cy="6858000"/>
  <p:notesSz cx="7559675" cy="106918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Игорь Тоцкий"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48;&#1075;&#1086;&#1088;&#1100;\Desktop\&#1051;&#1080;&#1089;&#1090;%20Microsoft%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048;&#1075;&#1086;&#1088;&#1100;\Desktop\&#1051;&#1080;&#1089;&#1090;%20Microsoft%20Exc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Температура</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3"/>
          <c:order val="0"/>
          <c:tx>
            <c:strRef>
              <c:f>Лист1!$B$21:$C$21</c:f>
              <c:strCache>
                <c:ptCount val="2"/>
                <c:pt idx="0">
                  <c:v>2013</c:v>
                </c:pt>
                <c:pt idx="1">
                  <c:v>Середня t, 0С</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Лист1!$D$16:$I$17</c:f>
              <c:strCache>
                <c:ptCount val="6"/>
                <c:pt idx="0">
                  <c:v>Квітень</c:v>
                </c:pt>
                <c:pt idx="1">
                  <c:v>Травень</c:v>
                </c:pt>
                <c:pt idx="2">
                  <c:v>Червень</c:v>
                </c:pt>
                <c:pt idx="3">
                  <c:v>Липень</c:v>
                </c:pt>
                <c:pt idx="4">
                  <c:v>Серпень</c:v>
                </c:pt>
                <c:pt idx="5">
                  <c:v>Вересень</c:v>
                </c:pt>
              </c:strCache>
            </c:strRef>
          </c:cat>
          <c:val>
            <c:numRef>
              <c:f>Лист1!$D$21:$I$21</c:f>
              <c:numCache>
                <c:formatCode>General</c:formatCode>
                <c:ptCount val="6"/>
                <c:pt idx="0">
                  <c:v>13.2</c:v>
                </c:pt>
                <c:pt idx="1">
                  <c:v>23.1</c:v>
                </c:pt>
                <c:pt idx="2">
                  <c:v>24.7</c:v>
                </c:pt>
                <c:pt idx="3">
                  <c:v>26.2</c:v>
                </c:pt>
                <c:pt idx="4">
                  <c:v>25.2</c:v>
                </c:pt>
                <c:pt idx="5">
                  <c:v>14.9</c:v>
                </c:pt>
              </c:numCache>
            </c:numRef>
          </c:val>
          <c:smooth val="0"/>
        </c:ser>
        <c:ser>
          <c:idx val="7"/>
          <c:order val="1"/>
          <c:tx>
            <c:strRef>
              <c:f>Лист1!$B$25:$C$25</c:f>
              <c:strCache>
                <c:ptCount val="2"/>
                <c:pt idx="0">
                  <c:v>2014</c:v>
                </c:pt>
                <c:pt idx="1">
                  <c:v>Середня t, 0С</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Лист1!$D$16:$I$17</c:f>
              <c:strCache>
                <c:ptCount val="6"/>
                <c:pt idx="0">
                  <c:v>Квітень</c:v>
                </c:pt>
                <c:pt idx="1">
                  <c:v>Травень</c:v>
                </c:pt>
                <c:pt idx="2">
                  <c:v>Червень</c:v>
                </c:pt>
                <c:pt idx="3">
                  <c:v>Липень</c:v>
                </c:pt>
                <c:pt idx="4">
                  <c:v>Серпень</c:v>
                </c:pt>
                <c:pt idx="5">
                  <c:v>Вересень</c:v>
                </c:pt>
              </c:strCache>
            </c:strRef>
          </c:cat>
          <c:val>
            <c:numRef>
              <c:f>Лист1!$D$25:$I$25</c:f>
              <c:numCache>
                <c:formatCode>General</c:formatCode>
                <c:ptCount val="6"/>
                <c:pt idx="0">
                  <c:v>12.1</c:v>
                </c:pt>
                <c:pt idx="1">
                  <c:v>20.2</c:v>
                </c:pt>
                <c:pt idx="2">
                  <c:v>22.4</c:v>
                </c:pt>
                <c:pt idx="3">
                  <c:v>26.4</c:v>
                </c:pt>
                <c:pt idx="4">
                  <c:v>26.8</c:v>
                </c:pt>
                <c:pt idx="5">
                  <c:v>18.600000000000001</c:v>
                </c:pt>
              </c:numCache>
            </c:numRef>
          </c:val>
          <c:smooth val="0"/>
        </c:ser>
        <c:ser>
          <c:idx val="8"/>
          <c:order val="2"/>
          <c:tx>
            <c:strRef>
              <c:f>Лист1!$B$26:$C$26</c:f>
              <c:strCache>
                <c:ptCount val="2"/>
                <c:pt idx="0">
                  <c:v>Середньобагаторічний показник</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Лист1!$D$16:$I$17</c:f>
              <c:strCache>
                <c:ptCount val="6"/>
                <c:pt idx="0">
                  <c:v>Квітень</c:v>
                </c:pt>
                <c:pt idx="1">
                  <c:v>Травень</c:v>
                </c:pt>
                <c:pt idx="2">
                  <c:v>Червень</c:v>
                </c:pt>
                <c:pt idx="3">
                  <c:v>Липень</c:v>
                </c:pt>
                <c:pt idx="4">
                  <c:v>Серпень</c:v>
                </c:pt>
                <c:pt idx="5">
                  <c:v>Вересень</c:v>
                </c:pt>
              </c:strCache>
            </c:strRef>
          </c:cat>
          <c:val>
            <c:numRef>
              <c:f>Лист1!$D$26:$I$26</c:f>
              <c:numCache>
                <c:formatCode>General</c:formatCode>
                <c:ptCount val="6"/>
                <c:pt idx="0">
                  <c:v>10.1</c:v>
                </c:pt>
                <c:pt idx="1">
                  <c:v>16.7</c:v>
                </c:pt>
                <c:pt idx="2">
                  <c:v>20.7</c:v>
                </c:pt>
                <c:pt idx="3">
                  <c:v>22.4</c:v>
                </c:pt>
                <c:pt idx="4">
                  <c:v>21.6</c:v>
                </c:pt>
                <c:pt idx="5">
                  <c:v>16.3</c:v>
                </c:pt>
              </c:numCache>
            </c:numRef>
          </c:val>
          <c:smooth val="0"/>
        </c:ser>
        <c:dLbls>
          <c:showLegendKey val="0"/>
          <c:showVal val="0"/>
          <c:showCatName val="0"/>
          <c:showSerName val="0"/>
          <c:showPercent val="0"/>
          <c:showBubbleSize val="0"/>
        </c:dLbls>
        <c:marker val="1"/>
        <c:smooth val="0"/>
        <c:axId val="277055144"/>
        <c:axId val="277053184"/>
      </c:lineChart>
      <c:catAx>
        <c:axId val="277055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solidFill>
                      <a:sysClr val="windowText" lastClr="000000"/>
                    </a:solidFill>
                  </a:rPr>
                  <a:t>Середньодобова </a:t>
                </a:r>
                <a:r>
                  <a:rPr lang="en-US">
                    <a:solidFill>
                      <a:sysClr val="windowText" lastClr="000000"/>
                    </a:solidFill>
                  </a:rPr>
                  <a:t>t, </a:t>
                </a:r>
                <a:r>
                  <a:rPr lang="en-US" baseline="30000">
                    <a:solidFill>
                      <a:sysClr val="windowText" lastClr="000000"/>
                    </a:solidFill>
                  </a:rPr>
                  <a:t>0</a:t>
                </a:r>
                <a:r>
                  <a:rPr lang="en-US">
                    <a:solidFill>
                      <a:sysClr val="windowText" lastClr="000000"/>
                    </a:solidFill>
                  </a:rPr>
                  <a:t>C</a:t>
                </a:r>
                <a:endParaRPr lang="ru-RU">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7053184"/>
        <c:crosses val="autoZero"/>
        <c:auto val="1"/>
        <c:lblAlgn val="ctr"/>
        <c:lblOffset val="100"/>
        <c:noMultiLvlLbl val="0"/>
      </c:catAx>
      <c:valAx>
        <c:axId val="277053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ysClr val="windowText" lastClr="000000"/>
                    </a:solidFill>
                  </a:rPr>
                  <a:t>t,</a:t>
                </a:r>
                <a:r>
                  <a:rPr lang="en-US" baseline="0">
                    <a:solidFill>
                      <a:sysClr val="windowText" lastClr="000000"/>
                    </a:solidFill>
                  </a:rPr>
                  <a:t> </a:t>
                </a:r>
                <a:r>
                  <a:rPr lang="en-US" baseline="30000">
                    <a:solidFill>
                      <a:sysClr val="windowText" lastClr="000000"/>
                    </a:solidFill>
                  </a:rPr>
                  <a:t>0</a:t>
                </a:r>
                <a:r>
                  <a:rPr lang="en-US" baseline="0">
                    <a:solidFill>
                      <a:sysClr val="windowText" lastClr="000000"/>
                    </a:solidFill>
                  </a:rPr>
                  <a:t>C</a:t>
                </a:r>
                <a:endParaRPr lang="ru-RU">
                  <a:solidFill>
                    <a:sysClr val="windowText" lastClr="000000"/>
                  </a:solidFill>
                </a:endParaRPr>
              </a:p>
            </c:rich>
          </c:tx>
          <c:layout>
            <c:manualLayout>
              <c:xMode val="edge"/>
              <c:yMode val="edge"/>
              <c:x val="1.9793072424651371E-2"/>
              <c:y val="0.3975562161746548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7705514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Опади</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3"/>
          <c:order val="0"/>
          <c:tx>
            <c:strRef>
              <c:f>Лист1!$K$21:$L$21</c:f>
              <c:strCache>
                <c:ptCount val="2"/>
                <c:pt idx="0">
                  <c:v>2013</c:v>
                </c:pt>
                <c:pt idx="1">
                  <c:v>Сума опадів, мм</c:v>
                </c:pt>
              </c:strCache>
            </c:strRef>
          </c:tx>
          <c:spPr>
            <a:ln w="28575" cap="rnd">
              <a:solidFill>
                <a:srgbClr val="00B050"/>
              </a:solidFill>
              <a:round/>
            </a:ln>
            <a:effectLst/>
          </c:spPr>
          <c:marker>
            <c:symbol val="circle"/>
            <c:size val="5"/>
            <c:spPr>
              <a:solidFill>
                <a:srgbClr val="00B050"/>
              </a:solidFill>
              <a:ln w="9525" cap="flat">
                <a:solidFill>
                  <a:srgbClr val="00B050"/>
                </a:solidFill>
              </a:ln>
              <a:effectLst/>
            </c:spPr>
          </c:marker>
          <c:cat>
            <c:multiLvlStrRef>
              <c:f>Лист1!$M$16:$R$17</c:f>
              <c:multiLvlStrCache>
                <c:ptCount val="6"/>
                <c:lvl>
                  <c:pt idx="0">
                    <c:v>Квітень</c:v>
                  </c:pt>
                  <c:pt idx="1">
                    <c:v>Травень</c:v>
                  </c:pt>
                  <c:pt idx="2">
                    <c:v>Червень</c:v>
                  </c:pt>
                  <c:pt idx="3">
                    <c:v>Липень</c:v>
                  </c:pt>
                  <c:pt idx="4">
                    <c:v>Серпень</c:v>
                  </c:pt>
                  <c:pt idx="5">
                    <c:v>Вересень</c:v>
                  </c:pt>
                </c:lvl>
                <c:lvl>
                  <c:pt idx="0">
                    <c:v>Опади, мм</c:v>
                  </c:pt>
                </c:lvl>
              </c:multiLvlStrCache>
            </c:multiLvlStrRef>
          </c:cat>
          <c:val>
            <c:numRef>
              <c:f>Лист1!$M$21:$R$21</c:f>
              <c:numCache>
                <c:formatCode>General</c:formatCode>
                <c:ptCount val="6"/>
                <c:pt idx="0">
                  <c:v>8</c:v>
                </c:pt>
                <c:pt idx="1">
                  <c:v>29</c:v>
                </c:pt>
                <c:pt idx="2">
                  <c:v>31.5</c:v>
                </c:pt>
                <c:pt idx="3">
                  <c:v>90.5</c:v>
                </c:pt>
                <c:pt idx="4">
                  <c:v>0</c:v>
                </c:pt>
                <c:pt idx="5">
                  <c:v>49</c:v>
                </c:pt>
              </c:numCache>
            </c:numRef>
          </c:val>
          <c:smooth val="0"/>
        </c:ser>
        <c:ser>
          <c:idx val="7"/>
          <c:order val="1"/>
          <c:tx>
            <c:strRef>
              <c:f>Лист1!$K$25:$L$25</c:f>
              <c:strCache>
                <c:ptCount val="2"/>
                <c:pt idx="0">
                  <c:v>2014</c:v>
                </c:pt>
                <c:pt idx="1">
                  <c:v>Сума опадів, мм</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multiLvlStrRef>
              <c:f>Лист1!$M$16:$R$17</c:f>
              <c:multiLvlStrCache>
                <c:ptCount val="6"/>
                <c:lvl>
                  <c:pt idx="0">
                    <c:v>Квітень</c:v>
                  </c:pt>
                  <c:pt idx="1">
                    <c:v>Травень</c:v>
                  </c:pt>
                  <c:pt idx="2">
                    <c:v>Червень</c:v>
                  </c:pt>
                  <c:pt idx="3">
                    <c:v>Липень</c:v>
                  </c:pt>
                  <c:pt idx="4">
                    <c:v>Серпень</c:v>
                  </c:pt>
                  <c:pt idx="5">
                    <c:v>Вересень</c:v>
                  </c:pt>
                </c:lvl>
                <c:lvl>
                  <c:pt idx="0">
                    <c:v>Опади, мм</c:v>
                  </c:pt>
                </c:lvl>
              </c:multiLvlStrCache>
            </c:multiLvlStrRef>
          </c:cat>
          <c:val>
            <c:numRef>
              <c:f>Лист1!$M$25:$R$25</c:f>
              <c:numCache>
                <c:formatCode>General</c:formatCode>
                <c:ptCount val="6"/>
                <c:pt idx="0">
                  <c:v>48.4</c:v>
                </c:pt>
                <c:pt idx="1">
                  <c:v>35</c:v>
                </c:pt>
                <c:pt idx="2">
                  <c:v>79.5</c:v>
                </c:pt>
                <c:pt idx="3">
                  <c:v>11</c:v>
                </c:pt>
                <c:pt idx="4">
                  <c:v>31</c:v>
                </c:pt>
                <c:pt idx="5">
                  <c:v>81</c:v>
                </c:pt>
              </c:numCache>
            </c:numRef>
          </c:val>
          <c:smooth val="0"/>
        </c:ser>
        <c:ser>
          <c:idx val="8"/>
          <c:order val="2"/>
          <c:tx>
            <c:strRef>
              <c:f>Лист1!$K$26:$L$26</c:f>
              <c:strCache>
                <c:ptCount val="2"/>
                <c:pt idx="0">
                  <c:v>Середньобагаторічний показник</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multiLvlStrRef>
              <c:f>Лист1!$M$16:$R$17</c:f>
              <c:multiLvlStrCache>
                <c:ptCount val="6"/>
                <c:lvl>
                  <c:pt idx="0">
                    <c:v>Квітень</c:v>
                  </c:pt>
                  <c:pt idx="1">
                    <c:v>Травень</c:v>
                  </c:pt>
                  <c:pt idx="2">
                    <c:v>Червень</c:v>
                  </c:pt>
                  <c:pt idx="3">
                    <c:v>Липень</c:v>
                  </c:pt>
                  <c:pt idx="4">
                    <c:v>Серпень</c:v>
                  </c:pt>
                  <c:pt idx="5">
                    <c:v>Вересень</c:v>
                  </c:pt>
                </c:lvl>
                <c:lvl>
                  <c:pt idx="0">
                    <c:v>Опади, мм</c:v>
                  </c:pt>
                </c:lvl>
              </c:multiLvlStrCache>
            </c:multiLvlStrRef>
          </c:cat>
          <c:val>
            <c:numRef>
              <c:f>Лист1!$M$26:$R$26</c:f>
              <c:numCache>
                <c:formatCode>General</c:formatCode>
                <c:ptCount val="6"/>
                <c:pt idx="0">
                  <c:v>36</c:v>
                </c:pt>
                <c:pt idx="1">
                  <c:v>42</c:v>
                </c:pt>
                <c:pt idx="2">
                  <c:v>52</c:v>
                </c:pt>
                <c:pt idx="3">
                  <c:v>50</c:v>
                </c:pt>
                <c:pt idx="4">
                  <c:v>41</c:v>
                </c:pt>
                <c:pt idx="5">
                  <c:v>23</c:v>
                </c:pt>
              </c:numCache>
            </c:numRef>
          </c:val>
          <c:smooth val="0"/>
        </c:ser>
        <c:dLbls>
          <c:showLegendKey val="0"/>
          <c:showVal val="0"/>
          <c:showCatName val="0"/>
          <c:showSerName val="0"/>
          <c:showPercent val="0"/>
          <c:showBubbleSize val="0"/>
        </c:dLbls>
        <c:marker val="1"/>
        <c:smooth val="0"/>
        <c:axId val="365706992"/>
        <c:axId val="365716792"/>
      </c:lineChart>
      <c:catAx>
        <c:axId val="36570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5716792"/>
        <c:crosses val="autoZero"/>
        <c:auto val="1"/>
        <c:lblAlgn val="ctr"/>
        <c:lblOffset val="100"/>
        <c:noMultiLvlLbl val="0"/>
      </c:catAx>
      <c:valAx>
        <c:axId val="365716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5706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6"/>
          <p:cNvSpPr>
            <a:spLocks noChangeArrowheads="1"/>
          </p:cNvSpPr>
          <p:nvPr/>
        </p:nvSpPr>
        <p:spPr bwMode="auto">
          <a:xfrm>
            <a:off x="0" y="4324350"/>
            <a:ext cx="1744663" cy="777875"/>
          </a:xfrm>
          <a:custGeom>
            <a:avLst/>
            <a:gdLst>
              <a:gd name="T0" fmla="*/ 0 w 372"/>
              <a:gd name="T1" fmla="*/ 0 h 166"/>
              <a:gd name="T2" fmla="*/ 372 w 372"/>
              <a:gd name="T3" fmla="*/ 166 h 166"/>
            </a:gdLst>
            <a:ahLst/>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2EEAE349-9A8C-4CCE-B78E-52814E6D07C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D1D5993A-0E8D-46D9-B3B2-A8CF8892811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8F7D3BA2-7E63-41E6-8217-0B1745181AB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9DA449E-3B43-457E-B4E8-369EA188154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3DFEB57B-BCB3-4D6A-B50B-ACBA6F36EB0A}"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394C6078-DAE3-49B8-9C29-01CD46C8A0A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DB49ABC-278D-4176-AD82-2AA7867CA02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74129AC-6325-4DDE-9B15-A227B9C9B8E8}"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6"/>
          <p:cNvSpPr>
            <a:spLocks noChangeArrowheads="1"/>
          </p:cNvSpPr>
          <p:nvPr/>
        </p:nvSpPr>
        <p:spPr bwMode="auto">
          <a:xfrm>
            <a:off x="0" y="4324350"/>
            <a:ext cx="1744663" cy="777875"/>
          </a:xfrm>
          <a:custGeom>
            <a:avLst/>
            <a:gdLst>
              <a:gd name="T0" fmla="*/ 0 w 372"/>
              <a:gd name="T1" fmla="*/ 0 h 166"/>
              <a:gd name="T2" fmla="*/ 372 w 372"/>
              <a:gd name="T3" fmla="*/ 166 h 166"/>
            </a:gdLst>
            <a:ahLst/>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55AAFF48-B4B6-4897-968A-EB41BCB14A18}"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21F5F92-18DB-4427-AE58-94B0387EF6E0}"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7759598C-DB7E-44AD-AF77-934C23062E9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219722A-CAF1-4825-AA69-957E3F0C6E9E}"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2E81C46-78ED-4947-8DB5-C067DA82DD4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63C46821-A9C7-406B-889B-B31C28442FC9}"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2AA8C195-73F9-4403-A9B5-2704127FF50E}"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3" name="Date Placeholder 1"/>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598D70BF-2080-4050-9DD9-5A3780B0BE5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D0476A1C-4CDF-4366-AEBC-2029DEA2BF5F}"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1022A7A4-144A-48EE-81F3-CC5F2EA1A657}"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92E693CD-A9E7-4AB5-B223-D4165643BA7E}"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792C22D7-C307-4C39-B453-A2264C88B7CA}"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1666FAD-11B7-4838-B89A-1ACE71A40D35}"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59CDAD1D-08D2-452B-A047-AC27C428950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9D3407AA-9C45-45F6-9C70-553EC742EC2A}"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764B8019-FE35-43B3-993B-43E7314E489E}"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258549F-2643-4A01-BD2F-CF707369B576}"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0B51A81-A23D-4C6D-A26F-E64B26E450AA}"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6"/>
          <p:cNvSpPr>
            <a:spLocks noChangeArrowheads="1"/>
          </p:cNvSpPr>
          <p:nvPr/>
        </p:nvSpPr>
        <p:spPr bwMode="auto">
          <a:xfrm>
            <a:off x="0" y="4324350"/>
            <a:ext cx="1744663" cy="777875"/>
          </a:xfrm>
          <a:custGeom>
            <a:avLst/>
            <a:gdLst>
              <a:gd name="T0" fmla="*/ 0 w 372"/>
              <a:gd name="T1" fmla="*/ 0 h 166"/>
              <a:gd name="T2" fmla="*/ 372 w 372"/>
              <a:gd name="T3" fmla="*/ 166 h 166"/>
            </a:gdLst>
            <a:ahLst/>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4F945FBA-5D3B-4B87-8638-E7EC1158C8D3}"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07528B9-2D25-46BF-AF7D-37FEE8BE2633}"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E3B2A009-0642-45E8-A7A9-F11E8068533A}"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911D874-1B74-439F-AFCC-ED5182A17D41}"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F121B791-8106-4C4E-824A-49BD005E5053}"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7ED8C096-924E-4071-8EFF-FF2431D86D4A}"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3" name="Date Placeholder 1"/>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1EFCFB36-6A58-476E-987F-F8D807382E9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185DB97-B6E6-4AF0-907C-C6C61E870D73}"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7C80FA6B-E95A-4BBD-BF99-793E0B0A9CEB}"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3C18DE7D-AD01-4DCA-AB98-D64AFBC34F13}"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50EE184F-6EE1-430C-B135-CFC631984F39}"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0449796B-A340-4FFA-BD5A-2642F4DE641D}"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1C7402A6-11FB-42D9-AD72-5E3607B68238}"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417CF485-C0F8-465E-9C70-9C90AC3B9041}"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DC7B9672-7780-4BCD-9412-E6240DA3A72F}"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6B2D21D-D650-4565-97EB-FD9B7A7C5F10}"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3B5696E-322B-4B81-B0CF-CDD545FCB885}"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6"/>
          <p:cNvSpPr>
            <a:spLocks noChangeArrowheads="1"/>
          </p:cNvSpPr>
          <p:nvPr/>
        </p:nvSpPr>
        <p:spPr bwMode="auto">
          <a:xfrm>
            <a:off x="0" y="4324350"/>
            <a:ext cx="1744663" cy="777875"/>
          </a:xfrm>
          <a:custGeom>
            <a:avLst/>
            <a:gdLst>
              <a:gd name="T0" fmla="*/ 0 w 372"/>
              <a:gd name="T1" fmla="*/ 0 h 166"/>
              <a:gd name="T2" fmla="*/ 372 w 372"/>
              <a:gd name="T3" fmla="*/ 166 h 166"/>
            </a:gdLst>
            <a:ahLst/>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77E91539-F919-4D1E-BBB9-11DD1D37B17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186943A1-3410-4605-AB01-8B3294570FB1}"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08A84B1-C9BF-4893-B900-3C4087341548}"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949260B3-9089-4F1E-8649-3A67EE60E524}"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740BB3D-B9B3-4B13-8FCE-D865E10FFD5E}"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A2704AB7-BBC9-4866-A9A8-E8FFB27635DE}"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09842DE8-4636-4636-A049-2B26DF41BE05}"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3" name="Date Placeholder 1"/>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23193593-B0E9-4407-B2D5-5CE9CF81AC36}"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D03522A9-F533-4CD8-B36A-F3371CA36C5C}"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32AD47B3-CA4B-414E-B996-152190392790}"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D12D67C2-1B1E-4B75-B658-7379C2F6C20B}"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31781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F6472841-EE38-45F6-A2CE-4F31F8555CA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BA05000D-F2AE-4C70-8ADC-664C591B6933}"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995C8033-50AF-42DF-BDDD-CF1E6F2AF7CA}"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FDE62EED-5BE4-4B26-83D2-250A8606CFD0}"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86BFAF15-85F3-440A-B183-54F618EAC4F9}"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4948169-BD65-4E63-9101-AEE56E02FBAA}"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682912D-9C05-4405-BA35-C1B46E3C86C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3" name="Date Placeholder 1"/>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090FCAC8-0306-42FB-9379-58FB26E8244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71437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8256538B-A0E4-4F38-B3C4-4B114D2BAC2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noChangeArrowheads="1"/>
          </p:cNvSpPr>
          <p:nvPr/>
        </p:nvSpPr>
        <p:spPr bwMode="auto">
          <a:xfrm flipV="1">
            <a:off x="-4763" y="4911725"/>
            <a:ext cx="1589088" cy="508000"/>
          </a:xfrm>
          <a:custGeom>
            <a:avLst/>
            <a:gdLst>
              <a:gd name="T0" fmla="*/ 0 w 9248"/>
              <a:gd name="T1" fmla="*/ 0 h 10000"/>
              <a:gd name="T2" fmla="*/ 9248 w 9248"/>
              <a:gd name="T3" fmla="*/ 10000 h 10000"/>
            </a:gdLst>
            <a:ahLst/>
            <a:cxnLst/>
            <a:rect l="T0" t="T1" r="T2" b="T3"/>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miter lim="800000"/>
            <a:headEnd/>
            <a:tailEnd/>
          </a:ln>
        </p:spPr>
        <p:txBody>
          <a:bodyPr/>
          <a:lstStyle/>
          <a:p>
            <a:endParaRPr lang="ru-RU"/>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solidFill>
                  <a:srgbClr val="8B8B8B"/>
                </a:solidFill>
              </a:defRPr>
            </a:lvl1pPr>
          </a:lstStyle>
          <a:p>
            <a:pPr>
              <a:defRPr/>
            </a:pPr>
            <a:r>
              <a:rPr lang="ru-RU"/>
              <a:t>1.8.15</a:t>
            </a:r>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6E75908C-E2DF-4138-A824-85C631291F0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noChangeArrowheads="1"/>
            </p:cNvSpPr>
            <p:nvPr/>
          </p:nvSpPr>
          <p:spPr bwMode="auto">
            <a:xfrm>
              <a:off x="2487613" y="2284413"/>
              <a:ext cx="85725" cy="533400"/>
            </a:xfrm>
            <a:custGeom>
              <a:avLst/>
              <a:gdLst>
                <a:gd name="T0" fmla="*/ 0 w 22"/>
                <a:gd name="T1" fmla="*/ 0 h 136"/>
                <a:gd name="T2" fmla="*/ 22 w 22"/>
                <a:gd name="T3" fmla="*/ 136 h 136"/>
              </a:gdLst>
              <a:ahLst/>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miter lim="800000"/>
              <a:headEnd/>
              <a:tailEnd/>
            </a:ln>
          </p:spPr>
          <p:txBody>
            <a:bodyPr/>
            <a:lstStyle/>
            <a:p>
              <a:endParaRPr lang="ru-RU"/>
            </a:p>
          </p:txBody>
        </p:sp>
        <p:sp>
          <p:nvSpPr>
            <p:cNvPr id="1047" name="Freeform 12"/>
            <p:cNvSpPr>
              <a:spLocks noChangeArrowheads="1"/>
            </p:cNvSpPr>
            <p:nvPr/>
          </p:nvSpPr>
          <p:spPr bwMode="auto">
            <a:xfrm>
              <a:off x="2597151" y="2779713"/>
              <a:ext cx="550863" cy="1978025"/>
            </a:xfrm>
            <a:custGeom>
              <a:avLst/>
              <a:gdLst>
                <a:gd name="T0" fmla="*/ 0 w 140"/>
                <a:gd name="T1" fmla="*/ 0 h 504"/>
                <a:gd name="T2" fmla="*/ 140 w 140"/>
                <a:gd name="T3" fmla="*/ 504 h 504"/>
              </a:gdLst>
              <a:ahLst/>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miter lim="800000"/>
              <a:headEnd/>
              <a:tailEnd/>
            </a:ln>
          </p:spPr>
          <p:txBody>
            <a:bodyPr/>
            <a:lstStyle/>
            <a:p>
              <a:endParaRPr lang="ru-RU"/>
            </a:p>
          </p:txBody>
        </p:sp>
        <p:sp>
          <p:nvSpPr>
            <p:cNvPr id="1048" name="Freeform 13"/>
            <p:cNvSpPr>
              <a:spLocks noChangeArrowheads="1"/>
            </p:cNvSpPr>
            <p:nvPr/>
          </p:nvSpPr>
          <p:spPr bwMode="auto">
            <a:xfrm>
              <a:off x="3175001" y="4730750"/>
              <a:ext cx="519113" cy="1209675"/>
            </a:xfrm>
            <a:custGeom>
              <a:avLst/>
              <a:gdLst>
                <a:gd name="T0" fmla="*/ 0 w 132"/>
                <a:gd name="T1" fmla="*/ 0 h 308"/>
                <a:gd name="T2" fmla="*/ 132 w 132"/>
                <a:gd name="T3" fmla="*/ 308 h 308"/>
              </a:gdLst>
              <a:ahLst/>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miter lim="800000"/>
              <a:headEnd/>
              <a:tailEnd/>
            </a:ln>
          </p:spPr>
          <p:txBody>
            <a:bodyPr/>
            <a:lstStyle/>
            <a:p>
              <a:endParaRPr lang="ru-RU"/>
            </a:p>
          </p:txBody>
        </p:sp>
        <p:sp>
          <p:nvSpPr>
            <p:cNvPr id="1049" name="Freeform 14"/>
            <p:cNvSpPr>
              <a:spLocks noChangeArrowheads="1"/>
            </p:cNvSpPr>
            <p:nvPr/>
          </p:nvSpPr>
          <p:spPr bwMode="auto">
            <a:xfrm>
              <a:off x="3305176" y="5630863"/>
              <a:ext cx="146050" cy="309563"/>
            </a:xfrm>
            <a:custGeom>
              <a:avLst/>
              <a:gdLst>
                <a:gd name="T0" fmla="*/ 0 w 37"/>
                <a:gd name="T1" fmla="*/ 0 h 79"/>
                <a:gd name="T2" fmla="*/ 37 w 37"/>
                <a:gd name="T3" fmla="*/ 79 h 79"/>
              </a:gdLst>
              <a:ahLst/>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miter lim="800000"/>
              <a:headEnd/>
              <a:tailEnd/>
            </a:ln>
          </p:spPr>
          <p:txBody>
            <a:bodyPr/>
            <a:lstStyle/>
            <a:p>
              <a:endParaRPr lang="ru-RU"/>
            </a:p>
          </p:txBody>
        </p:sp>
        <p:sp>
          <p:nvSpPr>
            <p:cNvPr id="1050" name="Freeform 15"/>
            <p:cNvSpPr>
              <a:spLocks noChangeArrowheads="1"/>
            </p:cNvSpPr>
            <p:nvPr/>
          </p:nvSpPr>
          <p:spPr bwMode="auto">
            <a:xfrm>
              <a:off x="2573338" y="2817813"/>
              <a:ext cx="700088" cy="2835275"/>
            </a:xfrm>
            <a:custGeom>
              <a:avLst/>
              <a:gdLst>
                <a:gd name="T0" fmla="*/ 0 w 178"/>
                <a:gd name="T1" fmla="*/ 0 h 722"/>
                <a:gd name="T2" fmla="*/ 178 w 178"/>
                <a:gd name="T3" fmla="*/ 722 h 722"/>
              </a:gdLst>
              <a:ahLst/>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miter lim="800000"/>
              <a:headEnd/>
              <a:tailEnd/>
            </a:ln>
          </p:spPr>
          <p:txBody>
            <a:bodyPr/>
            <a:lstStyle/>
            <a:p>
              <a:endParaRPr lang="ru-RU"/>
            </a:p>
          </p:txBody>
        </p:sp>
        <p:sp>
          <p:nvSpPr>
            <p:cNvPr id="1051" name="Freeform 16"/>
            <p:cNvSpPr>
              <a:spLocks noChangeArrowheads="1"/>
            </p:cNvSpPr>
            <p:nvPr/>
          </p:nvSpPr>
          <p:spPr bwMode="auto">
            <a:xfrm>
              <a:off x="2506663" y="285750"/>
              <a:ext cx="90488" cy="2493963"/>
            </a:xfrm>
            <a:custGeom>
              <a:avLst/>
              <a:gdLst>
                <a:gd name="T0" fmla="*/ 0 w 23"/>
                <a:gd name="T1" fmla="*/ 0 h 635"/>
                <a:gd name="T2" fmla="*/ 23 w 23"/>
                <a:gd name="T3" fmla="*/ 635 h 635"/>
              </a:gdLst>
              <a:ahLst/>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miter lim="800000"/>
              <a:headEnd/>
              <a:tailEnd/>
            </a:ln>
          </p:spPr>
          <p:txBody>
            <a:bodyPr/>
            <a:lstStyle/>
            <a:p>
              <a:endParaRPr lang="ru-RU"/>
            </a:p>
          </p:txBody>
        </p:sp>
        <p:sp>
          <p:nvSpPr>
            <p:cNvPr id="1052" name="Freeform 17"/>
            <p:cNvSpPr>
              <a:spLocks noChangeArrowheads="1"/>
            </p:cNvSpPr>
            <p:nvPr/>
          </p:nvSpPr>
          <p:spPr bwMode="auto">
            <a:xfrm>
              <a:off x="2554288" y="2598738"/>
              <a:ext cx="66675" cy="420688"/>
            </a:xfrm>
            <a:custGeom>
              <a:avLst/>
              <a:gdLst>
                <a:gd name="T0" fmla="*/ 0 w 17"/>
                <a:gd name="T1" fmla="*/ 0 h 107"/>
                <a:gd name="T2" fmla="*/ 17 w 17"/>
                <a:gd name="T3" fmla="*/ 107 h 107"/>
              </a:gdLst>
              <a:ahLst/>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miter lim="800000"/>
              <a:headEnd/>
              <a:tailEnd/>
            </a:ln>
          </p:spPr>
          <p:txBody>
            <a:bodyPr/>
            <a:lstStyle/>
            <a:p>
              <a:endParaRPr lang="ru-RU"/>
            </a:p>
          </p:txBody>
        </p:sp>
        <p:sp>
          <p:nvSpPr>
            <p:cNvPr id="1053" name="Freeform 18"/>
            <p:cNvSpPr>
              <a:spLocks noChangeArrowheads="1"/>
            </p:cNvSpPr>
            <p:nvPr/>
          </p:nvSpPr>
          <p:spPr bwMode="auto">
            <a:xfrm>
              <a:off x="3143251" y="4757738"/>
              <a:ext cx="161925" cy="873125"/>
            </a:xfrm>
            <a:custGeom>
              <a:avLst/>
              <a:gdLst>
                <a:gd name="T0" fmla="*/ 0 w 41"/>
                <a:gd name="T1" fmla="*/ 0 h 222"/>
                <a:gd name="T2" fmla="*/ 41 w 41"/>
                <a:gd name="T3" fmla="*/ 222 h 222"/>
              </a:gdLst>
              <a:ahLst/>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miter lim="800000"/>
              <a:headEnd/>
              <a:tailEnd/>
            </a:ln>
          </p:spPr>
          <p:txBody>
            <a:bodyPr/>
            <a:lstStyle/>
            <a:p>
              <a:endParaRPr lang="ru-RU"/>
            </a:p>
          </p:txBody>
        </p:sp>
        <p:sp>
          <p:nvSpPr>
            <p:cNvPr id="1054" name="Freeform 19"/>
            <p:cNvSpPr>
              <a:spLocks noChangeArrowheads="1"/>
            </p:cNvSpPr>
            <p:nvPr/>
          </p:nvSpPr>
          <p:spPr bwMode="auto">
            <a:xfrm>
              <a:off x="3148013" y="1282700"/>
              <a:ext cx="1768475" cy="3448050"/>
            </a:xfrm>
            <a:custGeom>
              <a:avLst/>
              <a:gdLst>
                <a:gd name="T0" fmla="*/ 0 w 450"/>
                <a:gd name="T1" fmla="*/ 0 h 878"/>
                <a:gd name="T2" fmla="*/ 450 w 450"/>
                <a:gd name="T3" fmla="*/ 878 h 878"/>
              </a:gdLst>
              <a:ahLst/>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miter lim="800000"/>
              <a:headEnd/>
              <a:tailEnd/>
            </a:ln>
          </p:spPr>
          <p:txBody>
            <a:bodyPr/>
            <a:lstStyle/>
            <a:p>
              <a:endParaRPr lang="ru-RU"/>
            </a:p>
          </p:txBody>
        </p:sp>
        <p:sp>
          <p:nvSpPr>
            <p:cNvPr id="1055" name="Freeform 20"/>
            <p:cNvSpPr>
              <a:spLocks noChangeArrowheads="1"/>
            </p:cNvSpPr>
            <p:nvPr/>
          </p:nvSpPr>
          <p:spPr bwMode="auto">
            <a:xfrm>
              <a:off x="3273426" y="5653088"/>
              <a:ext cx="138113" cy="287338"/>
            </a:xfrm>
            <a:custGeom>
              <a:avLst/>
              <a:gdLst>
                <a:gd name="T0" fmla="*/ 0 w 35"/>
                <a:gd name="T1" fmla="*/ 0 h 73"/>
                <a:gd name="T2" fmla="*/ 35 w 35"/>
                <a:gd name="T3" fmla="*/ 73 h 73"/>
              </a:gdLst>
              <a:ahLst/>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miter lim="800000"/>
              <a:headEnd/>
              <a:tailEnd/>
            </a:ln>
          </p:spPr>
          <p:txBody>
            <a:bodyPr/>
            <a:lstStyle/>
            <a:p>
              <a:endParaRPr lang="ru-RU"/>
            </a:p>
          </p:txBody>
        </p:sp>
        <p:sp>
          <p:nvSpPr>
            <p:cNvPr id="1056" name="Freeform 21"/>
            <p:cNvSpPr>
              <a:spLocks noChangeArrowheads="1"/>
            </p:cNvSpPr>
            <p:nvPr/>
          </p:nvSpPr>
          <p:spPr bwMode="auto">
            <a:xfrm>
              <a:off x="3143251" y="4656138"/>
              <a:ext cx="31750" cy="188913"/>
            </a:xfrm>
            <a:custGeom>
              <a:avLst/>
              <a:gdLst>
                <a:gd name="T0" fmla="*/ 0 w 8"/>
                <a:gd name="T1" fmla="*/ 0 h 48"/>
                <a:gd name="T2" fmla="*/ 8 w 8"/>
                <a:gd name="T3" fmla="*/ 48 h 48"/>
              </a:gdLst>
              <a:ahLst/>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miter lim="800000"/>
              <a:headEnd/>
              <a:tailEnd/>
            </a:ln>
          </p:spPr>
          <p:txBody>
            <a:bodyPr/>
            <a:lstStyle/>
            <a:p>
              <a:endParaRPr lang="ru-RU"/>
            </a:p>
          </p:txBody>
        </p:sp>
        <p:sp>
          <p:nvSpPr>
            <p:cNvPr id="1057" name="Freeform 22"/>
            <p:cNvSpPr>
              <a:spLocks noChangeArrowheads="1"/>
            </p:cNvSpPr>
            <p:nvPr/>
          </p:nvSpPr>
          <p:spPr bwMode="auto">
            <a:xfrm>
              <a:off x="3211513" y="5410200"/>
              <a:ext cx="203200" cy="530225"/>
            </a:xfrm>
            <a:custGeom>
              <a:avLst/>
              <a:gdLst>
                <a:gd name="T0" fmla="*/ 0 w 52"/>
                <a:gd name="T1" fmla="*/ 0 h 135"/>
                <a:gd name="T2" fmla="*/ 52 w 52"/>
                <a:gd name="T3" fmla="*/ 135 h 135"/>
              </a:gdLst>
              <a:ahLst/>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miter lim="800000"/>
              <a:headEnd/>
              <a:tailEnd/>
            </a:ln>
          </p:spPr>
          <p:txBody>
            <a:bodyPr/>
            <a:lstStyle/>
            <a:p>
              <a:endParaRPr lang="ru-RU"/>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noChangeArrowheads="1"/>
            </p:cNvSpPr>
            <p:nvPr/>
          </p:nvSpPr>
          <p:spPr bwMode="auto">
            <a:xfrm>
              <a:off x="6627813" y="194833"/>
              <a:ext cx="409575" cy="3646488"/>
            </a:xfrm>
            <a:custGeom>
              <a:avLst/>
              <a:gdLst>
                <a:gd name="T0" fmla="*/ 0 w 103"/>
                <a:gd name="T1" fmla="*/ 0 h 920"/>
                <a:gd name="T2" fmla="*/ 103 w 103"/>
                <a:gd name="T3" fmla="*/ 920 h 920"/>
              </a:gdLst>
              <a:ahLst/>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miter lim="800000"/>
              <a:headEnd/>
              <a:tailEnd/>
            </a:ln>
          </p:spPr>
          <p:txBody>
            <a:bodyPr/>
            <a:lstStyle/>
            <a:p>
              <a:endParaRPr lang="ru-RU"/>
            </a:p>
          </p:txBody>
        </p:sp>
        <p:sp>
          <p:nvSpPr>
            <p:cNvPr id="1035" name="Freeform 28"/>
            <p:cNvSpPr>
              <a:spLocks noChangeArrowheads="1"/>
            </p:cNvSpPr>
            <p:nvPr/>
          </p:nvSpPr>
          <p:spPr bwMode="auto">
            <a:xfrm>
              <a:off x="7061201" y="3771900"/>
              <a:ext cx="350838" cy="1309688"/>
            </a:xfrm>
            <a:custGeom>
              <a:avLst/>
              <a:gdLst>
                <a:gd name="T0" fmla="*/ 0 w 88"/>
                <a:gd name="T1" fmla="*/ 0 h 330"/>
                <a:gd name="T2" fmla="*/ 88 w 88"/>
                <a:gd name="T3" fmla="*/ 330 h 330"/>
              </a:gdLst>
              <a:ahLst/>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miter lim="800000"/>
              <a:headEnd/>
              <a:tailEnd/>
            </a:ln>
          </p:spPr>
          <p:txBody>
            <a:bodyPr/>
            <a:lstStyle/>
            <a:p>
              <a:endParaRPr lang="ru-RU"/>
            </a:p>
          </p:txBody>
        </p:sp>
        <p:sp>
          <p:nvSpPr>
            <p:cNvPr id="1036" name="Freeform 29"/>
            <p:cNvSpPr>
              <a:spLocks noChangeArrowheads="1"/>
            </p:cNvSpPr>
            <p:nvPr/>
          </p:nvSpPr>
          <p:spPr bwMode="auto">
            <a:xfrm>
              <a:off x="7439026" y="5053013"/>
              <a:ext cx="357188" cy="820738"/>
            </a:xfrm>
            <a:custGeom>
              <a:avLst/>
              <a:gdLst>
                <a:gd name="T0" fmla="*/ 0 w 90"/>
                <a:gd name="T1" fmla="*/ 0 h 207"/>
                <a:gd name="T2" fmla="*/ 90 w 90"/>
                <a:gd name="T3" fmla="*/ 207 h 207"/>
              </a:gdLst>
              <a:ahLst/>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miter lim="800000"/>
              <a:headEnd/>
              <a:tailEnd/>
            </a:ln>
          </p:spPr>
          <p:txBody>
            <a:bodyPr/>
            <a:lstStyle/>
            <a:p>
              <a:endParaRPr lang="ru-RU"/>
            </a:p>
          </p:txBody>
        </p:sp>
        <p:sp>
          <p:nvSpPr>
            <p:cNvPr id="1037" name="Freeform 30"/>
            <p:cNvSpPr>
              <a:spLocks noChangeArrowheads="1"/>
            </p:cNvSpPr>
            <p:nvPr/>
          </p:nvSpPr>
          <p:spPr bwMode="auto">
            <a:xfrm>
              <a:off x="7037388" y="3811588"/>
              <a:ext cx="457200" cy="1852613"/>
            </a:xfrm>
            <a:custGeom>
              <a:avLst/>
              <a:gdLst>
                <a:gd name="T0" fmla="*/ 0 w 115"/>
                <a:gd name="T1" fmla="*/ 0 h 467"/>
                <a:gd name="T2" fmla="*/ 115 w 115"/>
                <a:gd name="T3" fmla="*/ 467 h 467"/>
              </a:gdLst>
              <a:ahLst/>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miter lim="800000"/>
              <a:headEnd/>
              <a:tailEnd/>
            </a:ln>
          </p:spPr>
          <p:txBody>
            <a:bodyPr/>
            <a:lstStyle/>
            <a:p>
              <a:endParaRPr lang="ru-RU"/>
            </a:p>
          </p:txBody>
        </p:sp>
        <p:sp>
          <p:nvSpPr>
            <p:cNvPr id="1038" name="Freeform 31"/>
            <p:cNvSpPr>
              <a:spLocks noChangeArrowheads="1"/>
            </p:cNvSpPr>
            <p:nvPr/>
          </p:nvSpPr>
          <p:spPr bwMode="auto">
            <a:xfrm>
              <a:off x="6992938" y="1263650"/>
              <a:ext cx="144463" cy="2508250"/>
            </a:xfrm>
            <a:custGeom>
              <a:avLst/>
              <a:gdLst>
                <a:gd name="T0" fmla="*/ 0 w 36"/>
                <a:gd name="T1" fmla="*/ 0 h 633"/>
                <a:gd name="T2" fmla="*/ 36 w 36"/>
                <a:gd name="T3" fmla="*/ 633 h 633"/>
              </a:gdLst>
              <a:ahLst/>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miter lim="800000"/>
              <a:headEnd/>
              <a:tailEnd/>
            </a:ln>
          </p:spPr>
          <p:txBody>
            <a:bodyPr/>
            <a:lstStyle/>
            <a:p>
              <a:endParaRPr lang="ru-RU"/>
            </a:p>
          </p:txBody>
        </p:sp>
        <p:sp>
          <p:nvSpPr>
            <p:cNvPr id="1039" name="Freeform 32"/>
            <p:cNvSpPr>
              <a:spLocks noChangeArrowheads="1"/>
            </p:cNvSpPr>
            <p:nvPr/>
          </p:nvSpPr>
          <p:spPr bwMode="auto">
            <a:xfrm>
              <a:off x="7526338" y="5640388"/>
              <a:ext cx="111125" cy="233363"/>
            </a:xfrm>
            <a:custGeom>
              <a:avLst/>
              <a:gdLst>
                <a:gd name="T0" fmla="*/ 0 w 28"/>
                <a:gd name="T1" fmla="*/ 0 h 59"/>
                <a:gd name="T2" fmla="*/ 28 w 28"/>
                <a:gd name="T3" fmla="*/ 59 h 59"/>
              </a:gdLst>
              <a:ahLst/>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miter lim="800000"/>
              <a:headEnd/>
              <a:tailEnd/>
            </a:ln>
          </p:spPr>
          <p:txBody>
            <a:bodyPr/>
            <a:lstStyle/>
            <a:p>
              <a:endParaRPr lang="ru-RU"/>
            </a:p>
          </p:txBody>
        </p:sp>
        <p:sp>
          <p:nvSpPr>
            <p:cNvPr id="1040" name="Freeform 33"/>
            <p:cNvSpPr>
              <a:spLocks noChangeArrowheads="1"/>
            </p:cNvSpPr>
            <p:nvPr/>
          </p:nvSpPr>
          <p:spPr bwMode="auto">
            <a:xfrm>
              <a:off x="7021513" y="3598863"/>
              <a:ext cx="68263" cy="423863"/>
            </a:xfrm>
            <a:custGeom>
              <a:avLst/>
              <a:gdLst>
                <a:gd name="T0" fmla="*/ 0 w 17"/>
                <a:gd name="T1" fmla="*/ 0 h 107"/>
                <a:gd name="T2" fmla="*/ 17 w 17"/>
                <a:gd name="T3" fmla="*/ 107 h 107"/>
              </a:gdLst>
              <a:ahLst/>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miter lim="800000"/>
              <a:headEnd/>
              <a:tailEnd/>
            </a:ln>
          </p:spPr>
          <p:txBody>
            <a:bodyPr/>
            <a:lstStyle/>
            <a:p>
              <a:endParaRPr lang="ru-RU"/>
            </a:p>
          </p:txBody>
        </p:sp>
        <p:sp>
          <p:nvSpPr>
            <p:cNvPr id="1041" name="Freeform 34"/>
            <p:cNvSpPr>
              <a:spLocks noChangeArrowheads="1"/>
            </p:cNvSpPr>
            <p:nvPr/>
          </p:nvSpPr>
          <p:spPr bwMode="auto">
            <a:xfrm>
              <a:off x="7412038" y="2801938"/>
              <a:ext cx="1168400" cy="2251075"/>
            </a:xfrm>
            <a:custGeom>
              <a:avLst/>
              <a:gdLst>
                <a:gd name="T0" fmla="*/ 0 w 294"/>
                <a:gd name="T1" fmla="*/ 0 h 568"/>
                <a:gd name="T2" fmla="*/ 294 w 294"/>
                <a:gd name="T3" fmla="*/ 568 h 568"/>
              </a:gdLst>
              <a:ahLst/>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miter lim="800000"/>
              <a:headEnd/>
              <a:tailEnd/>
            </a:ln>
          </p:spPr>
          <p:txBody>
            <a:bodyPr/>
            <a:lstStyle/>
            <a:p>
              <a:endParaRPr lang="ru-RU"/>
            </a:p>
          </p:txBody>
        </p:sp>
        <p:sp>
          <p:nvSpPr>
            <p:cNvPr id="1042" name="Freeform 35"/>
            <p:cNvSpPr>
              <a:spLocks noChangeArrowheads="1"/>
            </p:cNvSpPr>
            <p:nvPr/>
          </p:nvSpPr>
          <p:spPr bwMode="auto">
            <a:xfrm>
              <a:off x="7494588" y="5664200"/>
              <a:ext cx="100013" cy="209550"/>
            </a:xfrm>
            <a:custGeom>
              <a:avLst/>
              <a:gdLst>
                <a:gd name="T0" fmla="*/ 0 w 25"/>
                <a:gd name="T1" fmla="*/ 0 h 53"/>
                <a:gd name="T2" fmla="*/ 25 w 25"/>
                <a:gd name="T3" fmla="*/ 53 h 53"/>
              </a:gdLst>
              <a:ahLst/>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miter lim="800000"/>
              <a:headEnd/>
              <a:tailEnd/>
            </a:ln>
          </p:spPr>
          <p:txBody>
            <a:bodyPr/>
            <a:lstStyle/>
            <a:p>
              <a:endParaRPr lang="ru-RU"/>
            </a:p>
          </p:txBody>
        </p:sp>
        <p:sp>
          <p:nvSpPr>
            <p:cNvPr id="1043" name="Freeform 36"/>
            <p:cNvSpPr>
              <a:spLocks noChangeArrowheads="1"/>
            </p:cNvSpPr>
            <p:nvPr/>
          </p:nvSpPr>
          <p:spPr bwMode="auto">
            <a:xfrm>
              <a:off x="7412038" y="5081588"/>
              <a:ext cx="114300" cy="558800"/>
            </a:xfrm>
            <a:custGeom>
              <a:avLst/>
              <a:gdLst>
                <a:gd name="T0" fmla="*/ 0 w 29"/>
                <a:gd name="T1" fmla="*/ 0 h 141"/>
                <a:gd name="T2" fmla="*/ 29 w 29"/>
                <a:gd name="T3" fmla="*/ 141 h 141"/>
              </a:gdLst>
              <a:ahLst/>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miter lim="800000"/>
              <a:headEnd/>
              <a:tailEnd/>
            </a:ln>
          </p:spPr>
          <p:txBody>
            <a:bodyPr/>
            <a:lstStyle/>
            <a:p>
              <a:endParaRPr lang="ru-RU"/>
            </a:p>
          </p:txBody>
        </p:sp>
        <p:sp>
          <p:nvSpPr>
            <p:cNvPr id="1044" name="Freeform 37"/>
            <p:cNvSpPr>
              <a:spLocks noChangeArrowheads="1"/>
            </p:cNvSpPr>
            <p:nvPr/>
          </p:nvSpPr>
          <p:spPr bwMode="auto">
            <a:xfrm>
              <a:off x="7412038" y="4978400"/>
              <a:ext cx="31750" cy="188913"/>
            </a:xfrm>
            <a:custGeom>
              <a:avLst/>
              <a:gdLst>
                <a:gd name="T0" fmla="*/ 0 w 8"/>
                <a:gd name="T1" fmla="*/ 0 h 48"/>
                <a:gd name="T2" fmla="*/ 8 w 8"/>
                <a:gd name="T3" fmla="*/ 48 h 48"/>
              </a:gdLst>
              <a:ahLst/>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miter lim="800000"/>
              <a:headEnd/>
              <a:tailEnd/>
            </a:ln>
          </p:spPr>
          <p:txBody>
            <a:bodyPr/>
            <a:lstStyle/>
            <a:p>
              <a:endParaRPr lang="ru-RU"/>
            </a:p>
          </p:txBody>
        </p:sp>
        <p:sp>
          <p:nvSpPr>
            <p:cNvPr id="1045" name="Freeform 38"/>
            <p:cNvSpPr>
              <a:spLocks noChangeArrowheads="1"/>
            </p:cNvSpPr>
            <p:nvPr/>
          </p:nvSpPr>
          <p:spPr bwMode="auto">
            <a:xfrm>
              <a:off x="7439026" y="5434013"/>
              <a:ext cx="174625" cy="439738"/>
            </a:xfrm>
            <a:custGeom>
              <a:avLst/>
              <a:gdLst>
                <a:gd name="T0" fmla="*/ 0 w 44"/>
                <a:gd name="T1" fmla="*/ 0 h 111"/>
                <a:gd name="T2" fmla="*/ 44 w 44"/>
                <a:gd name="T3" fmla="*/ 111 h 111"/>
              </a:gdLst>
              <a:ahLst/>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miter lim="800000"/>
              <a:headEnd/>
              <a:tailEnd/>
            </a:ln>
          </p:spPr>
          <p:txBody>
            <a:bodyPr/>
            <a:lstStyle/>
            <a:p>
              <a:endParaRPr lang="ru-RU"/>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613D4C19-FCE7-4E52-97F5-FF9EF398CC20}" type="datetimeFigureOut">
              <a:rPr lang="ru-RU"/>
              <a:pPr>
                <a:defRPr/>
              </a:pPr>
              <a:t>04.12.2015</a:t>
            </a:fld>
            <a:endParaRPr lang="ru-RU"/>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B3B66E1A-DDC7-41CB-8A03-7F53DEE6AAE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9458" name="Group 22"/>
          <p:cNvGrpSpPr>
            <a:grpSpLocks/>
          </p:cNvGrpSpPr>
          <p:nvPr/>
        </p:nvGrpSpPr>
        <p:grpSpPr bwMode="auto">
          <a:xfrm>
            <a:off x="0" y="228600"/>
            <a:ext cx="2851150" cy="6638925"/>
            <a:chOff x="2487613" y="285750"/>
            <a:chExt cx="2428875" cy="5654676"/>
          </a:xfrm>
        </p:grpSpPr>
        <p:sp>
          <p:nvSpPr>
            <p:cNvPr id="19478" name="Freeform 11"/>
            <p:cNvSpPr>
              <a:spLocks noChangeArrowheads="1"/>
            </p:cNvSpPr>
            <p:nvPr/>
          </p:nvSpPr>
          <p:spPr bwMode="auto">
            <a:xfrm>
              <a:off x="2487613" y="2284413"/>
              <a:ext cx="85725" cy="533400"/>
            </a:xfrm>
            <a:custGeom>
              <a:avLst/>
              <a:gdLst>
                <a:gd name="T0" fmla="*/ 0 w 22"/>
                <a:gd name="T1" fmla="*/ 0 h 136"/>
                <a:gd name="T2" fmla="*/ 22 w 22"/>
                <a:gd name="T3" fmla="*/ 136 h 136"/>
              </a:gdLst>
              <a:ahLst/>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miter lim="800000"/>
              <a:headEnd/>
              <a:tailEnd/>
            </a:ln>
          </p:spPr>
          <p:txBody>
            <a:bodyPr/>
            <a:lstStyle/>
            <a:p>
              <a:endParaRPr lang="ru-RU"/>
            </a:p>
          </p:txBody>
        </p:sp>
        <p:sp>
          <p:nvSpPr>
            <p:cNvPr id="19479" name="Freeform 12"/>
            <p:cNvSpPr>
              <a:spLocks noChangeArrowheads="1"/>
            </p:cNvSpPr>
            <p:nvPr/>
          </p:nvSpPr>
          <p:spPr bwMode="auto">
            <a:xfrm>
              <a:off x="2597151" y="2779713"/>
              <a:ext cx="550863" cy="1978025"/>
            </a:xfrm>
            <a:custGeom>
              <a:avLst/>
              <a:gdLst>
                <a:gd name="T0" fmla="*/ 0 w 140"/>
                <a:gd name="T1" fmla="*/ 0 h 504"/>
                <a:gd name="T2" fmla="*/ 140 w 140"/>
                <a:gd name="T3" fmla="*/ 504 h 504"/>
              </a:gdLst>
              <a:ahLst/>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miter lim="800000"/>
              <a:headEnd/>
              <a:tailEnd/>
            </a:ln>
          </p:spPr>
          <p:txBody>
            <a:bodyPr/>
            <a:lstStyle/>
            <a:p>
              <a:endParaRPr lang="ru-RU"/>
            </a:p>
          </p:txBody>
        </p:sp>
        <p:sp>
          <p:nvSpPr>
            <p:cNvPr id="19480" name="Freeform 13"/>
            <p:cNvSpPr>
              <a:spLocks noChangeArrowheads="1"/>
            </p:cNvSpPr>
            <p:nvPr/>
          </p:nvSpPr>
          <p:spPr bwMode="auto">
            <a:xfrm>
              <a:off x="3175001" y="4730750"/>
              <a:ext cx="519113" cy="1209675"/>
            </a:xfrm>
            <a:custGeom>
              <a:avLst/>
              <a:gdLst>
                <a:gd name="T0" fmla="*/ 0 w 132"/>
                <a:gd name="T1" fmla="*/ 0 h 308"/>
                <a:gd name="T2" fmla="*/ 132 w 132"/>
                <a:gd name="T3" fmla="*/ 308 h 308"/>
              </a:gdLst>
              <a:ahLst/>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miter lim="800000"/>
              <a:headEnd/>
              <a:tailEnd/>
            </a:ln>
          </p:spPr>
          <p:txBody>
            <a:bodyPr/>
            <a:lstStyle/>
            <a:p>
              <a:endParaRPr lang="ru-RU"/>
            </a:p>
          </p:txBody>
        </p:sp>
        <p:sp>
          <p:nvSpPr>
            <p:cNvPr id="19481" name="Freeform 14"/>
            <p:cNvSpPr>
              <a:spLocks noChangeArrowheads="1"/>
            </p:cNvSpPr>
            <p:nvPr/>
          </p:nvSpPr>
          <p:spPr bwMode="auto">
            <a:xfrm>
              <a:off x="3305176" y="5630863"/>
              <a:ext cx="146050" cy="309563"/>
            </a:xfrm>
            <a:custGeom>
              <a:avLst/>
              <a:gdLst>
                <a:gd name="T0" fmla="*/ 0 w 37"/>
                <a:gd name="T1" fmla="*/ 0 h 79"/>
                <a:gd name="T2" fmla="*/ 37 w 37"/>
                <a:gd name="T3" fmla="*/ 79 h 79"/>
              </a:gdLst>
              <a:ahLst/>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miter lim="800000"/>
              <a:headEnd/>
              <a:tailEnd/>
            </a:ln>
          </p:spPr>
          <p:txBody>
            <a:bodyPr/>
            <a:lstStyle/>
            <a:p>
              <a:endParaRPr lang="ru-RU"/>
            </a:p>
          </p:txBody>
        </p:sp>
        <p:sp>
          <p:nvSpPr>
            <p:cNvPr id="19482" name="Freeform 15"/>
            <p:cNvSpPr>
              <a:spLocks noChangeArrowheads="1"/>
            </p:cNvSpPr>
            <p:nvPr/>
          </p:nvSpPr>
          <p:spPr bwMode="auto">
            <a:xfrm>
              <a:off x="2573338" y="2817813"/>
              <a:ext cx="700088" cy="2835275"/>
            </a:xfrm>
            <a:custGeom>
              <a:avLst/>
              <a:gdLst>
                <a:gd name="T0" fmla="*/ 0 w 178"/>
                <a:gd name="T1" fmla="*/ 0 h 722"/>
                <a:gd name="T2" fmla="*/ 178 w 178"/>
                <a:gd name="T3" fmla="*/ 722 h 722"/>
              </a:gdLst>
              <a:ahLst/>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miter lim="800000"/>
              <a:headEnd/>
              <a:tailEnd/>
            </a:ln>
          </p:spPr>
          <p:txBody>
            <a:bodyPr/>
            <a:lstStyle/>
            <a:p>
              <a:endParaRPr lang="ru-RU"/>
            </a:p>
          </p:txBody>
        </p:sp>
        <p:sp>
          <p:nvSpPr>
            <p:cNvPr id="19483" name="Freeform 16"/>
            <p:cNvSpPr>
              <a:spLocks noChangeArrowheads="1"/>
            </p:cNvSpPr>
            <p:nvPr/>
          </p:nvSpPr>
          <p:spPr bwMode="auto">
            <a:xfrm>
              <a:off x="2506663" y="285750"/>
              <a:ext cx="90488" cy="2493963"/>
            </a:xfrm>
            <a:custGeom>
              <a:avLst/>
              <a:gdLst>
                <a:gd name="T0" fmla="*/ 0 w 23"/>
                <a:gd name="T1" fmla="*/ 0 h 635"/>
                <a:gd name="T2" fmla="*/ 23 w 23"/>
                <a:gd name="T3" fmla="*/ 635 h 635"/>
              </a:gdLst>
              <a:ahLst/>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miter lim="800000"/>
              <a:headEnd/>
              <a:tailEnd/>
            </a:ln>
          </p:spPr>
          <p:txBody>
            <a:bodyPr/>
            <a:lstStyle/>
            <a:p>
              <a:endParaRPr lang="ru-RU"/>
            </a:p>
          </p:txBody>
        </p:sp>
        <p:sp>
          <p:nvSpPr>
            <p:cNvPr id="19484" name="Freeform 17"/>
            <p:cNvSpPr>
              <a:spLocks noChangeArrowheads="1"/>
            </p:cNvSpPr>
            <p:nvPr/>
          </p:nvSpPr>
          <p:spPr bwMode="auto">
            <a:xfrm>
              <a:off x="2554288" y="2598738"/>
              <a:ext cx="66675" cy="420688"/>
            </a:xfrm>
            <a:custGeom>
              <a:avLst/>
              <a:gdLst>
                <a:gd name="T0" fmla="*/ 0 w 17"/>
                <a:gd name="T1" fmla="*/ 0 h 107"/>
                <a:gd name="T2" fmla="*/ 17 w 17"/>
                <a:gd name="T3" fmla="*/ 107 h 107"/>
              </a:gdLst>
              <a:ahLst/>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miter lim="800000"/>
              <a:headEnd/>
              <a:tailEnd/>
            </a:ln>
          </p:spPr>
          <p:txBody>
            <a:bodyPr/>
            <a:lstStyle/>
            <a:p>
              <a:endParaRPr lang="ru-RU"/>
            </a:p>
          </p:txBody>
        </p:sp>
        <p:sp>
          <p:nvSpPr>
            <p:cNvPr id="19485" name="Freeform 18"/>
            <p:cNvSpPr>
              <a:spLocks noChangeArrowheads="1"/>
            </p:cNvSpPr>
            <p:nvPr/>
          </p:nvSpPr>
          <p:spPr bwMode="auto">
            <a:xfrm>
              <a:off x="3143251" y="4757738"/>
              <a:ext cx="161925" cy="873125"/>
            </a:xfrm>
            <a:custGeom>
              <a:avLst/>
              <a:gdLst>
                <a:gd name="T0" fmla="*/ 0 w 41"/>
                <a:gd name="T1" fmla="*/ 0 h 222"/>
                <a:gd name="T2" fmla="*/ 41 w 41"/>
                <a:gd name="T3" fmla="*/ 222 h 222"/>
              </a:gdLst>
              <a:ahLst/>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miter lim="800000"/>
              <a:headEnd/>
              <a:tailEnd/>
            </a:ln>
          </p:spPr>
          <p:txBody>
            <a:bodyPr/>
            <a:lstStyle/>
            <a:p>
              <a:endParaRPr lang="ru-RU"/>
            </a:p>
          </p:txBody>
        </p:sp>
        <p:sp>
          <p:nvSpPr>
            <p:cNvPr id="19486" name="Freeform 19"/>
            <p:cNvSpPr>
              <a:spLocks noChangeArrowheads="1"/>
            </p:cNvSpPr>
            <p:nvPr/>
          </p:nvSpPr>
          <p:spPr bwMode="auto">
            <a:xfrm>
              <a:off x="3148013" y="1282700"/>
              <a:ext cx="1768475" cy="3448050"/>
            </a:xfrm>
            <a:custGeom>
              <a:avLst/>
              <a:gdLst>
                <a:gd name="T0" fmla="*/ 0 w 450"/>
                <a:gd name="T1" fmla="*/ 0 h 878"/>
                <a:gd name="T2" fmla="*/ 450 w 450"/>
                <a:gd name="T3" fmla="*/ 878 h 878"/>
              </a:gdLst>
              <a:ahLst/>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miter lim="800000"/>
              <a:headEnd/>
              <a:tailEnd/>
            </a:ln>
          </p:spPr>
          <p:txBody>
            <a:bodyPr/>
            <a:lstStyle/>
            <a:p>
              <a:endParaRPr lang="ru-RU"/>
            </a:p>
          </p:txBody>
        </p:sp>
        <p:sp>
          <p:nvSpPr>
            <p:cNvPr id="19487" name="Freeform 20"/>
            <p:cNvSpPr>
              <a:spLocks noChangeArrowheads="1"/>
            </p:cNvSpPr>
            <p:nvPr/>
          </p:nvSpPr>
          <p:spPr bwMode="auto">
            <a:xfrm>
              <a:off x="3273426" y="5653088"/>
              <a:ext cx="138113" cy="287338"/>
            </a:xfrm>
            <a:custGeom>
              <a:avLst/>
              <a:gdLst>
                <a:gd name="T0" fmla="*/ 0 w 35"/>
                <a:gd name="T1" fmla="*/ 0 h 73"/>
                <a:gd name="T2" fmla="*/ 35 w 35"/>
                <a:gd name="T3" fmla="*/ 73 h 73"/>
              </a:gdLst>
              <a:ahLst/>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miter lim="800000"/>
              <a:headEnd/>
              <a:tailEnd/>
            </a:ln>
          </p:spPr>
          <p:txBody>
            <a:bodyPr/>
            <a:lstStyle/>
            <a:p>
              <a:endParaRPr lang="ru-RU"/>
            </a:p>
          </p:txBody>
        </p:sp>
        <p:sp>
          <p:nvSpPr>
            <p:cNvPr id="19488" name="Freeform 21"/>
            <p:cNvSpPr>
              <a:spLocks noChangeArrowheads="1"/>
            </p:cNvSpPr>
            <p:nvPr/>
          </p:nvSpPr>
          <p:spPr bwMode="auto">
            <a:xfrm>
              <a:off x="3143251" y="4656138"/>
              <a:ext cx="31750" cy="188913"/>
            </a:xfrm>
            <a:custGeom>
              <a:avLst/>
              <a:gdLst>
                <a:gd name="T0" fmla="*/ 0 w 8"/>
                <a:gd name="T1" fmla="*/ 0 h 48"/>
                <a:gd name="T2" fmla="*/ 8 w 8"/>
                <a:gd name="T3" fmla="*/ 48 h 48"/>
              </a:gdLst>
              <a:ahLst/>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miter lim="800000"/>
              <a:headEnd/>
              <a:tailEnd/>
            </a:ln>
          </p:spPr>
          <p:txBody>
            <a:bodyPr/>
            <a:lstStyle/>
            <a:p>
              <a:endParaRPr lang="ru-RU"/>
            </a:p>
          </p:txBody>
        </p:sp>
        <p:sp>
          <p:nvSpPr>
            <p:cNvPr id="19489" name="Freeform 22"/>
            <p:cNvSpPr>
              <a:spLocks noChangeArrowheads="1"/>
            </p:cNvSpPr>
            <p:nvPr/>
          </p:nvSpPr>
          <p:spPr bwMode="auto">
            <a:xfrm>
              <a:off x="3211513" y="5410200"/>
              <a:ext cx="203200" cy="530225"/>
            </a:xfrm>
            <a:custGeom>
              <a:avLst/>
              <a:gdLst>
                <a:gd name="T0" fmla="*/ 0 w 52"/>
                <a:gd name="T1" fmla="*/ 0 h 135"/>
                <a:gd name="T2" fmla="*/ 52 w 52"/>
                <a:gd name="T3" fmla="*/ 135 h 135"/>
              </a:gdLst>
              <a:ahLst/>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miter lim="800000"/>
              <a:headEnd/>
              <a:tailEnd/>
            </a:ln>
          </p:spPr>
          <p:txBody>
            <a:bodyPr/>
            <a:lstStyle/>
            <a:p>
              <a:endParaRPr lang="ru-RU"/>
            </a:p>
          </p:txBody>
        </p:sp>
      </p:grpSp>
      <p:grpSp>
        <p:nvGrpSpPr>
          <p:cNvPr id="19459" name="Group 9"/>
          <p:cNvGrpSpPr>
            <a:grpSpLocks/>
          </p:cNvGrpSpPr>
          <p:nvPr/>
        </p:nvGrpSpPr>
        <p:grpSpPr bwMode="auto">
          <a:xfrm>
            <a:off x="26988" y="0"/>
            <a:ext cx="2357437" cy="6853238"/>
            <a:chOff x="6627813" y="194833"/>
            <a:chExt cx="1952625" cy="5678918"/>
          </a:xfrm>
        </p:grpSpPr>
        <p:sp>
          <p:nvSpPr>
            <p:cNvPr id="19466" name="Freeform 27"/>
            <p:cNvSpPr>
              <a:spLocks noChangeArrowheads="1"/>
            </p:cNvSpPr>
            <p:nvPr/>
          </p:nvSpPr>
          <p:spPr bwMode="auto">
            <a:xfrm>
              <a:off x="6627813" y="194833"/>
              <a:ext cx="409575" cy="3646488"/>
            </a:xfrm>
            <a:custGeom>
              <a:avLst/>
              <a:gdLst>
                <a:gd name="T0" fmla="*/ 0 w 103"/>
                <a:gd name="T1" fmla="*/ 0 h 920"/>
                <a:gd name="T2" fmla="*/ 103 w 103"/>
                <a:gd name="T3" fmla="*/ 920 h 920"/>
              </a:gdLst>
              <a:ahLst/>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miter lim="800000"/>
              <a:headEnd/>
              <a:tailEnd/>
            </a:ln>
          </p:spPr>
          <p:txBody>
            <a:bodyPr/>
            <a:lstStyle/>
            <a:p>
              <a:endParaRPr lang="ru-RU"/>
            </a:p>
          </p:txBody>
        </p:sp>
        <p:sp>
          <p:nvSpPr>
            <p:cNvPr id="19467" name="Freeform 28"/>
            <p:cNvSpPr>
              <a:spLocks noChangeArrowheads="1"/>
            </p:cNvSpPr>
            <p:nvPr/>
          </p:nvSpPr>
          <p:spPr bwMode="auto">
            <a:xfrm>
              <a:off x="7061201" y="3771900"/>
              <a:ext cx="350838" cy="1309688"/>
            </a:xfrm>
            <a:custGeom>
              <a:avLst/>
              <a:gdLst>
                <a:gd name="T0" fmla="*/ 0 w 88"/>
                <a:gd name="T1" fmla="*/ 0 h 330"/>
                <a:gd name="T2" fmla="*/ 88 w 88"/>
                <a:gd name="T3" fmla="*/ 330 h 330"/>
              </a:gdLst>
              <a:ahLst/>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miter lim="800000"/>
              <a:headEnd/>
              <a:tailEnd/>
            </a:ln>
          </p:spPr>
          <p:txBody>
            <a:bodyPr/>
            <a:lstStyle/>
            <a:p>
              <a:endParaRPr lang="ru-RU"/>
            </a:p>
          </p:txBody>
        </p:sp>
        <p:sp>
          <p:nvSpPr>
            <p:cNvPr id="19468" name="Freeform 29"/>
            <p:cNvSpPr>
              <a:spLocks noChangeArrowheads="1"/>
            </p:cNvSpPr>
            <p:nvPr/>
          </p:nvSpPr>
          <p:spPr bwMode="auto">
            <a:xfrm>
              <a:off x="7439026" y="5053013"/>
              <a:ext cx="357188" cy="820738"/>
            </a:xfrm>
            <a:custGeom>
              <a:avLst/>
              <a:gdLst>
                <a:gd name="T0" fmla="*/ 0 w 90"/>
                <a:gd name="T1" fmla="*/ 0 h 207"/>
                <a:gd name="T2" fmla="*/ 90 w 90"/>
                <a:gd name="T3" fmla="*/ 207 h 207"/>
              </a:gdLst>
              <a:ahLst/>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miter lim="800000"/>
              <a:headEnd/>
              <a:tailEnd/>
            </a:ln>
          </p:spPr>
          <p:txBody>
            <a:bodyPr/>
            <a:lstStyle/>
            <a:p>
              <a:endParaRPr lang="ru-RU"/>
            </a:p>
          </p:txBody>
        </p:sp>
        <p:sp>
          <p:nvSpPr>
            <p:cNvPr id="19469" name="Freeform 30"/>
            <p:cNvSpPr>
              <a:spLocks noChangeArrowheads="1"/>
            </p:cNvSpPr>
            <p:nvPr/>
          </p:nvSpPr>
          <p:spPr bwMode="auto">
            <a:xfrm>
              <a:off x="7037388" y="3811588"/>
              <a:ext cx="457200" cy="1852613"/>
            </a:xfrm>
            <a:custGeom>
              <a:avLst/>
              <a:gdLst>
                <a:gd name="T0" fmla="*/ 0 w 115"/>
                <a:gd name="T1" fmla="*/ 0 h 467"/>
                <a:gd name="T2" fmla="*/ 115 w 115"/>
                <a:gd name="T3" fmla="*/ 467 h 467"/>
              </a:gdLst>
              <a:ahLst/>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miter lim="800000"/>
              <a:headEnd/>
              <a:tailEnd/>
            </a:ln>
          </p:spPr>
          <p:txBody>
            <a:bodyPr/>
            <a:lstStyle/>
            <a:p>
              <a:endParaRPr lang="ru-RU"/>
            </a:p>
          </p:txBody>
        </p:sp>
        <p:sp>
          <p:nvSpPr>
            <p:cNvPr id="19470" name="Freeform 31"/>
            <p:cNvSpPr>
              <a:spLocks noChangeArrowheads="1"/>
            </p:cNvSpPr>
            <p:nvPr/>
          </p:nvSpPr>
          <p:spPr bwMode="auto">
            <a:xfrm>
              <a:off x="6992938" y="1263650"/>
              <a:ext cx="144463" cy="2508250"/>
            </a:xfrm>
            <a:custGeom>
              <a:avLst/>
              <a:gdLst>
                <a:gd name="T0" fmla="*/ 0 w 36"/>
                <a:gd name="T1" fmla="*/ 0 h 633"/>
                <a:gd name="T2" fmla="*/ 36 w 36"/>
                <a:gd name="T3" fmla="*/ 633 h 633"/>
              </a:gdLst>
              <a:ahLst/>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miter lim="800000"/>
              <a:headEnd/>
              <a:tailEnd/>
            </a:ln>
          </p:spPr>
          <p:txBody>
            <a:bodyPr/>
            <a:lstStyle/>
            <a:p>
              <a:endParaRPr lang="ru-RU"/>
            </a:p>
          </p:txBody>
        </p:sp>
        <p:sp>
          <p:nvSpPr>
            <p:cNvPr id="19471" name="Freeform 32"/>
            <p:cNvSpPr>
              <a:spLocks noChangeArrowheads="1"/>
            </p:cNvSpPr>
            <p:nvPr/>
          </p:nvSpPr>
          <p:spPr bwMode="auto">
            <a:xfrm>
              <a:off x="7526338" y="5640388"/>
              <a:ext cx="111125" cy="233363"/>
            </a:xfrm>
            <a:custGeom>
              <a:avLst/>
              <a:gdLst>
                <a:gd name="T0" fmla="*/ 0 w 28"/>
                <a:gd name="T1" fmla="*/ 0 h 59"/>
                <a:gd name="T2" fmla="*/ 28 w 28"/>
                <a:gd name="T3" fmla="*/ 59 h 59"/>
              </a:gdLst>
              <a:ahLst/>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miter lim="800000"/>
              <a:headEnd/>
              <a:tailEnd/>
            </a:ln>
          </p:spPr>
          <p:txBody>
            <a:bodyPr/>
            <a:lstStyle/>
            <a:p>
              <a:endParaRPr lang="ru-RU"/>
            </a:p>
          </p:txBody>
        </p:sp>
        <p:sp>
          <p:nvSpPr>
            <p:cNvPr id="19472" name="Freeform 33"/>
            <p:cNvSpPr>
              <a:spLocks noChangeArrowheads="1"/>
            </p:cNvSpPr>
            <p:nvPr/>
          </p:nvSpPr>
          <p:spPr bwMode="auto">
            <a:xfrm>
              <a:off x="7021513" y="3598863"/>
              <a:ext cx="68263" cy="423863"/>
            </a:xfrm>
            <a:custGeom>
              <a:avLst/>
              <a:gdLst>
                <a:gd name="T0" fmla="*/ 0 w 17"/>
                <a:gd name="T1" fmla="*/ 0 h 107"/>
                <a:gd name="T2" fmla="*/ 17 w 17"/>
                <a:gd name="T3" fmla="*/ 107 h 107"/>
              </a:gdLst>
              <a:ahLst/>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miter lim="800000"/>
              <a:headEnd/>
              <a:tailEnd/>
            </a:ln>
          </p:spPr>
          <p:txBody>
            <a:bodyPr/>
            <a:lstStyle/>
            <a:p>
              <a:endParaRPr lang="ru-RU"/>
            </a:p>
          </p:txBody>
        </p:sp>
        <p:sp>
          <p:nvSpPr>
            <p:cNvPr id="19473" name="Freeform 34"/>
            <p:cNvSpPr>
              <a:spLocks noChangeArrowheads="1"/>
            </p:cNvSpPr>
            <p:nvPr/>
          </p:nvSpPr>
          <p:spPr bwMode="auto">
            <a:xfrm>
              <a:off x="7412038" y="2801938"/>
              <a:ext cx="1168400" cy="2251075"/>
            </a:xfrm>
            <a:custGeom>
              <a:avLst/>
              <a:gdLst>
                <a:gd name="T0" fmla="*/ 0 w 294"/>
                <a:gd name="T1" fmla="*/ 0 h 568"/>
                <a:gd name="T2" fmla="*/ 294 w 294"/>
                <a:gd name="T3" fmla="*/ 568 h 568"/>
              </a:gdLst>
              <a:ahLst/>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miter lim="800000"/>
              <a:headEnd/>
              <a:tailEnd/>
            </a:ln>
          </p:spPr>
          <p:txBody>
            <a:bodyPr/>
            <a:lstStyle/>
            <a:p>
              <a:endParaRPr lang="ru-RU"/>
            </a:p>
          </p:txBody>
        </p:sp>
        <p:sp>
          <p:nvSpPr>
            <p:cNvPr id="19474" name="Freeform 35"/>
            <p:cNvSpPr>
              <a:spLocks noChangeArrowheads="1"/>
            </p:cNvSpPr>
            <p:nvPr/>
          </p:nvSpPr>
          <p:spPr bwMode="auto">
            <a:xfrm>
              <a:off x="7494588" y="5664200"/>
              <a:ext cx="100013" cy="209550"/>
            </a:xfrm>
            <a:custGeom>
              <a:avLst/>
              <a:gdLst>
                <a:gd name="T0" fmla="*/ 0 w 25"/>
                <a:gd name="T1" fmla="*/ 0 h 53"/>
                <a:gd name="T2" fmla="*/ 25 w 25"/>
                <a:gd name="T3" fmla="*/ 53 h 53"/>
              </a:gdLst>
              <a:ahLst/>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miter lim="800000"/>
              <a:headEnd/>
              <a:tailEnd/>
            </a:ln>
          </p:spPr>
          <p:txBody>
            <a:bodyPr/>
            <a:lstStyle/>
            <a:p>
              <a:endParaRPr lang="ru-RU"/>
            </a:p>
          </p:txBody>
        </p:sp>
        <p:sp>
          <p:nvSpPr>
            <p:cNvPr id="19475" name="Freeform 36"/>
            <p:cNvSpPr>
              <a:spLocks noChangeArrowheads="1"/>
            </p:cNvSpPr>
            <p:nvPr/>
          </p:nvSpPr>
          <p:spPr bwMode="auto">
            <a:xfrm>
              <a:off x="7412038" y="5081588"/>
              <a:ext cx="114300" cy="558800"/>
            </a:xfrm>
            <a:custGeom>
              <a:avLst/>
              <a:gdLst>
                <a:gd name="T0" fmla="*/ 0 w 29"/>
                <a:gd name="T1" fmla="*/ 0 h 141"/>
                <a:gd name="T2" fmla="*/ 29 w 29"/>
                <a:gd name="T3" fmla="*/ 141 h 141"/>
              </a:gdLst>
              <a:ahLst/>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miter lim="800000"/>
              <a:headEnd/>
              <a:tailEnd/>
            </a:ln>
          </p:spPr>
          <p:txBody>
            <a:bodyPr/>
            <a:lstStyle/>
            <a:p>
              <a:endParaRPr lang="ru-RU"/>
            </a:p>
          </p:txBody>
        </p:sp>
        <p:sp>
          <p:nvSpPr>
            <p:cNvPr id="19476" name="Freeform 37"/>
            <p:cNvSpPr>
              <a:spLocks noChangeArrowheads="1"/>
            </p:cNvSpPr>
            <p:nvPr/>
          </p:nvSpPr>
          <p:spPr bwMode="auto">
            <a:xfrm>
              <a:off x="7412038" y="4978400"/>
              <a:ext cx="31750" cy="188913"/>
            </a:xfrm>
            <a:custGeom>
              <a:avLst/>
              <a:gdLst>
                <a:gd name="T0" fmla="*/ 0 w 8"/>
                <a:gd name="T1" fmla="*/ 0 h 48"/>
                <a:gd name="T2" fmla="*/ 8 w 8"/>
                <a:gd name="T3" fmla="*/ 48 h 48"/>
              </a:gdLst>
              <a:ahLst/>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miter lim="800000"/>
              <a:headEnd/>
              <a:tailEnd/>
            </a:ln>
          </p:spPr>
          <p:txBody>
            <a:bodyPr/>
            <a:lstStyle/>
            <a:p>
              <a:endParaRPr lang="ru-RU"/>
            </a:p>
          </p:txBody>
        </p:sp>
        <p:sp>
          <p:nvSpPr>
            <p:cNvPr id="19477" name="Freeform 38"/>
            <p:cNvSpPr>
              <a:spLocks noChangeArrowheads="1"/>
            </p:cNvSpPr>
            <p:nvPr/>
          </p:nvSpPr>
          <p:spPr bwMode="auto">
            <a:xfrm>
              <a:off x="7439026" y="5434013"/>
              <a:ext cx="174625" cy="439738"/>
            </a:xfrm>
            <a:custGeom>
              <a:avLst/>
              <a:gdLst>
                <a:gd name="T0" fmla="*/ 0 w 44"/>
                <a:gd name="T1" fmla="*/ 0 h 111"/>
                <a:gd name="T2" fmla="*/ 44 w 44"/>
                <a:gd name="T3" fmla="*/ 111 h 111"/>
              </a:gdLst>
              <a:ahLst/>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miter lim="800000"/>
              <a:headEnd/>
              <a:tailEnd/>
            </a:ln>
          </p:spPr>
          <p:txBody>
            <a:bodyPr/>
            <a:lstStyle/>
            <a:p>
              <a:endParaRPr lang="ru-RU"/>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461"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9462"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4C07451E-08CC-4778-9DE6-099073CECCAC}" type="datetimeFigureOut">
              <a:rPr lang="ru-RU"/>
              <a:pPr>
                <a:defRPr/>
              </a:pPr>
              <a:t>04.12.2015</a:t>
            </a:fld>
            <a:endParaRPr lang="ru-RU"/>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B97DD484-7DAB-4EBC-B058-82FE5182EA5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866" name="Group 22"/>
          <p:cNvGrpSpPr>
            <a:grpSpLocks/>
          </p:cNvGrpSpPr>
          <p:nvPr/>
        </p:nvGrpSpPr>
        <p:grpSpPr bwMode="auto">
          <a:xfrm>
            <a:off x="0" y="228600"/>
            <a:ext cx="2851150" cy="6638925"/>
            <a:chOff x="2487613" y="285750"/>
            <a:chExt cx="2428875" cy="5654676"/>
          </a:xfrm>
        </p:grpSpPr>
        <p:sp>
          <p:nvSpPr>
            <p:cNvPr id="36886" name="Freeform 11"/>
            <p:cNvSpPr>
              <a:spLocks noChangeArrowheads="1"/>
            </p:cNvSpPr>
            <p:nvPr/>
          </p:nvSpPr>
          <p:spPr bwMode="auto">
            <a:xfrm>
              <a:off x="2487613" y="2284413"/>
              <a:ext cx="85725" cy="533400"/>
            </a:xfrm>
            <a:custGeom>
              <a:avLst/>
              <a:gdLst>
                <a:gd name="T0" fmla="*/ 0 w 22"/>
                <a:gd name="T1" fmla="*/ 0 h 136"/>
                <a:gd name="T2" fmla="*/ 22 w 22"/>
                <a:gd name="T3" fmla="*/ 136 h 136"/>
              </a:gdLst>
              <a:ahLst/>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miter lim="800000"/>
              <a:headEnd/>
              <a:tailEnd/>
            </a:ln>
          </p:spPr>
          <p:txBody>
            <a:bodyPr/>
            <a:lstStyle/>
            <a:p>
              <a:endParaRPr lang="ru-RU"/>
            </a:p>
          </p:txBody>
        </p:sp>
        <p:sp>
          <p:nvSpPr>
            <p:cNvPr id="36887" name="Freeform 12"/>
            <p:cNvSpPr>
              <a:spLocks noChangeArrowheads="1"/>
            </p:cNvSpPr>
            <p:nvPr/>
          </p:nvSpPr>
          <p:spPr bwMode="auto">
            <a:xfrm>
              <a:off x="2597151" y="2779713"/>
              <a:ext cx="550863" cy="1978025"/>
            </a:xfrm>
            <a:custGeom>
              <a:avLst/>
              <a:gdLst>
                <a:gd name="T0" fmla="*/ 0 w 140"/>
                <a:gd name="T1" fmla="*/ 0 h 504"/>
                <a:gd name="T2" fmla="*/ 140 w 140"/>
                <a:gd name="T3" fmla="*/ 504 h 504"/>
              </a:gdLst>
              <a:ahLst/>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miter lim="800000"/>
              <a:headEnd/>
              <a:tailEnd/>
            </a:ln>
          </p:spPr>
          <p:txBody>
            <a:bodyPr/>
            <a:lstStyle/>
            <a:p>
              <a:endParaRPr lang="ru-RU"/>
            </a:p>
          </p:txBody>
        </p:sp>
        <p:sp>
          <p:nvSpPr>
            <p:cNvPr id="36888" name="Freeform 13"/>
            <p:cNvSpPr>
              <a:spLocks noChangeArrowheads="1"/>
            </p:cNvSpPr>
            <p:nvPr/>
          </p:nvSpPr>
          <p:spPr bwMode="auto">
            <a:xfrm>
              <a:off x="3175001" y="4730750"/>
              <a:ext cx="519113" cy="1209675"/>
            </a:xfrm>
            <a:custGeom>
              <a:avLst/>
              <a:gdLst>
                <a:gd name="T0" fmla="*/ 0 w 132"/>
                <a:gd name="T1" fmla="*/ 0 h 308"/>
                <a:gd name="T2" fmla="*/ 132 w 132"/>
                <a:gd name="T3" fmla="*/ 308 h 308"/>
              </a:gdLst>
              <a:ahLst/>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miter lim="800000"/>
              <a:headEnd/>
              <a:tailEnd/>
            </a:ln>
          </p:spPr>
          <p:txBody>
            <a:bodyPr/>
            <a:lstStyle/>
            <a:p>
              <a:endParaRPr lang="ru-RU"/>
            </a:p>
          </p:txBody>
        </p:sp>
        <p:sp>
          <p:nvSpPr>
            <p:cNvPr id="36889" name="Freeform 14"/>
            <p:cNvSpPr>
              <a:spLocks noChangeArrowheads="1"/>
            </p:cNvSpPr>
            <p:nvPr/>
          </p:nvSpPr>
          <p:spPr bwMode="auto">
            <a:xfrm>
              <a:off x="3305176" y="5630863"/>
              <a:ext cx="146050" cy="309563"/>
            </a:xfrm>
            <a:custGeom>
              <a:avLst/>
              <a:gdLst>
                <a:gd name="T0" fmla="*/ 0 w 37"/>
                <a:gd name="T1" fmla="*/ 0 h 79"/>
                <a:gd name="T2" fmla="*/ 37 w 37"/>
                <a:gd name="T3" fmla="*/ 79 h 79"/>
              </a:gdLst>
              <a:ahLst/>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miter lim="800000"/>
              <a:headEnd/>
              <a:tailEnd/>
            </a:ln>
          </p:spPr>
          <p:txBody>
            <a:bodyPr/>
            <a:lstStyle/>
            <a:p>
              <a:endParaRPr lang="ru-RU"/>
            </a:p>
          </p:txBody>
        </p:sp>
        <p:sp>
          <p:nvSpPr>
            <p:cNvPr id="36890" name="Freeform 15"/>
            <p:cNvSpPr>
              <a:spLocks noChangeArrowheads="1"/>
            </p:cNvSpPr>
            <p:nvPr/>
          </p:nvSpPr>
          <p:spPr bwMode="auto">
            <a:xfrm>
              <a:off x="2573338" y="2817813"/>
              <a:ext cx="700088" cy="2835275"/>
            </a:xfrm>
            <a:custGeom>
              <a:avLst/>
              <a:gdLst>
                <a:gd name="T0" fmla="*/ 0 w 178"/>
                <a:gd name="T1" fmla="*/ 0 h 722"/>
                <a:gd name="T2" fmla="*/ 178 w 178"/>
                <a:gd name="T3" fmla="*/ 722 h 722"/>
              </a:gdLst>
              <a:ahLst/>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miter lim="800000"/>
              <a:headEnd/>
              <a:tailEnd/>
            </a:ln>
          </p:spPr>
          <p:txBody>
            <a:bodyPr/>
            <a:lstStyle/>
            <a:p>
              <a:endParaRPr lang="ru-RU"/>
            </a:p>
          </p:txBody>
        </p:sp>
        <p:sp>
          <p:nvSpPr>
            <p:cNvPr id="36891" name="Freeform 16"/>
            <p:cNvSpPr>
              <a:spLocks noChangeArrowheads="1"/>
            </p:cNvSpPr>
            <p:nvPr/>
          </p:nvSpPr>
          <p:spPr bwMode="auto">
            <a:xfrm>
              <a:off x="2506663" y="285750"/>
              <a:ext cx="90488" cy="2493963"/>
            </a:xfrm>
            <a:custGeom>
              <a:avLst/>
              <a:gdLst>
                <a:gd name="T0" fmla="*/ 0 w 23"/>
                <a:gd name="T1" fmla="*/ 0 h 635"/>
                <a:gd name="T2" fmla="*/ 23 w 23"/>
                <a:gd name="T3" fmla="*/ 635 h 635"/>
              </a:gdLst>
              <a:ahLst/>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miter lim="800000"/>
              <a:headEnd/>
              <a:tailEnd/>
            </a:ln>
          </p:spPr>
          <p:txBody>
            <a:bodyPr/>
            <a:lstStyle/>
            <a:p>
              <a:endParaRPr lang="ru-RU"/>
            </a:p>
          </p:txBody>
        </p:sp>
        <p:sp>
          <p:nvSpPr>
            <p:cNvPr id="36892" name="Freeform 17"/>
            <p:cNvSpPr>
              <a:spLocks noChangeArrowheads="1"/>
            </p:cNvSpPr>
            <p:nvPr/>
          </p:nvSpPr>
          <p:spPr bwMode="auto">
            <a:xfrm>
              <a:off x="2554288" y="2598738"/>
              <a:ext cx="66675" cy="420688"/>
            </a:xfrm>
            <a:custGeom>
              <a:avLst/>
              <a:gdLst>
                <a:gd name="T0" fmla="*/ 0 w 17"/>
                <a:gd name="T1" fmla="*/ 0 h 107"/>
                <a:gd name="T2" fmla="*/ 17 w 17"/>
                <a:gd name="T3" fmla="*/ 107 h 107"/>
              </a:gdLst>
              <a:ahLst/>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miter lim="800000"/>
              <a:headEnd/>
              <a:tailEnd/>
            </a:ln>
          </p:spPr>
          <p:txBody>
            <a:bodyPr/>
            <a:lstStyle/>
            <a:p>
              <a:endParaRPr lang="ru-RU"/>
            </a:p>
          </p:txBody>
        </p:sp>
        <p:sp>
          <p:nvSpPr>
            <p:cNvPr id="36893" name="Freeform 18"/>
            <p:cNvSpPr>
              <a:spLocks noChangeArrowheads="1"/>
            </p:cNvSpPr>
            <p:nvPr/>
          </p:nvSpPr>
          <p:spPr bwMode="auto">
            <a:xfrm>
              <a:off x="3143251" y="4757738"/>
              <a:ext cx="161925" cy="873125"/>
            </a:xfrm>
            <a:custGeom>
              <a:avLst/>
              <a:gdLst>
                <a:gd name="T0" fmla="*/ 0 w 41"/>
                <a:gd name="T1" fmla="*/ 0 h 222"/>
                <a:gd name="T2" fmla="*/ 41 w 41"/>
                <a:gd name="T3" fmla="*/ 222 h 222"/>
              </a:gdLst>
              <a:ahLst/>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miter lim="800000"/>
              <a:headEnd/>
              <a:tailEnd/>
            </a:ln>
          </p:spPr>
          <p:txBody>
            <a:bodyPr/>
            <a:lstStyle/>
            <a:p>
              <a:endParaRPr lang="ru-RU"/>
            </a:p>
          </p:txBody>
        </p:sp>
        <p:sp>
          <p:nvSpPr>
            <p:cNvPr id="36894" name="Freeform 19"/>
            <p:cNvSpPr>
              <a:spLocks noChangeArrowheads="1"/>
            </p:cNvSpPr>
            <p:nvPr/>
          </p:nvSpPr>
          <p:spPr bwMode="auto">
            <a:xfrm>
              <a:off x="3148013" y="1282700"/>
              <a:ext cx="1768475" cy="3448050"/>
            </a:xfrm>
            <a:custGeom>
              <a:avLst/>
              <a:gdLst>
                <a:gd name="T0" fmla="*/ 0 w 450"/>
                <a:gd name="T1" fmla="*/ 0 h 878"/>
                <a:gd name="T2" fmla="*/ 450 w 450"/>
                <a:gd name="T3" fmla="*/ 878 h 878"/>
              </a:gdLst>
              <a:ahLst/>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miter lim="800000"/>
              <a:headEnd/>
              <a:tailEnd/>
            </a:ln>
          </p:spPr>
          <p:txBody>
            <a:bodyPr/>
            <a:lstStyle/>
            <a:p>
              <a:endParaRPr lang="ru-RU"/>
            </a:p>
          </p:txBody>
        </p:sp>
        <p:sp>
          <p:nvSpPr>
            <p:cNvPr id="36895" name="Freeform 20"/>
            <p:cNvSpPr>
              <a:spLocks noChangeArrowheads="1"/>
            </p:cNvSpPr>
            <p:nvPr/>
          </p:nvSpPr>
          <p:spPr bwMode="auto">
            <a:xfrm>
              <a:off x="3273426" y="5653088"/>
              <a:ext cx="138113" cy="287338"/>
            </a:xfrm>
            <a:custGeom>
              <a:avLst/>
              <a:gdLst>
                <a:gd name="T0" fmla="*/ 0 w 35"/>
                <a:gd name="T1" fmla="*/ 0 h 73"/>
                <a:gd name="T2" fmla="*/ 35 w 35"/>
                <a:gd name="T3" fmla="*/ 73 h 73"/>
              </a:gdLst>
              <a:ahLst/>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miter lim="800000"/>
              <a:headEnd/>
              <a:tailEnd/>
            </a:ln>
          </p:spPr>
          <p:txBody>
            <a:bodyPr/>
            <a:lstStyle/>
            <a:p>
              <a:endParaRPr lang="ru-RU"/>
            </a:p>
          </p:txBody>
        </p:sp>
        <p:sp>
          <p:nvSpPr>
            <p:cNvPr id="36896" name="Freeform 21"/>
            <p:cNvSpPr>
              <a:spLocks noChangeArrowheads="1"/>
            </p:cNvSpPr>
            <p:nvPr/>
          </p:nvSpPr>
          <p:spPr bwMode="auto">
            <a:xfrm>
              <a:off x="3143251" y="4656138"/>
              <a:ext cx="31750" cy="188913"/>
            </a:xfrm>
            <a:custGeom>
              <a:avLst/>
              <a:gdLst>
                <a:gd name="T0" fmla="*/ 0 w 8"/>
                <a:gd name="T1" fmla="*/ 0 h 48"/>
                <a:gd name="T2" fmla="*/ 8 w 8"/>
                <a:gd name="T3" fmla="*/ 48 h 48"/>
              </a:gdLst>
              <a:ahLst/>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miter lim="800000"/>
              <a:headEnd/>
              <a:tailEnd/>
            </a:ln>
          </p:spPr>
          <p:txBody>
            <a:bodyPr/>
            <a:lstStyle/>
            <a:p>
              <a:endParaRPr lang="ru-RU"/>
            </a:p>
          </p:txBody>
        </p:sp>
        <p:sp>
          <p:nvSpPr>
            <p:cNvPr id="36897" name="Freeform 22"/>
            <p:cNvSpPr>
              <a:spLocks noChangeArrowheads="1"/>
            </p:cNvSpPr>
            <p:nvPr/>
          </p:nvSpPr>
          <p:spPr bwMode="auto">
            <a:xfrm>
              <a:off x="3211513" y="5410200"/>
              <a:ext cx="203200" cy="530225"/>
            </a:xfrm>
            <a:custGeom>
              <a:avLst/>
              <a:gdLst>
                <a:gd name="T0" fmla="*/ 0 w 52"/>
                <a:gd name="T1" fmla="*/ 0 h 135"/>
                <a:gd name="T2" fmla="*/ 52 w 52"/>
                <a:gd name="T3" fmla="*/ 135 h 135"/>
              </a:gdLst>
              <a:ahLst/>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miter lim="800000"/>
              <a:headEnd/>
              <a:tailEnd/>
            </a:ln>
          </p:spPr>
          <p:txBody>
            <a:bodyPr/>
            <a:lstStyle/>
            <a:p>
              <a:endParaRPr lang="ru-RU"/>
            </a:p>
          </p:txBody>
        </p:sp>
      </p:grpSp>
      <p:grpSp>
        <p:nvGrpSpPr>
          <p:cNvPr id="36867" name="Group 9"/>
          <p:cNvGrpSpPr>
            <a:grpSpLocks/>
          </p:cNvGrpSpPr>
          <p:nvPr/>
        </p:nvGrpSpPr>
        <p:grpSpPr bwMode="auto">
          <a:xfrm>
            <a:off x="26988" y="0"/>
            <a:ext cx="2357437" cy="6853238"/>
            <a:chOff x="6627813" y="194833"/>
            <a:chExt cx="1952625" cy="5678918"/>
          </a:xfrm>
        </p:grpSpPr>
        <p:sp>
          <p:nvSpPr>
            <p:cNvPr id="36874" name="Freeform 27"/>
            <p:cNvSpPr>
              <a:spLocks noChangeArrowheads="1"/>
            </p:cNvSpPr>
            <p:nvPr/>
          </p:nvSpPr>
          <p:spPr bwMode="auto">
            <a:xfrm>
              <a:off x="6627813" y="194833"/>
              <a:ext cx="409575" cy="3646488"/>
            </a:xfrm>
            <a:custGeom>
              <a:avLst/>
              <a:gdLst>
                <a:gd name="T0" fmla="*/ 0 w 103"/>
                <a:gd name="T1" fmla="*/ 0 h 920"/>
                <a:gd name="T2" fmla="*/ 103 w 103"/>
                <a:gd name="T3" fmla="*/ 920 h 920"/>
              </a:gdLst>
              <a:ahLst/>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miter lim="800000"/>
              <a:headEnd/>
              <a:tailEnd/>
            </a:ln>
          </p:spPr>
          <p:txBody>
            <a:bodyPr/>
            <a:lstStyle/>
            <a:p>
              <a:endParaRPr lang="ru-RU"/>
            </a:p>
          </p:txBody>
        </p:sp>
        <p:sp>
          <p:nvSpPr>
            <p:cNvPr id="36875" name="Freeform 28"/>
            <p:cNvSpPr>
              <a:spLocks noChangeArrowheads="1"/>
            </p:cNvSpPr>
            <p:nvPr/>
          </p:nvSpPr>
          <p:spPr bwMode="auto">
            <a:xfrm>
              <a:off x="7061201" y="3771900"/>
              <a:ext cx="350838" cy="1309688"/>
            </a:xfrm>
            <a:custGeom>
              <a:avLst/>
              <a:gdLst>
                <a:gd name="T0" fmla="*/ 0 w 88"/>
                <a:gd name="T1" fmla="*/ 0 h 330"/>
                <a:gd name="T2" fmla="*/ 88 w 88"/>
                <a:gd name="T3" fmla="*/ 330 h 330"/>
              </a:gdLst>
              <a:ahLst/>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miter lim="800000"/>
              <a:headEnd/>
              <a:tailEnd/>
            </a:ln>
          </p:spPr>
          <p:txBody>
            <a:bodyPr/>
            <a:lstStyle/>
            <a:p>
              <a:endParaRPr lang="ru-RU"/>
            </a:p>
          </p:txBody>
        </p:sp>
        <p:sp>
          <p:nvSpPr>
            <p:cNvPr id="36876" name="Freeform 29"/>
            <p:cNvSpPr>
              <a:spLocks noChangeArrowheads="1"/>
            </p:cNvSpPr>
            <p:nvPr/>
          </p:nvSpPr>
          <p:spPr bwMode="auto">
            <a:xfrm>
              <a:off x="7439026" y="5053013"/>
              <a:ext cx="357188" cy="820738"/>
            </a:xfrm>
            <a:custGeom>
              <a:avLst/>
              <a:gdLst>
                <a:gd name="T0" fmla="*/ 0 w 90"/>
                <a:gd name="T1" fmla="*/ 0 h 207"/>
                <a:gd name="T2" fmla="*/ 90 w 90"/>
                <a:gd name="T3" fmla="*/ 207 h 207"/>
              </a:gdLst>
              <a:ahLst/>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miter lim="800000"/>
              <a:headEnd/>
              <a:tailEnd/>
            </a:ln>
          </p:spPr>
          <p:txBody>
            <a:bodyPr/>
            <a:lstStyle/>
            <a:p>
              <a:endParaRPr lang="ru-RU"/>
            </a:p>
          </p:txBody>
        </p:sp>
        <p:sp>
          <p:nvSpPr>
            <p:cNvPr id="36877" name="Freeform 30"/>
            <p:cNvSpPr>
              <a:spLocks noChangeArrowheads="1"/>
            </p:cNvSpPr>
            <p:nvPr/>
          </p:nvSpPr>
          <p:spPr bwMode="auto">
            <a:xfrm>
              <a:off x="7037388" y="3811588"/>
              <a:ext cx="457200" cy="1852613"/>
            </a:xfrm>
            <a:custGeom>
              <a:avLst/>
              <a:gdLst>
                <a:gd name="T0" fmla="*/ 0 w 115"/>
                <a:gd name="T1" fmla="*/ 0 h 467"/>
                <a:gd name="T2" fmla="*/ 115 w 115"/>
                <a:gd name="T3" fmla="*/ 467 h 467"/>
              </a:gdLst>
              <a:ahLst/>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miter lim="800000"/>
              <a:headEnd/>
              <a:tailEnd/>
            </a:ln>
          </p:spPr>
          <p:txBody>
            <a:bodyPr/>
            <a:lstStyle/>
            <a:p>
              <a:endParaRPr lang="ru-RU"/>
            </a:p>
          </p:txBody>
        </p:sp>
        <p:sp>
          <p:nvSpPr>
            <p:cNvPr id="36878" name="Freeform 31"/>
            <p:cNvSpPr>
              <a:spLocks noChangeArrowheads="1"/>
            </p:cNvSpPr>
            <p:nvPr/>
          </p:nvSpPr>
          <p:spPr bwMode="auto">
            <a:xfrm>
              <a:off x="6992938" y="1263650"/>
              <a:ext cx="144463" cy="2508250"/>
            </a:xfrm>
            <a:custGeom>
              <a:avLst/>
              <a:gdLst>
                <a:gd name="T0" fmla="*/ 0 w 36"/>
                <a:gd name="T1" fmla="*/ 0 h 633"/>
                <a:gd name="T2" fmla="*/ 36 w 36"/>
                <a:gd name="T3" fmla="*/ 633 h 633"/>
              </a:gdLst>
              <a:ahLst/>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miter lim="800000"/>
              <a:headEnd/>
              <a:tailEnd/>
            </a:ln>
          </p:spPr>
          <p:txBody>
            <a:bodyPr/>
            <a:lstStyle/>
            <a:p>
              <a:endParaRPr lang="ru-RU"/>
            </a:p>
          </p:txBody>
        </p:sp>
        <p:sp>
          <p:nvSpPr>
            <p:cNvPr id="36879" name="Freeform 32"/>
            <p:cNvSpPr>
              <a:spLocks noChangeArrowheads="1"/>
            </p:cNvSpPr>
            <p:nvPr/>
          </p:nvSpPr>
          <p:spPr bwMode="auto">
            <a:xfrm>
              <a:off x="7526338" y="5640388"/>
              <a:ext cx="111125" cy="233363"/>
            </a:xfrm>
            <a:custGeom>
              <a:avLst/>
              <a:gdLst>
                <a:gd name="T0" fmla="*/ 0 w 28"/>
                <a:gd name="T1" fmla="*/ 0 h 59"/>
                <a:gd name="T2" fmla="*/ 28 w 28"/>
                <a:gd name="T3" fmla="*/ 59 h 59"/>
              </a:gdLst>
              <a:ahLst/>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miter lim="800000"/>
              <a:headEnd/>
              <a:tailEnd/>
            </a:ln>
          </p:spPr>
          <p:txBody>
            <a:bodyPr/>
            <a:lstStyle/>
            <a:p>
              <a:endParaRPr lang="ru-RU"/>
            </a:p>
          </p:txBody>
        </p:sp>
        <p:sp>
          <p:nvSpPr>
            <p:cNvPr id="36880" name="Freeform 33"/>
            <p:cNvSpPr>
              <a:spLocks noChangeArrowheads="1"/>
            </p:cNvSpPr>
            <p:nvPr/>
          </p:nvSpPr>
          <p:spPr bwMode="auto">
            <a:xfrm>
              <a:off x="7021513" y="3598863"/>
              <a:ext cx="68263" cy="423863"/>
            </a:xfrm>
            <a:custGeom>
              <a:avLst/>
              <a:gdLst>
                <a:gd name="T0" fmla="*/ 0 w 17"/>
                <a:gd name="T1" fmla="*/ 0 h 107"/>
                <a:gd name="T2" fmla="*/ 17 w 17"/>
                <a:gd name="T3" fmla="*/ 107 h 107"/>
              </a:gdLst>
              <a:ahLst/>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miter lim="800000"/>
              <a:headEnd/>
              <a:tailEnd/>
            </a:ln>
          </p:spPr>
          <p:txBody>
            <a:bodyPr/>
            <a:lstStyle/>
            <a:p>
              <a:endParaRPr lang="ru-RU"/>
            </a:p>
          </p:txBody>
        </p:sp>
        <p:sp>
          <p:nvSpPr>
            <p:cNvPr id="36881" name="Freeform 34"/>
            <p:cNvSpPr>
              <a:spLocks noChangeArrowheads="1"/>
            </p:cNvSpPr>
            <p:nvPr/>
          </p:nvSpPr>
          <p:spPr bwMode="auto">
            <a:xfrm>
              <a:off x="7412038" y="2801938"/>
              <a:ext cx="1168400" cy="2251075"/>
            </a:xfrm>
            <a:custGeom>
              <a:avLst/>
              <a:gdLst>
                <a:gd name="T0" fmla="*/ 0 w 294"/>
                <a:gd name="T1" fmla="*/ 0 h 568"/>
                <a:gd name="T2" fmla="*/ 294 w 294"/>
                <a:gd name="T3" fmla="*/ 568 h 568"/>
              </a:gdLst>
              <a:ahLst/>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miter lim="800000"/>
              <a:headEnd/>
              <a:tailEnd/>
            </a:ln>
          </p:spPr>
          <p:txBody>
            <a:bodyPr/>
            <a:lstStyle/>
            <a:p>
              <a:endParaRPr lang="ru-RU"/>
            </a:p>
          </p:txBody>
        </p:sp>
        <p:sp>
          <p:nvSpPr>
            <p:cNvPr id="36882" name="Freeform 35"/>
            <p:cNvSpPr>
              <a:spLocks noChangeArrowheads="1"/>
            </p:cNvSpPr>
            <p:nvPr/>
          </p:nvSpPr>
          <p:spPr bwMode="auto">
            <a:xfrm>
              <a:off x="7494588" y="5664200"/>
              <a:ext cx="100013" cy="209550"/>
            </a:xfrm>
            <a:custGeom>
              <a:avLst/>
              <a:gdLst>
                <a:gd name="T0" fmla="*/ 0 w 25"/>
                <a:gd name="T1" fmla="*/ 0 h 53"/>
                <a:gd name="T2" fmla="*/ 25 w 25"/>
                <a:gd name="T3" fmla="*/ 53 h 53"/>
              </a:gdLst>
              <a:ahLst/>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miter lim="800000"/>
              <a:headEnd/>
              <a:tailEnd/>
            </a:ln>
          </p:spPr>
          <p:txBody>
            <a:bodyPr/>
            <a:lstStyle/>
            <a:p>
              <a:endParaRPr lang="ru-RU"/>
            </a:p>
          </p:txBody>
        </p:sp>
        <p:sp>
          <p:nvSpPr>
            <p:cNvPr id="36883" name="Freeform 36"/>
            <p:cNvSpPr>
              <a:spLocks noChangeArrowheads="1"/>
            </p:cNvSpPr>
            <p:nvPr/>
          </p:nvSpPr>
          <p:spPr bwMode="auto">
            <a:xfrm>
              <a:off x="7412038" y="5081588"/>
              <a:ext cx="114300" cy="558800"/>
            </a:xfrm>
            <a:custGeom>
              <a:avLst/>
              <a:gdLst>
                <a:gd name="T0" fmla="*/ 0 w 29"/>
                <a:gd name="T1" fmla="*/ 0 h 141"/>
                <a:gd name="T2" fmla="*/ 29 w 29"/>
                <a:gd name="T3" fmla="*/ 141 h 141"/>
              </a:gdLst>
              <a:ahLst/>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miter lim="800000"/>
              <a:headEnd/>
              <a:tailEnd/>
            </a:ln>
          </p:spPr>
          <p:txBody>
            <a:bodyPr/>
            <a:lstStyle/>
            <a:p>
              <a:endParaRPr lang="ru-RU"/>
            </a:p>
          </p:txBody>
        </p:sp>
        <p:sp>
          <p:nvSpPr>
            <p:cNvPr id="36884" name="Freeform 37"/>
            <p:cNvSpPr>
              <a:spLocks noChangeArrowheads="1"/>
            </p:cNvSpPr>
            <p:nvPr/>
          </p:nvSpPr>
          <p:spPr bwMode="auto">
            <a:xfrm>
              <a:off x="7412038" y="4978400"/>
              <a:ext cx="31750" cy="188913"/>
            </a:xfrm>
            <a:custGeom>
              <a:avLst/>
              <a:gdLst>
                <a:gd name="T0" fmla="*/ 0 w 8"/>
                <a:gd name="T1" fmla="*/ 0 h 48"/>
                <a:gd name="T2" fmla="*/ 8 w 8"/>
                <a:gd name="T3" fmla="*/ 48 h 48"/>
              </a:gdLst>
              <a:ahLst/>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miter lim="800000"/>
              <a:headEnd/>
              <a:tailEnd/>
            </a:ln>
          </p:spPr>
          <p:txBody>
            <a:bodyPr/>
            <a:lstStyle/>
            <a:p>
              <a:endParaRPr lang="ru-RU"/>
            </a:p>
          </p:txBody>
        </p:sp>
        <p:sp>
          <p:nvSpPr>
            <p:cNvPr id="36885" name="Freeform 38"/>
            <p:cNvSpPr>
              <a:spLocks noChangeArrowheads="1"/>
            </p:cNvSpPr>
            <p:nvPr/>
          </p:nvSpPr>
          <p:spPr bwMode="auto">
            <a:xfrm>
              <a:off x="7439026" y="5434013"/>
              <a:ext cx="174625" cy="439738"/>
            </a:xfrm>
            <a:custGeom>
              <a:avLst/>
              <a:gdLst>
                <a:gd name="T0" fmla="*/ 0 w 44"/>
                <a:gd name="T1" fmla="*/ 0 h 111"/>
                <a:gd name="T2" fmla="*/ 44 w 44"/>
                <a:gd name="T3" fmla="*/ 111 h 111"/>
              </a:gdLst>
              <a:ahLst/>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miter lim="800000"/>
              <a:headEnd/>
              <a:tailEnd/>
            </a:ln>
          </p:spPr>
          <p:txBody>
            <a:bodyPr/>
            <a:lstStyle/>
            <a:p>
              <a:endParaRPr lang="ru-RU"/>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86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3687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8691592F-0401-48D6-BCFA-9432DA014E47}" type="datetimeFigureOut">
              <a:rPr lang="ru-RU"/>
              <a:pPr>
                <a:defRPr/>
              </a:pPr>
              <a:t>04.12.2015</a:t>
            </a:fld>
            <a:endParaRPr lang="ru-RU"/>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409B93EB-F4CA-4EE7-A22E-7C6CEB4F4E7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4274" name="Group 22"/>
          <p:cNvGrpSpPr>
            <a:grpSpLocks/>
          </p:cNvGrpSpPr>
          <p:nvPr/>
        </p:nvGrpSpPr>
        <p:grpSpPr bwMode="auto">
          <a:xfrm>
            <a:off x="0" y="228600"/>
            <a:ext cx="2851150" cy="6638925"/>
            <a:chOff x="2487613" y="285750"/>
            <a:chExt cx="2428875" cy="5654676"/>
          </a:xfrm>
        </p:grpSpPr>
        <p:sp>
          <p:nvSpPr>
            <p:cNvPr id="54294" name="Freeform 11"/>
            <p:cNvSpPr>
              <a:spLocks noChangeArrowheads="1"/>
            </p:cNvSpPr>
            <p:nvPr/>
          </p:nvSpPr>
          <p:spPr bwMode="auto">
            <a:xfrm>
              <a:off x="2487613" y="2284413"/>
              <a:ext cx="85725" cy="533400"/>
            </a:xfrm>
            <a:custGeom>
              <a:avLst/>
              <a:gdLst>
                <a:gd name="T0" fmla="*/ 0 w 22"/>
                <a:gd name="T1" fmla="*/ 0 h 136"/>
                <a:gd name="T2" fmla="*/ 22 w 22"/>
                <a:gd name="T3" fmla="*/ 136 h 136"/>
              </a:gdLst>
              <a:ahLst/>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miter lim="800000"/>
              <a:headEnd/>
              <a:tailEnd/>
            </a:ln>
          </p:spPr>
          <p:txBody>
            <a:bodyPr/>
            <a:lstStyle/>
            <a:p>
              <a:endParaRPr lang="ru-RU"/>
            </a:p>
          </p:txBody>
        </p:sp>
        <p:sp>
          <p:nvSpPr>
            <p:cNvPr id="54295" name="Freeform 12"/>
            <p:cNvSpPr>
              <a:spLocks noChangeArrowheads="1"/>
            </p:cNvSpPr>
            <p:nvPr/>
          </p:nvSpPr>
          <p:spPr bwMode="auto">
            <a:xfrm>
              <a:off x="2597151" y="2779713"/>
              <a:ext cx="550863" cy="1978025"/>
            </a:xfrm>
            <a:custGeom>
              <a:avLst/>
              <a:gdLst>
                <a:gd name="T0" fmla="*/ 0 w 140"/>
                <a:gd name="T1" fmla="*/ 0 h 504"/>
                <a:gd name="T2" fmla="*/ 140 w 140"/>
                <a:gd name="T3" fmla="*/ 504 h 504"/>
              </a:gdLst>
              <a:ahLst/>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miter lim="800000"/>
              <a:headEnd/>
              <a:tailEnd/>
            </a:ln>
          </p:spPr>
          <p:txBody>
            <a:bodyPr/>
            <a:lstStyle/>
            <a:p>
              <a:endParaRPr lang="ru-RU"/>
            </a:p>
          </p:txBody>
        </p:sp>
        <p:sp>
          <p:nvSpPr>
            <p:cNvPr id="54296" name="Freeform 13"/>
            <p:cNvSpPr>
              <a:spLocks noChangeArrowheads="1"/>
            </p:cNvSpPr>
            <p:nvPr/>
          </p:nvSpPr>
          <p:spPr bwMode="auto">
            <a:xfrm>
              <a:off x="3175001" y="4730750"/>
              <a:ext cx="519113" cy="1209675"/>
            </a:xfrm>
            <a:custGeom>
              <a:avLst/>
              <a:gdLst>
                <a:gd name="T0" fmla="*/ 0 w 132"/>
                <a:gd name="T1" fmla="*/ 0 h 308"/>
                <a:gd name="T2" fmla="*/ 132 w 132"/>
                <a:gd name="T3" fmla="*/ 308 h 308"/>
              </a:gdLst>
              <a:ahLst/>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miter lim="800000"/>
              <a:headEnd/>
              <a:tailEnd/>
            </a:ln>
          </p:spPr>
          <p:txBody>
            <a:bodyPr/>
            <a:lstStyle/>
            <a:p>
              <a:endParaRPr lang="ru-RU"/>
            </a:p>
          </p:txBody>
        </p:sp>
        <p:sp>
          <p:nvSpPr>
            <p:cNvPr id="54297" name="Freeform 14"/>
            <p:cNvSpPr>
              <a:spLocks noChangeArrowheads="1"/>
            </p:cNvSpPr>
            <p:nvPr/>
          </p:nvSpPr>
          <p:spPr bwMode="auto">
            <a:xfrm>
              <a:off x="3305176" y="5630863"/>
              <a:ext cx="146050" cy="309563"/>
            </a:xfrm>
            <a:custGeom>
              <a:avLst/>
              <a:gdLst>
                <a:gd name="T0" fmla="*/ 0 w 37"/>
                <a:gd name="T1" fmla="*/ 0 h 79"/>
                <a:gd name="T2" fmla="*/ 37 w 37"/>
                <a:gd name="T3" fmla="*/ 79 h 79"/>
              </a:gdLst>
              <a:ahLst/>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miter lim="800000"/>
              <a:headEnd/>
              <a:tailEnd/>
            </a:ln>
          </p:spPr>
          <p:txBody>
            <a:bodyPr/>
            <a:lstStyle/>
            <a:p>
              <a:endParaRPr lang="ru-RU"/>
            </a:p>
          </p:txBody>
        </p:sp>
        <p:sp>
          <p:nvSpPr>
            <p:cNvPr id="54298" name="Freeform 15"/>
            <p:cNvSpPr>
              <a:spLocks noChangeArrowheads="1"/>
            </p:cNvSpPr>
            <p:nvPr/>
          </p:nvSpPr>
          <p:spPr bwMode="auto">
            <a:xfrm>
              <a:off x="2573338" y="2817813"/>
              <a:ext cx="700088" cy="2835275"/>
            </a:xfrm>
            <a:custGeom>
              <a:avLst/>
              <a:gdLst>
                <a:gd name="T0" fmla="*/ 0 w 178"/>
                <a:gd name="T1" fmla="*/ 0 h 722"/>
                <a:gd name="T2" fmla="*/ 178 w 178"/>
                <a:gd name="T3" fmla="*/ 722 h 722"/>
              </a:gdLst>
              <a:ahLst/>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miter lim="800000"/>
              <a:headEnd/>
              <a:tailEnd/>
            </a:ln>
          </p:spPr>
          <p:txBody>
            <a:bodyPr/>
            <a:lstStyle/>
            <a:p>
              <a:endParaRPr lang="ru-RU"/>
            </a:p>
          </p:txBody>
        </p:sp>
        <p:sp>
          <p:nvSpPr>
            <p:cNvPr id="54299" name="Freeform 16"/>
            <p:cNvSpPr>
              <a:spLocks noChangeArrowheads="1"/>
            </p:cNvSpPr>
            <p:nvPr/>
          </p:nvSpPr>
          <p:spPr bwMode="auto">
            <a:xfrm>
              <a:off x="2506663" y="285750"/>
              <a:ext cx="90488" cy="2493963"/>
            </a:xfrm>
            <a:custGeom>
              <a:avLst/>
              <a:gdLst>
                <a:gd name="T0" fmla="*/ 0 w 23"/>
                <a:gd name="T1" fmla="*/ 0 h 635"/>
                <a:gd name="T2" fmla="*/ 23 w 23"/>
                <a:gd name="T3" fmla="*/ 635 h 635"/>
              </a:gdLst>
              <a:ahLst/>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miter lim="800000"/>
              <a:headEnd/>
              <a:tailEnd/>
            </a:ln>
          </p:spPr>
          <p:txBody>
            <a:bodyPr/>
            <a:lstStyle/>
            <a:p>
              <a:endParaRPr lang="ru-RU"/>
            </a:p>
          </p:txBody>
        </p:sp>
        <p:sp>
          <p:nvSpPr>
            <p:cNvPr id="54300" name="Freeform 17"/>
            <p:cNvSpPr>
              <a:spLocks noChangeArrowheads="1"/>
            </p:cNvSpPr>
            <p:nvPr/>
          </p:nvSpPr>
          <p:spPr bwMode="auto">
            <a:xfrm>
              <a:off x="2554288" y="2598738"/>
              <a:ext cx="66675" cy="420688"/>
            </a:xfrm>
            <a:custGeom>
              <a:avLst/>
              <a:gdLst>
                <a:gd name="T0" fmla="*/ 0 w 17"/>
                <a:gd name="T1" fmla="*/ 0 h 107"/>
                <a:gd name="T2" fmla="*/ 17 w 17"/>
                <a:gd name="T3" fmla="*/ 107 h 107"/>
              </a:gdLst>
              <a:ahLst/>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miter lim="800000"/>
              <a:headEnd/>
              <a:tailEnd/>
            </a:ln>
          </p:spPr>
          <p:txBody>
            <a:bodyPr/>
            <a:lstStyle/>
            <a:p>
              <a:endParaRPr lang="ru-RU"/>
            </a:p>
          </p:txBody>
        </p:sp>
        <p:sp>
          <p:nvSpPr>
            <p:cNvPr id="54301" name="Freeform 18"/>
            <p:cNvSpPr>
              <a:spLocks noChangeArrowheads="1"/>
            </p:cNvSpPr>
            <p:nvPr/>
          </p:nvSpPr>
          <p:spPr bwMode="auto">
            <a:xfrm>
              <a:off x="3143251" y="4757738"/>
              <a:ext cx="161925" cy="873125"/>
            </a:xfrm>
            <a:custGeom>
              <a:avLst/>
              <a:gdLst>
                <a:gd name="T0" fmla="*/ 0 w 41"/>
                <a:gd name="T1" fmla="*/ 0 h 222"/>
                <a:gd name="T2" fmla="*/ 41 w 41"/>
                <a:gd name="T3" fmla="*/ 222 h 222"/>
              </a:gdLst>
              <a:ahLst/>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miter lim="800000"/>
              <a:headEnd/>
              <a:tailEnd/>
            </a:ln>
          </p:spPr>
          <p:txBody>
            <a:bodyPr/>
            <a:lstStyle/>
            <a:p>
              <a:endParaRPr lang="ru-RU"/>
            </a:p>
          </p:txBody>
        </p:sp>
        <p:sp>
          <p:nvSpPr>
            <p:cNvPr id="54302" name="Freeform 19"/>
            <p:cNvSpPr>
              <a:spLocks noChangeArrowheads="1"/>
            </p:cNvSpPr>
            <p:nvPr/>
          </p:nvSpPr>
          <p:spPr bwMode="auto">
            <a:xfrm>
              <a:off x="3148013" y="1282700"/>
              <a:ext cx="1768475" cy="3448050"/>
            </a:xfrm>
            <a:custGeom>
              <a:avLst/>
              <a:gdLst>
                <a:gd name="T0" fmla="*/ 0 w 450"/>
                <a:gd name="T1" fmla="*/ 0 h 878"/>
                <a:gd name="T2" fmla="*/ 450 w 450"/>
                <a:gd name="T3" fmla="*/ 878 h 878"/>
              </a:gdLst>
              <a:ahLst/>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miter lim="800000"/>
              <a:headEnd/>
              <a:tailEnd/>
            </a:ln>
          </p:spPr>
          <p:txBody>
            <a:bodyPr/>
            <a:lstStyle/>
            <a:p>
              <a:endParaRPr lang="ru-RU"/>
            </a:p>
          </p:txBody>
        </p:sp>
        <p:sp>
          <p:nvSpPr>
            <p:cNvPr id="54303" name="Freeform 20"/>
            <p:cNvSpPr>
              <a:spLocks noChangeArrowheads="1"/>
            </p:cNvSpPr>
            <p:nvPr/>
          </p:nvSpPr>
          <p:spPr bwMode="auto">
            <a:xfrm>
              <a:off x="3273426" y="5653088"/>
              <a:ext cx="138113" cy="287338"/>
            </a:xfrm>
            <a:custGeom>
              <a:avLst/>
              <a:gdLst>
                <a:gd name="T0" fmla="*/ 0 w 35"/>
                <a:gd name="T1" fmla="*/ 0 h 73"/>
                <a:gd name="T2" fmla="*/ 35 w 35"/>
                <a:gd name="T3" fmla="*/ 73 h 73"/>
              </a:gdLst>
              <a:ahLst/>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miter lim="800000"/>
              <a:headEnd/>
              <a:tailEnd/>
            </a:ln>
          </p:spPr>
          <p:txBody>
            <a:bodyPr/>
            <a:lstStyle/>
            <a:p>
              <a:endParaRPr lang="ru-RU"/>
            </a:p>
          </p:txBody>
        </p:sp>
        <p:sp>
          <p:nvSpPr>
            <p:cNvPr id="54304" name="Freeform 21"/>
            <p:cNvSpPr>
              <a:spLocks noChangeArrowheads="1"/>
            </p:cNvSpPr>
            <p:nvPr/>
          </p:nvSpPr>
          <p:spPr bwMode="auto">
            <a:xfrm>
              <a:off x="3143251" y="4656138"/>
              <a:ext cx="31750" cy="188913"/>
            </a:xfrm>
            <a:custGeom>
              <a:avLst/>
              <a:gdLst>
                <a:gd name="T0" fmla="*/ 0 w 8"/>
                <a:gd name="T1" fmla="*/ 0 h 48"/>
                <a:gd name="T2" fmla="*/ 8 w 8"/>
                <a:gd name="T3" fmla="*/ 48 h 48"/>
              </a:gdLst>
              <a:ahLst/>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miter lim="800000"/>
              <a:headEnd/>
              <a:tailEnd/>
            </a:ln>
          </p:spPr>
          <p:txBody>
            <a:bodyPr/>
            <a:lstStyle/>
            <a:p>
              <a:endParaRPr lang="ru-RU"/>
            </a:p>
          </p:txBody>
        </p:sp>
        <p:sp>
          <p:nvSpPr>
            <p:cNvPr id="54305" name="Freeform 22"/>
            <p:cNvSpPr>
              <a:spLocks noChangeArrowheads="1"/>
            </p:cNvSpPr>
            <p:nvPr/>
          </p:nvSpPr>
          <p:spPr bwMode="auto">
            <a:xfrm>
              <a:off x="3211513" y="5410200"/>
              <a:ext cx="203200" cy="530225"/>
            </a:xfrm>
            <a:custGeom>
              <a:avLst/>
              <a:gdLst>
                <a:gd name="T0" fmla="*/ 0 w 52"/>
                <a:gd name="T1" fmla="*/ 0 h 135"/>
                <a:gd name="T2" fmla="*/ 52 w 52"/>
                <a:gd name="T3" fmla="*/ 135 h 135"/>
              </a:gdLst>
              <a:ahLst/>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miter lim="800000"/>
              <a:headEnd/>
              <a:tailEnd/>
            </a:ln>
          </p:spPr>
          <p:txBody>
            <a:bodyPr/>
            <a:lstStyle/>
            <a:p>
              <a:endParaRPr lang="ru-RU"/>
            </a:p>
          </p:txBody>
        </p:sp>
      </p:grpSp>
      <p:grpSp>
        <p:nvGrpSpPr>
          <p:cNvPr id="54275" name="Group 9"/>
          <p:cNvGrpSpPr>
            <a:grpSpLocks/>
          </p:cNvGrpSpPr>
          <p:nvPr/>
        </p:nvGrpSpPr>
        <p:grpSpPr bwMode="auto">
          <a:xfrm>
            <a:off x="26988" y="0"/>
            <a:ext cx="2357437" cy="6853238"/>
            <a:chOff x="6627813" y="194833"/>
            <a:chExt cx="1952625" cy="5678918"/>
          </a:xfrm>
        </p:grpSpPr>
        <p:sp>
          <p:nvSpPr>
            <p:cNvPr id="54282" name="Freeform 27"/>
            <p:cNvSpPr>
              <a:spLocks noChangeArrowheads="1"/>
            </p:cNvSpPr>
            <p:nvPr/>
          </p:nvSpPr>
          <p:spPr bwMode="auto">
            <a:xfrm>
              <a:off x="6627813" y="194833"/>
              <a:ext cx="409575" cy="3646488"/>
            </a:xfrm>
            <a:custGeom>
              <a:avLst/>
              <a:gdLst>
                <a:gd name="T0" fmla="*/ 0 w 103"/>
                <a:gd name="T1" fmla="*/ 0 h 920"/>
                <a:gd name="T2" fmla="*/ 103 w 103"/>
                <a:gd name="T3" fmla="*/ 920 h 920"/>
              </a:gdLst>
              <a:ahLst/>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miter lim="800000"/>
              <a:headEnd/>
              <a:tailEnd/>
            </a:ln>
          </p:spPr>
          <p:txBody>
            <a:bodyPr/>
            <a:lstStyle/>
            <a:p>
              <a:endParaRPr lang="ru-RU"/>
            </a:p>
          </p:txBody>
        </p:sp>
        <p:sp>
          <p:nvSpPr>
            <p:cNvPr id="54283" name="Freeform 28"/>
            <p:cNvSpPr>
              <a:spLocks noChangeArrowheads="1"/>
            </p:cNvSpPr>
            <p:nvPr/>
          </p:nvSpPr>
          <p:spPr bwMode="auto">
            <a:xfrm>
              <a:off x="7061201" y="3771900"/>
              <a:ext cx="350838" cy="1309688"/>
            </a:xfrm>
            <a:custGeom>
              <a:avLst/>
              <a:gdLst>
                <a:gd name="T0" fmla="*/ 0 w 88"/>
                <a:gd name="T1" fmla="*/ 0 h 330"/>
                <a:gd name="T2" fmla="*/ 88 w 88"/>
                <a:gd name="T3" fmla="*/ 330 h 330"/>
              </a:gdLst>
              <a:ahLst/>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miter lim="800000"/>
              <a:headEnd/>
              <a:tailEnd/>
            </a:ln>
          </p:spPr>
          <p:txBody>
            <a:bodyPr/>
            <a:lstStyle/>
            <a:p>
              <a:endParaRPr lang="ru-RU"/>
            </a:p>
          </p:txBody>
        </p:sp>
        <p:sp>
          <p:nvSpPr>
            <p:cNvPr id="54284" name="Freeform 29"/>
            <p:cNvSpPr>
              <a:spLocks noChangeArrowheads="1"/>
            </p:cNvSpPr>
            <p:nvPr/>
          </p:nvSpPr>
          <p:spPr bwMode="auto">
            <a:xfrm>
              <a:off x="7439026" y="5053013"/>
              <a:ext cx="357188" cy="820738"/>
            </a:xfrm>
            <a:custGeom>
              <a:avLst/>
              <a:gdLst>
                <a:gd name="T0" fmla="*/ 0 w 90"/>
                <a:gd name="T1" fmla="*/ 0 h 207"/>
                <a:gd name="T2" fmla="*/ 90 w 90"/>
                <a:gd name="T3" fmla="*/ 207 h 207"/>
              </a:gdLst>
              <a:ahLst/>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miter lim="800000"/>
              <a:headEnd/>
              <a:tailEnd/>
            </a:ln>
          </p:spPr>
          <p:txBody>
            <a:bodyPr/>
            <a:lstStyle/>
            <a:p>
              <a:endParaRPr lang="ru-RU"/>
            </a:p>
          </p:txBody>
        </p:sp>
        <p:sp>
          <p:nvSpPr>
            <p:cNvPr id="54285" name="Freeform 30"/>
            <p:cNvSpPr>
              <a:spLocks noChangeArrowheads="1"/>
            </p:cNvSpPr>
            <p:nvPr/>
          </p:nvSpPr>
          <p:spPr bwMode="auto">
            <a:xfrm>
              <a:off x="7037388" y="3811588"/>
              <a:ext cx="457200" cy="1852613"/>
            </a:xfrm>
            <a:custGeom>
              <a:avLst/>
              <a:gdLst>
                <a:gd name="T0" fmla="*/ 0 w 115"/>
                <a:gd name="T1" fmla="*/ 0 h 467"/>
                <a:gd name="T2" fmla="*/ 115 w 115"/>
                <a:gd name="T3" fmla="*/ 467 h 467"/>
              </a:gdLst>
              <a:ahLst/>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miter lim="800000"/>
              <a:headEnd/>
              <a:tailEnd/>
            </a:ln>
          </p:spPr>
          <p:txBody>
            <a:bodyPr/>
            <a:lstStyle/>
            <a:p>
              <a:endParaRPr lang="ru-RU"/>
            </a:p>
          </p:txBody>
        </p:sp>
        <p:sp>
          <p:nvSpPr>
            <p:cNvPr id="54286" name="Freeform 31"/>
            <p:cNvSpPr>
              <a:spLocks noChangeArrowheads="1"/>
            </p:cNvSpPr>
            <p:nvPr/>
          </p:nvSpPr>
          <p:spPr bwMode="auto">
            <a:xfrm>
              <a:off x="6992938" y="1263650"/>
              <a:ext cx="144463" cy="2508250"/>
            </a:xfrm>
            <a:custGeom>
              <a:avLst/>
              <a:gdLst>
                <a:gd name="T0" fmla="*/ 0 w 36"/>
                <a:gd name="T1" fmla="*/ 0 h 633"/>
                <a:gd name="T2" fmla="*/ 36 w 36"/>
                <a:gd name="T3" fmla="*/ 633 h 633"/>
              </a:gdLst>
              <a:ahLst/>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miter lim="800000"/>
              <a:headEnd/>
              <a:tailEnd/>
            </a:ln>
          </p:spPr>
          <p:txBody>
            <a:bodyPr/>
            <a:lstStyle/>
            <a:p>
              <a:endParaRPr lang="ru-RU"/>
            </a:p>
          </p:txBody>
        </p:sp>
        <p:sp>
          <p:nvSpPr>
            <p:cNvPr id="54287" name="Freeform 32"/>
            <p:cNvSpPr>
              <a:spLocks noChangeArrowheads="1"/>
            </p:cNvSpPr>
            <p:nvPr/>
          </p:nvSpPr>
          <p:spPr bwMode="auto">
            <a:xfrm>
              <a:off x="7526338" y="5640388"/>
              <a:ext cx="111125" cy="233363"/>
            </a:xfrm>
            <a:custGeom>
              <a:avLst/>
              <a:gdLst>
                <a:gd name="T0" fmla="*/ 0 w 28"/>
                <a:gd name="T1" fmla="*/ 0 h 59"/>
                <a:gd name="T2" fmla="*/ 28 w 28"/>
                <a:gd name="T3" fmla="*/ 59 h 59"/>
              </a:gdLst>
              <a:ahLst/>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miter lim="800000"/>
              <a:headEnd/>
              <a:tailEnd/>
            </a:ln>
          </p:spPr>
          <p:txBody>
            <a:bodyPr/>
            <a:lstStyle/>
            <a:p>
              <a:endParaRPr lang="ru-RU"/>
            </a:p>
          </p:txBody>
        </p:sp>
        <p:sp>
          <p:nvSpPr>
            <p:cNvPr id="54288" name="Freeform 33"/>
            <p:cNvSpPr>
              <a:spLocks noChangeArrowheads="1"/>
            </p:cNvSpPr>
            <p:nvPr/>
          </p:nvSpPr>
          <p:spPr bwMode="auto">
            <a:xfrm>
              <a:off x="7021513" y="3598863"/>
              <a:ext cx="68263" cy="423863"/>
            </a:xfrm>
            <a:custGeom>
              <a:avLst/>
              <a:gdLst>
                <a:gd name="T0" fmla="*/ 0 w 17"/>
                <a:gd name="T1" fmla="*/ 0 h 107"/>
                <a:gd name="T2" fmla="*/ 17 w 17"/>
                <a:gd name="T3" fmla="*/ 107 h 107"/>
              </a:gdLst>
              <a:ahLst/>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miter lim="800000"/>
              <a:headEnd/>
              <a:tailEnd/>
            </a:ln>
          </p:spPr>
          <p:txBody>
            <a:bodyPr/>
            <a:lstStyle/>
            <a:p>
              <a:endParaRPr lang="ru-RU"/>
            </a:p>
          </p:txBody>
        </p:sp>
        <p:sp>
          <p:nvSpPr>
            <p:cNvPr id="54289" name="Freeform 34"/>
            <p:cNvSpPr>
              <a:spLocks noChangeArrowheads="1"/>
            </p:cNvSpPr>
            <p:nvPr/>
          </p:nvSpPr>
          <p:spPr bwMode="auto">
            <a:xfrm>
              <a:off x="7412038" y="2801938"/>
              <a:ext cx="1168400" cy="2251075"/>
            </a:xfrm>
            <a:custGeom>
              <a:avLst/>
              <a:gdLst>
                <a:gd name="T0" fmla="*/ 0 w 294"/>
                <a:gd name="T1" fmla="*/ 0 h 568"/>
                <a:gd name="T2" fmla="*/ 294 w 294"/>
                <a:gd name="T3" fmla="*/ 568 h 568"/>
              </a:gdLst>
              <a:ahLst/>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miter lim="800000"/>
              <a:headEnd/>
              <a:tailEnd/>
            </a:ln>
          </p:spPr>
          <p:txBody>
            <a:bodyPr/>
            <a:lstStyle/>
            <a:p>
              <a:endParaRPr lang="ru-RU"/>
            </a:p>
          </p:txBody>
        </p:sp>
        <p:sp>
          <p:nvSpPr>
            <p:cNvPr id="54290" name="Freeform 35"/>
            <p:cNvSpPr>
              <a:spLocks noChangeArrowheads="1"/>
            </p:cNvSpPr>
            <p:nvPr/>
          </p:nvSpPr>
          <p:spPr bwMode="auto">
            <a:xfrm>
              <a:off x="7494588" y="5664200"/>
              <a:ext cx="100013" cy="209550"/>
            </a:xfrm>
            <a:custGeom>
              <a:avLst/>
              <a:gdLst>
                <a:gd name="T0" fmla="*/ 0 w 25"/>
                <a:gd name="T1" fmla="*/ 0 h 53"/>
                <a:gd name="T2" fmla="*/ 25 w 25"/>
                <a:gd name="T3" fmla="*/ 53 h 53"/>
              </a:gdLst>
              <a:ahLst/>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miter lim="800000"/>
              <a:headEnd/>
              <a:tailEnd/>
            </a:ln>
          </p:spPr>
          <p:txBody>
            <a:bodyPr/>
            <a:lstStyle/>
            <a:p>
              <a:endParaRPr lang="ru-RU"/>
            </a:p>
          </p:txBody>
        </p:sp>
        <p:sp>
          <p:nvSpPr>
            <p:cNvPr id="54291" name="Freeform 36"/>
            <p:cNvSpPr>
              <a:spLocks noChangeArrowheads="1"/>
            </p:cNvSpPr>
            <p:nvPr/>
          </p:nvSpPr>
          <p:spPr bwMode="auto">
            <a:xfrm>
              <a:off x="7412038" y="5081588"/>
              <a:ext cx="114300" cy="558800"/>
            </a:xfrm>
            <a:custGeom>
              <a:avLst/>
              <a:gdLst>
                <a:gd name="T0" fmla="*/ 0 w 29"/>
                <a:gd name="T1" fmla="*/ 0 h 141"/>
                <a:gd name="T2" fmla="*/ 29 w 29"/>
                <a:gd name="T3" fmla="*/ 141 h 141"/>
              </a:gdLst>
              <a:ahLst/>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miter lim="800000"/>
              <a:headEnd/>
              <a:tailEnd/>
            </a:ln>
          </p:spPr>
          <p:txBody>
            <a:bodyPr/>
            <a:lstStyle/>
            <a:p>
              <a:endParaRPr lang="ru-RU"/>
            </a:p>
          </p:txBody>
        </p:sp>
        <p:sp>
          <p:nvSpPr>
            <p:cNvPr id="54292" name="Freeform 37"/>
            <p:cNvSpPr>
              <a:spLocks noChangeArrowheads="1"/>
            </p:cNvSpPr>
            <p:nvPr/>
          </p:nvSpPr>
          <p:spPr bwMode="auto">
            <a:xfrm>
              <a:off x="7412038" y="4978400"/>
              <a:ext cx="31750" cy="188913"/>
            </a:xfrm>
            <a:custGeom>
              <a:avLst/>
              <a:gdLst>
                <a:gd name="T0" fmla="*/ 0 w 8"/>
                <a:gd name="T1" fmla="*/ 0 h 48"/>
                <a:gd name="T2" fmla="*/ 8 w 8"/>
                <a:gd name="T3" fmla="*/ 48 h 48"/>
              </a:gdLst>
              <a:ahLst/>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miter lim="800000"/>
              <a:headEnd/>
              <a:tailEnd/>
            </a:ln>
          </p:spPr>
          <p:txBody>
            <a:bodyPr/>
            <a:lstStyle/>
            <a:p>
              <a:endParaRPr lang="ru-RU"/>
            </a:p>
          </p:txBody>
        </p:sp>
        <p:sp>
          <p:nvSpPr>
            <p:cNvPr id="54293" name="Freeform 38"/>
            <p:cNvSpPr>
              <a:spLocks noChangeArrowheads="1"/>
            </p:cNvSpPr>
            <p:nvPr/>
          </p:nvSpPr>
          <p:spPr bwMode="auto">
            <a:xfrm>
              <a:off x="7439026" y="5434013"/>
              <a:ext cx="174625" cy="439738"/>
            </a:xfrm>
            <a:custGeom>
              <a:avLst/>
              <a:gdLst>
                <a:gd name="T0" fmla="*/ 0 w 44"/>
                <a:gd name="T1" fmla="*/ 0 h 111"/>
                <a:gd name="T2" fmla="*/ 44 w 44"/>
                <a:gd name="T3" fmla="*/ 111 h 111"/>
              </a:gdLst>
              <a:ahLst/>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miter lim="800000"/>
              <a:headEnd/>
              <a:tailEnd/>
            </a:ln>
          </p:spPr>
          <p:txBody>
            <a:bodyPr/>
            <a:lstStyle/>
            <a:p>
              <a:endParaRPr lang="ru-RU"/>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4277"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54278"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74B4F08D-FF8A-4023-9391-ECF750B63C89}" type="datetimeFigureOut">
              <a:rPr lang="ru-RU"/>
              <a:pPr>
                <a:defRPr/>
              </a:pPr>
              <a:t>04.12.2015</a:t>
            </a:fld>
            <a:endParaRPr lang="ru-RU"/>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5AA683F9-7A38-462C-BE6A-F76673F71FE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69773" y="345989"/>
            <a:ext cx="10334839" cy="3978311"/>
          </a:xfrm>
        </p:spPr>
        <p:txBody>
          <a:bodyPr>
            <a:normAutofit fontScale="90000"/>
          </a:bodyPr>
          <a:lstStyle/>
          <a:p>
            <a:pPr algn="ctr"/>
            <a:r>
              <a:rPr lang="ru-RU" sz="4000" b="1" dirty="0">
                <a:latin typeface="Arial" panose="020B0604020202020204" pitchFamily="34" charset="0"/>
                <a:cs typeface="Arial" panose="020B0604020202020204" pitchFamily="34" charset="0"/>
              </a:rPr>
              <a:t>ВПЛИВ МІКРОГАМЕТОФІТНОГО ДОБОРУ В F</a:t>
            </a:r>
            <a:r>
              <a:rPr lang="ru-RU" sz="4000" b="1" baseline="-25000" dirty="0">
                <a:latin typeface="Arial" panose="020B0604020202020204" pitchFamily="34" charset="0"/>
                <a:cs typeface="Arial" panose="020B0604020202020204" pitchFamily="34" charset="0"/>
              </a:rPr>
              <a:t>1</a:t>
            </a:r>
            <a:r>
              <a:rPr lang="ru-RU" sz="4000" b="1" dirty="0">
                <a:latin typeface="Arial" panose="020B0604020202020204" pitchFamily="34" charset="0"/>
                <a:cs typeface="Arial" panose="020B0604020202020204" pitchFamily="34" charset="0"/>
              </a:rPr>
              <a:t> НА ГЕНЕТИЧНУ СТРУКТУРУ ПОПУЛЯЦІЙ F</a:t>
            </a:r>
            <a:r>
              <a:rPr lang="ru-RU" sz="4000" b="1" baseline="-25000" dirty="0">
                <a:latin typeface="Arial" panose="020B0604020202020204" pitchFamily="34" charset="0"/>
                <a:cs typeface="Arial" panose="020B0604020202020204" pitchFamily="34" charset="0"/>
              </a:rPr>
              <a:t>2</a:t>
            </a:r>
            <a:r>
              <a:rPr lang="ru-RU" sz="4000" b="1" dirty="0">
                <a:latin typeface="Arial" panose="020B0604020202020204" pitchFamily="34" charset="0"/>
                <a:cs typeface="Arial" panose="020B0604020202020204" pitchFamily="34" charset="0"/>
              </a:rPr>
              <a:t> ТА ЇХ СТІЙКІСТЬ ДО АБІОТИЧНИХ СТРЕСІВ У СОНЯШНИКА КУЛЬТУРНОГО
(</a:t>
            </a:r>
            <a:r>
              <a:rPr lang="ru-RU" sz="4000" b="1" i="1" dirty="0">
                <a:latin typeface="Arial" panose="020B0604020202020204" pitchFamily="34" charset="0"/>
                <a:cs typeface="Arial" panose="020B0604020202020204" pitchFamily="34" charset="0"/>
              </a:rPr>
              <a:t>HELIANTHUS ANNUUS </a:t>
            </a:r>
            <a:r>
              <a:rPr lang="ru-RU" sz="4000" b="1" dirty="0">
                <a:latin typeface="Arial" panose="020B0604020202020204" pitchFamily="34" charset="0"/>
                <a:cs typeface="Arial" panose="020B0604020202020204" pitchFamily="34" charset="0"/>
              </a:rPr>
              <a:t>L.)</a:t>
            </a:r>
            <a:r>
              <a:rPr lang="ru-RU" sz="3600" dirty="0">
                <a:cs typeface="Arial" charset="0"/>
              </a:rPr>
              <a:t/>
            </a:r>
            <a:br>
              <a:rPr lang="ru-RU" sz="3600" dirty="0">
                <a:cs typeface="Arial" charset="0"/>
              </a:rPr>
            </a:br>
            <a:endParaRPr lang="ru-RU" dirty="0"/>
          </a:p>
        </p:txBody>
      </p:sp>
      <p:sp>
        <p:nvSpPr>
          <p:cNvPr id="3" name="Подзаголовок 2"/>
          <p:cNvSpPr>
            <a:spLocks noGrp="1"/>
          </p:cNvSpPr>
          <p:nvPr>
            <p:ph type="subTitle" idx="1"/>
          </p:nvPr>
        </p:nvSpPr>
        <p:spPr>
          <a:xfrm>
            <a:off x="1894703" y="4621428"/>
            <a:ext cx="9609909" cy="1968842"/>
          </a:xfrm>
        </p:spPr>
        <p:txBody>
          <a:bodyPr/>
          <a:lstStyle/>
          <a:p>
            <a:r>
              <a:rPr lang="uk-UA" sz="2400" dirty="0" err="1">
                <a:solidFill>
                  <a:srgbClr val="000000"/>
                </a:solidFill>
                <a:latin typeface="Arial" panose="020B0604020202020204" pitchFamily="34" charset="0"/>
                <a:cs typeface="Arial" panose="020B0604020202020204" pitchFamily="34" charset="0"/>
              </a:rPr>
              <a:t>Тоцький</a:t>
            </a:r>
            <a:r>
              <a:rPr lang="uk-UA" sz="2400" dirty="0">
                <a:solidFill>
                  <a:srgbClr val="000000"/>
                </a:solidFill>
                <a:latin typeface="Arial" panose="020B0604020202020204" pitchFamily="34" charset="0"/>
                <a:cs typeface="Arial" panose="020B0604020202020204" pitchFamily="34" charset="0"/>
              </a:rPr>
              <a:t> Ігор Васильович</a:t>
            </a:r>
            <a:endParaRPr lang="uk-UA" sz="2400" dirty="0">
              <a:latin typeface="Arial" panose="020B0604020202020204" pitchFamily="34" charset="0"/>
              <a:cs typeface="Arial" panose="020B0604020202020204" pitchFamily="34" charset="0"/>
            </a:endParaRPr>
          </a:p>
          <a:p>
            <a:r>
              <a:rPr lang="uk-UA" sz="2400" dirty="0">
                <a:solidFill>
                  <a:srgbClr val="000000"/>
                </a:solidFill>
                <a:latin typeface="Arial" panose="020B0604020202020204" pitchFamily="34" charset="0"/>
                <a:cs typeface="Arial" panose="020B0604020202020204" pitchFamily="34" charset="0"/>
              </a:rPr>
              <a:t>спеціальність 03.00.15 – генетика</a:t>
            </a:r>
            <a:endParaRPr lang="uk-UA" sz="2400" dirty="0">
              <a:latin typeface="Arial" panose="020B0604020202020204" pitchFamily="34" charset="0"/>
              <a:cs typeface="Arial" panose="020B0604020202020204" pitchFamily="34" charset="0"/>
            </a:endParaRPr>
          </a:p>
          <a:p>
            <a:r>
              <a:rPr lang="uk-UA" sz="2400" dirty="0">
                <a:solidFill>
                  <a:srgbClr val="000000"/>
                </a:solidFill>
                <a:latin typeface="Arial" panose="020B0604020202020204" pitchFamily="34" charset="0"/>
                <a:cs typeface="Arial" panose="020B0604020202020204" pitchFamily="34" charset="0"/>
              </a:rPr>
              <a:t>Науковий керівник: доктор біологічних наук,</a:t>
            </a:r>
          </a:p>
          <a:p>
            <a:r>
              <a:rPr lang="uk-UA" sz="2400" dirty="0">
                <a:solidFill>
                  <a:srgbClr val="000000"/>
                </a:solidFill>
                <a:latin typeface="Arial" panose="020B0604020202020204" pitchFamily="34" charset="0"/>
                <a:cs typeface="Arial" panose="020B0604020202020204" pitchFamily="34" charset="0"/>
              </a:rPr>
              <a:t>професор Лях Віктор </a:t>
            </a:r>
            <a:r>
              <a:rPr lang="uk-UA" sz="2400" dirty="0" smtClean="0">
                <a:solidFill>
                  <a:srgbClr val="000000"/>
                </a:solidFill>
                <a:latin typeface="Arial" panose="020B0604020202020204" pitchFamily="34" charset="0"/>
                <a:cs typeface="Arial" panose="020B0604020202020204" pitchFamily="34" charset="0"/>
              </a:rPr>
              <a:t>Олексійович</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10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Shape 1"/>
          <p:cNvSpPr txBox="1">
            <a:spLocks noChangeArrowheads="1"/>
          </p:cNvSpPr>
          <p:nvPr/>
        </p:nvSpPr>
        <p:spPr bwMode="auto">
          <a:xfrm>
            <a:off x="1944688" y="206375"/>
            <a:ext cx="9559925" cy="768350"/>
          </a:xfrm>
          <a:prstGeom prst="rect">
            <a:avLst/>
          </a:prstGeom>
          <a:noFill/>
          <a:ln w="9525">
            <a:noFill/>
            <a:miter lim="800000"/>
            <a:headEnd/>
            <a:tailEnd/>
          </a:ln>
        </p:spPr>
        <p:txBody>
          <a:bodyPr/>
          <a:lstStyle/>
          <a:p>
            <a:pPr algn="ctr"/>
            <a:r>
              <a:rPr lang="uk-UA" sz="3600" b="1">
                <a:solidFill>
                  <a:srgbClr val="000000"/>
                </a:solidFill>
                <a:cs typeface="Arial" charset="0"/>
              </a:rPr>
              <a:t>Загальна схема проведення досліджень</a:t>
            </a:r>
            <a:endParaRPr lang="uk-UA">
              <a:cs typeface="Arial" charset="0"/>
            </a:endParaRPr>
          </a:p>
        </p:txBody>
      </p:sp>
      <p:sp>
        <p:nvSpPr>
          <p:cNvPr id="80898" name="TextShape 2"/>
          <p:cNvSpPr txBox="1">
            <a:spLocks noChangeArrowheads="1"/>
          </p:cNvSpPr>
          <p:nvPr/>
        </p:nvSpPr>
        <p:spPr bwMode="auto">
          <a:xfrm>
            <a:off x="2011363" y="1176338"/>
            <a:ext cx="9763125" cy="5434012"/>
          </a:xfrm>
          <a:prstGeom prst="rect">
            <a:avLst/>
          </a:prstGeom>
          <a:noFill/>
          <a:ln w="9525">
            <a:noFill/>
            <a:miter lim="800000"/>
            <a:headEnd/>
            <a:tailEnd/>
          </a:ln>
        </p:spPr>
        <p:txBody>
          <a:bodyPr/>
          <a:lstStyle/>
          <a:p>
            <a:pPr indent="457200" algn="just">
              <a:buClr>
                <a:schemeClr val="accent1"/>
              </a:buClr>
              <a:buFont typeface="Wingdings 3" pitchFamily="18" charset="2"/>
              <a:buChar char=""/>
            </a:pPr>
            <a:r>
              <a:rPr lang="uk-UA" sz="2400" b="1">
                <a:solidFill>
                  <a:srgbClr val="000000"/>
                </a:solidFill>
                <a:cs typeface="Arial" charset="0"/>
              </a:rPr>
              <a:t>оцінка вихідного матеріалу (батьківських компонентів гібридів) на стійкість до абіотичних факторів зовнішнього середовища;</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отримання гібридів F</a:t>
            </a:r>
            <a:r>
              <a:rPr lang="uk-UA" sz="2400" b="1" baseline="-25000">
                <a:solidFill>
                  <a:srgbClr val="000000"/>
                </a:solidFill>
                <a:cs typeface="Arial" charset="0"/>
              </a:rPr>
              <a:t>1</a:t>
            </a:r>
            <a:r>
              <a:rPr lang="uk-UA" sz="2400" b="1">
                <a:solidFill>
                  <a:srgbClr val="000000"/>
                </a:solidFill>
                <a:cs typeface="Arial" charset="0"/>
              </a:rPr>
              <a:t> від схрещування контрастних за стійкістю до абіотичних факторів зовнішнього середовища ліній;</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проведення добору на рівні гаметофіту та отримання покоління F</a:t>
            </a:r>
            <a:r>
              <a:rPr lang="uk-UA" sz="2400" b="1" baseline="-25000">
                <a:solidFill>
                  <a:srgbClr val="000000"/>
                </a:solidFill>
                <a:cs typeface="Arial" charset="0"/>
              </a:rPr>
              <a:t>2</a:t>
            </a:r>
            <a:r>
              <a:rPr lang="uk-UA" sz="2400" b="1">
                <a:solidFill>
                  <a:srgbClr val="000000"/>
                </a:solidFill>
                <a:cs typeface="Arial" charset="0"/>
              </a:rPr>
              <a:t>;</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оцінка покоління F</a:t>
            </a:r>
            <a:r>
              <a:rPr lang="uk-UA" sz="2400" b="1" baseline="-25000">
                <a:solidFill>
                  <a:srgbClr val="000000"/>
                </a:solidFill>
                <a:cs typeface="Arial" charset="0"/>
              </a:rPr>
              <a:t>2</a:t>
            </a:r>
            <a:r>
              <a:rPr lang="uk-UA" sz="2400" b="1">
                <a:solidFill>
                  <a:srgbClr val="000000"/>
                </a:solidFill>
                <a:cs typeface="Arial" charset="0"/>
              </a:rPr>
              <a:t> на стійкість до абіотичних факторів зовнішнього середовища;</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проведення гібридологічного аналізу покоління F</a:t>
            </a:r>
            <a:r>
              <a:rPr lang="uk-UA" sz="2400" b="1" baseline="-25000">
                <a:solidFill>
                  <a:srgbClr val="000000"/>
                </a:solidFill>
                <a:cs typeface="Arial" charset="0"/>
              </a:rPr>
              <a:t>2</a:t>
            </a:r>
            <a:r>
              <a:rPr lang="uk-UA" sz="2400" b="1">
                <a:solidFill>
                  <a:srgbClr val="000000"/>
                </a:solidFill>
                <a:cs typeface="Arial" charset="0"/>
              </a:rPr>
              <a:t> за мутантними (маркерними) ознаками;</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оцінка покоління F</a:t>
            </a:r>
            <a:r>
              <a:rPr lang="uk-UA" sz="2400" b="1" baseline="-25000">
                <a:solidFill>
                  <a:srgbClr val="000000"/>
                </a:solidFill>
                <a:cs typeface="Arial" charset="0"/>
              </a:rPr>
              <a:t>2</a:t>
            </a:r>
            <a:r>
              <a:rPr lang="uk-UA" sz="2400" b="1">
                <a:solidFill>
                  <a:srgbClr val="000000"/>
                </a:solidFill>
                <a:cs typeface="Arial" charset="0"/>
              </a:rPr>
              <a:t> за висотою рослин.</a:t>
            </a:r>
            <a:endParaRPr lang="uk-UA" sz="2400"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Shape 1"/>
          <p:cNvSpPr txBox="1">
            <a:spLocks noChangeArrowheads="1"/>
          </p:cNvSpPr>
          <p:nvPr/>
        </p:nvSpPr>
        <p:spPr bwMode="auto">
          <a:xfrm>
            <a:off x="2592388" y="303213"/>
            <a:ext cx="8912225" cy="681037"/>
          </a:xfrm>
          <a:prstGeom prst="rect">
            <a:avLst/>
          </a:prstGeom>
          <a:noFill/>
          <a:ln w="9525">
            <a:noFill/>
            <a:miter lim="800000"/>
            <a:headEnd/>
            <a:tailEnd/>
          </a:ln>
        </p:spPr>
        <p:txBody>
          <a:bodyPr/>
          <a:lstStyle/>
          <a:p>
            <a:pPr algn="ctr"/>
            <a:r>
              <a:rPr lang="uk-UA" sz="3600" b="1">
                <a:solidFill>
                  <a:srgbClr val="000000"/>
                </a:solidFill>
                <a:cs typeface="Arial" charset="0"/>
              </a:rPr>
              <a:t>Методи дослідження</a:t>
            </a:r>
            <a:endParaRPr lang="uk-UA">
              <a:cs typeface="Arial" charset="0"/>
            </a:endParaRPr>
          </a:p>
        </p:txBody>
      </p:sp>
      <p:sp>
        <p:nvSpPr>
          <p:cNvPr id="431" name="TextShape 2"/>
          <p:cNvSpPr txBox="1"/>
          <p:nvPr/>
        </p:nvSpPr>
        <p:spPr>
          <a:xfrm>
            <a:off x="2589213" y="1177925"/>
            <a:ext cx="8915400" cy="5354638"/>
          </a:xfrm>
          <a:prstGeom prst="rect">
            <a:avLst/>
          </a:prstGeom>
          <a:noFill/>
          <a:ln>
            <a:noFill/>
          </a:ln>
        </p:spPr>
        <p:txBody>
          <a:bodyPr/>
          <a:lstStyle/>
          <a:p>
            <a:pPr indent="457200" algn="ctr"/>
            <a:r>
              <a:rPr lang="uk-UA" sz="2200" b="1" dirty="0">
                <a:solidFill>
                  <a:srgbClr val="000000"/>
                </a:solidFill>
                <a:cs typeface="Arial" charset="0"/>
              </a:rPr>
              <a:t>Оцінка вихідного матеріалу на стійкість до абіотичних факторів зовнішнього середовища</a:t>
            </a:r>
          </a:p>
          <a:p>
            <a:pPr indent="457200" algn="just"/>
            <a:endParaRPr lang="uk-UA" sz="2200" b="1" dirty="0">
              <a:cs typeface="Arial" charset="0"/>
            </a:endParaRPr>
          </a:p>
          <a:p>
            <a:pPr indent="457200" algn="just">
              <a:buClr>
                <a:schemeClr val="accent1"/>
              </a:buClr>
              <a:buFont typeface="Wingdings 3" pitchFamily="18" charset="2"/>
              <a:buChar char=""/>
            </a:pPr>
            <a:r>
              <a:rPr lang="uk-UA" sz="2200" b="1" dirty="0">
                <a:solidFill>
                  <a:srgbClr val="000000"/>
                </a:solidFill>
                <a:cs typeface="Arial" charset="0"/>
              </a:rPr>
              <a:t>Посухостійкість вихідних ліній</a:t>
            </a:r>
            <a:r>
              <a:rPr lang="uk-UA" sz="2200" b="1" i="1" dirty="0">
                <a:solidFill>
                  <a:srgbClr val="000000"/>
                </a:solidFill>
                <a:cs typeface="Arial" charset="0"/>
              </a:rPr>
              <a:t> </a:t>
            </a:r>
            <a:r>
              <a:rPr lang="uk-UA" sz="2200" b="1" dirty="0">
                <a:solidFill>
                  <a:srgbClr val="000000"/>
                </a:solidFill>
                <a:cs typeface="Arial" charset="0"/>
              </a:rPr>
              <a:t>визначали за пригніченням росту проростків на 15%-</a:t>
            </a:r>
            <a:r>
              <a:rPr lang="uk-UA" sz="2200" b="1" dirty="0" err="1">
                <a:solidFill>
                  <a:srgbClr val="000000"/>
                </a:solidFill>
                <a:cs typeface="Arial" charset="0"/>
              </a:rPr>
              <a:t>вому</a:t>
            </a:r>
            <a:r>
              <a:rPr lang="uk-UA" sz="2200" b="1" dirty="0">
                <a:solidFill>
                  <a:srgbClr val="000000"/>
                </a:solidFill>
                <a:cs typeface="Arial" charset="0"/>
              </a:rPr>
              <a:t> розчині цукрози.</a:t>
            </a:r>
            <a:endParaRPr lang="uk-UA" sz="2200" b="1" dirty="0">
              <a:cs typeface="Arial" charset="0"/>
            </a:endParaRPr>
          </a:p>
          <a:p>
            <a:pPr indent="457200" algn="just">
              <a:buClr>
                <a:schemeClr val="accent1"/>
              </a:buClr>
              <a:buFont typeface="Wingdings 3" pitchFamily="18" charset="2"/>
              <a:buChar char=""/>
            </a:pPr>
            <a:r>
              <a:rPr lang="uk-UA" sz="2200" b="1" dirty="0">
                <a:solidFill>
                  <a:srgbClr val="000000"/>
                </a:solidFill>
                <a:cs typeface="Arial" charset="0"/>
              </a:rPr>
              <a:t>Жаростійкість вихідних ліній</a:t>
            </a:r>
            <a:r>
              <a:rPr lang="uk-UA" sz="2200" b="1" i="1" dirty="0">
                <a:solidFill>
                  <a:srgbClr val="000000"/>
                </a:solidFill>
                <a:cs typeface="Arial" charset="0"/>
              </a:rPr>
              <a:t> </a:t>
            </a:r>
            <a:r>
              <a:rPr lang="uk-UA" sz="2200" b="1" dirty="0">
                <a:solidFill>
                  <a:srgbClr val="000000"/>
                </a:solidFill>
                <a:cs typeface="Arial" charset="0"/>
              </a:rPr>
              <a:t>визначали за відсотком проростання насіння та довжиною зародкових корінців після впливу на насіння підвищених температур.</a:t>
            </a:r>
            <a:endParaRPr lang="uk-UA" sz="2200" b="1" dirty="0">
              <a:cs typeface="Arial" charset="0"/>
            </a:endParaRPr>
          </a:p>
          <a:p>
            <a:pPr indent="457200" algn="just">
              <a:buClr>
                <a:schemeClr val="accent1"/>
              </a:buClr>
              <a:buFont typeface="Wingdings 3" pitchFamily="18" charset="2"/>
              <a:buChar char=""/>
            </a:pPr>
            <a:r>
              <a:rPr lang="uk-UA" sz="2200" b="1" dirty="0">
                <a:solidFill>
                  <a:srgbClr val="000000"/>
                </a:solidFill>
                <a:cs typeface="Arial" charset="0"/>
              </a:rPr>
              <a:t>Холодостійкість</a:t>
            </a:r>
            <a:r>
              <a:rPr lang="uk-UA" sz="2200" b="1" i="1" dirty="0">
                <a:solidFill>
                  <a:srgbClr val="000000"/>
                </a:solidFill>
                <a:cs typeface="Arial" charset="0"/>
              </a:rPr>
              <a:t> </a:t>
            </a:r>
            <a:r>
              <a:rPr lang="uk-UA" sz="2200" b="1" dirty="0">
                <a:solidFill>
                  <a:srgbClr val="000000"/>
                </a:solidFill>
                <a:cs typeface="Arial" charset="0"/>
              </a:rPr>
              <a:t>вихідних ліній визначали за відсотком проростання насіння та довжиною зародкових корінців при зниженій температурі.</a:t>
            </a:r>
          </a:p>
          <a:p>
            <a:pPr indent="457200" algn="just">
              <a:buClr>
                <a:schemeClr val="accent1"/>
              </a:buClr>
            </a:pPr>
            <a:endParaRPr lang="uk-UA" sz="2200" b="1" dirty="0">
              <a:cs typeface="Arial" charset="0"/>
            </a:endParaRPr>
          </a:p>
          <a:p>
            <a:pPr indent="457200" algn="ctr">
              <a:buClr>
                <a:schemeClr val="accent1"/>
              </a:buClr>
            </a:pPr>
            <a:r>
              <a:rPr lang="uk-UA" sz="2200" b="1" dirty="0">
                <a:solidFill>
                  <a:srgbClr val="000000"/>
                </a:solidFill>
                <a:cs typeface="Arial" charset="0"/>
              </a:rPr>
              <a:t>Отримання гібридів F</a:t>
            </a:r>
            <a:r>
              <a:rPr lang="uk-UA" sz="2200" b="1" baseline="-25000" dirty="0">
                <a:solidFill>
                  <a:srgbClr val="000000"/>
                </a:solidFill>
                <a:cs typeface="Arial" charset="0"/>
              </a:rPr>
              <a:t>1</a:t>
            </a:r>
            <a:endParaRPr lang="uk-UA" sz="2200" b="1" dirty="0">
              <a:cs typeface="Arial" charset="0"/>
            </a:endParaRPr>
          </a:p>
          <a:p>
            <a:pPr indent="457200" algn="just">
              <a:buClr>
                <a:schemeClr val="accent1"/>
              </a:buClr>
              <a:buFont typeface="Wingdings 3" pitchFamily="18" charset="2"/>
              <a:buChar char=""/>
            </a:pPr>
            <a:endParaRPr lang="uk-UA" sz="2200" b="1" dirty="0">
              <a:solidFill>
                <a:srgbClr val="000000"/>
              </a:solidFill>
              <a:cs typeface="Arial" charset="0"/>
            </a:endParaRPr>
          </a:p>
          <a:p>
            <a:pPr indent="457200" algn="just">
              <a:buClr>
                <a:schemeClr val="accent1"/>
              </a:buClr>
              <a:buFont typeface="Wingdings 3" pitchFamily="18" charset="2"/>
              <a:buChar char=""/>
            </a:pPr>
            <a:r>
              <a:rPr lang="uk-UA" sz="2200" b="1" dirty="0">
                <a:solidFill>
                  <a:srgbClr val="000000"/>
                </a:solidFill>
                <a:cs typeface="Arial" charset="0"/>
              </a:rPr>
              <a:t>Для отримання гібридів F</a:t>
            </a:r>
            <a:r>
              <a:rPr lang="uk-UA" sz="2200" b="1" baseline="-25000" dirty="0">
                <a:solidFill>
                  <a:srgbClr val="000000"/>
                </a:solidFill>
                <a:cs typeface="Arial" charset="0"/>
              </a:rPr>
              <a:t>1</a:t>
            </a:r>
            <a:r>
              <a:rPr lang="uk-UA" sz="2200" b="1" dirty="0">
                <a:solidFill>
                  <a:srgbClr val="000000"/>
                </a:solidFill>
                <a:cs typeface="Arial" charset="0"/>
              </a:rPr>
              <a:t> використовували техніку примусового перезапилення.</a:t>
            </a:r>
            <a:endParaRPr lang="uk-UA" sz="2200" b="1" dirty="0">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Shape 1"/>
          <p:cNvSpPr txBox="1">
            <a:spLocks noChangeArrowheads="1"/>
          </p:cNvSpPr>
          <p:nvPr/>
        </p:nvSpPr>
        <p:spPr bwMode="auto">
          <a:xfrm>
            <a:off x="2325688" y="557213"/>
            <a:ext cx="9178925" cy="5921375"/>
          </a:xfrm>
          <a:prstGeom prst="rect">
            <a:avLst/>
          </a:prstGeom>
          <a:noFill/>
          <a:ln w="9525">
            <a:noFill/>
            <a:miter lim="800000"/>
            <a:headEnd/>
            <a:tailEnd/>
          </a:ln>
        </p:spPr>
        <p:txBody>
          <a:bodyPr/>
          <a:lstStyle/>
          <a:p>
            <a:pPr indent="457200" algn="ctr"/>
            <a:r>
              <a:rPr lang="uk-UA" sz="2400" b="1">
                <a:solidFill>
                  <a:srgbClr val="000000"/>
                </a:solidFill>
                <a:cs typeface="Arial" charset="0"/>
              </a:rPr>
              <a:t>Проведення гаметофітного добору та отримання покоління F</a:t>
            </a:r>
            <a:r>
              <a:rPr lang="uk-UA" sz="2400" b="1" baseline="-25000">
                <a:solidFill>
                  <a:srgbClr val="000000"/>
                </a:solidFill>
                <a:cs typeface="Arial" charset="0"/>
              </a:rPr>
              <a:t>2</a:t>
            </a:r>
            <a:endParaRPr lang="uk-UA" sz="2400" b="1">
              <a:solidFill>
                <a:srgbClr val="000000"/>
              </a:solidFill>
              <a:cs typeface="Arial" charset="0"/>
            </a:endParaRPr>
          </a:p>
          <a:p>
            <a:pPr indent="457200" algn="just"/>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Гаметофітний добір на жаростійкість проводили шляхом прогрівання пилку гібридів F</a:t>
            </a:r>
            <a:r>
              <a:rPr lang="uk-UA" sz="2400" b="1" baseline="-25000">
                <a:solidFill>
                  <a:srgbClr val="000000"/>
                </a:solidFill>
                <a:cs typeface="Arial" charset="0"/>
              </a:rPr>
              <a:t>1</a:t>
            </a:r>
            <a:r>
              <a:rPr lang="uk-UA" sz="2400" b="1">
                <a:solidFill>
                  <a:srgbClr val="000000"/>
                </a:solidFill>
                <a:cs typeface="Arial" charset="0"/>
              </a:rPr>
              <a:t> при температурі 60±2°С протягом 1-ї та 3-х годин.</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Гаметофітний добір на холодостійкість проводили витримуючи пилок гібридів F</a:t>
            </a:r>
            <a:r>
              <a:rPr lang="uk-UA" sz="2400" b="1" baseline="-25000">
                <a:solidFill>
                  <a:srgbClr val="000000"/>
                </a:solidFill>
                <a:cs typeface="Arial" charset="0"/>
              </a:rPr>
              <a:t>1</a:t>
            </a:r>
            <a:r>
              <a:rPr lang="uk-UA" sz="2400" b="1">
                <a:solidFill>
                  <a:srgbClr val="000000"/>
                </a:solidFill>
                <a:cs typeface="Arial" charset="0"/>
              </a:rPr>
              <a:t> у холодильнику при температурі 3±1°С протягом 7-ми діб.</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Гаметофітний добір на посухостійкість проводили шляхом запилення приймочок гібридів F</a:t>
            </a:r>
            <a:r>
              <a:rPr lang="uk-UA" sz="2400" b="1" baseline="-25000">
                <a:solidFill>
                  <a:srgbClr val="000000"/>
                </a:solidFill>
                <a:cs typeface="Arial" charset="0"/>
              </a:rPr>
              <a:t>1</a:t>
            </a:r>
            <a:r>
              <a:rPr lang="uk-UA" sz="2400" b="1">
                <a:solidFill>
                  <a:srgbClr val="000000"/>
                </a:solidFill>
                <a:cs typeface="Arial" charset="0"/>
              </a:rPr>
              <a:t> змочених 10%-вим та 20%-вим розчином ПЕГ 6000. </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Життєздатність пилку до та після впливу абіотичних факторів визначали за процентом проростання на штучному живильному середовищі.</a:t>
            </a:r>
            <a:endParaRPr lang="uk-UA"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Shape 1"/>
          <p:cNvSpPr txBox="1">
            <a:spLocks noChangeArrowheads="1"/>
          </p:cNvSpPr>
          <p:nvPr/>
        </p:nvSpPr>
        <p:spPr bwMode="auto">
          <a:xfrm>
            <a:off x="2273300" y="627063"/>
            <a:ext cx="9231313" cy="6113462"/>
          </a:xfrm>
          <a:prstGeom prst="rect">
            <a:avLst/>
          </a:prstGeom>
          <a:noFill/>
          <a:ln w="9525">
            <a:noFill/>
            <a:miter lim="800000"/>
            <a:headEnd/>
            <a:tailEnd/>
          </a:ln>
        </p:spPr>
        <p:txBody>
          <a:bodyPr/>
          <a:lstStyle/>
          <a:p>
            <a:pPr indent="457200" algn="ctr">
              <a:buClr>
                <a:schemeClr val="accent1"/>
              </a:buClr>
            </a:pPr>
            <a:r>
              <a:rPr lang="uk-UA" sz="2000" b="1">
                <a:solidFill>
                  <a:srgbClr val="000000"/>
                </a:solidFill>
                <a:cs typeface="Arial" charset="0"/>
              </a:rPr>
              <a:t>Оцінка покоління F</a:t>
            </a:r>
            <a:r>
              <a:rPr lang="uk-UA" sz="2000" b="1" baseline="-25000">
                <a:solidFill>
                  <a:srgbClr val="000000"/>
                </a:solidFill>
                <a:cs typeface="Arial" charset="0"/>
              </a:rPr>
              <a:t>2</a:t>
            </a:r>
            <a:endParaRPr lang="uk-UA" sz="2000" b="1">
              <a:solidFill>
                <a:srgbClr val="000000"/>
              </a:solidFill>
              <a:cs typeface="Arial" charset="0"/>
            </a:endParaRPr>
          </a:p>
          <a:p>
            <a:pPr indent="457200" algn="ctr">
              <a:buClr>
                <a:schemeClr val="accent1"/>
              </a:buClr>
            </a:pPr>
            <a:endParaRPr lang="uk-UA" sz="2000" b="1">
              <a:cs typeface="Arial" charset="0"/>
            </a:endParaRPr>
          </a:p>
          <a:p>
            <a:pPr indent="457200" algn="just">
              <a:buClr>
                <a:schemeClr val="accent1"/>
              </a:buClr>
              <a:buFont typeface="Wingdings 3" pitchFamily="18" charset="2"/>
              <a:buChar char=""/>
            </a:pPr>
            <a:r>
              <a:rPr lang="uk-UA" sz="2000" b="1">
                <a:solidFill>
                  <a:srgbClr val="000000"/>
                </a:solidFill>
                <a:cs typeface="Arial" charset="0"/>
              </a:rPr>
              <a:t>Жаростійкість популяцій F</a:t>
            </a:r>
            <a:r>
              <a:rPr lang="uk-UA" sz="2000" b="1" baseline="-25000">
                <a:solidFill>
                  <a:srgbClr val="000000"/>
                </a:solidFill>
                <a:cs typeface="Arial" charset="0"/>
              </a:rPr>
              <a:t>2</a:t>
            </a:r>
            <a:r>
              <a:rPr lang="uk-UA" sz="2000" b="1">
                <a:solidFill>
                  <a:srgbClr val="000000"/>
                </a:solidFill>
                <a:cs typeface="Arial" charset="0"/>
              </a:rPr>
              <a:t> визначали за процентом проростання насіння в польових умовах після його прогрівання при температурі 60±2°С у водяній бані.</a:t>
            </a:r>
            <a:endParaRPr lang="uk-UA" sz="2000" b="1">
              <a:cs typeface="Arial" charset="0"/>
            </a:endParaRPr>
          </a:p>
          <a:p>
            <a:pPr indent="457200" algn="just">
              <a:buClr>
                <a:schemeClr val="accent1"/>
              </a:buClr>
              <a:buFont typeface="Wingdings 3" pitchFamily="18" charset="2"/>
              <a:buChar char=""/>
            </a:pPr>
            <a:r>
              <a:rPr lang="uk-UA" sz="2000" b="1">
                <a:solidFill>
                  <a:srgbClr val="000000"/>
                </a:solidFill>
                <a:cs typeface="Arial" charset="0"/>
              </a:rPr>
              <a:t>Посухостійкість популяцій F</a:t>
            </a:r>
            <a:r>
              <a:rPr lang="uk-UA" sz="2000" b="1" baseline="-25000">
                <a:solidFill>
                  <a:srgbClr val="000000"/>
                </a:solidFill>
                <a:cs typeface="Arial" charset="0"/>
              </a:rPr>
              <a:t>2</a:t>
            </a:r>
            <a:r>
              <a:rPr lang="uk-UA" sz="2000" b="1">
                <a:solidFill>
                  <a:srgbClr val="000000"/>
                </a:solidFill>
                <a:cs typeface="Arial" charset="0"/>
              </a:rPr>
              <a:t> визначали за процентом проростання насіння та довжиною зародкових корінців після пророщування на 20%-му розчині ПЕГ 6000 та відсотком проростання насіння після пророщування на 15%-му розчині цукрози. </a:t>
            </a:r>
            <a:endParaRPr lang="uk-UA" sz="2000" b="1">
              <a:cs typeface="Arial" charset="0"/>
            </a:endParaRPr>
          </a:p>
          <a:p>
            <a:pPr indent="457200" algn="just">
              <a:buClr>
                <a:schemeClr val="accent1"/>
              </a:buClr>
              <a:buFont typeface="Wingdings 3" pitchFamily="18" charset="2"/>
              <a:buChar char=""/>
            </a:pPr>
            <a:r>
              <a:rPr lang="uk-UA" sz="2000" b="1">
                <a:solidFill>
                  <a:srgbClr val="000000"/>
                </a:solidFill>
                <a:cs typeface="Arial" charset="0"/>
              </a:rPr>
              <a:t>Холодостійкість популяції F</a:t>
            </a:r>
            <a:r>
              <a:rPr lang="uk-UA" sz="2000" b="1" baseline="-25000">
                <a:solidFill>
                  <a:srgbClr val="000000"/>
                </a:solidFill>
                <a:cs typeface="Arial" charset="0"/>
              </a:rPr>
              <a:t>2</a:t>
            </a:r>
            <a:r>
              <a:rPr lang="uk-UA" sz="2000" b="1">
                <a:solidFill>
                  <a:srgbClr val="000000"/>
                </a:solidFill>
                <a:cs typeface="Arial" charset="0"/>
              </a:rPr>
              <a:t> визначали за процентом проростання насіння при температурі 5±1°С.</a:t>
            </a:r>
            <a:endParaRPr lang="uk-UA" sz="2000" b="1">
              <a:cs typeface="Arial" charset="0"/>
            </a:endParaRPr>
          </a:p>
          <a:p>
            <a:pPr indent="457200" algn="just">
              <a:buClr>
                <a:schemeClr val="accent1"/>
              </a:buClr>
              <a:buFont typeface="Wingdings 3" pitchFamily="18" charset="2"/>
              <a:buChar char=""/>
            </a:pPr>
            <a:r>
              <a:rPr lang="uk-UA" sz="2000" b="1">
                <a:solidFill>
                  <a:srgbClr val="000000"/>
                </a:solidFill>
                <a:cs typeface="Arial" charset="0"/>
              </a:rPr>
              <a:t>Адаптаційні властивості популяцій F</a:t>
            </a:r>
            <a:r>
              <a:rPr lang="uk-UA" sz="2000" b="1" baseline="-25000">
                <a:solidFill>
                  <a:srgbClr val="000000"/>
                </a:solidFill>
                <a:cs typeface="Arial" charset="0"/>
              </a:rPr>
              <a:t>2</a:t>
            </a:r>
            <a:r>
              <a:rPr lang="uk-UA" sz="2000" b="1">
                <a:solidFill>
                  <a:srgbClr val="000000"/>
                </a:solidFill>
                <a:cs typeface="Arial" charset="0"/>
              </a:rPr>
              <a:t> визначали за польовою схожістю в умовах посухи та підвищених температур</a:t>
            </a:r>
            <a:r>
              <a:rPr lang="uk-UA" sz="2000" b="1" i="1">
                <a:solidFill>
                  <a:srgbClr val="000000"/>
                </a:solidFill>
                <a:cs typeface="Arial" charset="0"/>
              </a:rPr>
              <a:t>.</a:t>
            </a:r>
            <a:endParaRPr lang="uk-UA" sz="2000" b="1">
              <a:cs typeface="Arial" charset="0"/>
            </a:endParaRPr>
          </a:p>
          <a:p>
            <a:pPr indent="457200" algn="just">
              <a:buClr>
                <a:schemeClr val="accent1"/>
              </a:buClr>
              <a:buFont typeface="Wingdings 3" pitchFamily="18" charset="2"/>
              <a:buChar char=""/>
            </a:pPr>
            <a:r>
              <a:rPr lang="uk-UA" sz="2000" b="1">
                <a:solidFill>
                  <a:srgbClr val="000000"/>
                </a:solidFill>
                <a:cs typeface="Arial" charset="0"/>
              </a:rPr>
              <a:t>Генетичну структуру популяцій F</a:t>
            </a:r>
            <a:r>
              <a:rPr lang="uk-UA" sz="2000" b="1" baseline="-25000">
                <a:solidFill>
                  <a:srgbClr val="000000"/>
                </a:solidFill>
                <a:cs typeface="Arial" charset="0"/>
              </a:rPr>
              <a:t>2</a:t>
            </a:r>
            <a:r>
              <a:rPr lang="uk-UA" sz="2000" b="1">
                <a:solidFill>
                  <a:srgbClr val="000000"/>
                </a:solidFill>
                <a:cs typeface="Arial" charset="0"/>
              </a:rPr>
              <a:t> визначали шляхом проведення гібридологічного аналізу за мутантними (маркерними) ознаками в польових умовах та у фітотроні, а також аналізуючи розподіл рослин у популяціях за класами висоти в польових умовах.</a:t>
            </a:r>
            <a:endParaRPr lang="uk-UA" sz="2000" b="1">
              <a:cs typeface="Arial" charset="0"/>
            </a:endParaRPr>
          </a:p>
          <a:p>
            <a:pPr indent="457200" algn="just">
              <a:buClr>
                <a:schemeClr val="accent1"/>
              </a:buClr>
              <a:buFont typeface="Wingdings 3" pitchFamily="18" charset="2"/>
              <a:buChar char=""/>
            </a:pPr>
            <a:r>
              <a:rPr lang="uk-UA" sz="2000" b="1">
                <a:solidFill>
                  <a:srgbClr val="000000"/>
                </a:solidFill>
                <a:cs typeface="Arial" charset="0"/>
              </a:rPr>
              <a:t>Статистичну обробку проводили з використанням методу χ</a:t>
            </a:r>
            <a:r>
              <a:rPr lang="uk-UA" sz="2000" b="1" baseline="30000">
                <a:solidFill>
                  <a:srgbClr val="000000"/>
                </a:solidFill>
                <a:cs typeface="Arial" charset="0"/>
              </a:rPr>
              <a:t>2</a:t>
            </a:r>
            <a:r>
              <a:rPr lang="uk-UA" sz="2000" b="1">
                <a:solidFill>
                  <a:srgbClr val="000000"/>
                </a:solidFill>
                <a:cs typeface="Arial" charset="0"/>
              </a:rPr>
              <a:t> та критерію Стьюдента.</a:t>
            </a:r>
            <a:endParaRPr lang="uk-UA" sz="2000"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Shape 1"/>
          <p:cNvSpPr txBox="1">
            <a:spLocks noChangeArrowheads="1"/>
          </p:cNvSpPr>
          <p:nvPr/>
        </p:nvSpPr>
        <p:spPr bwMode="auto">
          <a:xfrm>
            <a:off x="1638300" y="1654175"/>
            <a:ext cx="8915400" cy="1873250"/>
          </a:xfrm>
          <a:prstGeom prst="rect">
            <a:avLst/>
          </a:prstGeom>
          <a:noFill/>
          <a:ln w="9525">
            <a:noFill/>
            <a:miter lim="800000"/>
            <a:headEnd/>
            <a:tailEnd/>
          </a:ln>
        </p:spPr>
        <p:txBody>
          <a:bodyPr anchor="b"/>
          <a:lstStyle/>
          <a:p>
            <a:pPr algn="ctr"/>
            <a:r>
              <a:rPr lang="ru-RU" sz="4000" b="1">
                <a:cs typeface="Arial" charset="0"/>
              </a:rPr>
              <a:t>ГАМЕТОФІТНИЙ ДОБІР НА ЖАРОСТІЙКІСТЬ</a:t>
            </a:r>
            <a:endParaRPr lang="ru-RU">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Shape 1"/>
          <p:cNvSpPr txBox="1">
            <a:spLocks noChangeArrowheads="1"/>
          </p:cNvSpPr>
          <p:nvPr/>
        </p:nvSpPr>
        <p:spPr bwMode="auto">
          <a:xfrm>
            <a:off x="222250" y="50800"/>
            <a:ext cx="11912600" cy="1243013"/>
          </a:xfrm>
          <a:prstGeom prst="rect">
            <a:avLst/>
          </a:prstGeom>
          <a:noFill/>
          <a:ln w="9525">
            <a:noFill/>
            <a:miter lim="800000"/>
            <a:headEnd/>
            <a:tailEnd/>
          </a:ln>
        </p:spPr>
        <p:txBody>
          <a:bodyPr/>
          <a:lstStyle/>
          <a:p>
            <a:pPr algn="ctr"/>
            <a:r>
              <a:rPr lang="uk-UA" sz="3600" b="1">
                <a:cs typeface="Arial" charset="0"/>
              </a:rPr>
              <a:t>Стійкість вихідного матеріалу до високих температур</a:t>
            </a:r>
            <a:endParaRPr lang="uk-UA">
              <a:cs typeface="Arial" charset="0"/>
            </a:endParaRPr>
          </a:p>
        </p:txBody>
      </p:sp>
      <p:sp>
        <p:nvSpPr>
          <p:cNvPr id="86018" name="TextShape 2"/>
          <p:cNvSpPr txBox="1">
            <a:spLocks noChangeArrowheads="1"/>
          </p:cNvSpPr>
          <p:nvPr/>
        </p:nvSpPr>
        <p:spPr bwMode="auto">
          <a:xfrm>
            <a:off x="963613" y="1508125"/>
            <a:ext cx="10371137" cy="773113"/>
          </a:xfrm>
          <a:prstGeom prst="rect">
            <a:avLst/>
          </a:prstGeom>
          <a:noFill/>
          <a:ln w="9525">
            <a:noFill/>
            <a:miter lim="800000"/>
            <a:headEnd/>
            <a:tailEnd/>
          </a:ln>
        </p:spPr>
        <p:txBody>
          <a:bodyPr anchor="b"/>
          <a:lstStyle/>
          <a:p>
            <a:pPr algn="ctr"/>
            <a:r>
              <a:rPr lang="uk-UA" sz="2400" b="1">
                <a:cs typeface="Arial" charset="0"/>
              </a:rPr>
              <a:t>Відносний процент проростання насіння після його прогрівання у різних мутантних генотипів соняшника</a:t>
            </a:r>
            <a:endParaRPr lang="uk-UA" b="1">
              <a:cs typeface="Arial" charset="0"/>
            </a:endParaRPr>
          </a:p>
        </p:txBody>
      </p:sp>
      <p:graphicFrame>
        <p:nvGraphicFramePr>
          <p:cNvPr id="86052" name="Group 36"/>
          <p:cNvGraphicFramePr>
            <a:graphicFrameLocks noGrp="1"/>
          </p:cNvGraphicFramePr>
          <p:nvPr/>
        </p:nvGraphicFramePr>
        <p:xfrm>
          <a:off x="971550" y="2811463"/>
          <a:ext cx="10393363" cy="3540444"/>
        </p:xfrm>
        <a:graphic>
          <a:graphicData uri="http://schemas.openxmlformats.org/drawingml/2006/table">
            <a:tbl>
              <a:tblPr/>
              <a:tblGrid>
                <a:gridCol w="3475038"/>
                <a:gridCol w="2330450"/>
                <a:gridCol w="2293937"/>
                <a:gridCol w="2293938"/>
              </a:tblGrid>
              <a:tr h="1028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rPr>
                        <a:t>Генотип</a:t>
                      </a:r>
                      <a:endParaRPr kumimoji="0" lang="uk-UA" sz="24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Процент проростання у контролі</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Процент проростання у досліді</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Відносний процент проростання</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41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rPr>
                        <a:t>Дихотомічне жилкування</a:t>
                      </a:r>
                      <a:endParaRPr kumimoji="0" lang="uk-UA" sz="24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rPr>
                        <a:t>95,0</a:t>
                      </a:r>
                      <a:endParaRPr kumimoji="0" lang="uk-UA" sz="24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rPr>
                        <a:t>74,0</a:t>
                      </a:r>
                      <a:endParaRPr kumimoji="0" lang="uk-UA" sz="24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rPr>
                        <a:t>77,9±2,93</a:t>
                      </a:r>
                      <a:endParaRPr kumimoji="0" lang="uk-UA" sz="24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smtClean="0">
                          <a:ln>
                            <a:noFill/>
                          </a:ln>
                          <a:solidFill>
                            <a:schemeClr val="tx1"/>
                          </a:solidFill>
                          <a:effectLst/>
                          <a:latin typeface="Times New Roman" pitchFamily="18" charset="0"/>
                        </a:rPr>
                        <a:t>Xantha</a:t>
                      </a:r>
                      <a:endParaRPr kumimoji="0" lang="uk-UA" sz="2400" b="1" i="1"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85,0</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44,0</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51,8±3,53</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Карлик</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54,5</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24,5</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45,0±3,52</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Обпалений лист</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96,0</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54,0</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rPr>
                        <a:t>56,3±3,51</a:t>
                      </a:r>
                      <a:endParaRPr kumimoji="0" lang="uk-UA" sz="24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Shape 1"/>
          <p:cNvSpPr txBox="1">
            <a:spLocks noChangeArrowheads="1"/>
          </p:cNvSpPr>
          <p:nvPr/>
        </p:nvSpPr>
        <p:spPr bwMode="auto">
          <a:xfrm>
            <a:off x="1606550" y="557213"/>
            <a:ext cx="10185400" cy="1328737"/>
          </a:xfrm>
          <a:prstGeom prst="rect">
            <a:avLst/>
          </a:prstGeom>
          <a:noFill/>
          <a:ln w="9525">
            <a:noFill/>
            <a:miter lim="800000"/>
            <a:headEnd/>
            <a:tailEnd/>
          </a:ln>
        </p:spPr>
        <p:txBody>
          <a:bodyPr/>
          <a:lstStyle/>
          <a:p>
            <a:pPr algn="ctr"/>
            <a:r>
              <a:rPr lang="uk-UA" sz="2400" b="1">
                <a:solidFill>
                  <a:srgbClr val="000000"/>
                </a:solidFill>
                <a:cs typeface="Arial" charset="0"/>
              </a:rPr>
              <a:t>Порівняння генотипів за </a:t>
            </a:r>
            <a:r>
              <a:rPr lang="en-US" sz="2400" b="1">
                <a:solidFill>
                  <a:srgbClr val="000000"/>
                </a:solidFill>
                <a:cs typeface="Arial" charset="0"/>
              </a:rPr>
              <a:t>t</a:t>
            </a:r>
            <a:r>
              <a:rPr lang="uk-UA" sz="2400" b="1">
                <a:solidFill>
                  <a:srgbClr val="000000"/>
                </a:solidFill>
                <a:cs typeface="Arial" charset="0"/>
              </a:rPr>
              <a:t>-критерієм Стьюдента при використанні в якості показника відносного процента проростання насіння</a:t>
            </a:r>
            <a:endParaRPr lang="uk-UA" b="1">
              <a:cs typeface="Arial" charset="0"/>
            </a:endParaRPr>
          </a:p>
        </p:txBody>
      </p:sp>
      <p:graphicFrame>
        <p:nvGraphicFramePr>
          <p:cNvPr id="2" name="Таблица 1"/>
          <p:cNvGraphicFramePr>
            <a:graphicFrameLocks noGrp="1"/>
          </p:cNvGraphicFramePr>
          <p:nvPr/>
        </p:nvGraphicFramePr>
        <p:xfrm>
          <a:off x="933450" y="2290763"/>
          <a:ext cx="10327152" cy="3838832"/>
        </p:xfrm>
        <a:graphic>
          <a:graphicData uri="http://schemas.openxmlformats.org/drawingml/2006/table">
            <a:tbl>
              <a:tblPr firstRow="1" firstCol="1" bandRow="1" bandCol="1">
                <a:tableStyleId>{5940675A-B579-460E-94D1-54222C63F5DA}</a:tableStyleId>
              </a:tblPr>
              <a:tblGrid>
                <a:gridCol w="2476025"/>
                <a:gridCol w="3410375"/>
                <a:gridCol w="2211292"/>
                <a:gridCol w="2229460"/>
              </a:tblGrid>
              <a:tr h="959708">
                <a:tc>
                  <a:txBody>
                    <a:bodyPr/>
                    <a:lstStyle/>
                    <a:p>
                      <a:pPr algn="ctr">
                        <a:lnSpc>
                          <a:spcPct val="100000"/>
                        </a:lnSpc>
                        <a:spcAft>
                          <a:spcPts val="0"/>
                        </a:spcAft>
                      </a:pPr>
                      <a:r>
                        <a:rPr lang="uk-UA" sz="2400" b="1" spc="0" dirty="0">
                          <a:effectLst/>
                          <a:latin typeface="Arial" panose="020B0604020202020204" pitchFamily="34" charset="0"/>
                          <a:cs typeface="Arial" panose="020B0604020202020204" pitchFamily="34" charset="0"/>
                        </a:rPr>
                        <a:t>Генотип</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00000"/>
                        </a:lnSpc>
                        <a:spcAft>
                          <a:spcPts val="0"/>
                        </a:spcAft>
                      </a:pPr>
                      <a:r>
                        <a:rPr lang="uk-UA" sz="2400" b="1" dirty="0">
                          <a:effectLst/>
                          <a:latin typeface="Arial" panose="020B0604020202020204" pitchFamily="34" charset="0"/>
                          <a:cs typeface="Arial" panose="020B0604020202020204" pitchFamily="34" charset="0"/>
                        </a:rPr>
                        <a:t>Дихотомічне жилкування</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00000"/>
                        </a:lnSpc>
                        <a:spcAft>
                          <a:spcPts val="0"/>
                        </a:spcAft>
                      </a:pPr>
                      <a:r>
                        <a:rPr lang="uk-UA" sz="2400" b="1" i="1" dirty="0" err="1">
                          <a:effectLst/>
                          <a:latin typeface="Arial" panose="020B0604020202020204" pitchFamily="34" charset="0"/>
                          <a:cs typeface="Arial" panose="020B0604020202020204" pitchFamily="34" charset="0"/>
                        </a:rPr>
                        <a:t>Xantha</a:t>
                      </a:r>
                      <a:endParaRPr lang="ru-RU" sz="1400" b="1" i="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00000"/>
                        </a:lnSpc>
                        <a:spcAft>
                          <a:spcPts val="0"/>
                        </a:spcAft>
                      </a:pPr>
                      <a:r>
                        <a:rPr lang="uk-UA" sz="2400" b="1" dirty="0">
                          <a:effectLst/>
                          <a:latin typeface="Arial" panose="020B0604020202020204" pitchFamily="34" charset="0"/>
                          <a:cs typeface="Arial" panose="020B0604020202020204" pitchFamily="34" charset="0"/>
                        </a:rPr>
                        <a:t>Карлик</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r>
              <a:tr h="479854">
                <a:tc>
                  <a:txBody>
                    <a:bodyPr/>
                    <a:lstStyle/>
                    <a:p>
                      <a:pPr algn="ctr">
                        <a:lnSpc>
                          <a:spcPct val="100000"/>
                        </a:lnSpc>
                        <a:spcAft>
                          <a:spcPts val="0"/>
                        </a:spcAft>
                      </a:pPr>
                      <a:r>
                        <a:rPr lang="uk-UA" sz="2400" b="1" i="1" dirty="0" err="1">
                          <a:effectLst/>
                          <a:latin typeface="Arial" panose="020B0604020202020204" pitchFamily="34" charset="0"/>
                          <a:cs typeface="Arial" panose="020B0604020202020204" pitchFamily="34" charset="0"/>
                        </a:rPr>
                        <a:t>Xantha</a:t>
                      </a:r>
                      <a:endParaRPr lang="ru-RU" sz="1400" b="1" i="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00000"/>
                        </a:lnSpc>
                        <a:spcAft>
                          <a:spcPts val="0"/>
                        </a:spcAft>
                      </a:pPr>
                      <a:r>
                        <a:rPr lang="uk-UA" sz="2400" b="1" spc="0" dirty="0">
                          <a:effectLst/>
                          <a:latin typeface="Arial" panose="020B0604020202020204" pitchFamily="34" charset="0"/>
                          <a:cs typeface="Arial" panose="020B0604020202020204" pitchFamily="34" charset="0"/>
                        </a:rPr>
                        <a:t>5,69***</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00000"/>
                        </a:lnSpc>
                        <a:spcAft>
                          <a:spcPts val="0"/>
                        </a:spcAft>
                      </a:pP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00000"/>
                        </a:lnSpc>
                        <a:spcAft>
                          <a:spcPts val="0"/>
                        </a:spcAft>
                      </a:pPr>
                      <a:r>
                        <a:rPr lang="uk-UA" sz="2400" b="1" spc="0">
                          <a:effectLst/>
                          <a:latin typeface="Arial" panose="020B0604020202020204" pitchFamily="34" charset="0"/>
                          <a:cs typeface="Arial" panose="020B0604020202020204" pitchFamily="34" charset="0"/>
                        </a:rPr>
                        <a:t>1,36</a:t>
                      </a:r>
                      <a:endParaRPr lang="ru-RU" sz="1400" b="1">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r>
              <a:tr h="479854">
                <a:tc>
                  <a:txBody>
                    <a:bodyPr/>
                    <a:lstStyle/>
                    <a:p>
                      <a:pPr algn="ctr">
                        <a:lnSpc>
                          <a:spcPct val="100000"/>
                        </a:lnSpc>
                        <a:spcAft>
                          <a:spcPts val="0"/>
                        </a:spcAft>
                      </a:pPr>
                      <a:r>
                        <a:rPr lang="uk-UA" sz="2400" b="1" dirty="0">
                          <a:effectLst/>
                          <a:latin typeface="Arial" panose="020B0604020202020204" pitchFamily="34" charset="0"/>
                          <a:cs typeface="Arial" panose="020B0604020202020204" pitchFamily="34" charset="0"/>
                        </a:rPr>
                        <a:t>Карлик</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00000"/>
                        </a:lnSpc>
                        <a:spcAft>
                          <a:spcPts val="0"/>
                        </a:spcAft>
                      </a:pPr>
                      <a:r>
                        <a:rPr lang="uk-UA" sz="2400" b="1" spc="0" dirty="0">
                          <a:effectLst/>
                          <a:latin typeface="Arial" panose="020B0604020202020204" pitchFamily="34" charset="0"/>
                          <a:cs typeface="Arial" panose="020B0604020202020204" pitchFamily="34" charset="0"/>
                        </a:rPr>
                        <a:t>7,18***</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00000"/>
                        </a:lnSpc>
                        <a:spcAft>
                          <a:spcPts val="0"/>
                        </a:spcAft>
                      </a:pPr>
                      <a:r>
                        <a:rPr lang="uk-UA" sz="2400" b="1" spc="0" dirty="0">
                          <a:effectLst/>
                          <a:latin typeface="Arial" panose="020B0604020202020204" pitchFamily="34" charset="0"/>
                          <a:cs typeface="Arial" panose="020B0604020202020204" pitchFamily="34" charset="0"/>
                        </a:rPr>
                        <a:t>1,36</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00000"/>
                        </a:lnSpc>
                        <a:spcAft>
                          <a:spcPts val="0"/>
                        </a:spcAft>
                      </a:pP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r>
              <a:tr h="959708">
                <a:tc>
                  <a:txBody>
                    <a:bodyPr/>
                    <a:lstStyle/>
                    <a:p>
                      <a:pPr algn="ctr">
                        <a:lnSpc>
                          <a:spcPct val="100000"/>
                        </a:lnSpc>
                        <a:spcAft>
                          <a:spcPts val="0"/>
                        </a:spcAft>
                      </a:pPr>
                      <a:r>
                        <a:rPr lang="uk-UA" sz="2400" b="1" dirty="0">
                          <a:effectLst/>
                          <a:latin typeface="Arial" panose="020B0604020202020204" pitchFamily="34" charset="0"/>
                          <a:cs typeface="Arial" panose="020B0604020202020204" pitchFamily="34" charset="0"/>
                        </a:rPr>
                        <a:t>Обпалений лист</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00000"/>
                        </a:lnSpc>
                        <a:spcAft>
                          <a:spcPts val="0"/>
                        </a:spcAft>
                      </a:pPr>
                      <a:r>
                        <a:rPr lang="uk-UA" sz="2400" b="1" spc="0" dirty="0">
                          <a:effectLst/>
                          <a:latin typeface="Arial" panose="020B0604020202020204" pitchFamily="34" charset="0"/>
                          <a:cs typeface="Arial" panose="020B0604020202020204" pitchFamily="34" charset="0"/>
                        </a:rPr>
                        <a:t>4,72***</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00000"/>
                        </a:lnSpc>
                        <a:spcAft>
                          <a:spcPts val="0"/>
                        </a:spcAft>
                      </a:pPr>
                      <a:r>
                        <a:rPr lang="uk-UA" sz="2400" b="1" spc="0" dirty="0">
                          <a:effectLst/>
                          <a:latin typeface="Arial" panose="020B0604020202020204" pitchFamily="34" charset="0"/>
                          <a:cs typeface="Arial" panose="020B0604020202020204" pitchFamily="34" charset="0"/>
                        </a:rPr>
                        <a:t>0,90</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00000"/>
                        </a:lnSpc>
                        <a:spcAft>
                          <a:spcPts val="0"/>
                        </a:spcAft>
                      </a:pPr>
                      <a:r>
                        <a:rPr lang="uk-UA" sz="2400" b="1" dirty="0" smtClean="0">
                          <a:effectLst/>
                          <a:latin typeface="Arial" panose="020B0604020202020204" pitchFamily="34" charset="0"/>
                          <a:cs typeface="Arial" panose="020B0604020202020204" pitchFamily="34" charset="0"/>
                        </a:rPr>
                        <a:t> 2,27</a:t>
                      </a: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r>
              <a:tr h="959708">
                <a:tc gridSpan="4">
                  <a:txBody>
                    <a:bodyPr/>
                    <a:lstStyle/>
                    <a:p>
                      <a:pPr algn="ctr">
                        <a:lnSpc>
                          <a:spcPct val="100000"/>
                        </a:lnSpc>
                        <a:spcAft>
                          <a:spcPts val="0"/>
                        </a:spcAft>
                      </a:pPr>
                      <a:r>
                        <a:rPr lang="uk-UA" sz="2400" b="1" dirty="0">
                          <a:effectLst/>
                          <a:latin typeface="Arial" panose="020B0604020202020204" pitchFamily="34" charset="0"/>
                          <a:cs typeface="Arial" panose="020B0604020202020204" pitchFamily="34" charset="0"/>
                        </a:rPr>
                        <a:t>Примітка: *, *** – відмінності суттєві при </a:t>
                      </a:r>
                      <a:r>
                        <a:rPr lang="uk-UA" sz="2400" b="1" dirty="0" smtClean="0">
                          <a:solidFill>
                            <a:schemeClr val="tx1"/>
                          </a:solidFill>
                          <a:effectLst/>
                          <a:latin typeface="Arial" panose="020B0604020202020204" pitchFamily="34" charset="0"/>
                          <a:cs typeface="Arial" panose="020B0604020202020204" pitchFamily="34" charset="0"/>
                        </a:rPr>
                        <a:t>p≤0,05 та 0,001, відповідно</a:t>
                      </a:r>
                      <a:r>
                        <a:rPr lang="uk-UA" sz="2400" b="1" dirty="0" smtClean="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Shape 1"/>
          <p:cNvSpPr txBox="1">
            <a:spLocks noChangeArrowheads="1"/>
          </p:cNvSpPr>
          <p:nvPr/>
        </p:nvSpPr>
        <p:spPr bwMode="auto">
          <a:xfrm>
            <a:off x="1803400" y="296863"/>
            <a:ext cx="9667875" cy="971550"/>
          </a:xfrm>
          <a:prstGeom prst="rect">
            <a:avLst/>
          </a:prstGeom>
          <a:noFill/>
          <a:ln w="9525">
            <a:noFill/>
            <a:miter lim="800000"/>
            <a:headEnd/>
            <a:tailEnd/>
          </a:ln>
        </p:spPr>
        <p:txBody>
          <a:bodyPr/>
          <a:lstStyle/>
          <a:p>
            <a:pPr algn="ctr"/>
            <a:r>
              <a:rPr lang="uk-UA" sz="2400" b="1">
                <a:cs typeface="Arial" charset="0"/>
              </a:rPr>
              <a:t>Відносна довжина зародкових корінців після прогрівання насіння у різних мутантних генотипів соняшника</a:t>
            </a:r>
            <a:endParaRPr lang="uk-UA" b="1">
              <a:cs typeface="Arial" charset="0"/>
            </a:endParaRPr>
          </a:p>
        </p:txBody>
      </p:sp>
      <p:graphicFrame>
        <p:nvGraphicFramePr>
          <p:cNvPr id="88099" name="Group 35"/>
          <p:cNvGraphicFramePr>
            <a:graphicFrameLocks noGrp="1"/>
          </p:cNvGraphicFramePr>
          <p:nvPr/>
        </p:nvGraphicFramePr>
        <p:xfrm>
          <a:off x="684213" y="1325563"/>
          <a:ext cx="11161712" cy="4693920"/>
        </p:xfrm>
        <a:graphic>
          <a:graphicData uri="http://schemas.openxmlformats.org/drawingml/2006/table">
            <a:tbl>
              <a:tblPr/>
              <a:tblGrid>
                <a:gridCol w="2625725"/>
                <a:gridCol w="2882900"/>
                <a:gridCol w="2841625"/>
                <a:gridCol w="2811462"/>
              </a:tblGrid>
              <a:tr h="40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Генотип</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Середня довжина зародкових корінців у контролі, мм</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Середня довжина зародкових корінців у досліді, мм</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Відносна середня довжина зародкових корінців, %</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Дихотомічне жилкування</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  4,9</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0,38</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6,2</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0,56</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cs typeface="Arial" charset="0"/>
                        </a:rPr>
                        <a:t>126,6±</a:t>
                      </a:r>
                      <a:r>
                        <a:rPr kumimoji="0" lang="uk-UA" sz="2800" b="1" i="0" u="none" strike="noStrike" cap="none" normalizeH="0" baseline="0" smtClean="0">
                          <a:ln>
                            <a:noFill/>
                          </a:ln>
                          <a:solidFill>
                            <a:schemeClr val="tx1"/>
                          </a:solidFill>
                          <a:effectLst/>
                          <a:latin typeface="Arial" charset="0"/>
                          <a:cs typeface="Arial" charset="0"/>
                        </a:rPr>
                        <a:t>5,81</a:t>
                      </a:r>
                      <a:endParaRPr kumimoji="0" lang="ru-RU" sz="16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smtClean="0">
                          <a:ln>
                            <a:noFill/>
                          </a:ln>
                          <a:solidFill>
                            <a:schemeClr val="tx1"/>
                          </a:solidFill>
                          <a:effectLst/>
                          <a:latin typeface="Arial" charset="0"/>
                          <a:cs typeface="Arial" charset="0"/>
                        </a:rPr>
                        <a:t>Xantha</a:t>
                      </a:r>
                      <a:endParaRPr kumimoji="0" lang="ru-RU" sz="1600" b="1" i="1"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12,6</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0,86</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6,3</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1,85</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cs typeface="Arial" charset="0"/>
                        </a:rPr>
                        <a:t> 49,8±</a:t>
                      </a:r>
                      <a:r>
                        <a:rPr kumimoji="0" lang="uk-UA" sz="2800" b="1" i="0" u="none" strike="noStrike" cap="none" normalizeH="0" baseline="0" smtClean="0">
                          <a:ln>
                            <a:noFill/>
                          </a:ln>
                          <a:solidFill>
                            <a:schemeClr val="tx1"/>
                          </a:solidFill>
                          <a:effectLst/>
                          <a:latin typeface="Arial" charset="0"/>
                          <a:cs typeface="Arial" charset="0"/>
                        </a:rPr>
                        <a:t>8,01</a:t>
                      </a:r>
                      <a:endParaRPr kumimoji="0" lang="ru-RU" sz="16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Карлик</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  8,1</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0,57</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7,5</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1,22</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cs typeface="Arial" charset="0"/>
                        </a:rPr>
                        <a:t> 92,2±</a:t>
                      </a:r>
                      <a:r>
                        <a:rPr kumimoji="0" lang="uk-UA" sz="2800" b="1" i="0" u="none" strike="noStrike" cap="none" normalizeH="0" baseline="0" smtClean="0">
                          <a:ln>
                            <a:noFill/>
                          </a:ln>
                          <a:solidFill>
                            <a:schemeClr val="tx1"/>
                          </a:solidFill>
                          <a:effectLst/>
                          <a:latin typeface="Arial" charset="0"/>
                          <a:cs typeface="Arial" charset="0"/>
                        </a:rPr>
                        <a:t>4,43</a:t>
                      </a:r>
                      <a:endParaRPr kumimoji="0" lang="ru-RU" sz="16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Обпалений лист</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21,7</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1,34</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8,0</a:t>
                      </a:r>
                      <a:r>
                        <a:rPr kumimoji="0" lang="ru-RU" sz="2800" b="1" i="0" u="none" strike="noStrike" cap="none" normalizeH="0" baseline="0" smtClean="0">
                          <a:ln>
                            <a:noFill/>
                          </a:ln>
                          <a:solidFill>
                            <a:schemeClr val="tx1"/>
                          </a:solidFill>
                          <a:effectLst/>
                          <a:latin typeface="Arial" charset="0"/>
                          <a:cs typeface="Arial" charset="0"/>
                        </a:rPr>
                        <a:t>±</a:t>
                      </a:r>
                      <a:r>
                        <a:rPr kumimoji="0" lang="uk-UA" sz="2800" b="1" i="0" u="none" strike="noStrike" cap="none" normalizeH="0" baseline="0" smtClean="0">
                          <a:ln>
                            <a:noFill/>
                          </a:ln>
                          <a:solidFill>
                            <a:schemeClr val="tx1"/>
                          </a:solidFill>
                          <a:effectLst/>
                          <a:latin typeface="Arial" charset="0"/>
                          <a:cs typeface="Arial" charset="0"/>
                        </a:rPr>
                        <a:t>7,00</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cs typeface="Arial" charset="0"/>
                        </a:rPr>
                        <a:t> 36,9±</a:t>
                      </a:r>
                      <a:r>
                        <a:rPr kumimoji="0" lang="uk-UA" sz="2800" b="1" i="0" u="none" strike="noStrike" cap="none" normalizeH="0" baseline="0" smtClean="0">
                          <a:ln>
                            <a:noFill/>
                          </a:ln>
                          <a:solidFill>
                            <a:schemeClr val="tx1"/>
                          </a:solidFill>
                          <a:effectLst/>
                          <a:latin typeface="Arial" charset="0"/>
                          <a:cs typeface="Arial" charset="0"/>
                        </a:rPr>
                        <a:t>9,75</a:t>
                      </a:r>
                      <a:endParaRPr kumimoji="0" lang="ru-RU" sz="16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Shape 1"/>
          <p:cNvSpPr txBox="1">
            <a:spLocks noChangeArrowheads="1"/>
          </p:cNvSpPr>
          <p:nvPr/>
        </p:nvSpPr>
        <p:spPr bwMode="auto">
          <a:xfrm>
            <a:off x="1870075" y="223838"/>
            <a:ext cx="9629775" cy="1325562"/>
          </a:xfrm>
          <a:prstGeom prst="rect">
            <a:avLst/>
          </a:prstGeom>
          <a:noFill/>
          <a:ln w="9525">
            <a:noFill/>
            <a:miter lim="800000"/>
            <a:headEnd/>
            <a:tailEnd/>
          </a:ln>
        </p:spPr>
        <p:txBody>
          <a:bodyPr/>
          <a:lstStyle/>
          <a:p>
            <a:pPr algn="ctr"/>
            <a:r>
              <a:rPr lang="uk-UA" sz="2400" b="1">
                <a:solidFill>
                  <a:srgbClr val="000000"/>
                </a:solidFill>
                <a:cs typeface="Arial" charset="0"/>
              </a:rPr>
              <a:t>Порівняння генотипів за </a:t>
            </a:r>
            <a:r>
              <a:rPr lang="en-US" sz="2400" b="1">
                <a:solidFill>
                  <a:srgbClr val="000000"/>
                </a:solidFill>
                <a:cs typeface="Arial" charset="0"/>
              </a:rPr>
              <a:t>t</a:t>
            </a:r>
            <a:r>
              <a:rPr lang="uk-UA" sz="2400" b="1">
                <a:solidFill>
                  <a:srgbClr val="000000"/>
                </a:solidFill>
                <a:cs typeface="Arial" charset="0"/>
              </a:rPr>
              <a:t>-критерієм Стьюдента при використанні в якості показника</a:t>
            </a:r>
            <a:r>
              <a:rPr lang="uk-UA" sz="2400" b="1">
                <a:solidFill>
                  <a:srgbClr val="262626"/>
                </a:solidFill>
                <a:cs typeface="Arial" charset="0"/>
              </a:rPr>
              <a:t> відносної довжини зародкових корінців</a:t>
            </a:r>
            <a:endParaRPr lang="uk-UA" b="1">
              <a:cs typeface="Arial" charset="0"/>
            </a:endParaRPr>
          </a:p>
        </p:txBody>
      </p:sp>
      <p:graphicFrame>
        <p:nvGraphicFramePr>
          <p:cNvPr id="2" name="Таблица 1"/>
          <p:cNvGraphicFramePr>
            <a:graphicFrameLocks noGrp="1"/>
          </p:cNvGraphicFramePr>
          <p:nvPr/>
        </p:nvGraphicFramePr>
        <p:xfrm>
          <a:off x="782638" y="1717675"/>
          <a:ext cx="10091349" cy="4014416"/>
        </p:xfrm>
        <a:graphic>
          <a:graphicData uri="http://schemas.openxmlformats.org/drawingml/2006/table">
            <a:tbl>
              <a:tblPr firstRow="1" firstCol="1" bandRow="1" bandCol="1">
                <a:tableStyleId>{5940675A-B579-460E-94D1-54222C63F5DA}</a:tableStyleId>
              </a:tblPr>
              <a:tblGrid>
                <a:gridCol w="3097970"/>
                <a:gridCol w="2799270"/>
                <a:gridCol w="1975794"/>
                <a:gridCol w="2218315"/>
              </a:tblGrid>
              <a:tr h="1347533">
                <a:tc>
                  <a:txBody>
                    <a:bodyPr/>
                    <a:lstStyle/>
                    <a:p>
                      <a:pPr algn="ctr">
                        <a:lnSpc>
                          <a:spcPct val="150000"/>
                        </a:lnSpc>
                        <a:spcAft>
                          <a:spcPts val="0"/>
                        </a:spcAft>
                      </a:pPr>
                      <a:r>
                        <a:rPr lang="uk-UA" sz="2400" b="1" spc="0" dirty="0">
                          <a:effectLst/>
                          <a:latin typeface="Arial" panose="020B0604020202020204" pitchFamily="34" charset="0"/>
                          <a:cs typeface="Arial" panose="020B0604020202020204" pitchFamily="34" charset="0"/>
                        </a:rPr>
                        <a:t>Генотип</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50000"/>
                        </a:lnSpc>
                        <a:spcAft>
                          <a:spcPts val="0"/>
                        </a:spcAft>
                      </a:pPr>
                      <a:r>
                        <a:rPr lang="uk-UA" sz="2400" b="1" dirty="0">
                          <a:effectLst/>
                          <a:latin typeface="Arial" panose="020B0604020202020204" pitchFamily="34" charset="0"/>
                          <a:cs typeface="Arial" panose="020B0604020202020204" pitchFamily="34" charset="0"/>
                        </a:rPr>
                        <a:t>Дихотомічне жилкування</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50000"/>
                        </a:lnSpc>
                        <a:spcAft>
                          <a:spcPts val="0"/>
                        </a:spcAft>
                      </a:pPr>
                      <a:r>
                        <a:rPr lang="uk-UA" sz="2400" b="1" i="1" dirty="0" err="1">
                          <a:effectLst/>
                          <a:latin typeface="Arial" panose="020B0604020202020204" pitchFamily="34" charset="0"/>
                          <a:cs typeface="Arial" panose="020B0604020202020204" pitchFamily="34" charset="0"/>
                        </a:rPr>
                        <a:t>Xantha</a:t>
                      </a:r>
                      <a:endParaRPr lang="ru-RU" sz="1400" b="1" i="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50000"/>
                        </a:lnSpc>
                        <a:spcAft>
                          <a:spcPts val="0"/>
                        </a:spcAft>
                      </a:pPr>
                      <a:r>
                        <a:rPr lang="uk-UA" sz="2400" b="1" dirty="0">
                          <a:effectLst/>
                          <a:latin typeface="Arial" panose="020B0604020202020204" pitchFamily="34" charset="0"/>
                          <a:cs typeface="Arial" panose="020B0604020202020204" pitchFamily="34" charset="0"/>
                        </a:rPr>
                        <a:t>Карлик</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r>
              <a:tr h="673767">
                <a:tc>
                  <a:txBody>
                    <a:bodyPr/>
                    <a:lstStyle/>
                    <a:p>
                      <a:pPr algn="ctr">
                        <a:lnSpc>
                          <a:spcPct val="150000"/>
                        </a:lnSpc>
                        <a:spcAft>
                          <a:spcPts val="0"/>
                        </a:spcAft>
                      </a:pPr>
                      <a:r>
                        <a:rPr lang="uk-UA" sz="2400" b="1" i="1" dirty="0" err="1">
                          <a:effectLst/>
                          <a:latin typeface="Arial" panose="020B0604020202020204" pitchFamily="34" charset="0"/>
                          <a:cs typeface="Arial" panose="020B0604020202020204" pitchFamily="34" charset="0"/>
                        </a:rPr>
                        <a:t>Xantha</a:t>
                      </a:r>
                      <a:endParaRPr lang="ru-RU" sz="1400" b="1" i="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50000"/>
                        </a:lnSpc>
                        <a:spcAft>
                          <a:spcPts val="0"/>
                        </a:spcAft>
                      </a:pPr>
                      <a:r>
                        <a:rPr lang="uk-UA" sz="2400" b="1" spc="0" dirty="0">
                          <a:effectLst/>
                          <a:latin typeface="Arial" panose="020B0604020202020204" pitchFamily="34" charset="0"/>
                          <a:cs typeface="Arial" panose="020B0604020202020204" pitchFamily="34" charset="0"/>
                        </a:rPr>
                        <a:t>7,76</a:t>
                      </a: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50000"/>
                        </a:lnSpc>
                        <a:spcAft>
                          <a:spcPts val="0"/>
                        </a:spcAft>
                      </a:pP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50000"/>
                        </a:lnSpc>
                        <a:spcAft>
                          <a:spcPts val="0"/>
                        </a:spcAft>
                      </a:pPr>
                      <a:r>
                        <a:rPr lang="uk-UA" sz="2400" b="1" spc="0">
                          <a:effectLst/>
                          <a:latin typeface="Arial" panose="020B0604020202020204" pitchFamily="34" charset="0"/>
                          <a:cs typeface="Arial" panose="020B0604020202020204" pitchFamily="34" charset="0"/>
                        </a:rPr>
                        <a:t>4,63</a:t>
                      </a:r>
                      <a:r>
                        <a:rPr lang="uk-UA" sz="2400" b="1">
                          <a:effectLst/>
                          <a:latin typeface="Arial" panose="020B0604020202020204" pitchFamily="34" charset="0"/>
                          <a:cs typeface="Arial" panose="020B0604020202020204" pitchFamily="34" charset="0"/>
                        </a:rPr>
                        <a:t>***</a:t>
                      </a:r>
                      <a:endParaRPr lang="ru-RU" sz="1400" b="1">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r>
              <a:tr h="673767">
                <a:tc>
                  <a:txBody>
                    <a:bodyPr/>
                    <a:lstStyle/>
                    <a:p>
                      <a:pPr algn="ctr">
                        <a:lnSpc>
                          <a:spcPct val="150000"/>
                        </a:lnSpc>
                        <a:spcAft>
                          <a:spcPts val="0"/>
                        </a:spcAft>
                      </a:pPr>
                      <a:r>
                        <a:rPr lang="uk-UA" sz="2400" b="1" dirty="0">
                          <a:effectLst/>
                          <a:latin typeface="Arial" panose="020B0604020202020204" pitchFamily="34" charset="0"/>
                          <a:cs typeface="Arial" panose="020B0604020202020204" pitchFamily="34" charset="0"/>
                        </a:rPr>
                        <a:t>Карлик</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50000"/>
                        </a:lnSpc>
                        <a:spcAft>
                          <a:spcPts val="0"/>
                        </a:spcAft>
                      </a:pPr>
                      <a:r>
                        <a:rPr lang="uk-UA" sz="2400" b="1" spc="0" dirty="0">
                          <a:effectLst/>
                          <a:latin typeface="Arial" panose="020B0604020202020204" pitchFamily="34" charset="0"/>
                          <a:cs typeface="Arial" panose="020B0604020202020204" pitchFamily="34" charset="0"/>
                        </a:rPr>
                        <a:t>4,71</a:t>
                      </a: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l">
                        <a:lnSpc>
                          <a:spcPct val="150000"/>
                        </a:lnSpc>
                        <a:spcAft>
                          <a:spcPts val="0"/>
                        </a:spcAft>
                      </a:pPr>
                      <a:r>
                        <a:rPr lang="uk-UA" sz="2400" b="1" spc="0" dirty="0" smtClean="0">
                          <a:effectLst/>
                          <a:latin typeface="Arial" panose="020B0604020202020204" pitchFamily="34" charset="0"/>
                          <a:cs typeface="Arial" panose="020B0604020202020204" pitchFamily="34" charset="0"/>
                        </a:rPr>
                        <a:t>       4,63</a:t>
                      </a: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50000"/>
                        </a:lnSpc>
                        <a:spcAft>
                          <a:spcPts val="0"/>
                        </a:spcAft>
                      </a:pP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r>
              <a:tr h="645582">
                <a:tc>
                  <a:txBody>
                    <a:bodyPr/>
                    <a:lstStyle/>
                    <a:p>
                      <a:pPr algn="ctr">
                        <a:lnSpc>
                          <a:spcPct val="150000"/>
                        </a:lnSpc>
                        <a:spcAft>
                          <a:spcPts val="0"/>
                        </a:spcAft>
                      </a:pPr>
                      <a:r>
                        <a:rPr lang="uk-UA" sz="2400" b="1" dirty="0">
                          <a:effectLst/>
                          <a:latin typeface="Arial" panose="020B0604020202020204" pitchFamily="34" charset="0"/>
                          <a:cs typeface="Arial" panose="020B0604020202020204" pitchFamily="34" charset="0"/>
                        </a:rPr>
                        <a:t>Обпалений лист</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solidFill>
                      <a:srgbClr val="FF0000"/>
                    </a:solidFill>
                  </a:tcPr>
                </a:tc>
                <a:tc>
                  <a:txBody>
                    <a:bodyPr/>
                    <a:lstStyle/>
                    <a:p>
                      <a:pPr algn="ctr">
                        <a:lnSpc>
                          <a:spcPct val="150000"/>
                        </a:lnSpc>
                        <a:spcAft>
                          <a:spcPts val="0"/>
                        </a:spcAft>
                      </a:pPr>
                      <a:r>
                        <a:rPr lang="uk-UA" sz="2400" b="1" spc="0" dirty="0">
                          <a:effectLst/>
                          <a:latin typeface="Arial" panose="020B0604020202020204" pitchFamily="34" charset="0"/>
                          <a:cs typeface="Arial" panose="020B0604020202020204" pitchFamily="34" charset="0"/>
                        </a:rPr>
                        <a:t>7,90</a:t>
                      </a:r>
                      <a:r>
                        <a:rPr lang="uk-UA" sz="2400" b="1" dirty="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l">
                        <a:lnSpc>
                          <a:spcPct val="150000"/>
                        </a:lnSpc>
                        <a:spcAft>
                          <a:spcPts val="0"/>
                        </a:spcAft>
                      </a:pPr>
                      <a:r>
                        <a:rPr lang="uk-UA" sz="2400" b="1" spc="0" dirty="0" smtClean="0">
                          <a:effectLst/>
                          <a:latin typeface="Arial" panose="020B0604020202020204" pitchFamily="34" charset="0"/>
                          <a:cs typeface="Arial" panose="020B0604020202020204" pitchFamily="34" charset="0"/>
                        </a:rPr>
                        <a:t>       1,02</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a:txBody>
                    <a:bodyPr/>
                    <a:lstStyle/>
                    <a:p>
                      <a:pPr algn="ctr">
                        <a:lnSpc>
                          <a:spcPct val="150000"/>
                        </a:lnSpc>
                        <a:spcAft>
                          <a:spcPts val="0"/>
                        </a:spcAft>
                      </a:pPr>
                      <a:r>
                        <a:rPr lang="uk-UA" sz="2400" b="1" dirty="0">
                          <a:effectLst/>
                          <a:latin typeface="Arial" panose="020B0604020202020204" pitchFamily="34" charset="0"/>
                          <a:cs typeface="Arial" panose="020B0604020202020204" pitchFamily="34" charset="0"/>
                        </a:rPr>
                        <a:t>5,16***</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r>
              <a:tr h="673767">
                <a:tc gridSpan="4">
                  <a:txBody>
                    <a:bodyPr/>
                    <a:lstStyle/>
                    <a:p>
                      <a:pPr algn="just">
                        <a:lnSpc>
                          <a:spcPct val="150000"/>
                        </a:lnSpc>
                        <a:spcAft>
                          <a:spcPts val="0"/>
                        </a:spcAft>
                      </a:pPr>
                      <a:r>
                        <a:rPr lang="uk-UA" sz="2400" b="1" dirty="0">
                          <a:effectLst/>
                          <a:latin typeface="Arial" panose="020B0604020202020204" pitchFamily="34" charset="0"/>
                          <a:cs typeface="Arial" panose="020B0604020202020204" pitchFamily="34" charset="0"/>
                        </a:rPr>
                        <a:t>Примітка: *** – відмінності суттєві при </a:t>
                      </a:r>
                      <a:r>
                        <a:rPr lang="uk-UA" sz="2400" b="1" dirty="0" smtClean="0">
                          <a:solidFill>
                            <a:schemeClr val="tx1"/>
                          </a:solidFill>
                          <a:effectLst/>
                          <a:latin typeface="Arial" panose="020B0604020202020204" pitchFamily="34" charset="0"/>
                          <a:cs typeface="Arial" panose="020B0604020202020204" pitchFamily="34" charset="0"/>
                        </a:rPr>
                        <a:t>p≤0,001</a:t>
                      </a:r>
                      <a:r>
                        <a:rPr lang="uk-UA" sz="2400" b="1" dirty="0" smtClean="0">
                          <a:effectLst/>
                          <a:latin typeface="Arial" panose="020B0604020202020204" pitchFamily="34" charset="0"/>
                          <a:cs typeface="Arial" panose="020B0604020202020204" pitchFamily="34" charset="0"/>
                        </a:rPr>
                        <a:t>.</a:t>
                      </a:r>
                      <a:endParaRPr lang="ru-RU" sz="14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6223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Shape 1"/>
          <p:cNvSpPr txBox="1">
            <a:spLocks noChangeArrowheads="1"/>
          </p:cNvSpPr>
          <p:nvPr/>
        </p:nvSpPr>
        <p:spPr bwMode="auto">
          <a:xfrm>
            <a:off x="1519238" y="249238"/>
            <a:ext cx="10272712" cy="1341437"/>
          </a:xfrm>
          <a:prstGeom prst="rect">
            <a:avLst/>
          </a:prstGeom>
          <a:noFill/>
          <a:ln w="9525">
            <a:noFill/>
            <a:miter lim="800000"/>
            <a:headEnd/>
            <a:tailEnd/>
          </a:ln>
        </p:spPr>
        <p:txBody>
          <a:bodyPr/>
          <a:lstStyle/>
          <a:p>
            <a:pPr algn="ctr"/>
            <a:r>
              <a:rPr lang="uk-UA" sz="3600" b="1" dirty="0">
                <a:solidFill>
                  <a:srgbClr val="262626"/>
                </a:solidFill>
                <a:cs typeface="Arial" charset="0"/>
              </a:rPr>
              <a:t>Вплив прогрівання пилку соняшника на його проростання на штучному середовищі</a:t>
            </a:r>
            <a:endParaRPr lang="uk-UA" dirty="0">
              <a:cs typeface="Arial" charset="0"/>
            </a:endParaRPr>
          </a:p>
        </p:txBody>
      </p:sp>
      <p:sp>
        <p:nvSpPr>
          <p:cNvPr id="90114" name="TextShape 2"/>
          <p:cNvSpPr txBox="1">
            <a:spLocks noChangeArrowheads="1"/>
          </p:cNvSpPr>
          <p:nvPr/>
        </p:nvSpPr>
        <p:spPr bwMode="auto">
          <a:xfrm>
            <a:off x="623888" y="2384425"/>
            <a:ext cx="3076575" cy="576263"/>
          </a:xfrm>
          <a:prstGeom prst="rect">
            <a:avLst/>
          </a:prstGeom>
          <a:noFill/>
          <a:ln w="9525">
            <a:noFill/>
            <a:miter lim="800000"/>
            <a:headEnd/>
            <a:tailEnd/>
          </a:ln>
        </p:spPr>
        <p:txBody>
          <a:bodyPr anchor="b"/>
          <a:lstStyle/>
          <a:p>
            <a:pPr algn="ctr"/>
            <a:r>
              <a:rPr lang="ru-RU" sz="2000">
                <a:solidFill>
                  <a:srgbClr val="000000"/>
                </a:solidFill>
                <a:latin typeface="Times New Roman" pitchFamily="18" charset="0"/>
              </a:rPr>
              <a:t>Контроль</a:t>
            </a:r>
            <a:endParaRPr lang="ru-RU">
              <a:latin typeface="Century Gothic" pitchFamily="34" charset="0"/>
            </a:endParaRPr>
          </a:p>
        </p:txBody>
      </p:sp>
      <p:sp>
        <p:nvSpPr>
          <p:cNvPr id="90115" name="TextShape 3"/>
          <p:cNvSpPr txBox="1">
            <a:spLocks noChangeArrowheads="1"/>
          </p:cNvSpPr>
          <p:nvPr/>
        </p:nvSpPr>
        <p:spPr bwMode="auto">
          <a:xfrm>
            <a:off x="698500" y="1708150"/>
            <a:ext cx="11093450" cy="655638"/>
          </a:xfrm>
          <a:prstGeom prst="rect">
            <a:avLst/>
          </a:prstGeom>
          <a:solidFill>
            <a:srgbClr val="FF0000"/>
          </a:solidFill>
          <a:ln w="9525">
            <a:noFill/>
            <a:miter lim="800000"/>
            <a:headEnd/>
            <a:tailEnd/>
          </a:ln>
        </p:spPr>
        <p:txBody>
          <a:bodyPr/>
          <a:lstStyle/>
          <a:p>
            <a:pPr algn="ctr">
              <a:lnSpc>
                <a:spcPct val="150000"/>
              </a:lnSpc>
            </a:pPr>
            <a:r>
              <a:rPr lang="uk-UA" sz="2400" b="1" dirty="0">
                <a:solidFill>
                  <a:srgbClr val="000000"/>
                </a:solidFill>
                <a:cs typeface="Arial" charset="0"/>
              </a:rPr>
              <a:t>Життєздатність пилку гібриду F</a:t>
            </a:r>
            <a:r>
              <a:rPr lang="uk-UA" sz="2400" b="1" baseline="-25000" dirty="0">
                <a:solidFill>
                  <a:srgbClr val="000000"/>
                </a:solidFill>
                <a:cs typeface="Arial" charset="0"/>
              </a:rPr>
              <a:t>1</a:t>
            </a:r>
            <a:r>
              <a:rPr lang="uk-UA" sz="2400" b="1" dirty="0">
                <a:solidFill>
                  <a:srgbClr val="000000"/>
                </a:solidFill>
                <a:cs typeface="Arial" charset="0"/>
              </a:rPr>
              <a:t> «дихотомічне жилкування» × «</a:t>
            </a:r>
            <a:r>
              <a:rPr lang="uk-UA" sz="2400" b="1" i="1" dirty="0" err="1">
                <a:solidFill>
                  <a:srgbClr val="000000"/>
                </a:solidFill>
                <a:cs typeface="Arial" charset="0"/>
              </a:rPr>
              <a:t>xantha</a:t>
            </a:r>
            <a:r>
              <a:rPr lang="uk-UA" sz="2400" b="1" dirty="0">
                <a:solidFill>
                  <a:srgbClr val="000000"/>
                </a:solidFill>
                <a:cs typeface="Arial" charset="0"/>
              </a:rPr>
              <a:t>»</a:t>
            </a:r>
            <a:endParaRPr lang="uk-UA" sz="2400" b="1" dirty="0">
              <a:cs typeface="Arial" charset="0"/>
            </a:endParaRPr>
          </a:p>
        </p:txBody>
      </p:sp>
      <p:sp>
        <p:nvSpPr>
          <p:cNvPr id="90116" name="TextShape 4"/>
          <p:cNvSpPr txBox="1">
            <a:spLocks noChangeArrowheads="1"/>
          </p:cNvSpPr>
          <p:nvPr/>
        </p:nvSpPr>
        <p:spPr bwMode="auto">
          <a:xfrm>
            <a:off x="7793038" y="2493963"/>
            <a:ext cx="3998912" cy="576262"/>
          </a:xfrm>
          <a:prstGeom prst="rect">
            <a:avLst/>
          </a:prstGeom>
          <a:noFill/>
          <a:ln w="9525">
            <a:noFill/>
            <a:miter lim="800000"/>
            <a:headEnd/>
            <a:tailEnd/>
          </a:ln>
        </p:spPr>
        <p:txBody>
          <a:bodyPr anchor="b"/>
          <a:lstStyle/>
          <a:p>
            <a:pPr algn="ctr">
              <a:lnSpc>
                <a:spcPct val="150000"/>
              </a:lnSpc>
            </a:pPr>
            <a:r>
              <a:rPr lang="uk-UA" sz="2000">
                <a:solidFill>
                  <a:srgbClr val="000000"/>
                </a:solidFill>
                <a:latin typeface="Times New Roman" pitchFamily="18" charset="0"/>
              </a:rPr>
              <a:t>Прогрівання протягом 3 годин</a:t>
            </a:r>
            <a:endParaRPr lang="uk-UA">
              <a:latin typeface="Century Gothic" pitchFamily="34" charset="0"/>
            </a:endParaRPr>
          </a:p>
        </p:txBody>
      </p:sp>
      <p:sp>
        <p:nvSpPr>
          <p:cNvPr id="90117" name="TextShape 5"/>
          <p:cNvSpPr txBox="1">
            <a:spLocks noChangeArrowheads="1"/>
          </p:cNvSpPr>
          <p:nvPr/>
        </p:nvSpPr>
        <p:spPr bwMode="auto">
          <a:xfrm>
            <a:off x="4000500" y="2481263"/>
            <a:ext cx="3754438" cy="588962"/>
          </a:xfrm>
          <a:prstGeom prst="rect">
            <a:avLst/>
          </a:prstGeom>
          <a:noFill/>
          <a:ln w="9525">
            <a:noFill/>
            <a:miter lim="800000"/>
            <a:headEnd/>
            <a:tailEnd/>
          </a:ln>
        </p:spPr>
        <p:txBody>
          <a:bodyPr anchor="b"/>
          <a:lstStyle/>
          <a:p>
            <a:pPr algn="ctr"/>
            <a:r>
              <a:rPr lang="uk-UA" sz="2000">
                <a:solidFill>
                  <a:srgbClr val="000000"/>
                </a:solidFill>
                <a:latin typeface="Times New Roman" pitchFamily="18" charset="0"/>
              </a:rPr>
              <a:t>Прогрівання протягом 1 години</a:t>
            </a:r>
            <a:endParaRPr lang="uk-UA">
              <a:latin typeface="Century Gothic" pitchFamily="34" charset="0"/>
            </a:endParaRPr>
          </a:p>
        </p:txBody>
      </p:sp>
      <p:pic>
        <p:nvPicPr>
          <p:cNvPr id="90118" name="Рисунок 11"/>
          <p:cNvPicPr>
            <a:picLocks noChangeAspect="1" noChangeArrowheads="1"/>
          </p:cNvPicPr>
          <p:nvPr/>
        </p:nvPicPr>
        <p:blipFill>
          <a:blip r:embed="rId2"/>
          <a:srcRect/>
          <a:stretch>
            <a:fillRect/>
          </a:stretch>
        </p:blipFill>
        <p:spPr bwMode="auto">
          <a:xfrm>
            <a:off x="542925" y="3344863"/>
            <a:ext cx="3238500" cy="3286125"/>
          </a:xfrm>
          <a:prstGeom prst="rect">
            <a:avLst/>
          </a:prstGeom>
          <a:noFill/>
          <a:ln w="9525">
            <a:noFill/>
            <a:miter lim="800000"/>
            <a:headEnd/>
            <a:tailEnd/>
          </a:ln>
        </p:spPr>
      </p:pic>
      <p:pic>
        <p:nvPicPr>
          <p:cNvPr id="90119" name="Рисунок 10"/>
          <p:cNvPicPr>
            <a:picLocks noChangeAspect="1" noChangeArrowheads="1"/>
          </p:cNvPicPr>
          <p:nvPr/>
        </p:nvPicPr>
        <p:blipFill>
          <a:blip r:embed="rId3"/>
          <a:srcRect/>
          <a:stretch>
            <a:fillRect/>
          </a:stretch>
        </p:blipFill>
        <p:spPr bwMode="auto">
          <a:xfrm>
            <a:off x="4275138" y="3344863"/>
            <a:ext cx="3216275" cy="3286125"/>
          </a:xfrm>
          <a:prstGeom prst="rect">
            <a:avLst/>
          </a:prstGeom>
          <a:noFill/>
          <a:ln w="9525">
            <a:noFill/>
            <a:miter lim="800000"/>
            <a:headEnd/>
            <a:tailEnd/>
          </a:ln>
        </p:spPr>
      </p:pic>
      <p:pic>
        <p:nvPicPr>
          <p:cNvPr id="90120" name="Picture 4"/>
          <p:cNvPicPr>
            <a:picLocks noChangeAspect="1" noChangeArrowheads="1"/>
          </p:cNvPicPr>
          <p:nvPr/>
        </p:nvPicPr>
        <p:blipFill>
          <a:blip r:embed="rId4"/>
          <a:srcRect/>
          <a:stretch>
            <a:fillRect/>
          </a:stretch>
        </p:blipFill>
        <p:spPr bwMode="auto">
          <a:xfrm>
            <a:off x="8199438" y="3344863"/>
            <a:ext cx="3186112" cy="328612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extShape 1"/>
          <p:cNvSpPr txBox="1"/>
          <p:nvPr/>
        </p:nvSpPr>
        <p:spPr>
          <a:xfrm>
            <a:off x="2608263" y="214313"/>
            <a:ext cx="8912225" cy="717550"/>
          </a:xfrm>
          <a:prstGeom prst="rect">
            <a:avLst/>
          </a:prstGeom>
          <a:noFill/>
          <a:ln>
            <a:noFill/>
          </a:ln>
        </p:spPr>
        <p:txBody>
          <a:bodyPr/>
          <a:lstStyle/>
          <a:p>
            <a:pPr algn="ctr" fontAlgn="auto">
              <a:spcBef>
                <a:spcPts val="0"/>
              </a:spcBef>
              <a:spcAft>
                <a:spcPts val="0"/>
              </a:spcAft>
              <a:defRPr/>
            </a:pPr>
            <a:r>
              <a:rPr lang="uk-UA" sz="3600" b="1" dirty="0">
                <a:latin typeface="+mj-lt"/>
              </a:rPr>
              <a:t>Актуальність теми</a:t>
            </a:r>
            <a:endParaRPr lang="uk-UA" dirty="0">
              <a:latin typeface="+mj-lt"/>
            </a:endParaRPr>
          </a:p>
        </p:txBody>
      </p:sp>
      <p:sp>
        <p:nvSpPr>
          <p:cNvPr id="72706" name="TextShape 2"/>
          <p:cNvSpPr txBox="1">
            <a:spLocks noChangeArrowheads="1"/>
          </p:cNvSpPr>
          <p:nvPr/>
        </p:nvSpPr>
        <p:spPr bwMode="auto">
          <a:xfrm>
            <a:off x="1944688" y="1152525"/>
            <a:ext cx="9853612" cy="5446713"/>
          </a:xfrm>
          <a:prstGeom prst="rect">
            <a:avLst/>
          </a:prstGeom>
          <a:noFill/>
          <a:ln w="9525">
            <a:noFill/>
            <a:miter lim="800000"/>
            <a:headEnd/>
            <a:tailEnd/>
          </a:ln>
        </p:spPr>
        <p:txBody>
          <a:bodyPr anchor="ctr"/>
          <a:lstStyle/>
          <a:p>
            <a:pPr indent="457200" algn="just"/>
            <a:r>
              <a:rPr lang="uk-UA" sz="2000" b="1">
                <a:solidFill>
                  <a:srgbClr val="000000"/>
                </a:solidFill>
                <a:ea typeface="Calibri" pitchFamily="34" charset="0"/>
                <a:cs typeface="Arial" charset="0"/>
              </a:rPr>
              <a:t>Соняшник – основна олійна культура України і у її південних регіонах постійно піддається впливу спеки та посухи, що значно знижує його продуктивність і не дає можливості повністю реалізувати потенціал врожайності. Вирощування соняшнику в північних регіонах України та інших держав невигідно через вплив низьких температур, які також значно знижують врожайність. Таким чином, проведення добору на стійкість до даних абіотичних факторів середовища є важливим завданням в селекції культури і невід'ємною умовою реалізації потенційної продуктивності сучасних та перспективних сортів та гібридів соняшника.</a:t>
            </a:r>
            <a:endParaRPr lang="uk-UA" sz="2000">
              <a:ea typeface="Calibri" pitchFamily="34" charset="0"/>
              <a:cs typeface="Arial" charset="0"/>
            </a:endParaRPr>
          </a:p>
          <a:p>
            <a:pPr indent="457200" algn="just"/>
            <a:r>
              <a:rPr lang="uk-UA" sz="2000" b="1">
                <a:solidFill>
                  <a:srgbClr val="000000"/>
                </a:solidFill>
                <a:ea typeface="Calibri" pitchFamily="34" charset="0"/>
                <a:cs typeface="Arial" charset="0"/>
              </a:rPr>
              <a:t>Якщо селекційні роботи зі збільшення жаростійкості та посухостійкості соняшнику ведуться у досить широких масштабах, то аналогічні дослідження зі збільшення холодостійкості практично не реалізуються. В основному, селекція соняшнику ведеться традиційними методами і об'єктом добору є спорофітне покоління в життєвому циклі рослини. Разом з тим, існує можливість проведення селекції на стійкість до абіотичних факторів середовища і на гаметофітному етапі життєвого циклу. Дослідження із застосування гаметофітного добору у соняшнику практично не проводяться.</a:t>
            </a:r>
            <a:endParaRPr lang="uk-UA" sz="2000">
              <a:ea typeface="Calibri" pitchFamily="34" charset="0"/>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Shape 1"/>
          <p:cNvSpPr txBox="1">
            <a:spLocks noChangeArrowheads="1"/>
          </p:cNvSpPr>
          <p:nvPr/>
        </p:nvSpPr>
        <p:spPr bwMode="auto">
          <a:xfrm>
            <a:off x="1376363" y="249238"/>
            <a:ext cx="10128250" cy="1281112"/>
          </a:xfrm>
          <a:prstGeom prst="rect">
            <a:avLst/>
          </a:prstGeom>
          <a:noFill/>
          <a:ln w="9525">
            <a:noFill/>
            <a:miter lim="800000"/>
            <a:headEnd/>
            <a:tailEnd/>
          </a:ln>
        </p:spPr>
        <p:txBody>
          <a:bodyPr/>
          <a:lstStyle/>
          <a:p>
            <a:pPr algn="ctr"/>
            <a:r>
              <a:rPr lang="uk-UA" sz="2400" b="1">
                <a:solidFill>
                  <a:srgbClr val="262626"/>
                </a:solidFill>
                <a:cs typeface="Arial" charset="0"/>
              </a:rPr>
              <a:t>Вплив прогрівання пилку гібриду F</a:t>
            </a:r>
            <a:r>
              <a:rPr lang="uk-UA" sz="2400" b="1" baseline="-25000">
                <a:solidFill>
                  <a:srgbClr val="262626"/>
                </a:solidFill>
                <a:cs typeface="Arial" charset="0"/>
              </a:rPr>
              <a:t>1</a:t>
            </a:r>
            <a:r>
              <a:rPr lang="uk-UA" sz="2400" b="1">
                <a:solidFill>
                  <a:srgbClr val="262626"/>
                </a:solidFill>
                <a:cs typeface="Arial" charset="0"/>
              </a:rPr>
              <a:t> на процент проростання пилкових зерен на штучному середовищі</a:t>
            </a:r>
            <a:endParaRPr lang="uk-UA" b="1">
              <a:cs typeface="Arial" charset="0"/>
            </a:endParaRPr>
          </a:p>
        </p:txBody>
      </p:sp>
      <p:graphicFrame>
        <p:nvGraphicFramePr>
          <p:cNvPr id="2" name="Таблица 1"/>
          <p:cNvGraphicFramePr>
            <a:graphicFrameLocks noGrp="1"/>
          </p:cNvGraphicFramePr>
          <p:nvPr/>
        </p:nvGraphicFramePr>
        <p:xfrm>
          <a:off x="601663" y="1654175"/>
          <a:ext cx="11112842" cy="3703320"/>
        </p:xfrm>
        <a:graphic>
          <a:graphicData uri="http://schemas.openxmlformats.org/drawingml/2006/table">
            <a:tbl>
              <a:tblPr firstRow="1" firstCol="1" bandRow="1" bandCol="1">
                <a:tableStyleId>{5940675A-B579-460E-94D1-54222C63F5DA}</a:tableStyleId>
              </a:tblPr>
              <a:tblGrid>
                <a:gridCol w="2957383"/>
                <a:gridCol w="3220995"/>
                <a:gridCol w="2413686"/>
                <a:gridCol w="2520778"/>
              </a:tblGrid>
              <a:tr h="240744">
                <a:tc>
                  <a:txBody>
                    <a:bodyPr/>
                    <a:lstStyle/>
                    <a:p>
                      <a:pPr algn="ctr">
                        <a:lnSpc>
                          <a:spcPct val="150000"/>
                        </a:lnSpc>
                        <a:spcAft>
                          <a:spcPts val="0"/>
                        </a:spcAft>
                      </a:pPr>
                      <a:r>
                        <a:rPr lang="uk-UA" sz="1800" b="1" dirty="0">
                          <a:effectLst/>
                          <a:latin typeface="Arial" panose="020B0604020202020204" pitchFamily="34" charset="0"/>
                          <a:cs typeface="Arial" panose="020B0604020202020204" pitchFamily="34" charset="0"/>
                        </a:rPr>
                        <a:t>Варіант</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solidFill>
                      <a:srgbClr val="FF0000"/>
                    </a:solidFill>
                  </a:tcPr>
                </a:tc>
                <a:tc>
                  <a:txBody>
                    <a:bodyPr/>
                    <a:lstStyle/>
                    <a:p>
                      <a:pPr algn="ctr">
                        <a:lnSpc>
                          <a:spcPct val="150000"/>
                        </a:lnSpc>
                        <a:spcAft>
                          <a:spcPts val="0"/>
                        </a:spcAft>
                      </a:pPr>
                      <a:r>
                        <a:rPr lang="uk-UA" sz="1800" b="1" dirty="0" smtClean="0">
                          <a:effectLst/>
                          <a:latin typeface="Arial" panose="020B0604020202020204" pitchFamily="34" charset="0"/>
                          <a:cs typeface="Arial" panose="020B0604020202020204" pitchFamily="34" charset="0"/>
                        </a:rPr>
                        <a:t>Проаналізованих  </a:t>
                      </a:r>
                      <a:r>
                        <a:rPr lang="uk-UA" sz="1800" b="1" dirty="0">
                          <a:effectLst/>
                          <a:latin typeface="Arial" panose="020B0604020202020204" pitchFamily="34" charset="0"/>
                          <a:cs typeface="Arial" panose="020B0604020202020204" pitchFamily="34" charset="0"/>
                        </a:rPr>
                        <a:t>пилкових </a:t>
                      </a:r>
                      <a:r>
                        <a:rPr lang="uk-UA" sz="1800" b="1" dirty="0" err="1">
                          <a:effectLst/>
                          <a:latin typeface="Arial" panose="020B0604020202020204" pitchFamily="34" charset="0"/>
                          <a:cs typeface="Arial" panose="020B0604020202020204" pitchFamily="34" charset="0"/>
                        </a:rPr>
                        <a:t>зерен</a:t>
                      </a:r>
                      <a:r>
                        <a:rPr lang="uk-UA" sz="1800" b="1" dirty="0">
                          <a:effectLst/>
                          <a:latin typeface="Arial" panose="020B0604020202020204" pitchFamily="34" charset="0"/>
                          <a:cs typeface="Arial" panose="020B0604020202020204" pitchFamily="34" charset="0"/>
                        </a:rPr>
                        <a:t>, шт.</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solidFill>
                      <a:srgbClr val="FF0000"/>
                    </a:solidFill>
                  </a:tcPr>
                </a:tc>
                <a:tc>
                  <a:txBody>
                    <a:bodyPr/>
                    <a:lstStyle/>
                    <a:p>
                      <a:pPr algn="ctr">
                        <a:lnSpc>
                          <a:spcPct val="150000"/>
                        </a:lnSpc>
                        <a:spcAft>
                          <a:spcPts val="0"/>
                        </a:spcAft>
                      </a:pPr>
                      <a:r>
                        <a:rPr lang="uk-UA" sz="1800" b="1" dirty="0">
                          <a:effectLst/>
                          <a:latin typeface="Arial" panose="020B0604020202020204" pitchFamily="34" charset="0"/>
                          <a:cs typeface="Arial" panose="020B0604020202020204" pitchFamily="34" charset="0"/>
                        </a:rPr>
                        <a:t>Пророслих пилкових </a:t>
                      </a:r>
                      <a:r>
                        <a:rPr lang="uk-UA" sz="1800" b="1" dirty="0" err="1">
                          <a:effectLst/>
                          <a:latin typeface="Arial" panose="020B0604020202020204" pitchFamily="34" charset="0"/>
                          <a:cs typeface="Arial" panose="020B0604020202020204" pitchFamily="34" charset="0"/>
                        </a:rPr>
                        <a:t>зерен</a:t>
                      </a:r>
                      <a:r>
                        <a:rPr lang="uk-UA" sz="1800" b="1" dirty="0">
                          <a:effectLst/>
                          <a:latin typeface="Arial" panose="020B0604020202020204" pitchFamily="34" charset="0"/>
                          <a:cs typeface="Arial" panose="020B0604020202020204" pitchFamily="34" charset="0"/>
                        </a:rPr>
                        <a:t>, шт.</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solidFill>
                      <a:srgbClr val="FF0000"/>
                    </a:solidFill>
                  </a:tcPr>
                </a:tc>
                <a:tc>
                  <a:txBody>
                    <a:bodyPr/>
                    <a:lstStyle/>
                    <a:p>
                      <a:pPr algn="ctr">
                        <a:lnSpc>
                          <a:spcPct val="150000"/>
                        </a:lnSpc>
                        <a:spcAft>
                          <a:spcPts val="0"/>
                        </a:spcAft>
                      </a:pPr>
                      <a:r>
                        <a:rPr lang="uk-UA" sz="1800" b="1" dirty="0" smtClean="0">
                          <a:effectLst/>
                          <a:latin typeface="Arial" panose="020B0604020202020204" pitchFamily="34" charset="0"/>
                          <a:cs typeface="Arial" panose="020B0604020202020204" pitchFamily="34" charset="0"/>
                        </a:rPr>
                        <a:t>Процент </a:t>
                      </a:r>
                      <a:r>
                        <a:rPr lang="uk-UA" sz="1800" b="1" dirty="0">
                          <a:effectLst/>
                          <a:latin typeface="Arial" panose="020B0604020202020204" pitchFamily="34" charset="0"/>
                          <a:cs typeface="Arial" panose="020B0604020202020204" pitchFamily="34" charset="0"/>
                        </a:rPr>
                        <a:t>проростання пилку</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solidFill>
                      <a:srgbClr val="FF0000"/>
                    </a:solidFill>
                  </a:tcPr>
                </a:tc>
              </a:tr>
              <a:tr h="226990">
                <a:tc>
                  <a:txBody>
                    <a:bodyPr/>
                    <a:lstStyle/>
                    <a:p>
                      <a:pPr algn="just">
                        <a:lnSpc>
                          <a:spcPct val="150000"/>
                        </a:lnSpc>
                        <a:spcAft>
                          <a:spcPts val="0"/>
                        </a:spcAft>
                      </a:pPr>
                      <a:r>
                        <a:rPr lang="uk-UA" sz="1800" b="1" dirty="0">
                          <a:effectLst/>
                          <a:latin typeface="Arial" panose="020B0604020202020204" pitchFamily="34" charset="0"/>
                          <a:cs typeface="Arial" panose="020B0604020202020204" pitchFamily="34" charset="0"/>
                        </a:rPr>
                        <a:t>Контроль</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en-US" sz="1800" b="1" dirty="0" smtClean="0">
                          <a:effectLst/>
                          <a:latin typeface="Arial" panose="020B0604020202020204" pitchFamily="34" charset="0"/>
                          <a:cs typeface="Arial" panose="020B0604020202020204" pitchFamily="34" charset="0"/>
                        </a:rPr>
                        <a:t>767</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en-US" sz="1800" b="1" dirty="0" smtClean="0">
                          <a:effectLst/>
                          <a:latin typeface="Arial" panose="020B0604020202020204" pitchFamily="34" charset="0"/>
                          <a:cs typeface="Arial" panose="020B0604020202020204" pitchFamily="34" charset="0"/>
                        </a:rPr>
                        <a:t>2</a:t>
                      </a:r>
                      <a:r>
                        <a:rPr lang="uk-UA" sz="1800" b="1" dirty="0" smtClean="0">
                          <a:effectLst/>
                          <a:latin typeface="Arial" panose="020B0604020202020204" pitchFamily="34" charset="0"/>
                          <a:cs typeface="Arial" panose="020B0604020202020204" pitchFamily="34" charset="0"/>
                        </a:rPr>
                        <a:t>02</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nchor="b"/>
                </a:tc>
                <a:tc>
                  <a:txBody>
                    <a:bodyPr/>
                    <a:lstStyle/>
                    <a:p>
                      <a:pPr algn="ctr">
                        <a:lnSpc>
                          <a:spcPct val="150000"/>
                        </a:lnSpc>
                        <a:spcAft>
                          <a:spcPts val="0"/>
                        </a:spcAft>
                      </a:pPr>
                      <a:r>
                        <a:rPr lang="uk-UA" sz="1800" b="1" dirty="0">
                          <a:effectLst/>
                          <a:latin typeface="Arial" panose="020B0604020202020204" pitchFamily="34" charset="0"/>
                          <a:cs typeface="Arial" panose="020B0604020202020204" pitchFamily="34" charset="0"/>
                        </a:rPr>
                        <a:t>26,3±1,59</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r>
              <a:tr h="240744">
                <a:tc>
                  <a:txBody>
                    <a:bodyPr/>
                    <a:lstStyle/>
                    <a:p>
                      <a:pPr algn="just">
                        <a:lnSpc>
                          <a:spcPct val="150000"/>
                        </a:lnSpc>
                        <a:spcAft>
                          <a:spcPts val="0"/>
                        </a:spcAft>
                      </a:pPr>
                      <a:r>
                        <a:rPr lang="uk-UA" sz="1800" b="1" dirty="0">
                          <a:effectLst/>
                          <a:latin typeface="Arial" panose="020B0604020202020204" pitchFamily="34" charset="0"/>
                          <a:cs typeface="Arial" panose="020B0604020202020204" pitchFamily="34" charset="0"/>
                        </a:rPr>
                        <a:t>Прогрівання пилку протягом 1 години</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en-US" sz="1800" b="1" dirty="0" smtClean="0">
                          <a:effectLst/>
                          <a:latin typeface="Arial" panose="020B0604020202020204" pitchFamily="34" charset="0"/>
                          <a:cs typeface="Arial" panose="020B0604020202020204" pitchFamily="34" charset="0"/>
                        </a:rPr>
                        <a:t>771</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en-US" sz="1800" b="1" dirty="0" smtClean="0">
                          <a:effectLst/>
                          <a:latin typeface="Arial" panose="020B0604020202020204" pitchFamily="34" charset="0"/>
                          <a:cs typeface="Arial" panose="020B0604020202020204" pitchFamily="34" charset="0"/>
                        </a:rPr>
                        <a:t>51</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uk-UA" sz="1800" b="1" dirty="0" smtClean="0">
                          <a:effectLst/>
                          <a:latin typeface="Arial" panose="020B0604020202020204" pitchFamily="34" charset="0"/>
                          <a:cs typeface="Arial" panose="020B0604020202020204" pitchFamily="34" charset="0"/>
                        </a:rPr>
                        <a:t>      6,6±0,90</a:t>
                      </a:r>
                      <a:r>
                        <a:rPr lang="uk-UA" sz="1800" b="1" dirty="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r>
              <a:tr h="240744">
                <a:tc>
                  <a:txBody>
                    <a:bodyPr/>
                    <a:lstStyle/>
                    <a:p>
                      <a:pPr algn="just">
                        <a:lnSpc>
                          <a:spcPct val="150000"/>
                        </a:lnSpc>
                        <a:spcAft>
                          <a:spcPts val="0"/>
                        </a:spcAft>
                      </a:pPr>
                      <a:r>
                        <a:rPr lang="uk-UA" sz="1800" b="1">
                          <a:effectLst/>
                          <a:latin typeface="Arial" panose="020B0604020202020204" pitchFamily="34" charset="0"/>
                          <a:cs typeface="Arial" panose="020B0604020202020204" pitchFamily="34" charset="0"/>
                        </a:rPr>
                        <a:t>Прогрівання пилку протягом 3 годин</a:t>
                      </a:r>
                      <a:endParaRPr lang="ru-RU" sz="1200" b="1">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en-US" sz="1800" b="1" dirty="0" smtClean="0">
                          <a:effectLst/>
                          <a:latin typeface="Arial" panose="020B0604020202020204" pitchFamily="34" charset="0"/>
                          <a:cs typeface="Arial" panose="020B0604020202020204" pitchFamily="34" charset="0"/>
                        </a:rPr>
                        <a:t>623</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en-US" sz="1800" b="1" dirty="0" smtClean="0">
                          <a:effectLst/>
                          <a:latin typeface="Arial" panose="020B0604020202020204" pitchFamily="34" charset="0"/>
                          <a:cs typeface="Arial" panose="020B0604020202020204" pitchFamily="34" charset="0"/>
                        </a:rPr>
                        <a:t>6</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a:txBody>
                    <a:bodyPr/>
                    <a:lstStyle/>
                    <a:p>
                      <a:pPr algn="ctr">
                        <a:lnSpc>
                          <a:spcPct val="150000"/>
                        </a:lnSpc>
                        <a:spcAft>
                          <a:spcPts val="0"/>
                        </a:spcAft>
                      </a:pPr>
                      <a:r>
                        <a:rPr lang="uk-UA" sz="1800" b="1" dirty="0" smtClean="0">
                          <a:effectLst/>
                          <a:latin typeface="Arial" panose="020B0604020202020204" pitchFamily="34" charset="0"/>
                          <a:cs typeface="Arial" panose="020B0604020202020204" pitchFamily="34" charset="0"/>
                        </a:rPr>
                        <a:t>          </a:t>
                      </a:r>
                      <a:r>
                        <a:rPr lang="uk-UA" sz="1800" b="1" baseline="0" dirty="0" smtClean="0">
                          <a:effectLst/>
                          <a:latin typeface="Arial" panose="020B0604020202020204" pitchFamily="34" charset="0"/>
                          <a:cs typeface="Arial" panose="020B0604020202020204" pitchFamily="34" charset="0"/>
                        </a:rPr>
                        <a:t> </a:t>
                      </a:r>
                      <a:r>
                        <a:rPr lang="uk-UA" sz="1800" b="1" dirty="0" smtClean="0">
                          <a:effectLst/>
                          <a:latin typeface="Arial" panose="020B0604020202020204" pitchFamily="34" charset="0"/>
                          <a:cs typeface="Arial" panose="020B0604020202020204" pitchFamily="34" charset="0"/>
                        </a:rPr>
                        <a:t>1,0±0,</a:t>
                      </a:r>
                      <a:r>
                        <a:rPr lang="en-US" sz="1800" b="1" dirty="0" smtClean="0">
                          <a:effectLst/>
                          <a:latin typeface="Arial" panose="020B0604020202020204" pitchFamily="34" charset="0"/>
                          <a:cs typeface="Arial" panose="020B0604020202020204" pitchFamily="34" charset="0"/>
                        </a:rPr>
                        <a:t>40</a:t>
                      </a:r>
                      <a:r>
                        <a:rPr lang="uk-UA" sz="1800" b="1" dirty="0" smtClean="0">
                          <a:effectLst/>
                          <a:latin typeface="Arial" panose="020B0604020202020204" pitchFamily="34" charset="0"/>
                          <a:cs typeface="Arial" panose="020B0604020202020204" pitchFamily="34" charset="0"/>
                        </a:rPr>
                        <a:t>***</a:t>
                      </a:r>
                      <a:r>
                        <a:rPr lang="uk-UA" sz="1800" b="1" baseline="30000" dirty="0" smtClean="0">
                          <a:effectLst/>
                          <a:latin typeface="Arial" panose="020B0604020202020204" pitchFamily="34" charset="0"/>
                          <a:cs typeface="Arial" panose="020B0604020202020204" pitchFamily="34" charset="0"/>
                        </a:rPr>
                        <a:t>, </a:t>
                      </a:r>
                      <a:r>
                        <a:rPr lang="en-US" sz="1800" b="1" baseline="30000" dirty="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r>
              <a:tr h="113460">
                <a:tc gridSpan="4">
                  <a:txBody>
                    <a:bodyPr/>
                    <a:lstStyle/>
                    <a:p>
                      <a:pPr algn="just">
                        <a:lnSpc>
                          <a:spcPct val="150000"/>
                        </a:lnSpc>
                        <a:spcAft>
                          <a:spcPts val="0"/>
                        </a:spcAft>
                      </a:pPr>
                      <a:r>
                        <a:rPr lang="uk-UA" sz="1800" b="1" dirty="0">
                          <a:effectLst/>
                          <a:latin typeface="Arial" panose="020B0604020202020204" pitchFamily="34" charset="0"/>
                          <a:cs typeface="Arial" panose="020B0604020202020204" pitchFamily="34" charset="0"/>
                        </a:rPr>
                        <a:t>Примітка: *** – відмінності від контролю істотні при p≤0,001; </a:t>
                      </a:r>
                      <a:r>
                        <a:rPr lang="uk-UA" sz="1800" b="1" baseline="30000" dirty="0">
                          <a:effectLst/>
                          <a:latin typeface="Arial" panose="020B0604020202020204" pitchFamily="34" charset="0"/>
                          <a:cs typeface="Arial" panose="020B0604020202020204" pitchFamily="34" charset="0"/>
                        </a:rPr>
                        <a:t>###</a:t>
                      </a:r>
                      <a:r>
                        <a:rPr lang="uk-UA" sz="1800" b="1" dirty="0">
                          <a:effectLst/>
                          <a:latin typeface="Arial" panose="020B0604020202020204" pitchFamily="34" charset="0"/>
                          <a:cs typeface="Arial" panose="020B0604020202020204" pitchFamily="34" charset="0"/>
                        </a:rPr>
                        <a:t> – відмінності між дослідними варіантами істотні при p≤0,001.</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42182" marR="48986" marT="0" marB="0"/>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Shape 1"/>
          <p:cNvSpPr txBox="1">
            <a:spLocks noChangeArrowheads="1"/>
          </p:cNvSpPr>
          <p:nvPr/>
        </p:nvSpPr>
        <p:spPr bwMode="auto">
          <a:xfrm>
            <a:off x="339725" y="2208213"/>
            <a:ext cx="11782425" cy="1973262"/>
          </a:xfrm>
          <a:prstGeom prst="rect">
            <a:avLst/>
          </a:prstGeom>
          <a:noFill/>
          <a:ln w="9525">
            <a:noFill/>
            <a:miter lim="800000"/>
            <a:headEnd/>
            <a:tailEnd/>
          </a:ln>
        </p:spPr>
        <p:txBody>
          <a:bodyPr anchor="b"/>
          <a:lstStyle/>
          <a:p>
            <a:pPr algn="ctr"/>
            <a:r>
              <a:rPr lang="uk-UA" sz="4000" b="1">
                <a:solidFill>
                  <a:srgbClr val="262626"/>
                </a:solidFill>
                <a:cs typeface="Arial" charset="0"/>
              </a:rPr>
              <a:t>Вплив прогрівання пилку гібридів F</a:t>
            </a:r>
            <a:r>
              <a:rPr lang="uk-UA" sz="4000" b="1" baseline="-25000">
                <a:solidFill>
                  <a:srgbClr val="262626"/>
                </a:solidFill>
                <a:cs typeface="Arial" charset="0"/>
              </a:rPr>
              <a:t>1</a:t>
            </a:r>
            <a:r>
              <a:rPr lang="uk-UA" sz="4000" b="1">
                <a:solidFill>
                  <a:srgbClr val="262626"/>
                </a:solidFill>
                <a:cs typeface="Arial" charset="0"/>
              </a:rPr>
              <a:t> на генетичну структуру популяцій F</a:t>
            </a:r>
            <a:r>
              <a:rPr lang="uk-UA" sz="4000" b="1" baseline="-25000">
                <a:solidFill>
                  <a:srgbClr val="262626"/>
                </a:solidFill>
                <a:cs typeface="Arial" charset="0"/>
              </a:rPr>
              <a:t>2</a:t>
            </a:r>
            <a:r>
              <a:rPr lang="uk-UA" sz="4000" b="1">
                <a:solidFill>
                  <a:srgbClr val="262626"/>
                </a:solidFill>
                <a:cs typeface="Arial" charset="0"/>
              </a:rPr>
              <a:t> та їх стійкість до високих температур</a:t>
            </a:r>
            <a:endParaRPr lang="uk-UA">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Shape 1"/>
          <p:cNvSpPr txBox="1">
            <a:spLocks noChangeArrowheads="1"/>
          </p:cNvSpPr>
          <p:nvPr/>
        </p:nvSpPr>
        <p:spPr bwMode="auto">
          <a:xfrm>
            <a:off x="1349375" y="258763"/>
            <a:ext cx="10155238" cy="944562"/>
          </a:xfrm>
          <a:prstGeom prst="rect">
            <a:avLst/>
          </a:prstGeom>
          <a:noFill/>
          <a:ln w="9525">
            <a:noFill/>
            <a:miter lim="800000"/>
            <a:headEnd/>
            <a:tailEnd/>
          </a:ln>
        </p:spPr>
        <p:txBody>
          <a:bodyPr/>
          <a:lstStyle/>
          <a:p>
            <a:pPr algn="ctr"/>
            <a:r>
              <a:rPr lang="uk-UA" sz="2400" b="1">
                <a:cs typeface="Arial" charset="0"/>
              </a:rPr>
              <a:t>Вплив прогрівання пилку гібридів F</a:t>
            </a:r>
            <a:r>
              <a:rPr lang="uk-UA" sz="2400" b="1" baseline="-25000">
                <a:cs typeface="Arial" charset="0"/>
              </a:rPr>
              <a:t>1</a:t>
            </a:r>
            <a:r>
              <a:rPr lang="uk-UA" sz="2400" b="1">
                <a:cs typeface="Arial" charset="0"/>
              </a:rPr>
              <a:t> на жаростійкість</a:t>
            </a:r>
          </a:p>
          <a:p>
            <a:pPr algn="ctr"/>
            <a:r>
              <a:rPr lang="uk-UA" sz="2400" b="1">
                <a:cs typeface="Arial" charset="0"/>
              </a:rPr>
              <a:t>популяцій спорофітів F</a:t>
            </a:r>
            <a:r>
              <a:rPr lang="uk-UA" sz="2400" b="1" baseline="-25000">
                <a:cs typeface="Arial" charset="0"/>
              </a:rPr>
              <a:t>2</a:t>
            </a:r>
            <a:endParaRPr lang="uk-UA" b="1">
              <a:cs typeface="Arial" charset="0"/>
            </a:endParaRPr>
          </a:p>
        </p:txBody>
      </p:sp>
      <p:graphicFrame>
        <p:nvGraphicFramePr>
          <p:cNvPr id="93256" name="Group 72"/>
          <p:cNvGraphicFramePr>
            <a:graphicFrameLocks noGrp="1"/>
          </p:cNvGraphicFramePr>
          <p:nvPr/>
        </p:nvGraphicFramePr>
        <p:xfrm>
          <a:off x="839788" y="1354138"/>
          <a:ext cx="11006137" cy="5133774"/>
        </p:xfrm>
        <a:graphic>
          <a:graphicData uri="http://schemas.openxmlformats.org/drawingml/2006/table">
            <a:tbl>
              <a:tblPr/>
              <a:tblGrid>
                <a:gridCol w="2743200"/>
                <a:gridCol w="3130550"/>
                <a:gridCol w="2628900"/>
                <a:gridCol w="2503487"/>
              </a:tblGrid>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Варіант</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Прогрітого насіння </a:t>
                      </a: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ru-RU" sz="2000" b="1" i="0" u="none" strike="noStrike" cap="none" normalizeH="0" baseline="0" smtClean="0">
                          <a:ln>
                            <a:noFill/>
                          </a:ln>
                          <a:solidFill>
                            <a:schemeClr val="tx1"/>
                          </a:solidFill>
                          <a:effectLst/>
                          <a:latin typeface="Arial" charset="0"/>
                          <a:cs typeface="Arial" charset="0"/>
                        </a:rPr>
                        <a:t> </a:t>
                      </a:r>
                      <a:r>
                        <a:rPr kumimoji="0" lang="uk-UA" sz="2000" b="1" i="0" u="none" strike="noStrike" cap="none" normalizeH="0" baseline="0" smtClean="0">
                          <a:ln>
                            <a:noFill/>
                          </a:ln>
                          <a:solidFill>
                            <a:schemeClr val="tx1"/>
                          </a:solidFill>
                          <a:effectLst/>
                          <a:latin typeface="Arial" charset="0"/>
                          <a:cs typeface="Arial" charset="0"/>
                        </a:rPr>
                        <a:t>посіяно</a:t>
                      </a:r>
                      <a:r>
                        <a:rPr kumimoji="0" lang="ru-RU" sz="2000" b="1" i="0" u="none" strike="noStrike" cap="none" normalizeH="0" baseline="0" smtClean="0">
                          <a:ln>
                            <a:noFill/>
                          </a:ln>
                          <a:solidFill>
                            <a:schemeClr val="tx1"/>
                          </a:solidFill>
                          <a:effectLst/>
                          <a:latin typeface="Arial" charset="0"/>
                          <a:cs typeface="Arial" charset="0"/>
                        </a:rPr>
                        <a:t>, шт.</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Рослин F</a:t>
                      </a:r>
                      <a:r>
                        <a:rPr kumimoji="0" lang="uk-UA"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зійшло</a:t>
                      </a:r>
                      <a:r>
                        <a:rPr kumimoji="0" lang="ru-RU" sz="2000" b="1" i="0" u="none" strike="noStrike" cap="none" normalizeH="0" baseline="0" smtClean="0">
                          <a:ln>
                            <a:noFill/>
                          </a:ln>
                          <a:solidFill>
                            <a:schemeClr val="tx1"/>
                          </a:solidFill>
                          <a:effectLst/>
                          <a:latin typeface="Arial" charset="0"/>
                          <a:cs typeface="Arial" charset="0"/>
                        </a:rPr>
                        <a:t>, шт.</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Виживання</a:t>
                      </a:r>
                      <a:r>
                        <a:rPr kumimoji="0" lang="ru-RU" sz="2000" b="1" i="0" u="none" strike="noStrike" cap="none" normalizeH="0" baseline="0" smtClean="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795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ru-RU" sz="2000" b="1" i="0" u="none" strike="noStrike" cap="none" normalizeH="0" baseline="0" smtClean="0">
                          <a:ln>
                            <a:noFill/>
                          </a:ln>
                          <a:solidFill>
                            <a:schemeClr val="tx1"/>
                          </a:solidFill>
                          <a:effectLst/>
                          <a:latin typeface="Arial" charset="0"/>
                          <a:cs typeface="Arial" charset="0"/>
                        </a:rPr>
                        <a:t> «</a:t>
                      </a:r>
                      <a:r>
                        <a:rPr kumimoji="0" lang="en-US" sz="2000" b="1" i="1" u="none" strike="noStrike" cap="none" normalizeH="0" baseline="0" smtClean="0">
                          <a:ln>
                            <a:noFill/>
                          </a:ln>
                          <a:solidFill>
                            <a:schemeClr val="tx1"/>
                          </a:solidFill>
                          <a:effectLst/>
                          <a:latin typeface="Arial" charset="0"/>
                          <a:cs typeface="Arial" charset="0"/>
                        </a:rPr>
                        <a:t>virescent</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 × </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1" u="none" strike="noStrike" cap="none" normalizeH="0" baseline="0" smtClean="0">
                          <a:ln>
                            <a:noFill/>
                          </a:ln>
                          <a:solidFill>
                            <a:schemeClr val="tx1"/>
                          </a:solidFill>
                          <a:effectLst/>
                          <a:latin typeface="Arial" charset="0"/>
                          <a:cs typeface="Arial" charset="0"/>
                        </a:rPr>
                        <a:t>xantha</a:t>
                      </a:r>
                      <a:r>
                        <a:rPr kumimoji="0" lang="ru-RU" sz="2000" b="1" i="0" u="none" strike="noStrike" cap="none" normalizeH="0" baseline="0" smtClean="0">
                          <a:ln>
                            <a:noFill/>
                          </a:ln>
                          <a:solidFill>
                            <a:schemeClr val="tx1"/>
                          </a:solidFill>
                          <a:effectLst/>
                          <a:latin typeface="Arial" charset="0"/>
                          <a:cs typeface="Arial" charset="0"/>
                        </a:rPr>
                        <a:t>»</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Контроль</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414</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15</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3,6±0,92</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60</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C/1</a:t>
                      </a:r>
                      <a:r>
                        <a:rPr kumimoji="0" lang="uk-UA" sz="2000" b="1" i="0" u="none" strike="noStrike" cap="none" normalizeH="0" baseline="0" smtClean="0">
                          <a:ln>
                            <a:noFill/>
                          </a:ln>
                          <a:solidFill>
                            <a:schemeClr val="tx1"/>
                          </a:solidFill>
                          <a:effectLst/>
                          <a:latin typeface="Arial" charset="0"/>
                          <a:cs typeface="Arial" charset="0"/>
                        </a:rPr>
                        <a:t> година</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144</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42</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19879" marT="19879"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a:t>
                      </a:r>
                      <a:r>
                        <a:rPr kumimoji="0" lang="en-US" sz="2000" b="1" i="0" u="none" strike="noStrike" cap="none" normalizeH="0" baseline="0" smtClean="0">
                          <a:ln>
                            <a:noFill/>
                          </a:ln>
                          <a:solidFill>
                            <a:schemeClr val="tx1"/>
                          </a:solidFill>
                          <a:effectLst/>
                          <a:latin typeface="Arial" charset="0"/>
                          <a:cs typeface="Arial" charset="0"/>
                        </a:rPr>
                        <a:t>29,2±3,79***</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795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ru-RU" sz="2000" b="1" i="0" u="none" strike="noStrike" cap="none" normalizeH="0" baseline="0" smtClean="0">
                          <a:ln>
                            <a:noFill/>
                          </a:ln>
                          <a:solidFill>
                            <a:schemeClr val="tx1"/>
                          </a:solidFill>
                          <a:effectLst/>
                          <a:latin typeface="Arial" charset="0"/>
                          <a:cs typeface="Arial" charset="0"/>
                        </a:rPr>
                        <a:t> «</a:t>
                      </a:r>
                      <a:r>
                        <a:rPr kumimoji="0" lang="uk-UA" sz="2000" b="1" i="0" u="none" strike="noStrike" cap="none" normalizeH="0" baseline="0" smtClean="0">
                          <a:ln>
                            <a:noFill/>
                          </a:ln>
                          <a:solidFill>
                            <a:schemeClr val="tx1"/>
                          </a:solidFill>
                          <a:effectLst/>
                          <a:latin typeface="Arial" charset="0"/>
                          <a:cs typeface="Arial" charset="0"/>
                        </a:rPr>
                        <a:t>дихотомічне жилкування</a:t>
                      </a:r>
                      <a:r>
                        <a:rPr kumimoji="0" lang="ru-RU" sz="2000" b="1" i="0" u="none" strike="noStrike" cap="none" normalizeH="0" baseline="0" smtClean="0">
                          <a:ln>
                            <a:noFill/>
                          </a:ln>
                          <a:solidFill>
                            <a:schemeClr val="tx1"/>
                          </a:solidFill>
                          <a:effectLst/>
                          <a:latin typeface="Arial" charset="0"/>
                          <a:cs typeface="Arial" charset="0"/>
                        </a:rPr>
                        <a:t>» × «</a:t>
                      </a:r>
                      <a:r>
                        <a:rPr kumimoji="0" lang="uk-UA" sz="2000" b="1" i="0" u="none" strike="noStrike" cap="none" normalizeH="0" baseline="0" smtClean="0">
                          <a:ln>
                            <a:noFill/>
                          </a:ln>
                          <a:solidFill>
                            <a:schemeClr val="tx1"/>
                          </a:solidFill>
                          <a:effectLst/>
                          <a:latin typeface="Arial" charset="0"/>
                          <a:cs typeface="Arial" charset="0"/>
                        </a:rPr>
                        <a:t>обпалений лист</a:t>
                      </a:r>
                      <a:r>
                        <a:rPr kumimoji="0" lang="ru-RU" sz="2000" b="1" i="0" u="none" strike="noStrike" cap="none" normalizeH="0" baseline="0" smtClean="0">
                          <a:ln>
                            <a:noFill/>
                          </a:ln>
                          <a:solidFill>
                            <a:schemeClr val="tx1"/>
                          </a:solidFill>
                          <a:effectLst/>
                          <a:latin typeface="Arial" charset="0"/>
                          <a:cs typeface="Arial" charset="0"/>
                        </a:rPr>
                        <a:t>»</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Контроль</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884</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31</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3,5±0,62</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60</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C/1</a:t>
                      </a:r>
                      <a:r>
                        <a:rPr kumimoji="0" lang="uk-UA" sz="2000" b="1" i="0" u="none" strike="noStrike" cap="none" normalizeH="0" baseline="0" smtClean="0">
                          <a:ln>
                            <a:noFill/>
                          </a:ln>
                          <a:solidFill>
                            <a:schemeClr val="tx1"/>
                          </a:solidFill>
                          <a:effectLst/>
                          <a:latin typeface="Arial" charset="0"/>
                          <a:cs typeface="Arial" charset="0"/>
                        </a:rPr>
                        <a:t> година</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912</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43</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19879" marT="19879"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4,7±0,70</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60</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C/3</a:t>
                      </a:r>
                      <a:r>
                        <a:rPr kumimoji="0" lang="uk-UA" sz="2000" b="1" i="0" u="none" strike="noStrike" cap="none" normalizeH="0" baseline="0" smtClean="0">
                          <a:ln>
                            <a:noFill/>
                          </a:ln>
                          <a:solidFill>
                            <a:schemeClr val="tx1"/>
                          </a:solidFill>
                          <a:effectLst/>
                          <a:latin typeface="Arial" charset="0"/>
                          <a:cs typeface="Arial" charset="0"/>
                        </a:rPr>
                        <a:t> години</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605</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113</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19879" marT="19879"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a:t>
                      </a:r>
                      <a:r>
                        <a:rPr kumimoji="0" lang="en-US" sz="2000" b="1" i="0" u="none" strike="noStrike" cap="none" normalizeH="0" baseline="0" smtClean="0">
                          <a:ln>
                            <a:noFill/>
                          </a:ln>
                          <a:solidFill>
                            <a:schemeClr val="tx1"/>
                          </a:solidFill>
                          <a:effectLst/>
                          <a:latin typeface="Arial" charset="0"/>
                          <a:cs typeface="Arial" charset="0"/>
                        </a:rPr>
                        <a:t>18,7±1,59***</a:t>
                      </a:r>
                      <a:r>
                        <a:rPr kumimoji="0" lang="en-US" sz="2000" b="1" i="0" u="none" strike="noStrike" cap="none" normalizeH="0" baseline="30000" smtClean="0">
                          <a:ln>
                            <a:noFill/>
                          </a:ln>
                          <a:solidFill>
                            <a:schemeClr val="tx1"/>
                          </a:solidFill>
                          <a:effectLst/>
                          <a:latin typeface="Arial" charset="0"/>
                          <a:cs typeface="Arial" charset="0"/>
                        </a:rPr>
                        <a:t>,###</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0795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ru-RU" sz="2000" b="1" i="0" u="none" strike="noStrike" cap="none" normalizeH="0" baseline="0" smtClean="0">
                          <a:ln>
                            <a:noFill/>
                          </a:ln>
                          <a:solidFill>
                            <a:schemeClr val="tx1"/>
                          </a:solidFill>
                          <a:effectLst/>
                          <a:latin typeface="Arial" charset="0"/>
                          <a:cs typeface="Arial" charset="0"/>
                        </a:rPr>
                        <a:t> «</a:t>
                      </a:r>
                      <a:r>
                        <a:rPr kumimoji="0" lang="uk-UA" sz="2000" b="1" i="0" u="none" strike="noStrike" cap="none" normalizeH="0" baseline="0" smtClean="0">
                          <a:ln>
                            <a:noFill/>
                          </a:ln>
                          <a:solidFill>
                            <a:schemeClr val="tx1"/>
                          </a:solidFill>
                          <a:effectLst/>
                          <a:latin typeface="Arial" charset="0"/>
                          <a:cs typeface="Arial" charset="0"/>
                        </a:rPr>
                        <a:t>дихотомічне жилкування</a:t>
                      </a:r>
                      <a:r>
                        <a:rPr kumimoji="0" lang="ru-RU" sz="2000" b="1" i="0" u="none" strike="noStrike" cap="none" normalizeH="0" baseline="0" smtClean="0">
                          <a:ln>
                            <a:noFill/>
                          </a:ln>
                          <a:solidFill>
                            <a:schemeClr val="tx1"/>
                          </a:solidFill>
                          <a:effectLst/>
                          <a:latin typeface="Arial" charset="0"/>
                          <a:cs typeface="Arial" charset="0"/>
                        </a:rPr>
                        <a:t>» </a:t>
                      </a:r>
                      <a:r>
                        <a:rPr kumimoji="0" lang="en-US" sz="2000" b="1" i="0" u="none" strike="noStrike" cap="none" normalizeH="0" baseline="0" smtClean="0">
                          <a:ln>
                            <a:noFill/>
                          </a:ln>
                          <a:solidFill>
                            <a:schemeClr val="tx1"/>
                          </a:solidFill>
                          <a:effectLst/>
                          <a:latin typeface="Arial" charset="0"/>
                          <a:cs typeface="Arial" charset="0"/>
                        </a:rPr>
                        <a:t>×</a:t>
                      </a:r>
                      <a:r>
                        <a:rPr kumimoji="0" lang="ru-RU" sz="2000" b="1" i="0" u="none" strike="noStrike" cap="none" normalizeH="0" baseline="0" smtClean="0">
                          <a:ln>
                            <a:noFill/>
                          </a:ln>
                          <a:solidFill>
                            <a:schemeClr val="tx1"/>
                          </a:solidFill>
                          <a:effectLst/>
                          <a:latin typeface="Arial" charset="0"/>
                          <a:cs typeface="Arial" charset="0"/>
                        </a:rPr>
                        <a:t> «</a:t>
                      </a:r>
                      <a:r>
                        <a:rPr kumimoji="0" lang="ru-RU" sz="2000" b="1" i="1" u="none" strike="noStrike" cap="none" normalizeH="0" baseline="0" smtClean="0">
                          <a:ln>
                            <a:noFill/>
                          </a:ln>
                          <a:solidFill>
                            <a:schemeClr val="tx1"/>
                          </a:solidFill>
                          <a:effectLst/>
                          <a:latin typeface="Arial" charset="0"/>
                          <a:cs typeface="Arial" charset="0"/>
                        </a:rPr>
                        <a:t>xantha</a:t>
                      </a:r>
                      <a:r>
                        <a:rPr kumimoji="0" lang="ru-RU" sz="2000" b="1" i="0" u="none" strike="noStrike" cap="none" normalizeH="0" baseline="0" smtClean="0">
                          <a:ln>
                            <a:noFill/>
                          </a:ln>
                          <a:solidFill>
                            <a:schemeClr val="tx1"/>
                          </a:solidFill>
                          <a:effectLst/>
                          <a:latin typeface="Arial" charset="0"/>
                          <a:cs typeface="Arial" charset="0"/>
                        </a:rPr>
                        <a:t>»</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Контроль</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864</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56</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6,5±0,84</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60</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C/1</a:t>
                      </a:r>
                      <a:r>
                        <a:rPr kumimoji="0" lang="uk-UA" sz="2000" b="1" i="0" u="none" strike="noStrike" cap="none" normalizeH="0" baseline="0" smtClean="0">
                          <a:ln>
                            <a:noFill/>
                          </a:ln>
                          <a:solidFill>
                            <a:schemeClr val="tx1"/>
                          </a:solidFill>
                          <a:effectLst/>
                          <a:latin typeface="Arial" charset="0"/>
                          <a:cs typeface="Arial" charset="0"/>
                        </a:rPr>
                        <a:t> година</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827</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243</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19879" marT="19879"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a:t>
                      </a:r>
                      <a:r>
                        <a:rPr kumimoji="0" lang="en-US" sz="2000" b="1" i="0" u="none" strike="noStrike" cap="none" normalizeH="0" baseline="0" smtClean="0">
                          <a:ln>
                            <a:noFill/>
                          </a:ln>
                          <a:solidFill>
                            <a:schemeClr val="tx1"/>
                          </a:solidFill>
                          <a:effectLst/>
                          <a:latin typeface="Arial" charset="0"/>
                          <a:cs typeface="Arial" charset="0"/>
                        </a:rPr>
                        <a:t>29,4±1,58***</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107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60</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C/3</a:t>
                      </a:r>
                      <a:r>
                        <a:rPr kumimoji="0" lang="uk-UA" sz="2000" b="1" i="0" u="none" strike="noStrike" cap="none" normalizeH="0" baseline="0" smtClean="0">
                          <a:ln>
                            <a:noFill/>
                          </a:ln>
                          <a:solidFill>
                            <a:schemeClr val="tx1"/>
                          </a:solidFill>
                          <a:effectLst/>
                          <a:latin typeface="Arial" charset="0"/>
                          <a:cs typeface="Arial" charset="0"/>
                        </a:rPr>
                        <a:t> години</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543</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128</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19879" marT="19879" marB="19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a:t>
                      </a:r>
                      <a:r>
                        <a:rPr kumimoji="0" lang="en-US" sz="2000" b="1" i="0" u="none" strike="noStrike" cap="none" normalizeH="0" baseline="0" smtClean="0">
                          <a:ln>
                            <a:noFill/>
                          </a:ln>
                          <a:solidFill>
                            <a:schemeClr val="tx1"/>
                          </a:solidFill>
                          <a:effectLst/>
                          <a:latin typeface="Arial" charset="0"/>
                          <a:cs typeface="Arial" charset="0"/>
                        </a:rPr>
                        <a:t>23,6±1,82***</a:t>
                      </a:r>
                      <a:r>
                        <a:rPr kumimoji="0" lang="en-US" sz="2000" b="1" i="0" u="none" strike="noStrike" cap="none" normalizeH="0" baseline="30000" smtClean="0">
                          <a:ln>
                            <a:noFill/>
                          </a:ln>
                          <a:solidFill>
                            <a:schemeClr val="tx1"/>
                          </a:solidFill>
                          <a:effectLst/>
                          <a:latin typeface="Arial" charset="0"/>
                          <a:cs typeface="Arial" charset="0"/>
                        </a:rPr>
                        <a:t>,#</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198438">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Примітка: *, **, *** – відмінності від контролю істотні при p≤0,05, 0,01 та 0,001 відповідно; </a:t>
                      </a:r>
                      <a:r>
                        <a:rPr kumimoji="0" lang="uk-UA" sz="2000" b="1" i="0" u="none" strike="noStrike" cap="none" normalizeH="0" baseline="3000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 </a:t>
                      </a:r>
                      <a:r>
                        <a:rPr kumimoji="0" lang="uk-UA" sz="2000" b="1" i="0" u="none" strike="noStrike" cap="none" normalizeH="0" baseline="3000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 </a:t>
                      </a:r>
                      <a:r>
                        <a:rPr kumimoji="0" lang="uk-UA" sz="2000" b="1" i="0" u="none" strike="noStrike" cap="none" normalizeH="0" baseline="3000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 – відмінності між дослідними варіантами істотні при p≤0,05, 0,01 та 0,001 відповідно.</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0" marR="7273" marT="727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Shape 1"/>
          <p:cNvSpPr txBox="1">
            <a:spLocks noChangeArrowheads="1"/>
          </p:cNvSpPr>
          <p:nvPr/>
        </p:nvSpPr>
        <p:spPr bwMode="auto">
          <a:xfrm>
            <a:off x="1425575" y="144463"/>
            <a:ext cx="10079038" cy="876300"/>
          </a:xfrm>
          <a:prstGeom prst="rect">
            <a:avLst/>
          </a:prstGeom>
          <a:noFill/>
          <a:ln w="9525">
            <a:noFill/>
            <a:miter lim="800000"/>
            <a:headEnd/>
            <a:tailEnd/>
          </a:ln>
        </p:spPr>
        <p:txBody>
          <a:bodyPr/>
          <a:lstStyle/>
          <a:p>
            <a:pPr algn="ctr"/>
            <a:r>
              <a:rPr lang="uk-UA" sz="2400" b="1">
                <a:solidFill>
                  <a:srgbClr val="262626"/>
                </a:solidFill>
                <a:cs typeface="Arial" charset="0"/>
              </a:rPr>
              <a:t>Вплив прогрівання пилку гібридів F</a:t>
            </a:r>
            <a:r>
              <a:rPr lang="uk-UA" sz="2400" b="1" baseline="-25000">
                <a:solidFill>
                  <a:srgbClr val="262626"/>
                </a:solidFill>
                <a:cs typeface="Arial" charset="0"/>
              </a:rPr>
              <a:t>1</a:t>
            </a:r>
            <a:r>
              <a:rPr lang="uk-UA" sz="2400" b="1">
                <a:solidFill>
                  <a:srgbClr val="262626"/>
                </a:solidFill>
                <a:cs typeface="Arial" charset="0"/>
              </a:rPr>
              <a:t> на польову схожість популяцій спорофітів F</a:t>
            </a:r>
            <a:r>
              <a:rPr lang="uk-UA" sz="2400" b="1" baseline="-25000">
                <a:solidFill>
                  <a:srgbClr val="262626"/>
                </a:solidFill>
                <a:cs typeface="Arial" charset="0"/>
              </a:rPr>
              <a:t>2</a:t>
            </a:r>
            <a:endParaRPr lang="uk-UA" b="1">
              <a:cs typeface="Arial" charset="0"/>
            </a:endParaRPr>
          </a:p>
        </p:txBody>
      </p:sp>
      <p:graphicFrame>
        <p:nvGraphicFramePr>
          <p:cNvPr id="94285" name="Group 77"/>
          <p:cNvGraphicFramePr>
            <a:graphicFrameLocks noGrp="1"/>
          </p:cNvGraphicFramePr>
          <p:nvPr/>
        </p:nvGraphicFramePr>
        <p:xfrm>
          <a:off x="1196975" y="1173163"/>
          <a:ext cx="10536238" cy="4482736"/>
        </p:xfrm>
        <a:graphic>
          <a:graphicData uri="http://schemas.openxmlformats.org/drawingml/2006/table">
            <a:tbl>
              <a:tblPr/>
              <a:tblGrid>
                <a:gridCol w="2125663"/>
                <a:gridCol w="3138487"/>
                <a:gridCol w="2611438"/>
                <a:gridCol w="2660650"/>
              </a:tblGrid>
              <a:tr h="166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Варіант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Насіння </a:t>
                      </a:r>
                      <a:r>
                        <a:rPr kumimoji="0" lang="ru-RU"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посіяно</a:t>
                      </a:r>
                      <a:r>
                        <a:rPr kumimoji="0" lang="ru-RU" sz="1800" b="1" i="0" u="none" strike="noStrike" cap="none" normalizeH="0" baseline="0" smtClean="0">
                          <a:ln>
                            <a:noFill/>
                          </a:ln>
                          <a:solidFill>
                            <a:schemeClr val="tx1"/>
                          </a:solidFill>
                          <a:effectLst/>
                          <a:latin typeface="Arial" charset="0"/>
                          <a:cs typeface="Arial" charset="0"/>
                        </a:rPr>
                        <a:t>, шт.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Рослин </a:t>
                      </a:r>
                      <a:r>
                        <a:rPr kumimoji="0" lang="ru-RU"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 зійшло</a:t>
                      </a:r>
                      <a:r>
                        <a:rPr kumimoji="0" lang="ru-RU" sz="1800" b="1" i="0" u="none" strike="noStrike" cap="none" normalizeH="0" baseline="0" smtClean="0">
                          <a:ln>
                            <a:noFill/>
                          </a:ln>
                          <a:solidFill>
                            <a:schemeClr val="tx1"/>
                          </a:solidFill>
                          <a:effectLst/>
                          <a:latin typeface="Arial" charset="0"/>
                          <a:cs typeface="Arial" charset="0"/>
                        </a:rPr>
                        <a:t>, шт.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Кількість рослин </a:t>
                      </a:r>
                      <a:r>
                        <a:rPr kumimoji="0" lang="ru-RU"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0013">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en-US" sz="1800" b="1" i="1" u="none" strike="noStrike" cap="none" normalizeH="0" baseline="0" smtClean="0">
                          <a:ln>
                            <a:noFill/>
                          </a:ln>
                          <a:solidFill>
                            <a:schemeClr val="tx1"/>
                          </a:solidFill>
                          <a:effectLst/>
                          <a:latin typeface="Arial" charset="0"/>
                          <a:cs typeface="Arial" charset="0"/>
                        </a:rPr>
                        <a:t>virescent</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 × </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1" u="none" strike="noStrike" cap="none" normalizeH="0" baseline="0" smtClean="0">
                          <a:ln>
                            <a:noFill/>
                          </a:ln>
                          <a:solidFill>
                            <a:schemeClr val="tx1"/>
                          </a:solidFill>
                          <a:effectLst/>
                          <a:latin typeface="Arial" charset="0"/>
                          <a:cs typeface="Arial" charset="0"/>
                        </a:rPr>
                        <a:t>xantha</a:t>
                      </a: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Контроль</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168</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75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44,6±3,8</a:t>
                      </a:r>
                      <a:r>
                        <a:rPr kumimoji="0" lang="en-US" sz="1800" b="1" i="0" u="none" strike="noStrike" cap="none" normalizeH="0" baseline="0" smtClean="0">
                          <a:ln>
                            <a:noFill/>
                          </a:ln>
                          <a:solidFill>
                            <a:schemeClr val="tx1"/>
                          </a:solidFill>
                          <a:effectLst/>
                          <a:latin typeface="Arial" charset="0"/>
                          <a:cs typeface="Arial" charset="0"/>
                        </a:rPr>
                        <a:t>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C/1</a:t>
                      </a:r>
                      <a:r>
                        <a:rPr kumimoji="0" lang="uk-UA" sz="1800" b="1" i="0" u="none" strike="noStrike" cap="none" normalizeH="0" baseline="0" smtClean="0">
                          <a:ln>
                            <a:noFill/>
                          </a:ln>
                          <a:solidFill>
                            <a:schemeClr val="tx1"/>
                          </a:solidFill>
                          <a:effectLst/>
                          <a:latin typeface="Arial" charset="0"/>
                          <a:cs typeface="Arial" charset="0"/>
                        </a:rPr>
                        <a:t> година</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105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0984" marT="20984" marB="20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52,4±4,</a:t>
                      </a:r>
                      <a:r>
                        <a:rPr kumimoji="0" lang="en-US" sz="1800" b="1" i="0" u="none" strike="noStrike" cap="none" normalizeH="0" baseline="0" smtClean="0">
                          <a:ln>
                            <a:noFill/>
                          </a:ln>
                          <a:solidFill>
                            <a:schemeClr val="tx1"/>
                          </a:solidFill>
                          <a:effectLst/>
                          <a:latin typeface="Arial" charset="0"/>
                          <a:cs typeface="Arial" charset="0"/>
                        </a:rPr>
                        <a:t>87</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C/3</a:t>
                      </a:r>
                      <a:r>
                        <a:rPr kumimoji="0" lang="uk-UA" sz="1800" b="1" i="0" u="none" strike="noStrike" cap="none" normalizeH="0" baseline="0" smtClean="0">
                          <a:ln>
                            <a:noFill/>
                          </a:ln>
                          <a:solidFill>
                            <a:schemeClr val="tx1"/>
                          </a:solidFill>
                          <a:effectLst/>
                          <a:latin typeface="Arial" charset="0"/>
                          <a:cs typeface="Arial" charset="0"/>
                        </a:rPr>
                        <a:t> години</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91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33</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0984" marT="20984" marB="20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36,3±5,04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0013">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дихотомічне жилкування</a:t>
                      </a:r>
                      <a:r>
                        <a:rPr kumimoji="0" lang="ru-RU" sz="1800" b="1" i="0" u="none" strike="noStrike" cap="none" normalizeH="0" baseline="0" smtClean="0">
                          <a:ln>
                            <a:noFill/>
                          </a:ln>
                          <a:solidFill>
                            <a:schemeClr val="tx1"/>
                          </a:solidFill>
                          <a:effectLst/>
                          <a:latin typeface="Arial" charset="0"/>
                          <a:cs typeface="Arial" charset="0"/>
                        </a:rPr>
                        <a:t>» × «</a:t>
                      </a:r>
                      <a:r>
                        <a:rPr kumimoji="0" lang="uk-UA" sz="1800" b="1" i="0" u="none" strike="noStrike" cap="none" normalizeH="0" baseline="0" smtClean="0">
                          <a:ln>
                            <a:noFill/>
                          </a:ln>
                          <a:solidFill>
                            <a:schemeClr val="tx1"/>
                          </a:solidFill>
                          <a:effectLst/>
                          <a:latin typeface="Arial" charset="0"/>
                          <a:cs typeface="Arial" charset="0"/>
                        </a:rPr>
                        <a:t>обпалений лист</a:t>
                      </a: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Контроль</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137</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81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59,1±4,2</a:t>
                      </a:r>
                      <a:r>
                        <a:rPr kumimoji="0" lang="en-US" sz="1800" b="1" i="0" u="none" strike="noStrike" cap="none" normalizeH="0" baseline="0" smtClean="0">
                          <a:ln>
                            <a:noFill/>
                          </a:ln>
                          <a:solidFill>
                            <a:schemeClr val="tx1"/>
                          </a:solidFill>
                          <a:effectLst/>
                          <a:latin typeface="Arial" charset="0"/>
                          <a:cs typeface="Arial" charset="0"/>
                        </a:rPr>
                        <a:t>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C/1</a:t>
                      </a:r>
                      <a:r>
                        <a:rPr kumimoji="0" lang="uk-UA" sz="1800" b="1" i="0" u="none" strike="noStrike" cap="none" normalizeH="0" baseline="0" smtClean="0">
                          <a:ln>
                            <a:noFill/>
                          </a:ln>
                          <a:solidFill>
                            <a:schemeClr val="tx1"/>
                          </a:solidFill>
                          <a:effectLst/>
                          <a:latin typeface="Arial" charset="0"/>
                          <a:cs typeface="Arial" charset="0"/>
                        </a:rPr>
                        <a:t> година</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540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395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0984" marT="20984" marB="20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73,1±1,9</a:t>
                      </a:r>
                      <a:r>
                        <a:rPr kumimoji="0" lang="en-US" sz="1800" b="1" i="0" u="none" strike="noStrike" cap="none" normalizeH="0" baseline="0" smtClean="0">
                          <a:ln>
                            <a:noFill/>
                          </a:ln>
                          <a:solidFill>
                            <a:schemeClr val="tx1"/>
                          </a:solidFill>
                          <a:effectLst/>
                          <a:latin typeface="Arial" charset="0"/>
                          <a:cs typeface="Arial" charset="0"/>
                        </a:rPr>
                        <a:t>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C/3</a:t>
                      </a:r>
                      <a:r>
                        <a:rPr kumimoji="0" lang="uk-UA" sz="1800" b="1" i="0" u="none" strike="noStrike" cap="none" normalizeH="0" baseline="0" smtClean="0">
                          <a:ln>
                            <a:noFill/>
                          </a:ln>
                          <a:solidFill>
                            <a:schemeClr val="tx1"/>
                          </a:solidFill>
                          <a:effectLst/>
                          <a:latin typeface="Arial" charset="0"/>
                          <a:cs typeface="Arial" charset="0"/>
                        </a:rPr>
                        <a:t> години</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154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103</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0984" marT="20984" marB="20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66,9±3,</a:t>
                      </a:r>
                      <a:r>
                        <a:rPr kumimoji="0" lang="en-US" sz="1800" b="1" i="0" u="none" strike="noStrike" cap="none" normalizeH="0" baseline="0" smtClean="0">
                          <a:ln>
                            <a:noFill/>
                          </a:ln>
                          <a:solidFill>
                            <a:schemeClr val="tx1"/>
                          </a:solidFill>
                          <a:effectLst/>
                          <a:latin typeface="Arial" charset="0"/>
                          <a:cs typeface="Arial" charset="0"/>
                        </a:rPr>
                        <a:t>79</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00013">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дихотомічне жилкування</a:t>
                      </a:r>
                      <a:r>
                        <a:rPr kumimoji="0" lang="ru-RU" sz="1800" b="1" i="0" u="none" strike="noStrike" cap="none" normalizeH="0" baseline="0" smtClean="0">
                          <a:ln>
                            <a:noFill/>
                          </a:ln>
                          <a:solidFill>
                            <a:schemeClr val="tx1"/>
                          </a:solidFill>
                          <a:effectLst/>
                          <a:latin typeface="Arial" charset="0"/>
                          <a:cs typeface="Arial" charset="0"/>
                        </a:rPr>
                        <a:t>» </a:t>
                      </a:r>
                      <a:r>
                        <a:rPr kumimoji="0" lang="en-US" sz="1800" b="1" i="0" u="none" strike="noStrike" cap="none" normalizeH="0" baseline="0" smtClean="0">
                          <a:ln>
                            <a:noFill/>
                          </a:ln>
                          <a:solidFill>
                            <a:schemeClr val="tx1"/>
                          </a:solidFill>
                          <a:effectLst/>
                          <a:latin typeface="Arial" charset="0"/>
                          <a:cs typeface="Arial" charset="0"/>
                        </a:rPr>
                        <a:t>×</a:t>
                      </a:r>
                      <a:r>
                        <a:rPr kumimoji="0" lang="ru-RU" sz="1800" b="1" i="0" u="none" strike="noStrike" cap="none" normalizeH="0" baseline="0" smtClean="0">
                          <a:ln>
                            <a:noFill/>
                          </a:ln>
                          <a:solidFill>
                            <a:schemeClr val="tx1"/>
                          </a:solidFill>
                          <a:effectLst/>
                          <a:latin typeface="Arial" charset="0"/>
                          <a:cs typeface="Arial" charset="0"/>
                        </a:rPr>
                        <a:t> «</a:t>
                      </a:r>
                      <a:r>
                        <a:rPr kumimoji="0" lang="ru-RU" sz="1800" b="1" i="1" u="none" strike="noStrike" cap="none" normalizeH="0" baseline="0" smtClean="0">
                          <a:ln>
                            <a:noFill/>
                          </a:ln>
                          <a:solidFill>
                            <a:schemeClr val="tx1"/>
                          </a:solidFill>
                          <a:effectLst/>
                          <a:latin typeface="Arial" charset="0"/>
                          <a:cs typeface="Arial" charset="0"/>
                        </a:rPr>
                        <a:t>xantha</a:t>
                      </a: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Контроль</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250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167</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66,8±</a:t>
                      </a:r>
                      <a:r>
                        <a:rPr kumimoji="0" lang="en-US" sz="1800" b="1" i="0" u="none" strike="noStrike" cap="none" normalizeH="0" baseline="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98</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C/1</a:t>
                      </a:r>
                      <a:r>
                        <a:rPr kumimoji="0" lang="uk-UA" sz="1800" b="1" i="0" u="none" strike="noStrike" cap="none" normalizeH="0" baseline="0" smtClean="0">
                          <a:ln>
                            <a:noFill/>
                          </a:ln>
                          <a:solidFill>
                            <a:schemeClr val="tx1"/>
                          </a:solidFill>
                          <a:effectLst/>
                          <a:latin typeface="Arial" charset="0"/>
                          <a:cs typeface="Arial" charset="0"/>
                        </a:rPr>
                        <a:t> година</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514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469</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0984" marT="20984" marB="20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91,2±1,25</a:t>
                      </a:r>
                      <a:r>
                        <a:rPr kumimoji="0" lang="en-US"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100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C/3</a:t>
                      </a:r>
                      <a:r>
                        <a:rPr kumimoji="0" lang="uk-UA" sz="1800" b="1" i="0" u="none" strike="noStrike" cap="none" normalizeH="0" baseline="0" smtClean="0">
                          <a:ln>
                            <a:noFill/>
                          </a:ln>
                          <a:solidFill>
                            <a:schemeClr val="tx1"/>
                          </a:solidFill>
                          <a:effectLst/>
                          <a:latin typeface="Arial" charset="0"/>
                          <a:cs typeface="Arial" charset="0"/>
                        </a:rPr>
                        <a:t> години</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7677" marT="767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18</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0984" marT="20984" marB="209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77,8±9,80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29173" marT="29173" marB="291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1635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Примітка: *, **, *** – відмінності від контролю істотні при p≤0,05, 0,01 та 0,001 відповідно.</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Заголовок 1"/>
          <p:cNvSpPr>
            <a:spLocks noGrp="1"/>
          </p:cNvSpPr>
          <p:nvPr>
            <p:ph type="title"/>
          </p:nvPr>
        </p:nvSpPr>
        <p:spPr>
          <a:xfrm>
            <a:off x="1614488" y="115888"/>
            <a:ext cx="10479087" cy="1789112"/>
          </a:xfrm>
        </p:spPr>
        <p:txBody>
          <a:bodyPr/>
          <a:lstStyle/>
          <a:p>
            <a:pPr algn="ctr"/>
            <a:r>
              <a:rPr lang="uk-UA" b="1" smtClean="0">
                <a:solidFill>
                  <a:schemeClr val="tx1"/>
                </a:solidFill>
                <a:latin typeface="Arial" charset="0"/>
                <a:cs typeface="Arial" charset="0"/>
              </a:rPr>
              <a:t>Вплив прогрівання пилку гібридів F</a:t>
            </a:r>
            <a:r>
              <a:rPr lang="uk-UA" b="1" baseline="-25000" smtClean="0">
                <a:solidFill>
                  <a:schemeClr val="tx1"/>
                </a:solidFill>
                <a:latin typeface="Arial" charset="0"/>
                <a:cs typeface="Arial" charset="0"/>
              </a:rPr>
              <a:t>1</a:t>
            </a:r>
            <a:r>
              <a:rPr lang="uk-UA" b="1" smtClean="0">
                <a:solidFill>
                  <a:schemeClr val="tx1"/>
                </a:solidFill>
                <a:latin typeface="Arial" charset="0"/>
                <a:cs typeface="Arial" charset="0"/>
              </a:rPr>
              <a:t> на проростання насіння популяції F</a:t>
            </a:r>
            <a:r>
              <a:rPr lang="uk-UA" b="1" baseline="-25000" smtClean="0">
                <a:solidFill>
                  <a:schemeClr val="tx1"/>
                </a:solidFill>
                <a:latin typeface="Arial" charset="0"/>
                <a:cs typeface="Arial" charset="0"/>
              </a:rPr>
              <a:t>2</a:t>
            </a:r>
            <a:r>
              <a:rPr lang="uk-UA" b="1" smtClean="0">
                <a:solidFill>
                  <a:schemeClr val="tx1"/>
                </a:solidFill>
                <a:latin typeface="Arial" charset="0"/>
                <a:cs typeface="Arial" charset="0"/>
              </a:rPr>
              <a:t> в умовах осмотичного стресу</a:t>
            </a:r>
            <a:endParaRPr lang="ru-RU" smtClean="0">
              <a:solidFill>
                <a:schemeClr val="tx1"/>
              </a:solidFill>
            </a:endParaRPr>
          </a:p>
        </p:txBody>
      </p:sp>
      <p:graphicFrame>
        <p:nvGraphicFramePr>
          <p:cNvPr id="95281" name="Group 49"/>
          <p:cNvGraphicFramePr>
            <a:graphicFrameLocks noGrp="1"/>
          </p:cNvGraphicFramePr>
          <p:nvPr>
            <p:ph idx="1"/>
          </p:nvPr>
        </p:nvGraphicFramePr>
        <p:xfrm>
          <a:off x="1878013" y="2133600"/>
          <a:ext cx="9626600" cy="4230691"/>
        </p:xfrm>
        <a:graphic>
          <a:graphicData uri="http://schemas.openxmlformats.org/drawingml/2006/table">
            <a:tbl>
              <a:tblPr/>
              <a:tblGrid>
                <a:gridCol w="2897187"/>
                <a:gridCol w="1916113"/>
                <a:gridCol w="2406650"/>
                <a:gridCol w="2406650"/>
              </a:tblGrid>
              <a:tr h="4048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Варіант</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Насіння </a:t>
                      </a:r>
                      <a:r>
                        <a:rPr kumimoji="0" lang="ru-RU"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посіяно</a:t>
                      </a:r>
                      <a:r>
                        <a:rPr kumimoji="0" lang="ru-RU" sz="1800" b="1" i="0" u="none" strike="noStrike" cap="none" normalizeH="0" baseline="0" smtClean="0">
                          <a:ln>
                            <a:noFill/>
                          </a:ln>
                          <a:solidFill>
                            <a:schemeClr val="tx1"/>
                          </a:solidFill>
                          <a:effectLst/>
                          <a:latin typeface="Arial" charset="0"/>
                          <a:cs typeface="Arial" charset="0"/>
                        </a:rPr>
                        <a:t>, шт.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Проростання,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0481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всього</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проросло</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vMerge="1">
                  <a:txBody>
                    <a:bodyPr/>
                    <a:lstStyle/>
                    <a:p>
                      <a:endParaRPr lang="ru-RU"/>
                    </a:p>
                  </a:txBody>
                  <a:tcPr/>
                </a:tc>
              </a:tr>
              <a:tr h="4048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F</a:t>
                      </a:r>
                      <a:r>
                        <a:rPr kumimoji="0" lang="uk-UA" sz="1800" b="1" i="0" u="none" strike="noStrike" cap="none" normalizeH="0" baseline="-25000" smtClean="0">
                          <a:ln>
                            <a:noFill/>
                          </a:ln>
                          <a:solidFill>
                            <a:schemeClr val="tx1"/>
                          </a:solidFill>
                          <a:effectLst/>
                          <a:latin typeface="Arial" charset="0"/>
                          <a:cs typeface="Arial" charset="0"/>
                        </a:rPr>
                        <a:t>2</a:t>
                      </a:r>
                      <a:r>
                        <a:rPr kumimoji="0" lang="uk-UA" sz="1800" b="1" i="0" u="none" strike="noStrike" cap="none" normalizeH="0" baseline="0" smtClean="0">
                          <a:ln>
                            <a:noFill/>
                          </a:ln>
                          <a:solidFill>
                            <a:schemeClr val="tx1"/>
                          </a:solidFill>
                          <a:effectLst/>
                          <a:latin typeface="Arial" charset="0"/>
                          <a:cs typeface="Arial" charset="0"/>
                        </a:rPr>
                        <a:t> «дихотомічне жилкування» × «</a:t>
                      </a:r>
                      <a:r>
                        <a:rPr kumimoji="0" lang="uk-UA" sz="1800" b="1" i="1" u="none" strike="noStrike" cap="none" normalizeH="0" baseline="0" smtClean="0">
                          <a:ln>
                            <a:noFill/>
                          </a:ln>
                          <a:solidFill>
                            <a:schemeClr val="tx1"/>
                          </a:solidFill>
                          <a:effectLst/>
                          <a:latin typeface="Arial" charset="0"/>
                          <a:cs typeface="Arial" charset="0"/>
                        </a:rPr>
                        <a:t>xantha</a:t>
                      </a:r>
                      <a:r>
                        <a:rPr kumimoji="0" lang="uk-UA" sz="1800" b="1" i="0" u="none" strike="noStrike" cap="none" normalizeH="0" baseline="0" smtClean="0">
                          <a:ln>
                            <a:noFill/>
                          </a:ln>
                          <a:solidFill>
                            <a:schemeClr val="tx1"/>
                          </a:solidFill>
                          <a:effectLst/>
                          <a:latin typeface="Arial" charset="0"/>
                          <a:cs typeface="Arial" charset="0"/>
                        </a:rPr>
                        <a:t>», розчин цукрози</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Свіжозібраний пилок</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480</a:t>
                      </a:r>
                      <a:endParaRPr kumimoji="0" lang="ru-RU" sz="1800" b="1" i="0" u="none" strike="noStrike" cap="none" normalizeH="0" baseline="0" smtClean="0">
                        <a:ln>
                          <a:noFill/>
                        </a:ln>
                        <a:solidFill>
                          <a:srgbClr val="00000A"/>
                        </a:solidFill>
                        <a:effectLst/>
                        <a:latin typeface="Arial" charset="0"/>
                        <a:ea typeface="Calibri" pitchFamily="34" charset="0"/>
                        <a:cs typeface="Arial" charset="0"/>
                      </a:endParaRPr>
                    </a:p>
                  </a:txBody>
                  <a:tcPr marL="2730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43</a:t>
                      </a:r>
                      <a:endParaRPr kumimoji="0" lang="ru-RU" sz="1800" b="1" i="0" u="none" strike="noStrike" cap="none" normalizeH="0" baseline="0" smtClean="0">
                        <a:ln>
                          <a:noFill/>
                        </a:ln>
                        <a:solidFill>
                          <a:srgbClr val="00000A"/>
                        </a:solidFill>
                        <a:effectLst/>
                        <a:latin typeface="Arial" charset="0"/>
                        <a:ea typeface="Calibri" pitchFamily="34" charset="0"/>
                        <a:cs typeface="Arial" charset="0"/>
                      </a:endParaRPr>
                    </a:p>
                  </a:txBody>
                  <a:tcPr marL="2730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9,0±1,31</a:t>
                      </a:r>
                      <a:endParaRPr kumimoji="0" lang="ru-RU" sz="1800" b="1" i="0" u="none" strike="noStrike" cap="none" normalizeH="0" baseline="0" smtClean="0">
                        <a:ln>
                          <a:noFill/>
                        </a:ln>
                        <a:solidFill>
                          <a:srgbClr val="00000A"/>
                        </a:solidFill>
                        <a:effectLst/>
                        <a:latin typeface="Arial" charset="0"/>
                        <a:ea typeface="Calibri" pitchFamily="34" charset="0"/>
                        <a:cs typeface="Arial" charset="0"/>
                      </a:endParaRPr>
                    </a:p>
                  </a:txBody>
                  <a:tcPr marL="2730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98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Прогрівання пилку при 60°C протягом 1 години</a:t>
                      </a:r>
                      <a:endParaRPr kumimoji="0" lang="ru-RU" sz="11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806</a:t>
                      </a:r>
                      <a:endParaRPr kumimoji="0" lang="ru-RU" sz="1800" b="1" i="0" u="none" strike="noStrike" cap="none" normalizeH="0" baseline="0" smtClean="0">
                        <a:ln>
                          <a:noFill/>
                        </a:ln>
                        <a:solidFill>
                          <a:srgbClr val="00000A"/>
                        </a:solidFill>
                        <a:effectLst/>
                        <a:latin typeface="Arial" charset="0"/>
                        <a:ea typeface="Calibri" pitchFamily="34" charset="0"/>
                        <a:cs typeface="Arial" charset="0"/>
                      </a:endParaRPr>
                    </a:p>
                  </a:txBody>
                  <a:tcPr marL="2730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454</a:t>
                      </a:r>
                      <a:endParaRPr kumimoji="0" lang="ru-RU" sz="1800" b="1" i="0" u="none" strike="noStrike" cap="none" normalizeH="0" baseline="0" smtClean="0">
                        <a:ln>
                          <a:noFill/>
                        </a:ln>
                        <a:solidFill>
                          <a:srgbClr val="00000A"/>
                        </a:solidFill>
                        <a:effectLst/>
                        <a:latin typeface="Arial" charset="0"/>
                        <a:ea typeface="Calibri" pitchFamily="34" charset="0"/>
                        <a:cs typeface="Arial" charset="0"/>
                      </a:endParaRPr>
                    </a:p>
                  </a:txBody>
                  <a:tcPr marL="2730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  56,3±1,75***</a:t>
                      </a:r>
                      <a:endParaRPr kumimoji="0" lang="ru-RU" sz="1800" b="1" i="0" u="none" strike="noStrike" cap="none" normalizeH="0" baseline="0" smtClean="0">
                        <a:ln>
                          <a:noFill/>
                        </a:ln>
                        <a:solidFill>
                          <a:srgbClr val="00000A"/>
                        </a:solidFill>
                        <a:effectLst/>
                        <a:latin typeface="Arial" charset="0"/>
                        <a:ea typeface="Calibri" pitchFamily="34" charset="0"/>
                        <a:cs typeface="Arial" charset="0"/>
                      </a:endParaRPr>
                    </a:p>
                  </a:txBody>
                  <a:tcPr marL="2730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048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F</a:t>
                      </a:r>
                      <a:r>
                        <a:rPr kumimoji="0" lang="uk-UA" sz="1800" b="1" i="0" u="none" strike="noStrike" cap="none" normalizeH="0" baseline="-25000" smtClean="0">
                          <a:ln>
                            <a:noFill/>
                          </a:ln>
                          <a:solidFill>
                            <a:schemeClr val="tx1"/>
                          </a:solidFill>
                          <a:effectLst/>
                          <a:latin typeface="Arial" charset="0"/>
                          <a:cs typeface="Arial" charset="0"/>
                        </a:rPr>
                        <a:t>2</a:t>
                      </a:r>
                      <a:r>
                        <a:rPr kumimoji="0" lang="uk-UA" sz="1800" b="1" i="0" u="none" strike="noStrike" cap="none" normalizeH="0" baseline="0" smtClean="0">
                          <a:ln>
                            <a:noFill/>
                          </a:ln>
                          <a:solidFill>
                            <a:schemeClr val="tx1"/>
                          </a:solidFill>
                          <a:effectLst/>
                          <a:latin typeface="Arial" charset="0"/>
                          <a:cs typeface="Arial" charset="0"/>
                        </a:rPr>
                        <a:t> «</a:t>
                      </a:r>
                      <a:r>
                        <a:rPr kumimoji="0" lang="uk-UA" sz="1800" b="1" i="1" u="none" strike="noStrike" cap="none" normalizeH="0" baseline="0" smtClean="0">
                          <a:ln>
                            <a:noFill/>
                          </a:ln>
                          <a:solidFill>
                            <a:schemeClr val="tx1"/>
                          </a:solidFill>
                          <a:effectLst/>
                          <a:latin typeface="Arial" charset="0"/>
                          <a:cs typeface="Arial" charset="0"/>
                        </a:rPr>
                        <a:t>virescent</a:t>
                      </a:r>
                      <a:r>
                        <a:rPr kumimoji="0" lang="uk-UA" sz="1800" b="1" i="0" u="none" strike="noStrike" cap="none" normalizeH="0" baseline="0" smtClean="0">
                          <a:ln>
                            <a:noFill/>
                          </a:ln>
                          <a:solidFill>
                            <a:schemeClr val="tx1"/>
                          </a:solidFill>
                          <a:effectLst/>
                          <a:latin typeface="Arial" charset="0"/>
                          <a:cs typeface="Arial" charset="0"/>
                        </a:rPr>
                        <a:t>» × «дихотомічне жилкування», розчин ПЕГ 6000</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Свіжозібраний пилок</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156</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marL="34290" marR="5969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30</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marL="34290" marR="5969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19,2±3,15</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marL="34290" marR="5969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698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Прогрівання пилку при 60°C протягом 1 години</a:t>
                      </a:r>
                      <a:endParaRPr kumimoji="0" lang="ru-RU" sz="11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165</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marL="34290" marR="5969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97</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marL="34290" marR="5969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    58,8±3,83***</a:t>
                      </a:r>
                      <a:endParaRPr kumimoji="0" lang="ru-RU" sz="1800" b="1" i="0" u="none" strike="noStrike" cap="none" normalizeH="0" baseline="0" smtClean="0">
                        <a:ln>
                          <a:noFill/>
                        </a:ln>
                        <a:solidFill>
                          <a:schemeClr val="tx1"/>
                        </a:solidFill>
                        <a:effectLst/>
                        <a:latin typeface="Arial" charset="0"/>
                        <a:ea typeface="Times New Roman" pitchFamily="18" charset="0"/>
                        <a:cs typeface="Arial" charset="0"/>
                      </a:endParaRPr>
                    </a:p>
                  </a:txBody>
                  <a:tcPr marL="34290" marR="5969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481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Примітка: *</a:t>
                      </a:r>
                      <a:r>
                        <a:rPr kumimoji="0" lang="ru-RU" sz="1800" b="1" i="0" u="none" strike="noStrike" cap="none" normalizeH="0" baseline="0" smtClean="0">
                          <a:ln>
                            <a:noFill/>
                          </a:ln>
                          <a:solidFill>
                            <a:schemeClr val="tx1"/>
                          </a:solidFill>
                          <a:effectLst/>
                          <a:latin typeface="Arial" charset="0"/>
                          <a:cs typeface="Arial" charset="0"/>
                        </a:rPr>
                        <a:t>**</a:t>
                      </a:r>
                      <a:r>
                        <a:rPr kumimoji="0" lang="uk-UA" sz="1800" b="1" i="0" u="none" strike="noStrike" cap="none" normalizeH="0" baseline="0" smtClean="0">
                          <a:ln>
                            <a:noFill/>
                          </a:ln>
                          <a:solidFill>
                            <a:schemeClr val="tx1"/>
                          </a:solidFill>
                          <a:effectLst/>
                          <a:latin typeface="Arial" charset="0"/>
                          <a:cs typeface="Arial" charset="0"/>
                        </a:rPr>
                        <a:t> – відмінності від контролю істотні при p≤0,001.</a:t>
                      </a:r>
                      <a:endParaRPr kumimoji="0" lang="ru-RU"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Shape 1"/>
          <p:cNvSpPr txBox="1">
            <a:spLocks noChangeArrowheads="1"/>
          </p:cNvSpPr>
          <p:nvPr/>
        </p:nvSpPr>
        <p:spPr bwMode="auto">
          <a:xfrm>
            <a:off x="1433513" y="136525"/>
            <a:ext cx="10267950" cy="966788"/>
          </a:xfrm>
          <a:prstGeom prst="rect">
            <a:avLst/>
          </a:prstGeom>
          <a:noFill/>
          <a:ln w="9525">
            <a:noFill/>
            <a:miter lim="800000"/>
            <a:headEnd/>
            <a:tailEnd/>
          </a:ln>
        </p:spPr>
        <p:txBody>
          <a:bodyPr/>
          <a:lstStyle/>
          <a:p>
            <a:pPr algn="ctr"/>
            <a:r>
              <a:rPr lang="uk-UA" sz="2400" b="1">
                <a:cs typeface="Arial" charset="0"/>
              </a:rPr>
              <a:t>Вплив прогрівання пилку гібридів F</a:t>
            </a:r>
            <a:r>
              <a:rPr lang="uk-UA" sz="2400" b="1" baseline="-25000">
                <a:cs typeface="Arial" charset="0"/>
              </a:rPr>
              <a:t>1</a:t>
            </a:r>
            <a:r>
              <a:rPr lang="uk-UA" sz="2400" b="1">
                <a:cs typeface="Arial" charset="0"/>
              </a:rPr>
              <a:t> на структуру популяцій F</a:t>
            </a:r>
            <a:r>
              <a:rPr lang="uk-UA" sz="2400" b="1" baseline="-25000">
                <a:cs typeface="Arial" charset="0"/>
              </a:rPr>
              <a:t>2</a:t>
            </a:r>
            <a:r>
              <a:rPr lang="uk-UA" sz="2400" b="1">
                <a:cs typeface="Arial" charset="0"/>
              </a:rPr>
              <a:t> за маркерними ознаками</a:t>
            </a:r>
            <a:endParaRPr lang="uk-UA" b="1">
              <a:cs typeface="Arial" charset="0"/>
            </a:endParaRPr>
          </a:p>
        </p:txBody>
      </p:sp>
      <p:graphicFrame>
        <p:nvGraphicFramePr>
          <p:cNvPr id="96343" name="Group 87"/>
          <p:cNvGraphicFramePr>
            <a:graphicFrameLocks noGrp="1"/>
          </p:cNvGraphicFramePr>
          <p:nvPr>
            <p:extLst>
              <p:ext uri="{D42A27DB-BD31-4B8C-83A1-F6EECF244321}">
                <p14:modId xmlns:p14="http://schemas.microsoft.com/office/powerpoint/2010/main" val="2019686500"/>
              </p:ext>
            </p:extLst>
          </p:nvPr>
        </p:nvGraphicFramePr>
        <p:xfrm>
          <a:off x="684213" y="1009650"/>
          <a:ext cx="10955337" cy="5232402"/>
        </p:xfrm>
        <a:graphic>
          <a:graphicData uri="http://schemas.openxmlformats.org/drawingml/2006/table">
            <a:tbl>
              <a:tblPr/>
              <a:tblGrid>
                <a:gridCol w="2752725"/>
                <a:gridCol w="2606675"/>
                <a:gridCol w="2759075"/>
                <a:gridCol w="1827212"/>
                <a:gridCol w="1009650"/>
              </a:tblGrid>
              <a:tr h="3143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effectLst/>
                          <a:latin typeface="Arial" charset="0"/>
                          <a:cs typeface="Arial" charset="0"/>
                        </a:rPr>
                        <a:t>Варіант</a:t>
                      </a:r>
                      <a:endParaRPr kumimoji="0" lang="ru-RU" sz="1800" b="1" i="0" u="none" strike="noStrike" cap="none" normalizeH="0" baseline="0" dirty="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Фенотип F</a:t>
                      </a:r>
                      <a:r>
                        <a:rPr kumimoji="0" lang="uk-UA" sz="1800" b="1" i="0" u="none" strike="noStrike" cap="none" normalizeH="0" baseline="-25000" smtClean="0">
                          <a:ln>
                            <a:noFill/>
                          </a:ln>
                          <a:solidFill>
                            <a:schemeClr val="tx1"/>
                          </a:solidFill>
                          <a:effectLst/>
                          <a:latin typeface="Arial" charset="0"/>
                          <a:cs typeface="Arial" charset="0"/>
                        </a:rPr>
                        <a:t>2</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Розщеплення</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χ</a:t>
                      </a:r>
                      <a:r>
                        <a:rPr kumimoji="0" lang="ru-RU" sz="1800" b="1" i="0" u="none" strike="noStrike" cap="none" normalizeH="0" baseline="30000" smtClean="0">
                          <a:ln>
                            <a:noFill/>
                          </a:ln>
                          <a:solidFill>
                            <a:schemeClr val="tx1"/>
                          </a:solidFill>
                          <a:effectLst/>
                          <a:latin typeface="Arial" charset="0"/>
                          <a:cs typeface="Arial" charset="0"/>
                        </a:rPr>
                        <a:t>2</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6302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рослини без маркерної ознаки, шт.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рослини з маркерною ознакою, шт.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vMerge="1">
                  <a:txBody>
                    <a:bodyPr/>
                    <a:lstStyle/>
                    <a:p>
                      <a:endParaRPr lang="ru-RU"/>
                    </a:p>
                  </a:txBody>
                  <a:tcPr/>
                </a:tc>
                <a:tc vMerge="1">
                  <a:txBody>
                    <a:bodyPr/>
                    <a:lstStyle/>
                    <a:p>
                      <a:endParaRPr lang="ru-RU"/>
                    </a:p>
                  </a:txBody>
                  <a:tcPr/>
                </a:tc>
              </a:tr>
              <a:tr h="63023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дихотомічне жилкування</a:t>
                      </a:r>
                      <a:r>
                        <a:rPr kumimoji="0" lang="ru-RU" sz="1800" b="1" i="0" u="none" strike="noStrike" cap="none" normalizeH="0" baseline="0" smtClean="0">
                          <a:ln>
                            <a:noFill/>
                          </a:ln>
                          <a:solidFill>
                            <a:schemeClr val="tx1"/>
                          </a:solidFill>
                          <a:effectLst/>
                          <a:latin typeface="Arial" charset="0"/>
                          <a:cs typeface="Arial" charset="0"/>
                        </a:rPr>
                        <a:t>» × «</a:t>
                      </a:r>
                      <a:r>
                        <a:rPr kumimoji="0" lang="uk-UA" sz="1800" b="1" i="0" u="none" strike="noStrike" cap="none" normalizeH="0" baseline="0" smtClean="0">
                          <a:ln>
                            <a:noFill/>
                          </a:ln>
                          <a:solidFill>
                            <a:schemeClr val="tx1"/>
                          </a:solidFill>
                          <a:effectLst/>
                          <a:latin typeface="Arial" charset="0"/>
                          <a:cs typeface="Arial" charset="0"/>
                        </a:rPr>
                        <a:t>обпалений лист</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маркерна ознака</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дихотомічне жилкування</a:t>
                      </a: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Контроль</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61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3,1:1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C/1</a:t>
                      </a:r>
                      <a:r>
                        <a:rPr kumimoji="0" lang="uk-UA" sz="1800" b="1" i="0" u="none" strike="noStrike" cap="none" normalizeH="0" baseline="0" smtClean="0">
                          <a:ln>
                            <a:noFill/>
                          </a:ln>
                          <a:solidFill>
                            <a:schemeClr val="tx1"/>
                          </a:solidFill>
                          <a:effectLst/>
                          <a:latin typeface="Arial" charset="0"/>
                          <a:cs typeface="Arial" charset="0"/>
                        </a:rPr>
                        <a:t> година</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297</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98</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3,0:1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0,003</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143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C/3</a:t>
                      </a:r>
                      <a:r>
                        <a:rPr kumimoji="0" lang="uk-UA" sz="1800" b="1" i="0" u="none" strike="noStrike" cap="none" normalizeH="0" baseline="0" smtClean="0">
                          <a:ln>
                            <a:noFill/>
                          </a:ln>
                          <a:solidFill>
                            <a:schemeClr val="tx1"/>
                          </a:solidFill>
                          <a:effectLst/>
                          <a:latin typeface="Arial" charset="0"/>
                          <a:cs typeface="Arial" charset="0"/>
                        </a:rPr>
                        <a:t> години</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84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19</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4,4:1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2,2</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432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дихотомічне жилкування</a:t>
                      </a:r>
                      <a:r>
                        <a:rPr kumimoji="0" lang="ru-RU" sz="1800" b="1" i="0" u="none" strike="noStrike" cap="none" normalizeH="0" baseline="0" smtClean="0">
                          <a:ln>
                            <a:noFill/>
                          </a:ln>
                          <a:solidFill>
                            <a:schemeClr val="tx1"/>
                          </a:solidFill>
                          <a:effectLst/>
                          <a:latin typeface="Arial" charset="0"/>
                          <a:cs typeface="Arial" charset="0"/>
                        </a:rPr>
                        <a:t>» × «</a:t>
                      </a:r>
                      <a:r>
                        <a:rPr kumimoji="0" lang="ru-RU" sz="1800" b="1" i="1" u="none" strike="noStrike" cap="none" normalizeH="0" baseline="0" smtClean="0">
                          <a:ln>
                            <a:noFill/>
                          </a:ln>
                          <a:solidFill>
                            <a:schemeClr val="tx1"/>
                          </a:solidFill>
                          <a:effectLst/>
                          <a:latin typeface="Arial" charset="0"/>
                          <a:cs typeface="Arial" charset="0"/>
                        </a:rPr>
                        <a:t>xantha</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маркерна ознака</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дихотомічне жилкування</a:t>
                      </a: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Контроль</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131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36</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 3,6:1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C/1</a:t>
                      </a:r>
                      <a:r>
                        <a:rPr kumimoji="0" lang="uk-UA" sz="1800" b="1" i="0" u="none" strike="noStrike" cap="none" normalizeH="0" baseline="0" smtClean="0">
                          <a:ln>
                            <a:noFill/>
                          </a:ln>
                          <a:solidFill>
                            <a:schemeClr val="tx1"/>
                          </a:solidFill>
                          <a:effectLst/>
                          <a:latin typeface="Arial" charset="0"/>
                          <a:cs typeface="Arial" charset="0"/>
                        </a:rPr>
                        <a:t> година</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362</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107</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 3,4:1</a:t>
                      </a:r>
                      <a:endParaRPr kumimoji="0" lang="ru-RU" sz="1800" b="1" i="0" u="none" strike="noStrike" cap="none" normalizeH="0" baseline="0" dirty="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0,4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143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C/3</a:t>
                      </a:r>
                      <a:r>
                        <a:rPr kumimoji="0" lang="uk-UA" sz="1800" b="1" i="0" u="none" strike="noStrike" cap="none" normalizeH="0" baseline="0" smtClean="0">
                          <a:ln>
                            <a:noFill/>
                          </a:ln>
                          <a:solidFill>
                            <a:schemeClr val="tx1"/>
                          </a:solidFill>
                          <a:effectLst/>
                          <a:latin typeface="Arial" charset="0"/>
                          <a:cs typeface="Arial" charset="0"/>
                        </a:rPr>
                        <a:t> години</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12</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 6,0:1</a:t>
                      </a:r>
                      <a:endParaRPr kumimoji="0" lang="ru-RU" sz="1800" b="1" i="0" u="none" strike="noStrike" cap="none" normalizeH="0" baseline="0" dirty="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0,4</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1432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Arial" charset="0"/>
                          <a:cs typeface="Arial" charset="0"/>
                        </a:rPr>
                        <a:t>F</a:t>
                      </a:r>
                      <a:r>
                        <a:rPr kumimoji="0" lang="ru-RU" sz="1800" b="1" i="0" u="none" strike="noStrike" cap="none" normalizeH="0" baseline="-25000" smtClean="0">
                          <a:ln>
                            <a:noFill/>
                          </a:ln>
                          <a:solidFill>
                            <a:schemeClr val="tx1"/>
                          </a:solidFill>
                          <a:effectLst/>
                          <a:latin typeface="Arial" charset="0"/>
                          <a:cs typeface="Arial" charset="0"/>
                        </a:rPr>
                        <a:t>2</a:t>
                      </a:r>
                      <a:r>
                        <a:rPr kumimoji="0" lang="ru-RU" sz="1800" b="1" i="0" u="none" strike="noStrike" cap="none" normalizeH="0" baseline="0" smtClean="0">
                          <a:ln>
                            <a:noFill/>
                          </a:ln>
                          <a:solidFill>
                            <a:schemeClr val="tx1"/>
                          </a:solidFill>
                          <a:effectLst/>
                          <a:latin typeface="Arial" charset="0"/>
                          <a:cs typeface="Arial" charset="0"/>
                        </a:rPr>
                        <a:t> «</a:t>
                      </a:r>
                      <a:r>
                        <a:rPr kumimoji="0" lang="fr-FR" sz="1800" b="1" i="1" u="none" strike="noStrike" cap="none" normalizeH="0" baseline="0" smtClean="0">
                          <a:ln>
                            <a:noFill/>
                          </a:ln>
                          <a:solidFill>
                            <a:schemeClr val="tx1"/>
                          </a:solidFill>
                          <a:effectLst/>
                          <a:latin typeface="Arial" charset="0"/>
                          <a:cs typeface="Arial" charset="0"/>
                        </a:rPr>
                        <a:t>virescent</a:t>
                      </a:r>
                      <a:r>
                        <a:rPr kumimoji="0" lang="ru-RU" sz="1800" b="1" i="0" u="none" strike="noStrike" cap="none" normalizeH="0" baseline="0" smtClean="0">
                          <a:ln>
                            <a:noFill/>
                          </a:ln>
                          <a:solidFill>
                            <a:schemeClr val="tx1"/>
                          </a:solidFill>
                          <a:effectLst/>
                          <a:latin typeface="Arial" charset="0"/>
                          <a:cs typeface="Arial" charset="0"/>
                        </a:rPr>
                        <a:t>» × «</a:t>
                      </a:r>
                      <a:r>
                        <a:rPr kumimoji="0" lang="fr-FR" sz="1800" b="1" i="1" u="none" strike="noStrike" cap="none" normalizeH="0" baseline="0" smtClean="0">
                          <a:ln>
                            <a:noFill/>
                          </a:ln>
                          <a:solidFill>
                            <a:schemeClr val="tx1"/>
                          </a:solidFill>
                          <a:effectLst/>
                          <a:latin typeface="Arial" charset="0"/>
                          <a:cs typeface="Arial" charset="0"/>
                        </a:rPr>
                        <a:t>xantha</a:t>
                      </a:r>
                      <a:r>
                        <a:rPr kumimoji="0" lang="ru-RU" sz="1800" b="1" i="0" u="none" strike="noStrike" cap="none" normalizeH="0" baseline="0" smtClean="0">
                          <a:ln>
                            <a:noFill/>
                          </a:ln>
                          <a:solidFill>
                            <a:schemeClr val="tx1"/>
                          </a:solidFill>
                          <a:effectLst/>
                          <a:latin typeface="Arial" charset="0"/>
                          <a:cs typeface="Arial" charset="0"/>
                        </a:rPr>
                        <a:t>» (</a:t>
                      </a:r>
                      <a:r>
                        <a:rPr kumimoji="0" lang="uk-UA" sz="1800" b="1" i="0" u="none" strike="noStrike" cap="none" normalizeH="0" baseline="0" smtClean="0">
                          <a:ln>
                            <a:noFill/>
                          </a:ln>
                          <a:solidFill>
                            <a:schemeClr val="tx1"/>
                          </a:solidFill>
                          <a:effectLst/>
                          <a:latin typeface="Arial" charset="0"/>
                          <a:cs typeface="Arial" charset="0"/>
                        </a:rPr>
                        <a:t>маркерна ознака</a:t>
                      </a:r>
                      <a:r>
                        <a:rPr kumimoji="0" lang="ru-RU" sz="1800" b="1" i="0" u="none" strike="noStrike" cap="none" normalizeH="0" baseline="0" smtClean="0">
                          <a:ln>
                            <a:noFill/>
                          </a:ln>
                          <a:solidFill>
                            <a:schemeClr val="tx1"/>
                          </a:solidFill>
                          <a:effectLst/>
                          <a:latin typeface="Arial" charset="0"/>
                          <a:cs typeface="Arial" charset="0"/>
                        </a:rPr>
                        <a:t> «</a:t>
                      </a:r>
                      <a:r>
                        <a:rPr kumimoji="0" lang="fr-FR" sz="1800" b="1" i="0" u="none" strike="noStrike" cap="none" normalizeH="0" baseline="0" smtClean="0">
                          <a:ln>
                            <a:noFill/>
                          </a:ln>
                          <a:solidFill>
                            <a:schemeClr val="tx1"/>
                          </a:solidFill>
                          <a:effectLst/>
                          <a:latin typeface="Arial" charset="0"/>
                          <a:cs typeface="Arial" charset="0"/>
                        </a:rPr>
                        <a:t>virescent</a:t>
                      </a: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Контроль</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2,8:1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60</a:t>
                      </a:r>
                      <a:r>
                        <a:rPr kumimoji="0" lang="ru-RU" sz="1800" b="1" i="0" u="none" strike="noStrike" cap="none" normalizeH="0" baseline="0" smtClean="0">
                          <a:ln>
                            <a:noFill/>
                          </a:ln>
                          <a:solidFill>
                            <a:schemeClr val="tx1"/>
                          </a:solidFill>
                          <a:effectLst/>
                          <a:latin typeface="Arial" charset="0"/>
                          <a:cs typeface="Arial" charset="0"/>
                        </a:rPr>
                        <a:t>°</a:t>
                      </a:r>
                      <a:r>
                        <a:rPr kumimoji="0" lang="en-US" sz="1800" b="1" i="0" u="none" strike="noStrike" cap="none" normalizeH="0" baseline="0" smtClean="0">
                          <a:ln>
                            <a:noFill/>
                          </a:ln>
                          <a:solidFill>
                            <a:schemeClr val="tx1"/>
                          </a:solidFill>
                          <a:effectLst/>
                          <a:latin typeface="Arial" charset="0"/>
                          <a:cs typeface="Arial" charset="0"/>
                        </a:rPr>
                        <a:t>C/1</a:t>
                      </a:r>
                      <a:r>
                        <a:rPr kumimoji="0" lang="uk-UA" sz="1800" b="1" i="0" u="none" strike="noStrike" cap="none" normalizeH="0" baseline="0" smtClean="0">
                          <a:ln>
                            <a:noFill/>
                          </a:ln>
                          <a:solidFill>
                            <a:schemeClr val="tx1"/>
                          </a:solidFill>
                          <a:effectLst/>
                          <a:latin typeface="Arial" charset="0"/>
                          <a:cs typeface="Arial" charset="0"/>
                        </a:rPr>
                        <a:t> година</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45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4,5:1</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314325">
                <a:tc gridSpan="5">
                  <a: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chemeClr val="tx1"/>
                          </a:solidFill>
                          <a:effectLst/>
                          <a:latin typeface="Arial" charset="0"/>
                          <a:cs typeface="Arial" charset="0"/>
                        </a:rPr>
                        <a:t>Примітка</a:t>
                      </a:r>
                      <a:r>
                        <a:rPr kumimoji="0" lang="ru-RU" sz="1800" b="1" i="0" u="none" strike="noStrike" cap="none" normalizeH="0" baseline="0" smtClean="0">
                          <a:ln>
                            <a:noFill/>
                          </a:ln>
                          <a:solidFill>
                            <a:schemeClr val="tx1"/>
                          </a:solidFill>
                          <a:effectLst/>
                          <a:latin typeface="Arial" charset="0"/>
                          <a:cs typeface="Arial" charset="0"/>
                        </a:rPr>
                        <a:t>: χ</a:t>
                      </a:r>
                      <a:r>
                        <a:rPr kumimoji="0" lang="ru-RU" sz="1800" b="1" i="0" u="none" strike="noStrike" cap="none" normalizeH="0" baseline="30000" smtClean="0">
                          <a:ln>
                            <a:noFill/>
                          </a:ln>
                          <a:solidFill>
                            <a:schemeClr val="tx1"/>
                          </a:solidFill>
                          <a:effectLst/>
                          <a:latin typeface="Arial" charset="0"/>
                          <a:cs typeface="Arial" charset="0"/>
                        </a:rPr>
                        <a:t>2</a:t>
                      </a:r>
                      <a:r>
                        <a:rPr kumimoji="0" lang="ru-RU" sz="1800" b="1" i="0" u="none" strike="noStrike" cap="none" normalizeH="0" baseline="-25000" smtClean="0">
                          <a:ln>
                            <a:noFill/>
                          </a:ln>
                          <a:solidFill>
                            <a:schemeClr val="tx1"/>
                          </a:solidFill>
                          <a:effectLst/>
                          <a:latin typeface="Arial" charset="0"/>
                          <a:cs typeface="Arial" charset="0"/>
                        </a:rPr>
                        <a:t>0,05</a:t>
                      </a:r>
                      <a:r>
                        <a:rPr kumimoji="0" lang="ru-RU" sz="1800" b="1" i="0" u="none" strike="noStrike" cap="none" normalizeH="0" baseline="0" smtClean="0">
                          <a:ln>
                            <a:noFill/>
                          </a:ln>
                          <a:solidFill>
                            <a:schemeClr val="tx1"/>
                          </a:solidFill>
                          <a:effectLst/>
                          <a:latin typeface="Arial" charset="0"/>
                          <a:cs typeface="Arial" charset="0"/>
                        </a:rPr>
                        <a:t> (</a:t>
                      </a:r>
                      <a:r>
                        <a:rPr kumimoji="0" lang="en-US" sz="1800" b="1" i="0" u="none" strike="noStrike" cap="none" normalizeH="0" baseline="0" smtClean="0">
                          <a:ln>
                            <a:noFill/>
                          </a:ln>
                          <a:solidFill>
                            <a:schemeClr val="tx1"/>
                          </a:solidFill>
                          <a:effectLst/>
                          <a:latin typeface="Arial" charset="0"/>
                          <a:cs typeface="Arial" charset="0"/>
                        </a:rPr>
                        <a:t>df=1</a:t>
                      </a:r>
                      <a:r>
                        <a:rPr kumimoji="0" lang="ru-RU" sz="1800" b="1" i="0" u="none" strike="noStrike" cap="none" normalizeH="0" baseline="0" smtClean="0">
                          <a:ln>
                            <a:noFill/>
                          </a:ln>
                          <a:solidFill>
                            <a:schemeClr val="tx1"/>
                          </a:solidFill>
                          <a:effectLst/>
                          <a:latin typeface="Arial" charset="0"/>
                          <a:cs typeface="Arial" charset="0"/>
                        </a:rPr>
                        <a:t>) </a:t>
                      </a:r>
                      <a:r>
                        <a:rPr kumimoji="0" lang="en-US" sz="1800" b="1" i="0" u="none" strike="noStrike" cap="none" normalizeH="0" baseline="0" smtClean="0">
                          <a:ln>
                            <a:noFill/>
                          </a:ln>
                          <a:solidFill>
                            <a:schemeClr val="tx1"/>
                          </a:solidFill>
                          <a:effectLst/>
                          <a:latin typeface="Arial" charset="0"/>
                          <a:cs typeface="Arial" charset="0"/>
                        </a:rPr>
                        <a:t>=3,84</a:t>
                      </a:r>
                      <a:r>
                        <a:rPr kumimoji="0" lang="ru-RU" sz="18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25611" marR="297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Shape 1"/>
          <p:cNvSpPr txBox="1">
            <a:spLocks noChangeArrowheads="1"/>
          </p:cNvSpPr>
          <p:nvPr/>
        </p:nvSpPr>
        <p:spPr bwMode="auto">
          <a:xfrm>
            <a:off x="1271588" y="153988"/>
            <a:ext cx="10815637" cy="1336675"/>
          </a:xfrm>
          <a:prstGeom prst="rect">
            <a:avLst/>
          </a:prstGeom>
          <a:noFill/>
          <a:ln w="9525">
            <a:noFill/>
            <a:miter lim="800000"/>
            <a:headEnd/>
            <a:tailEnd/>
          </a:ln>
        </p:spPr>
        <p:txBody>
          <a:bodyPr/>
          <a:lstStyle/>
          <a:p>
            <a:pPr algn="ctr"/>
            <a:r>
              <a:rPr lang="uk-UA" sz="2400" b="1">
                <a:solidFill>
                  <a:srgbClr val="262626"/>
                </a:solidFill>
                <a:cs typeface="Arial" charset="0"/>
              </a:rPr>
              <a:t>Вплив гаметофітного добору на співвідношення класів рослин за висотою в F</a:t>
            </a:r>
            <a:r>
              <a:rPr lang="uk-UA" sz="2400" b="1" baseline="-25000">
                <a:solidFill>
                  <a:srgbClr val="262626"/>
                </a:solidFill>
                <a:cs typeface="Arial" charset="0"/>
              </a:rPr>
              <a:t>2</a:t>
            </a:r>
            <a:r>
              <a:rPr lang="uk-UA" sz="2400" b="1">
                <a:solidFill>
                  <a:srgbClr val="262626"/>
                </a:solidFill>
                <a:cs typeface="Arial" charset="0"/>
              </a:rPr>
              <a:t> «</a:t>
            </a:r>
            <a:r>
              <a:rPr lang="uk-UA" sz="2400" b="1" i="1">
                <a:solidFill>
                  <a:srgbClr val="262626"/>
                </a:solidFill>
                <a:cs typeface="Arial" charset="0"/>
              </a:rPr>
              <a:t>xantha</a:t>
            </a:r>
            <a:r>
              <a:rPr lang="uk-UA" sz="2400" b="1">
                <a:solidFill>
                  <a:srgbClr val="262626"/>
                </a:solidFill>
                <a:cs typeface="Arial" charset="0"/>
              </a:rPr>
              <a:t>» × «дихотомічне жилкування»</a:t>
            </a:r>
            <a:endParaRPr lang="uk-UA" b="1">
              <a:cs typeface="Arial" charset="0"/>
            </a:endParaRPr>
          </a:p>
        </p:txBody>
      </p:sp>
      <p:pic>
        <p:nvPicPr>
          <p:cNvPr id="97282" name="Изображение2"/>
          <p:cNvPicPr>
            <a:picLocks noChangeAspect="1" noChangeArrowheads="1"/>
          </p:cNvPicPr>
          <p:nvPr/>
        </p:nvPicPr>
        <p:blipFill>
          <a:blip r:embed="rId2"/>
          <a:srcRect/>
          <a:stretch>
            <a:fillRect/>
          </a:stretch>
        </p:blipFill>
        <p:spPr bwMode="auto">
          <a:xfrm>
            <a:off x="2270125" y="1855788"/>
            <a:ext cx="7650163" cy="4738687"/>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Shape 1"/>
          <p:cNvSpPr txBox="1">
            <a:spLocks noChangeArrowheads="1"/>
          </p:cNvSpPr>
          <p:nvPr/>
        </p:nvSpPr>
        <p:spPr bwMode="auto">
          <a:xfrm>
            <a:off x="1479550" y="128588"/>
            <a:ext cx="10415588" cy="1411287"/>
          </a:xfrm>
          <a:prstGeom prst="rect">
            <a:avLst/>
          </a:prstGeom>
          <a:noFill/>
          <a:ln w="9525">
            <a:noFill/>
            <a:miter lim="800000"/>
            <a:headEnd/>
            <a:tailEnd/>
          </a:ln>
        </p:spPr>
        <p:txBody>
          <a:bodyPr/>
          <a:lstStyle/>
          <a:p>
            <a:pPr algn="ctr"/>
            <a:r>
              <a:rPr lang="uk-UA" sz="2400" b="1">
                <a:solidFill>
                  <a:srgbClr val="262626"/>
                </a:solidFill>
                <a:cs typeface="Arial" charset="0"/>
              </a:rPr>
              <a:t>Вплив гаметофітного та спорофітного доборів, а також їх спільної дії на співвідношення класів рослин за висотою</a:t>
            </a:r>
          </a:p>
          <a:p>
            <a:pPr algn="ctr"/>
            <a:r>
              <a:rPr lang="uk-UA" sz="2400" b="1">
                <a:solidFill>
                  <a:srgbClr val="262626"/>
                </a:solidFill>
                <a:cs typeface="Arial" charset="0"/>
              </a:rPr>
              <a:t>в F</a:t>
            </a:r>
            <a:r>
              <a:rPr lang="uk-UA" sz="2400" b="1" baseline="-25000">
                <a:solidFill>
                  <a:srgbClr val="262626"/>
                </a:solidFill>
                <a:cs typeface="Arial" charset="0"/>
              </a:rPr>
              <a:t>2</a:t>
            </a:r>
            <a:r>
              <a:rPr lang="uk-UA" sz="2400" b="1">
                <a:solidFill>
                  <a:srgbClr val="262626"/>
                </a:solidFill>
                <a:cs typeface="Arial" charset="0"/>
              </a:rPr>
              <a:t> «</a:t>
            </a:r>
            <a:r>
              <a:rPr lang="uk-UA" sz="2400" b="1" i="1">
                <a:solidFill>
                  <a:srgbClr val="262626"/>
                </a:solidFill>
                <a:cs typeface="Arial" charset="0"/>
              </a:rPr>
              <a:t>xantha</a:t>
            </a:r>
            <a:r>
              <a:rPr lang="uk-UA" sz="2400" b="1">
                <a:solidFill>
                  <a:srgbClr val="262626"/>
                </a:solidFill>
                <a:cs typeface="Arial" charset="0"/>
              </a:rPr>
              <a:t>» × «карлик»</a:t>
            </a:r>
            <a:endParaRPr lang="uk-UA" b="1">
              <a:cs typeface="Arial" charset="0"/>
            </a:endParaRPr>
          </a:p>
        </p:txBody>
      </p:sp>
      <p:pic>
        <p:nvPicPr>
          <p:cNvPr id="98306" name="Изображение3"/>
          <p:cNvPicPr>
            <a:picLocks noChangeAspect="1" noChangeArrowheads="1"/>
          </p:cNvPicPr>
          <p:nvPr/>
        </p:nvPicPr>
        <p:blipFill>
          <a:blip r:embed="rId2"/>
          <a:srcRect/>
          <a:stretch>
            <a:fillRect/>
          </a:stretch>
        </p:blipFill>
        <p:spPr bwMode="auto">
          <a:xfrm>
            <a:off x="2319338" y="1933575"/>
            <a:ext cx="7553325" cy="484822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Shape 1"/>
          <p:cNvSpPr txBox="1">
            <a:spLocks noChangeArrowheads="1"/>
          </p:cNvSpPr>
          <p:nvPr/>
        </p:nvSpPr>
        <p:spPr bwMode="auto">
          <a:xfrm>
            <a:off x="2589213" y="2208213"/>
            <a:ext cx="8915400" cy="1319212"/>
          </a:xfrm>
          <a:prstGeom prst="rect">
            <a:avLst/>
          </a:prstGeom>
          <a:noFill/>
          <a:ln w="9525">
            <a:noFill/>
            <a:miter lim="800000"/>
            <a:headEnd/>
            <a:tailEnd/>
          </a:ln>
        </p:spPr>
        <p:txBody>
          <a:bodyPr anchor="b"/>
          <a:lstStyle/>
          <a:p>
            <a:pPr algn="ctr"/>
            <a:r>
              <a:rPr lang="ru-RU" sz="4000" b="1">
                <a:solidFill>
                  <a:srgbClr val="262626"/>
                </a:solidFill>
                <a:latin typeface="Times New Roman" pitchFamily="18" charset="0"/>
              </a:rPr>
              <a:t>ГАМЕТОФІТНИЙ ДОБІР НА ПОСУХОСТІЙКІСТЬ</a:t>
            </a:r>
            <a:endParaRPr lang="ru-RU">
              <a:latin typeface="Century Gothic"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Shape 1"/>
          <p:cNvSpPr txBox="1">
            <a:spLocks noChangeArrowheads="1"/>
          </p:cNvSpPr>
          <p:nvPr/>
        </p:nvSpPr>
        <p:spPr bwMode="auto">
          <a:xfrm>
            <a:off x="1684338" y="220663"/>
            <a:ext cx="9534525" cy="708025"/>
          </a:xfrm>
          <a:prstGeom prst="rect">
            <a:avLst/>
          </a:prstGeom>
          <a:noFill/>
          <a:ln w="9525">
            <a:noFill/>
            <a:miter lim="800000"/>
            <a:headEnd/>
            <a:tailEnd/>
          </a:ln>
        </p:spPr>
        <p:txBody>
          <a:bodyPr/>
          <a:lstStyle/>
          <a:p>
            <a:r>
              <a:rPr lang="uk-UA" sz="3600" b="1">
                <a:cs typeface="Arial" charset="0"/>
              </a:rPr>
              <a:t>Стійкість вихідного матеріалу до посухи</a:t>
            </a:r>
            <a:endParaRPr lang="uk-UA">
              <a:cs typeface="Arial" charset="0"/>
            </a:endParaRPr>
          </a:p>
        </p:txBody>
      </p:sp>
      <p:sp>
        <p:nvSpPr>
          <p:cNvPr id="100354" name="TextShape 2"/>
          <p:cNvSpPr txBox="1">
            <a:spLocks noChangeArrowheads="1"/>
          </p:cNvSpPr>
          <p:nvPr/>
        </p:nvSpPr>
        <p:spPr bwMode="auto">
          <a:xfrm>
            <a:off x="1820863" y="1001713"/>
            <a:ext cx="10313987" cy="868362"/>
          </a:xfrm>
          <a:prstGeom prst="rect">
            <a:avLst/>
          </a:prstGeom>
          <a:noFill/>
          <a:ln w="9525">
            <a:noFill/>
            <a:miter lim="800000"/>
            <a:headEnd/>
            <a:tailEnd/>
          </a:ln>
        </p:spPr>
        <p:txBody>
          <a:bodyPr anchor="b"/>
          <a:lstStyle/>
          <a:p>
            <a:pPr algn="ctr"/>
            <a:r>
              <a:rPr lang="uk-UA" sz="2400">
                <a:cs typeface="Arial" charset="0"/>
              </a:rPr>
              <a:t>Відносна суха маса зародкових корінців при проростанні насіння</a:t>
            </a:r>
          </a:p>
          <a:p>
            <a:pPr algn="ctr"/>
            <a:r>
              <a:rPr lang="uk-UA" sz="2400">
                <a:cs typeface="Arial" charset="0"/>
              </a:rPr>
              <a:t>на розчині цукрози</a:t>
            </a:r>
            <a:endParaRPr lang="uk-UA">
              <a:cs typeface="Arial" charset="0"/>
            </a:endParaRPr>
          </a:p>
        </p:txBody>
      </p:sp>
      <p:graphicFrame>
        <p:nvGraphicFramePr>
          <p:cNvPr id="3" name="Таблица 2"/>
          <p:cNvGraphicFramePr>
            <a:graphicFrameLocks noGrp="1"/>
          </p:cNvGraphicFramePr>
          <p:nvPr/>
        </p:nvGraphicFramePr>
        <p:xfrm>
          <a:off x="782638" y="2092325"/>
          <a:ext cx="11129962" cy="3200400"/>
        </p:xfrm>
        <a:graphic>
          <a:graphicData uri="http://schemas.openxmlformats.org/drawingml/2006/table">
            <a:tbl>
              <a:tblPr/>
              <a:tblGrid>
                <a:gridCol w="2251075"/>
                <a:gridCol w="2824162"/>
                <a:gridCol w="2946400"/>
                <a:gridCol w="3108325"/>
              </a:tblGrid>
              <a:tr h="381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Генотип</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Середня суха маса зародкових корінців у контролі, г</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Середня суха маса зародкових корінців у досліді, г</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Відносна середня суха маса зародкових корінців, %</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492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Дихотомічне жилкування</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0,29</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0,06</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20,7</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5,91</a:t>
                      </a:r>
                      <a:endParaRPr kumimoji="0" lang="ru-RU" sz="12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cs typeface="Arial" charset="0"/>
                        </a:rPr>
                        <a:t>Virescent</a:t>
                      </a:r>
                      <a:endParaRPr kumimoji="0" lang="ru-RU" sz="1200" b="1" i="1"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0,18</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0,08</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44,6</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9,08*</a:t>
                      </a:r>
                      <a:endParaRPr kumimoji="0" lang="ru-RU" sz="12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gridSpan="4">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Примітка: </a:t>
                      </a:r>
                      <a:r>
                        <a:rPr kumimoji="0" lang="ru-RU" sz="2000" b="1" i="0" u="none" strike="noStrike" cap="none" normalizeH="0" baseline="0" smtClean="0">
                          <a:ln>
                            <a:noFill/>
                          </a:ln>
                          <a:solidFill>
                            <a:schemeClr val="tx1"/>
                          </a:solidFill>
                          <a:effectLst/>
                          <a:latin typeface="Arial" charset="0"/>
                          <a:cs typeface="Arial" charset="0"/>
                        </a:rPr>
                        <a:t>* – </a:t>
                      </a:r>
                      <a:r>
                        <a:rPr kumimoji="0" lang="uk-UA" sz="2000" b="1" i="0" u="none" strike="noStrike" cap="none" normalizeH="0" baseline="0" smtClean="0">
                          <a:ln>
                            <a:noFill/>
                          </a:ln>
                          <a:solidFill>
                            <a:schemeClr val="tx1"/>
                          </a:solidFill>
                          <a:effectLst/>
                          <a:latin typeface="Arial" charset="0"/>
                          <a:cs typeface="Arial" charset="0"/>
                        </a:rPr>
                        <a:t>відмінності істотні при p≤0,05.</a:t>
                      </a:r>
                      <a:endParaRPr kumimoji="0" lang="ru-RU" sz="2000" b="1" i="0" u="none" strike="noStrike" cap="none" normalizeH="0" baseline="0" smtClean="0">
                        <a:ln>
                          <a:noFill/>
                        </a:ln>
                        <a:solidFill>
                          <a:schemeClr val="tx1"/>
                        </a:solidFill>
                        <a:effectLst/>
                        <a:latin typeface="Arial"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2589213" y="458788"/>
            <a:ext cx="8910637" cy="752475"/>
          </a:xfrm>
          <a:prstGeom prst="rect">
            <a:avLst/>
          </a:prstGeom>
          <a:noFill/>
          <a:ln>
            <a:noFill/>
          </a:ln>
        </p:spPr>
        <p:txBody>
          <a:bodyPr/>
          <a:lstStyle/>
          <a:p>
            <a:pPr algn="ctr" fontAlgn="auto">
              <a:spcBef>
                <a:spcPts val="0"/>
              </a:spcBef>
              <a:spcAft>
                <a:spcPts val="0"/>
              </a:spcAft>
              <a:defRPr/>
            </a:pPr>
            <a:r>
              <a:rPr lang="uk-UA" sz="3600" b="1" dirty="0">
                <a:solidFill>
                  <a:srgbClr val="262626"/>
                </a:solidFill>
                <a:latin typeface="+mj-lt"/>
              </a:rPr>
              <a:t>Мета дослідження</a:t>
            </a:r>
            <a:endParaRPr lang="uk-UA" dirty="0">
              <a:latin typeface="+mj-lt"/>
            </a:endParaRPr>
          </a:p>
        </p:txBody>
      </p:sp>
      <p:sp>
        <p:nvSpPr>
          <p:cNvPr id="73730" name="TextShape 2"/>
          <p:cNvSpPr txBox="1">
            <a:spLocks noChangeArrowheads="1"/>
          </p:cNvSpPr>
          <p:nvPr/>
        </p:nvSpPr>
        <p:spPr bwMode="auto">
          <a:xfrm>
            <a:off x="2589213" y="1463675"/>
            <a:ext cx="8915400" cy="4446588"/>
          </a:xfrm>
          <a:prstGeom prst="rect">
            <a:avLst/>
          </a:prstGeom>
          <a:noFill/>
          <a:ln w="9525">
            <a:noFill/>
            <a:miter lim="800000"/>
            <a:headEnd/>
            <a:tailEnd/>
          </a:ln>
        </p:spPr>
        <p:txBody>
          <a:bodyPr/>
          <a:lstStyle/>
          <a:p>
            <a:pPr algn="just"/>
            <a:r>
              <a:rPr lang="uk-UA" sz="3600" b="1">
                <a:solidFill>
                  <a:srgbClr val="000000"/>
                </a:solidFill>
                <a:cs typeface="Arial" charset="0"/>
              </a:rPr>
              <a:t>Метою дослідження було вивчення впливу пилкового добору у гібридів F</a:t>
            </a:r>
            <a:r>
              <a:rPr lang="uk-UA" sz="3600" b="1" baseline="-25000">
                <a:solidFill>
                  <a:srgbClr val="000000"/>
                </a:solidFill>
                <a:cs typeface="Arial" charset="0"/>
              </a:rPr>
              <a:t>1</a:t>
            </a:r>
            <a:r>
              <a:rPr lang="uk-UA" sz="3600" b="1">
                <a:solidFill>
                  <a:srgbClr val="000000"/>
                </a:solidFill>
                <a:cs typeface="Arial" charset="0"/>
              </a:rPr>
              <a:t> соняшнику культурного на стійкість популяцій F</a:t>
            </a:r>
            <a:r>
              <a:rPr lang="uk-UA" sz="3600" b="1" baseline="-25000">
                <a:solidFill>
                  <a:srgbClr val="000000"/>
                </a:solidFill>
                <a:cs typeface="Arial" charset="0"/>
              </a:rPr>
              <a:t>2</a:t>
            </a:r>
            <a:r>
              <a:rPr lang="uk-UA" sz="3600" b="1">
                <a:solidFill>
                  <a:srgbClr val="000000"/>
                </a:solidFill>
                <a:cs typeface="Arial" charset="0"/>
              </a:rPr>
              <a:t> до абіотичних факторів зовнішнього середовища та їх генетичну структуру.</a:t>
            </a:r>
            <a:endParaRPr lang="uk-UA" sz="2000"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Shape 1"/>
          <p:cNvSpPr txBox="1">
            <a:spLocks noChangeArrowheads="1"/>
          </p:cNvSpPr>
          <p:nvPr/>
        </p:nvSpPr>
        <p:spPr bwMode="auto">
          <a:xfrm>
            <a:off x="1220788" y="57150"/>
            <a:ext cx="10058400" cy="1350963"/>
          </a:xfrm>
          <a:prstGeom prst="rect">
            <a:avLst/>
          </a:prstGeom>
          <a:noFill/>
          <a:ln w="9525">
            <a:noFill/>
            <a:miter lim="800000"/>
            <a:headEnd/>
            <a:tailEnd/>
          </a:ln>
        </p:spPr>
        <p:txBody>
          <a:bodyPr/>
          <a:lstStyle/>
          <a:p>
            <a:pPr algn="ctr"/>
            <a:r>
              <a:rPr lang="uk-UA" sz="3600" b="1">
                <a:cs typeface="Arial" charset="0"/>
              </a:rPr>
              <a:t>Вплив осмотичного стресу на проростання пилку соняшника </a:t>
            </a:r>
            <a:r>
              <a:rPr lang="en-US" sz="3600" b="1" i="1">
                <a:cs typeface="Arial" charset="0"/>
              </a:rPr>
              <a:t>in vitro</a:t>
            </a:r>
            <a:endParaRPr lang="uk-UA" i="1">
              <a:cs typeface="Arial" charset="0"/>
            </a:endParaRPr>
          </a:p>
        </p:txBody>
      </p:sp>
      <p:sp>
        <p:nvSpPr>
          <p:cNvPr id="101378" name="TextShape 2"/>
          <p:cNvSpPr txBox="1">
            <a:spLocks noChangeArrowheads="1"/>
          </p:cNvSpPr>
          <p:nvPr/>
        </p:nvSpPr>
        <p:spPr bwMode="auto">
          <a:xfrm>
            <a:off x="4267200" y="1543050"/>
            <a:ext cx="3735388" cy="603250"/>
          </a:xfrm>
          <a:prstGeom prst="rect">
            <a:avLst/>
          </a:prstGeom>
          <a:noFill/>
          <a:ln w="9525">
            <a:noFill/>
            <a:miter lim="800000"/>
            <a:headEnd/>
            <a:tailEnd/>
          </a:ln>
        </p:spPr>
        <p:txBody>
          <a:bodyPr anchor="b"/>
          <a:lstStyle/>
          <a:p>
            <a:pPr algn="ctr"/>
            <a:r>
              <a:rPr lang="ru-RU" sz="2400" b="1">
                <a:solidFill>
                  <a:srgbClr val="000000"/>
                </a:solidFill>
                <a:cs typeface="Arial" charset="0"/>
              </a:rPr>
              <a:t>40% ПЕГ 6000</a:t>
            </a:r>
            <a:endParaRPr lang="ru-RU" b="1">
              <a:cs typeface="Arial" charset="0"/>
            </a:endParaRPr>
          </a:p>
        </p:txBody>
      </p:sp>
      <p:sp>
        <p:nvSpPr>
          <p:cNvPr id="101379" name="TextShape 3"/>
          <p:cNvSpPr txBox="1">
            <a:spLocks noChangeArrowheads="1"/>
          </p:cNvSpPr>
          <p:nvPr/>
        </p:nvSpPr>
        <p:spPr bwMode="auto">
          <a:xfrm>
            <a:off x="8183563" y="1543050"/>
            <a:ext cx="3721100" cy="603250"/>
          </a:xfrm>
          <a:prstGeom prst="rect">
            <a:avLst/>
          </a:prstGeom>
          <a:noFill/>
          <a:ln w="9525">
            <a:noFill/>
            <a:miter lim="800000"/>
            <a:headEnd/>
            <a:tailEnd/>
          </a:ln>
        </p:spPr>
        <p:txBody>
          <a:bodyPr anchor="b"/>
          <a:lstStyle/>
          <a:p>
            <a:pPr algn="ctr"/>
            <a:r>
              <a:rPr lang="ru-RU" sz="2400" b="1">
                <a:solidFill>
                  <a:srgbClr val="000000"/>
                </a:solidFill>
                <a:cs typeface="Arial" charset="0"/>
              </a:rPr>
              <a:t>50% ПЕГ 6000</a:t>
            </a:r>
            <a:endParaRPr lang="ru-RU" b="1">
              <a:cs typeface="Arial" charset="0"/>
            </a:endParaRPr>
          </a:p>
        </p:txBody>
      </p:sp>
      <p:sp>
        <p:nvSpPr>
          <p:cNvPr id="101380" name="TextShape 4"/>
          <p:cNvSpPr txBox="1">
            <a:spLocks noChangeArrowheads="1"/>
          </p:cNvSpPr>
          <p:nvPr/>
        </p:nvSpPr>
        <p:spPr bwMode="auto">
          <a:xfrm>
            <a:off x="206375" y="1543050"/>
            <a:ext cx="3970338" cy="603250"/>
          </a:xfrm>
          <a:prstGeom prst="rect">
            <a:avLst/>
          </a:prstGeom>
          <a:noFill/>
          <a:ln w="9525">
            <a:noFill/>
            <a:miter lim="800000"/>
            <a:headEnd/>
            <a:tailEnd/>
          </a:ln>
        </p:spPr>
        <p:txBody>
          <a:bodyPr anchor="b"/>
          <a:lstStyle/>
          <a:p>
            <a:pPr algn="ctr"/>
            <a:r>
              <a:rPr lang="ru-RU" sz="2400" b="1">
                <a:solidFill>
                  <a:srgbClr val="000000"/>
                </a:solidFill>
                <a:cs typeface="Arial" charset="0"/>
              </a:rPr>
              <a:t>30% ПЕГ 6000 (контроль)</a:t>
            </a:r>
            <a:endParaRPr lang="ru-RU" b="1">
              <a:cs typeface="Arial" charset="0"/>
            </a:endParaRPr>
          </a:p>
        </p:txBody>
      </p:sp>
      <p:pic>
        <p:nvPicPr>
          <p:cNvPr id="101381" name="Рисунок 21"/>
          <p:cNvPicPr>
            <a:picLocks noChangeAspect="1" noChangeArrowheads="1"/>
          </p:cNvPicPr>
          <p:nvPr/>
        </p:nvPicPr>
        <p:blipFill>
          <a:blip r:embed="rId2"/>
          <a:srcRect/>
          <a:stretch>
            <a:fillRect/>
          </a:stretch>
        </p:blipFill>
        <p:spPr bwMode="auto">
          <a:xfrm>
            <a:off x="417513" y="2571750"/>
            <a:ext cx="3549650" cy="3735388"/>
          </a:xfrm>
          <a:prstGeom prst="rect">
            <a:avLst/>
          </a:prstGeom>
          <a:noFill/>
          <a:ln w="9525">
            <a:noFill/>
            <a:miter lim="800000"/>
            <a:headEnd/>
            <a:tailEnd/>
          </a:ln>
        </p:spPr>
      </p:pic>
      <p:pic>
        <p:nvPicPr>
          <p:cNvPr id="101382" name="Рисунок 13"/>
          <p:cNvPicPr>
            <a:picLocks noChangeAspect="1" noChangeArrowheads="1"/>
          </p:cNvPicPr>
          <p:nvPr/>
        </p:nvPicPr>
        <p:blipFill>
          <a:blip r:embed="rId3"/>
          <a:srcRect/>
          <a:stretch>
            <a:fillRect/>
          </a:stretch>
        </p:blipFill>
        <p:spPr bwMode="auto">
          <a:xfrm>
            <a:off x="4329113" y="2571750"/>
            <a:ext cx="3554412" cy="3732213"/>
          </a:xfrm>
          <a:prstGeom prst="rect">
            <a:avLst/>
          </a:prstGeom>
          <a:noFill/>
          <a:ln w="9525">
            <a:noFill/>
            <a:miter lim="800000"/>
            <a:headEnd/>
            <a:tailEnd/>
          </a:ln>
        </p:spPr>
      </p:pic>
      <p:pic>
        <p:nvPicPr>
          <p:cNvPr id="101383" name="Рисунок 14"/>
          <p:cNvPicPr>
            <a:picLocks noChangeAspect="1" noChangeArrowheads="1"/>
          </p:cNvPicPr>
          <p:nvPr/>
        </p:nvPicPr>
        <p:blipFill>
          <a:blip r:embed="rId4"/>
          <a:srcRect/>
          <a:stretch>
            <a:fillRect/>
          </a:stretch>
        </p:blipFill>
        <p:spPr bwMode="auto">
          <a:xfrm>
            <a:off x="8267700" y="2571750"/>
            <a:ext cx="3552825" cy="3733800"/>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Shape 1"/>
          <p:cNvSpPr txBox="1">
            <a:spLocks noChangeArrowheads="1"/>
          </p:cNvSpPr>
          <p:nvPr/>
        </p:nvSpPr>
        <p:spPr bwMode="auto">
          <a:xfrm>
            <a:off x="1441450" y="223838"/>
            <a:ext cx="10063163" cy="1325562"/>
          </a:xfrm>
          <a:prstGeom prst="rect">
            <a:avLst/>
          </a:prstGeom>
          <a:noFill/>
          <a:ln w="9525">
            <a:noFill/>
            <a:miter lim="800000"/>
            <a:headEnd/>
            <a:tailEnd/>
          </a:ln>
        </p:spPr>
        <p:txBody>
          <a:bodyPr/>
          <a:lstStyle/>
          <a:p>
            <a:pPr algn="ctr"/>
            <a:r>
              <a:rPr lang="uk-UA" sz="2400" b="1">
                <a:solidFill>
                  <a:srgbClr val="262626"/>
                </a:solidFill>
                <a:cs typeface="Arial" charset="0"/>
              </a:rPr>
              <a:t>Вплив </a:t>
            </a:r>
            <a:r>
              <a:rPr lang="uk-UA" sz="2800" b="1">
                <a:solidFill>
                  <a:srgbClr val="262626"/>
                </a:solidFill>
                <a:cs typeface="Arial" charset="0"/>
              </a:rPr>
              <a:t>осмотичного стресу на проростання пилку гібриду F</a:t>
            </a:r>
            <a:r>
              <a:rPr lang="uk-UA" sz="2800" b="1" baseline="-25000">
                <a:solidFill>
                  <a:srgbClr val="262626"/>
                </a:solidFill>
                <a:cs typeface="Arial" charset="0"/>
              </a:rPr>
              <a:t>1</a:t>
            </a:r>
            <a:r>
              <a:rPr lang="uk-UA" sz="2800" b="1">
                <a:solidFill>
                  <a:srgbClr val="262626"/>
                </a:solidFill>
                <a:cs typeface="Arial" charset="0"/>
              </a:rPr>
              <a:t> </a:t>
            </a:r>
            <a:r>
              <a:rPr lang="en-US" sz="2800" b="1" i="1">
                <a:solidFill>
                  <a:srgbClr val="262626"/>
                </a:solidFill>
                <a:cs typeface="Arial" charset="0"/>
              </a:rPr>
              <a:t>in vitro</a:t>
            </a:r>
            <a:endParaRPr lang="uk-UA" sz="2000" b="1" i="1">
              <a:cs typeface="Arial" charset="0"/>
            </a:endParaRPr>
          </a:p>
        </p:txBody>
      </p:sp>
      <p:graphicFrame>
        <p:nvGraphicFramePr>
          <p:cNvPr id="102434" name="Group 34"/>
          <p:cNvGraphicFramePr>
            <a:graphicFrameLocks noGrp="1"/>
          </p:cNvGraphicFramePr>
          <p:nvPr/>
        </p:nvGraphicFramePr>
        <p:xfrm>
          <a:off x="519113" y="2133600"/>
          <a:ext cx="11129962" cy="3474720"/>
        </p:xfrm>
        <a:graphic>
          <a:graphicData uri="http://schemas.openxmlformats.org/drawingml/2006/table">
            <a:tbl>
              <a:tblPr/>
              <a:tblGrid>
                <a:gridCol w="1598612"/>
                <a:gridCol w="3138488"/>
                <a:gridCol w="3319462"/>
                <a:gridCol w="3073400"/>
              </a:tblGrid>
              <a:tr h="1920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Варіант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Проаналізованих  пилкових зерен, шт.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Пророслих</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пилкових зерен, шт.</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Процент проростання пилку</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85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Контроль</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850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210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24,7±1,48</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40% ПЕГ</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705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40</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      5,7±0,87***</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50% ПЕГ</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636</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19</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       </a:t>
                      </a:r>
                      <a:r>
                        <a:rPr kumimoji="0" lang="en-US" sz="2400" b="1" i="0" u="none" strike="noStrike" cap="none" normalizeH="0" baseline="0" smtClean="0">
                          <a:ln>
                            <a:noFill/>
                          </a:ln>
                          <a:solidFill>
                            <a:schemeClr val="tx1"/>
                          </a:solidFill>
                          <a:effectLst/>
                          <a:latin typeface="Arial" charset="0"/>
                          <a:cs typeface="Arial" charset="0"/>
                        </a:rPr>
                        <a:t> </a:t>
                      </a:r>
                      <a:r>
                        <a:rPr kumimoji="0" lang="uk-UA" sz="2400" b="1" i="0" u="none" strike="noStrike" cap="none" normalizeH="0" baseline="0" smtClean="0">
                          <a:ln>
                            <a:noFill/>
                          </a:ln>
                          <a:solidFill>
                            <a:schemeClr val="tx1"/>
                          </a:solidFill>
                          <a:effectLst/>
                          <a:latin typeface="Arial" charset="0"/>
                          <a:cs typeface="Arial" charset="0"/>
                        </a:rPr>
                        <a:t>3,0±0,68***</a:t>
                      </a:r>
                      <a:r>
                        <a:rPr kumimoji="0" lang="uk-UA" sz="2400" b="1" i="0" u="none" strike="noStrike" cap="none" normalizeH="0" baseline="30000" smtClean="0">
                          <a:ln>
                            <a:noFill/>
                          </a:ln>
                          <a:solidFill>
                            <a:schemeClr val="tx1"/>
                          </a:solidFill>
                          <a:effectLst/>
                          <a:latin typeface="Arial" charset="0"/>
                          <a:cs typeface="Arial" charset="0"/>
                        </a:rPr>
                        <a:t>,</a:t>
                      </a:r>
                      <a:r>
                        <a:rPr kumimoji="0" lang="en-US" sz="2400" b="1" i="0" u="none" strike="noStrike" cap="none" normalizeH="0" baseline="3000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Примітка: *** – відмінності від контролю істотні при p≤0,001;</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30000" smtClean="0">
                          <a:ln>
                            <a:noFill/>
                          </a:ln>
                          <a:solidFill>
                            <a:schemeClr val="tx1"/>
                          </a:solidFill>
                          <a:effectLst/>
                          <a:latin typeface="Arial" charset="0"/>
                          <a:cs typeface="Arial" charset="0"/>
                        </a:rPr>
                        <a:t>#</a:t>
                      </a:r>
                      <a:r>
                        <a:rPr kumimoji="0" lang="uk-UA" sz="2400" b="1" i="0" u="none" strike="noStrike" cap="none" normalizeH="0" baseline="0" smtClean="0">
                          <a:ln>
                            <a:noFill/>
                          </a:ln>
                          <a:solidFill>
                            <a:schemeClr val="tx1"/>
                          </a:solidFill>
                          <a:effectLst/>
                          <a:latin typeface="Arial" charset="0"/>
                          <a:cs typeface="Arial" charset="0"/>
                        </a:rPr>
                        <a:t> – відмінності між дослідними варіантами істотні при p≤0,05.</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4147" marR="396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Shape 1"/>
          <p:cNvSpPr txBox="1">
            <a:spLocks noChangeArrowheads="1"/>
          </p:cNvSpPr>
          <p:nvPr/>
        </p:nvSpPr>
        <p:spPr bwMode="auto">
          <a:xfrm>
            <a:off x="1154113" y="1820863"/>
            <a:ext cx="9883775" cy="2633662"/>
          </a:xfrm>
          <a:prstGeom prst="rect">
            <a:avLst/>
          </a:prstGeom>
          <a:noFill/>
          <a:ln w="9525">
            <a:noFill/>
            <a:miter lim="800000"/>
            <a:headEnd/>
            <a:tailEnd/>
          </a:ln>
        </p:spPr>
        <p:txBody>
          <a:bodyPr anchor="b"/>
          <a:lstStyle/>
          <a:p>
            <a:pPr algn="ctr"/>
            <a:r>
              <a:rPr lang="uk-UA" sz="4000" b="1">
                <a:solidFill>
                  <a:srgbClr val="000000"/>
                </a:solidFill>
                <a:cs typeface="Arial" charset="0"/>
              </a:rPr>
              <a:t>Вплив добору під час проростання пилку гібридів F</a:t>
            </a:r>
            <a:r>
              <a:rPr lang="uk-UA" sz="4000" b="1" baseline="-25000">
                <a:solidFill>
                  <a:srgbClr val="000000"/>
                </a:solidFill>
                <a:cs typeface="Arial" charset="0"/>
              </a:rPr>
              <a:t>1</a:t>
            </a:r>
            <a:r>
              <a:rPr lang="uk-UA" sz="4000" b="1">
                <a:solidFill>
                  <a:srgbClr val="000000"/>
                </a:solidFill>
                <a:cs typeface="Arial" charset="0"/>
              </a:rPr>
              <a:t> в присутності осмотика на генетичну структуру популяцій F</a:t>
            </a:r>
            <a:r>
              <a:rPr lang="uk-UA" sz="4000" b="1" baseline="-25000">
                <a:solidFill>
                  <a:srgbClr val="000000"/>
                </a:solidFill>
                <a:cs typeface="Arial" charset="0"/>
              </a:rPr>
              <a:t>2</a:t>
            </a:r>
            <a:r>
              <a:rPr lang="uk-UA" sz="4000" b="1">
                <a:solidFill>
                  <a:srgbClr val="000000"/>
                </a:solidFill>
                <a:cs typeface="Arial" charset="0"/>
              </a:rPr>
              <a:t> та їх стійкість до посухи</a:t>
            </a:r>
            <a:endParaRPr lang="uk-UA">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Shape 1"/>
          <p:cNvSpPr txBox="1">
            <a:spLocks noChangeArrowheads="1"/>
          </p:cNvSpPr>
          <p:nvPr/>
        </p:nvSpPr>
        <p:spPr bwMode="auto">
          <a:xfrm>
            <a:off x="1325563" y="117475"/>
            <a:ext cx="10323512" cy="954088"/>
          </a:xfrm>
          <a:prstGeom prst="rect">
            <a:avLst/>
          </a:prstGeom>
          <a:noFill/>
          <a:ln w="9525">
            <a:noFill/>
            <a:miter lim="800000"/>
            <a:headEnd/>
            <a:tailEnd/>
          </a:ln>
        </p:spPr>
        <p:txBody>
          <a:bodyPr/>
          <a:lstStyle/>
          <a:p>
            <a:pPr algn="ctr"/>
            <a:r>
              <a:rPr lang="uk-UA" sz="2400" b="1">
                <a:solidFill>
                  <a:srgbClr val="000000"/>
                </a:solidFill>
                <a:cs typeface="Arial" charset="0"/>
              </a:rPr>
              <a:t>Добовий вплив змочення кошиків 10%-вим розчином ПЕГ 6000 суцвіть соняшника (ліворуч) у порівнянні з контролем (праворуч)</a:t>
            </a:r>
            <a:endParaRPr lang="uk-UA" b="1">
              <a:cs typeface="Arial" charset="0"/>
            </a:endParaRPr>
          </a:p>
        </p:txBody>
      </p:sp>
      <p:pic>
        <p:nvPicPr>
          <p:cNvPr id="104450" name="Объект 7"/>
          <p:cNvPicPr>
            <a:picLocks noChangeAspect="1" noChangeArrowheads="1"/>
          </p:cNvPicPr>
          <p:nvPr/>
        </p:nvPicPr>
        <p:blipFill>
          <a:blip r:embed="rId2"/>
          <a:srcRect/>
          <a:stretch>
            <a:fillRect/>
          </a:stretch>
        </p:blipFill>
        <p:spPr bwMode="auto">
          <a:xfrm>
            <a:off x="387350" y="2125663"/>
            <a:ext cx="5646738" cy="3749675"/>
          </a:xfrm>
          <a:prstGeom prst="rect">
            <a:avLst/>
          </a:prstGeom>
          <a:noFill/>
          <a:ln w="9525">
            <a:noFill/>
            <a:miter lim="800000"/>
            <a:headEnd/>
            <a:tailEnd/>
          </a:ln>
        </p:spPr>
      </p:pic>
      <p:pic>
        <p:nvPicPr>
          <p:cNvPr id="104451" name="Объект 6"/>
          <p:cNvPicPr>
            <a:picLocks noChangeAspect="1" noChangeArrowheads="1"/>
          </p:cNvPicPr>
          <p:nvPr/>
        </p:nvPicPr>
        <p:blipFill>
          <a:blip r:embed="rId3"/>
          <a:srcRect/>
          <a:stretch>
            <a:fillRect/>
          </a:stretch>
        </p:blipFill>
        <p:spPr bwMode="auto">
          <a:xfrm>
            <a:off x="6165850" y="2125663"/>
            <a:ext cx="5648325" cy="374967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Shape 1"/>
          <p:cNvSpPr txBox="1">
            <a:spLocks noChangeArrowheads="1"/>
          </p:cNvSpPr>
          <p:nvPr/>
        </p:nvSpPr>
        <p:spPr bwMode="auto">
          <a:xfrm>
            <a:off x="1322388" y="700088"/>
            <a:ext cx="10448925" cy="1222375"/>
          </a:xfrm>
          <a:prstGeom prst="rect">
            <a:avLst/>
          </a:prstGeom>
          <a:noFill/>
          <a:ln w="9525">
            <a:noFill/>
            <a:miter lim="800000"/>
            <a:headEnd/>
            <a:tailEnd/>
          </a:ln>
        </p:spPr>
        <p:txBody>
          <a:bodyPr/>
          <a:lstStyle/>
          <a:p>
            <a:pPr algn="ctr"/>
            <a:r>
              <a:rPr lang="uk-UA" sz="2400" b="1">
                <a:solidFill>
                  <a:srgbClr val="000000"/>
                </a:solidFill>
                <a:cs typeface="Arial" charset="0"/>
              </a:rPr>
              <a:t>Вплив добору під час проростання пилку гібриду F</a:t>
            </a:r>
            <a:r>
              <a:rPr lang="uk-UA" sz="2400" b="1" baseline="-25000">
                <a:solidFill>
                  <a:srgbClr val="000000"/>
                </a:solidFill>
                <a:cs typeface="Arial" charset="0"/>
              </a:rPr>
              <a:t>1</a:t>
            </a:r>
            <a:r>
              <a:rPr lang="uk-UA" sz="2400" b="1">
                <a:solidFill>
                  <a:srgbClr val="000000"/>
                </a:solidFill>
                <a:cs typeface="Arial" charset="0"/>
              </a:rPr>
              <a:t> «</a:t>
            </a:r>
            <a:r>
              <a:rPr lang="en-US" sz="2400" b="1" i="1">
                <a:solidFill>
                  <a:srgbClr val="000000"/>
                </a:solidFill>
                <a:cs typeface="Arial" charset="0"/>
              </a:rPr>
              <a:t>virescent</a:t>
            </a:r>
            <a:r>
              <a:rPr lang="uk-UA" sz="2400" b="1">
                <a:solidFill>
                  <a:srgbClr val="000000"/>
                </a:solidFill>
                <a:cs typeface="Arial" charset="0"/>
              </a:rPr>
              <a:t>» </a:t>
            </a:r>
            <a:r>
              <a:rPr lang="ru-RU" sz="2400" b="1">
                <a:cs typeface="Arial" charset="0"/>
              </a:rPr>
              <a:t>×</a:t>
            </a:r>
            <a:r>
              <a:rPr lang="uk-UA" sz="2400" b="1">
                <a:solidFill>
                  <a:srgbClr val="000000"/>
                </a:solidFill>
                <a:cs typeface="Arial" charset="0"/>
              </a:rPr>
              <a:t> </a:t>
            </a:r>
            <a:r>
              <a:rPr lang="ru-RU" sz="2400" b="1">
                <a:cs typeface="Arial" charset="0"/>
              </a:rPr>
              <a:t>«</a:t>
            </a:r>
            <a:r>
              <a:rPr lang="uk-UA" sz="2400" b="1">
                <a:cs typeface="Arial" charset="0"/>
              </a:rPr>
              <a:t>дихотомічне жилкування</a:t>
            </a:r>
            <a:r>
              <a:rPr lang="ru-RU" sz="2400" b="1">
                <a:cs typeface="Arial" charset="0"/>
              </a:rPr>
              <a:t>» </a:t>
            </a:r>
            <a:r>
              <a:rPr lang="uk-UA" sz="2400" b="1">
                <a:solidFill>
                  <a:srgbClr val="000000"/>
                </a:solidFill>
                <a:cs typeface="Arial" charset="0"/>
              </a:rPr>
              <a:t>в присутності розчину ПЕГ на проростання насіння популяції F</a:t>
            </a:r>
            <a:r>
              <a:rPr lang="uk-UA" sz="2400" b="1" baseline="-25000">
                <a:solidFill>
                  <a:srgbClr val="000000"/>
                </a:solidFill>
                <a:cs typeface="Arial" charset="0"/>
              </a:rPr>
              <a:t>2</a:t>
            </a:r>
            <a:r>
              <a:rPr lang="uk-UA" sz="2400" b="1">
                <a:solidFill>
                  <a:srgbClr val="000000"/>
                </a:solidFill>
                <a:cs typeface="Arial" charset="0"/>
              </a:rPr>
              <a:t> в умовах осмотичного стресу</a:t>
            </a:r>
            <a:endParaRPr lang="uk-UA" b="1">
              <a:cs typeface="Arial" charset="0"/>
            </a:endParaRPr>
          </a:p>
        </p:txBody>
      </p:sp>
      <p:graphicFrame>
        <p:nvGraphicFramePr>
          <p:cNvPr id="105509" name="Group 37"/>
          <p:cNvGraphicFramePr>
            <a:graphicFrameLocks noGrp="1"/>
          </p:cNvGraphicFramePr>
          <p:nvPr/>
        </p:nvGraphicFramePr>
        <p:xfrm>
          <a:off x="619125" y="2489200"/>
          <a:ext cx="11104563" cy="2781680"/>
        </p:xfrm>
        <a:graphic>
          <a:graphicData uri="http://schemas.openxmlformats.org/drawingml/2006/table">
            <a:tbl>
              <a:tblPr/>
              <a:tblGrid>
                <a:gridCol w="3432175"/>
                <a:gridCol w="2527300"/>
                <a:gridCol w="3052763"/>
                <a:gridCol w="2092325"/>
              </a:tblGrid>
              <a:tr h="396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Варіант</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Всього насіння F</a:t>
                      </a:r>
                      <a:r>
                        <a:rPr kumimoji="0" lang="uk-UA"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шт.</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Проросло насіння F</a:t>
                      </a:r>
                      <a:r>
                        <a:rPr kumimoji="0" lang="uk-UA"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шт.</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Процент проростання</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96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Контроль</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156</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30</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19,2±3,15</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10%-вий розчин ПЕГ 6000</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154</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106</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68,8±3,73***</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20%-вий розчин ПЕГ 6000</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148</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23</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15,5±2,97</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8">
                <a:tc gridSpan="4">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Примітка: *** – відмінності від контролю суттєві при p ≤ 0,001.</a:t>
                      </a:r>
                      <a:endParaRPr kumimoji="0" lang="ru-RU" sz="1200" b="1" i="0" u="none" strike="noStrike" cap="none" normalizeH="0" baseline="0" smtClean="0">
                        <a:ln>
                          <a:noFill/>
                        </a:ln>
                        <a:solidFill>
                          <a:schemeClr val="tx1"/>
                        </a:solidFill>
                        <a:effectLst/>
                        <a:latin typeface="Arial" charset="0"/>
                        <a:ea typeface="Times New Roman" pitchFamily="18" charset="0"/>
                        <a:cs typeface="Arial" charset="0"/>
                      </a:endParaRPr>
                    </a:p>
                  </a:txBody>
                  <a:tcPr marL="27707" marR="48231" marT="769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Shape 1"/>
          <p:cNvSpPr txBox="1">
            <a:spLocks noChangeArrowheads="1"/>
          </p:cNvSpPr>
          <p:nvPr/>
        </p:nvSpPr>
        <p:spPr bwMode="auto">
          <a:xfrm>
            <a:off x="1511300" y="346075"/>
            <a:ext cx="9963150" cy="733425"/>
          </a:xfrm>
          <a:prstGeom prst="rect">
            <a:avLst/>
          </a:prstGeom>
          <a:noFill/>
          <a:ln w="9525">
            <a:noFill/>
            <a:miter lim="800000"/>
            <a:headEnd/>
            <a:tailEnd/>
          </a:ln>
        </p:spPr>
        <p:txBody>
          <a:bodyPr/>
          <a:lstStyle/>
          <a:p>
            <a:pPr algn="ctr">
              <a:lnSpc>
                <a:spcPct val="150000"/>
              </a:lnSpc>
            </a:pPr>
            <a:r>
              <a:rPr lang="uk-UA" sz="2400" b="1">
                <a:solidFill>
                  <a:srgbClr val="000000"/>
                </a:solidFill>
                <a:cs typeface="Arial" charset="0"/>
              </a:rPr>
              <a:t>Розщеплення у популяції F</a:t>
            </a:r>
            <a:r>
              <a:rPr lang="uk-UA" sz="2400" b="1" baseline="-25000">
                <a:solidFill>
                  <a:srgbClr val="000000"/>
                </a:solidFill>
                <a:cs typeface="Arial" charset="0"/>
              </a:rPr>
              <a:t>2</a:t>
            </a:r>
            <a:r>
              <a:rPr lang="uk-UA" sz="2400" b="1">
                <a:solidFill>
                  <a:srgbClr val="000000"/>
                </a:solidFill>
                <a:cs typeface="Arial" charset="0"/>
              </a:rPr>
              <a:t> за маркерною ознакою «</a:t>
            </a:r>
            <a:r>
              <a:rPr lang="uk-UA" sz="2400" b="1" i="1">
                <a:solidFill>
                  <a:srgbClr val="000000"/>
                </a:solidFill>
                <a:cs typeface="Arial" charset="0"/>
              </a:rPr>
              <a:t>virescent</a:t>
            </a:r>
            <a:r>
              <a:rPr lang="uk-UA" sz="2400" b="1">
                <a:solidFill>
                  <a:srgbClr val="000000"/>
                </a:solidFill>
                <a:cs typeface="Arial" charset="0"/>
              </a:rPr>
              <a:t>»</a:t>
            </a:r>
            <a:endParaRPr lang="uk-UA" b="1">
              <a:cs typeface="Arial" charset="0"/>
            </a:endParaRPr>
          </a:p>
        </p:txBody>
      </p:sp>
      <p:pic>
        <p:nvPicPr>
          <p:cNvPr id="106498" name="Объект 3"/>
          <p:cNvPicPr>
            <a:picLocks noChangeAspect="1" noChangeArrowheads="1"/>
          </p:cNvPicPr>
          <p:nvPr/>
        </p:nvPicPr>
        <p:blipFill>
          <a:blip r:embed="rId2"/>
          <a:srcRect/>
          <a:stretch>
            <a:fillRect/>
          </a:stretch>
        </p:blipFill>
        <p:spPr bwMode="auto">
          <a:xfrm>
            <a:off x="2879725" y="1422400"/>
            <a:ext cx="7248525" cy="4768850"/>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Shape 1"/>
          <p:cNvSpPr txBox="1">
            <a:spLocks noChangeArrowheads="1"/>
          </p:cNvSpPr>
          <p:nvPr/>
        </p:nvSpPr>
        <p:spPr bwMode="auto">
          <a:xfrm>
            <a:off x="1498600" y="119063"/>
            <a:ext cx="10366375" cy="1298575"/>
          </a:xfrm>
          <a:prstGeom prst="rect">
            <a:avLst/>
          </a:prstGeom>
          <a:noFill/>
          <a:ln w="9525">
            <a:noFill/>
            <a:miter lim="800000"/>
            <a:headEnd/>
            <a:tailEnd/>
          </a:ln>
        </p:spPr>
        <p:txBody>
          <a:bodyPr/>
          <a:lstStyle/>
          <a:p>
            <a:pPr algn="ctr"/>
            <a:r>
              <a:rPr lang="uk-UA" sz="2400" b="1">
                <a:cs typeface="Arial" charset="0"/>
              </a:rPr>
              <a:t>Вплив добору під час проростання пилку гібриду F</a:t>
            </a:r>
            <a:r>
              <a:rPr lang="uk-UA" sz="2400" b="1" baseline="-25000">
                <a:cs typeface="Arial" charset="0"/>
              </a:rPr>
              <a:t>1</a:t>
            </a:r>
            <a:r>
              <a:rPr lang="uk-UA" sz="2400" b="1">
                <a:cs typeface="Arial" charset="0"/>
              </a:rPr>
              <a:t> соняшника в присутності розчину осмотика на розщеплення за маркерною ознакою «</a:t>
            </a:r>
            <a:r>
              <a:rPr lang="uk-UA" sz="2400" b="1" i="1">
                <a:cs typeface="Arial" charset="0"/>
              </a:rPr>
              <a:t>virescent</a:t>
            </a:r>
            <a:r>
              <a:rPr lang="uk-UA" sz="2400" b="1">
                <a:cs typeface="Arial" charset="0"/>
              </a:rPr>
              <a:t>» в поколінні F</a:t>
            </a:r>
            <a:r>
              <a:rPr lang="uk-UA" sz="2400" b="1" baseline="-25000">
                <a:cs typeface="Arial" charset="0"/>
              </a:rPr>
              <a:t>2</a:t>
            </a:r>
            <a:endParaRPr lang="uk-UA" b="1">
              <a:cs typeface="Arial" charset="0"/>
            </a:endParaRPr>
          </a:p>
        </p:txBody>
      </p:sp>
      <p:graphicFrame>
        <p:nvGraphicFramePr>
          <p:cNvPr id="107589" name="Group 69"/>
          <p:cNvGraphicFramePr>
            <a:graphicFrameLocks noGrp="1"/>
          </p:cNvGraphicFramePr>
          <p:nvPr/>
        </p:nvGraphicFramePr>
        <p:xfrm>
          <a:off x="708025" y="1606550"/>
          <a:ext cx="11156950" cy="5091878"/>
        </p:xfrm>
        <a:graphic>
          <a:graphicData uri="http://schemas.openxmlformats.org/drawingml/2006/table">
            <a:tbl>
              <a:tblPr/>
              <a:tblGrid>
                <a:gridCol w="2324100"/>
                <a:gridCol w="1738313"/>
                <a:gridCol w="2058987"/>
                <a:gridCol w="2981325"/>
                <a:gridCol w="2054225"/>
              </a:tblGrid>
              <a:tr h="136525">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Варіант</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Фенотип рослин F</a:t>
                      </a:r>
                      <a:r>
                        <a:rPr kumimoji="0" lang="uk-UA" sz="2000" b="1" i="0" u="none" strike="noStrike" cap="none" normalizeH="0" baseline="-25000" smtClean="0">
                          <a:ln>
                            <a:noFill/>
                          </a:ln>
                          <a:solidFill>
                            <a:schemeClr val="tx1"/>
                          </a:solidFill>
                          <a:effectLst/>
                          <a:latin typeface="Arial" charset="0"/>
                          <a:cs typeface="Arial" charset="0"/>
                        </a:rPr>
                        <a:t>2</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ru-RU"/>
                    </a:p>
                  </a:txBody>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Всього рослин F</a:t>
                      </a:r>
                      <a:r>
                        <a:rPr kumimoji="0" lang="uk-UA"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шт.</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Розщеплення</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36525">
                <a:tc vMerge="1">
                  <a:txBody>
                    <a:bodyPr/>
                    <a:lstStyle/>
                    <a:p>
                      <a:endParaRPr lang="ru-RU"/>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зелені, шт.</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cs typeface="Arial" charset="0"/>
                        </a:rPr>
                        <a:t>v</a:t>
                      </a:r>
                      <a:r>
                        <a:rPr kumimoji="0" lang="uk-UA" sz="2000" b="1" i="1" u="none" strike="noStrike" cap="none" normalizeH="0" baseline="0" smtClean="0">
                          <a:ln>
                            <a:noFill/>
                          </a:ln>
                          <a:solidFill>
                            <a:schemeClr val="tx1"/>
                          </a:solidFill>
                          <a:effectLst/>
                          <a:latin typeface="Arial" charset="0"/>
                          <a:cs typeface="Arial" charset="0"/>
                        </a:rPr>
                        <a:t>irescent</a:t>
                      </a:r>
                      <a:r>
                        <a:rPr kumimoji="0" lang="uk-UA" sz="2000" b="1" i="0" u="none" strike="noStrike" cap="none" normalizeH="0" baseline="0" smtClean="0">
                          <a:ln>
                            <a:noFill/>
                          </a:ln>
                          <a:solidFill>
                            <a:schemeClr val="tx1"/>
                          </a:solidFill>
                          <a:effectLst/>
                          <a:latin typeface="Arial" charset="0"/>
                          <a:cs typeface="Arial" charset="0"/>
                        </a:rPr>
                        <a:t>, шт.</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vMerge="1">
                  <a:txBody>
                    <a:bodyPr/>
                    <a:lstStyle/>
                    <a:p>
                      <a:endParaRPr lang="ru-RU"/>
                    </a:p>
                  </a:txBody>
                  <a:tcPr/>
                </a:tc>
                <a:tc vMerge="1">
                  <a:txBody>
                    <a:bodyPr/>
                    <a:lstStyle/>
                    <a:p>
                      <a:endParaRPr lang="ru-RU"/>
                    </a:p>
                  </a:txBody>
                  <a:tcPr/>
                </a:tc>
              </a:tr>
              <a:tr h="46038">
                <a:tc gridSpan="5">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Популяція рослин F</a:t>
                      </a:r>
                      <a:r>
                        <a:rPr kumimoji="0" lang="uk-UA"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загалом</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0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Контроль</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198</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42</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240</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4,7:1</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10% ПЕГ 6000</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216</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68</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284</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3,2:1*</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20% ПЕГ 6000</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150</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52</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202</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2,9:1*</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8">
                <a:tc gridSpan="5">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Посухостійка частина популяції F</a:t>
                      </a:r>
                      <a:r>
                        <a:rPr kumimoji="0" lang="uk-UA" sz="2000" b="1" i="0" u="none" strike="noStrike" cap="none" normalizeH="0" baseline="-25000" smtClean="0">
                          <a:ln>
                            <a:noFill/>
                          </a:ln>
                          <a:solidFill>
                            <a:schemeClr val="tx1"/>
                          </a:solidFill>
                          <a:effectLst/>
                          <a:latin typeface="Arial" charset="0"/>
                          <a:cs typeface="Arial" charset="0"/>
                        </a:rPr>
                        <a:t>2</a:t>
                      </a:r>
                      <a:endParaRPr kumimoji="0" lang="uk-UA" sz="2000" b="1" i="0" u="none" strike="noStrike" cap="none" normalizeH="0" baseline="0" smtClean="0">
                        <a:ln>
                          <a:noFill/>
                        </a:ln>
                        <a:solidFill>
                          <a:schemeClr val="tx1"/>
                        </a:solidFill>
                        <a:effectLst/>
                        <a:latin typeface="Arial"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03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Контроль</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26</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27</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26,0:1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10% ПЕГ 6000</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85</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16</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101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5,3:1*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20% ПЕГ 6000</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14</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7</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21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2,0:1*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938" marR="31667" marT="43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8">
                <a:tc gridSpan="5">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Примітка: χ</a:t>
                      </a:r>
                      <a:r>
                        <a:rPr kumimoji="0" lang="uk-UA" sz="2000" b="1" i="0" u="none" strike="noStrike" cap="none" normalizeH="0" baseline="30000" smtClean="0">
                          <a:ln>
                            <a:noFill/>
                          </a:ln>
                          <a:solidFill>
                            <a:schemeClr val="tx1"/>
                          </a:solidFill>
                          <a:effectLst/>
                          <a:latin typeface="Arial" charset="0"/>
                          <a:cs typeface="Arial" charset="0"/>
                        </a:rPr>
                        <a:t>2</a:t>
                      </a:r>
                      <a:r>
                        <a:rPr kumimoji="0" lang="uk-UA" sz="2000" b="1" i="0" u="none" strike="noStrike" cap="none" normalizeH="0" baseline="-25000" smtClean="0">
                          <a:ln>
                            <a:noFill/>
                          </a:ln>
                          <a:solidFill>
                            <a:schemeClr val="tx1"/>
                          </a:solidFill>
                          <a:effectLst/>
                          <a:latin typeface="Arial" charset="0"/>
                          <a:cs typeface="Arial" charset="0"/>
                        </a:rPr>
                        <a:t>0,05</a:t>
                      </a:r>
                      <a:r>
                        <a:rPr kumimoji="0" lang="uk-UA" sz="2000" b="1" i="0" u="none" strike="noStrike" cap="none" normalizeH="0" baseline="0" smtClean="0">
                          <a:ln>
                            <a:noFill/>
                          </a:ln>
                          <a:solidFill>
                            <a:schemeClr val="tx1"/>
                          </a:solidFill>
                          <a:effectLst/>
                          <a:latin typeface="Arial" charset="0"/>
                          <a:cs typeface="Arial" charset="0"/>
                        </a:rPr>
                        <a:t>(df=1) = 3,84. * – різниця суттєва при p≤0,05.</a:t>
                      </a:r>
                      <a:endParaRPr kumimoji="0" lang="ru-RU" sz="2000" b="1" i="0" u="none" strike="noStrike" cap="none" normalizeH="0" baseline="0" smtClean="0">
                        <a:ln>
                          <a:noFill/>
                        </a:ln>
                        <a:solidFill>
                          <a:schemeClr val="tx1"/>
                        </a:solidFill>
                        <a:effectLst/>
                        <a:latin typeface="Arial" charset="0"/>
                        <a:ea typeface="Times New Roman" pitchFamily="18" charset="0"/>
                        <a:cs typeface="Arial" charset="0"/>
                      </a:endParaRPr>
                    </a:p>
                  </a:txBody>
                  <a:tcPr marL="25832" marR="41027" marT="569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Shape 1"/>
          <p:cNvSpPr txBox="1">
            <a:spLocks noChangeArrowheads="1"/>
          </p:cNvSpPr>
          <p:nvPr/>
        </p:nvSpPr>
        <p:spPr bwMode="auto">
          <a:xfrm>
            <a:off x="1638300" y="1743075"/>
            <a:ext cx="8915400" cy="1828800"/>
          </a:xfrm>
          <a:prstGeom prst="rect">
            <a:avLst/>
          </a:prstGeom>
          <a:noFill/>
          <a:ln w="9525">
            <a:noFill/>
            <a:miter lim="800000"/>
            <a:headEnd/>
            <a:tailEnd/>
          </a:ln>
        </p:spPr>
        <p:txBody>
          <a:bodyPr anchor="b"/>
          <a:lstStyle/>
          <a:p>
            <a:pPr algn="ctr"/>
            <a:r>
              <a:rPr lang="ru-RU" sz="4000" b="1">
                <a:cs typeface="Arial" charset="0"/>
              </a:rPr>
              <a:t>ГАМЕТОФІТНИЙ ДОБІР НА ХОЛОДОСТІЙКІСТЬ</a:t>
            </a:r>
            <a:endParaRPr lang="ru-RU">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Shape 1"/>
          <p:cNvSpPr txBox="1">
            <a:spLocks noChangeArrowheads="1"/>
          </p:cNvSpPr>
          <p:nvPr/>
        </p:nvSpPr>
        <p:spPr bwMode="auto">
          <a:xfrm>
            <a:off x="1636713" y="122238"/>
            <a:ext cx="9867900" cy="1360487"/>
          </a:xfrm>
          <a:prstGeom prst="rect">
            <a:avLst/>
          </a:prstGeom>
          <a:noFill/>
          <a:ln w="9525">
            <a:noFill/>
            <a:miter lim="800000"/>
            <a:headEnd/>
            <a:tailEnd/>
          </a:ln>
        </p:spPr>
        <p:txBody>
          <a:bodyPr/>
          <a:lstStyle/>
          <a:p>
            <a:pPr algn="ctr"/>
            <a:r>
              <a:rPr lang="uk-UA" sz="3600" b="1">
                <a:solidFill>
                  <a:srgbClr val="262626"/>
                </a:solidFill>
                <a:cs typeface="Arial" charset="0"/>
              </a:rPr>
              <a:t>Стійкість вихідного матеріалу до низьких температур</a:t>
            </a:r>
            <a:endParaRPr lang="uk-UA">
              <a:cs typeface="Arial" charset="0"/>
            </a:endParaRPr>
          </a:p>
        </p:txBody>
      </p:sp>
      <p:sp>
        <p:nvSpPr>
          <p:cNvPr id="109570" name="TextShape 2"/>
          <p:cNvSpPr txBox="1">
            <a:spLocks noChangeArrowheads="1"/>
          </p:cNvSpPr>
          <p:nvPr/>
        </p:nvSpPr>
        <p:spPr bwMode="auto">
          <a:xfrm>
            <a:off x="1636713" y="1552575"/>
            <a:ext cx="9867900" cy="952500"/>
          </a:xfrm>
          <a:prstGeom prst="rect">
            <a:avLst/>
          </a:prstGeom>
          <a:noFill/>
          <a:ln w="9525">
            <a:noFill/>
            <a:miter lim="800000"/>
            <a:headEnd/>
            <a:tailEnd/>
          </a:ln>
        </p:spPr>
        <p:txBody>
          <a:bodyPr anchor="b"/>
          <a:lstStyle/>
          <a:p>
            <a:pPr algn="ctr"/>
            <a:r>
              <a:rPr lang="uk-UA" sz="2400" b="1">
                <a:cs typeface="Arial" charset="0"/>
              </a:rPr>
              <a:t>Відносний процент проростання насіння при зниженій температурі у різних мутантних генотипів соняшника</a:t>
            </a:r>
            <a:endParaRPr lang="uk-UA" b="1">
              <a:cs typeface="Arial" charset="0"/>
            </a:endParaRPr>
          </a:p>
        </p:txBody>
      </p:sp>
      <p:graphicFrame>
        <p:nvGraphicFramePr>
          <p:cNvPr id="109599" name="Group 31"/>
          <p:cNvGraphicFramePr>
            <a:graphicFrameLocks noGrp="1"/>
          </p:cNvGraphicFramePr>
          <p:nvPr/>
        </p:nvGraphicFramePr>
        <p:xfrm>
          <a:off x="865188" y="2955925"/>
          <a:ext cx="10639425" cy="2560320"/>
        </p:xfrm>
        <a:graphic>
          <a:graphicData uri="http://schemas.openxmlformats.org/drawingml/2006/table">
            <a:tbl>
              <a:tblPr/>
              <a:tblGrid>
                <a:gridCol w="2232025"/>
                <a:gridCol w="2601912"/>
                <a:gridCol w="2978150"/>
                <a:gridCol w="2827338"/>
              </a:tblGrid>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Генотип</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Процент проростання у контролі</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Процент проростання у досліді</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Відносний процент проростання</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Дихотомічне жилкування </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95,0</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14,0</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14,7</a:t>
                      </a:r>
                      <a:r>
                        <a:rPr kumimoji="0" lang="ru-RU" sz="2400" b="1" i="0" u="none" strike="noStrike" cap="none" normalizeH="0" baseline="0" smtClean="0">
                          <a:ln>
                            <a:noFill/>
                          </a:ln>
                          <a:solidFill>
                            <a:schemeClr val="tx1"/>
                          </a:solidFill>
                          <a:effectLst/>
                          <a:latin typeface="Arial" charset="0"/>
                          <a:cs typeface="Arial" charset="0"/>
                        </a:rPr>
                        <a:t>±</a:t>
                      </a:r>
                      <a:r>
                        <a:rPr kumimoji="0" lang="uk-UA" sz="2400" b="1" i="0" u="none" strike="noStrike" cap="none" normalizeH="0" baseline="0" smtClean="0">
                          <a:ln>
                            <a:noFill/>
                          </a:ln>
                          <a:solidFill>
                            <a:schemeClr val="tx1"/>
                          </a:solidFill>
                          <a:effectLst/>
                          <a:latin typeface="Arial" charset="0"/>
                          <a:cs typeface="Arial" charset="0"/>
                        </a:rPr>
                        <a:t>2,51</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smtClean="0">
                          <a:ln>
                            <a:noFill/>
                          </a:ln>
                          <a:solidFill>
                            <a:schemeClr val="tx1"/>
                          </a:solidFill>
                          <a:effectLst/>
                          <a:latin typeface="Arial" charset="0"/>
                          <a:cs typeface="Arial" charset="0"/>
                        </a:rPr>
                        <a:t>Xantha</a:t>
                      </a:r>
                      <a:endParaRPr kumimoji="0" lang="ru-RU" sz="1400" b="1" i="1"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85,0</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  3,0</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  3,5</a:t>
                      </a:r>
                      <a:r>
                        <a:rPr kumimoji="0" lang="ru-RU" sz="2400" b="1" i="0" u="none" strike="noStrike" cap="none" normalizeH="0" baseline="0" smtClean="0">
                          <a:ln>
                            <a:noFill/>
                          </a:ln>
                          <a:solidFill>
                            <a:schemeClr val="tx1"/>
                          </a:solidFill>
                          <a:effectLst/>
                          <a:latin typeface="Arial" charset="0"/>
                          <a:cs typeface="Arial" charset="0"/>
                        </a:rPr>
                        <a:t>±</a:t>
                      </a:r>
                      <a:r>
                        <a:rPr kumimoji="0" lang="uk-UA" sz="2400" b="1" i="0" u="none" strike="noStrike" cap="none" normalizeH="0" baseline="0" smtClean="0">
                          <a:ln>
                            <a:noFill/>
                          </a:ln>
                          <a:solidFill>
                            <a:schemeClr val="tx1"/>
                          </a:solidFill>
                          <a:effectLst/>
                          <a:latin typeface="Arial" charset="0"/>
                          <a:cs typeface="Arial" charset="0"/>
                        </a:rPr>
                        <a:t>1,30</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Карлик</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54,5</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  7,5</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13,8</a:t>
                      </a:r>
                      <a:r>
                        <a:rPr kumimoji="0" lang="ru-RU" sz="2400" b="1" i="0" u="none" strike="noStrike" cap="none" normalizeH="0" baseline="0" smtClean="0">
                          <a:ln>
                            <a:noFill/>
                          </a:ln>
                          <a:solidFill>
                            <a:schemeClr val="tx1"/>
                          </a:solidFill>
                          <a:effectLst/>
                          <a:latin typeface="Arial" charset="0"/>
                          <a:cs typeface="Arial" charset="0"/>
                        </a:rPr>
                        <a:t>±</a:t>
                      </a:r>
                      <a:r>
                        <a:rPr kumimoji="0" lang="uk-UA" sz="2400" b="1" i="0" u="none" strike="noStrike" cap="none" normalizeH="0" baseline="0" smtClean="0">
                          <a:ln>
                            <a:noFill/>
                          </a:ln>
                          <a:solidFill>
                            <a:schemeClr val="tx1"/>
                          </a:solidFill>
                          <a:effectLst/>
                          <a:latin typeface="Arial" charset="0"/>
                          <a:cs typeface="Arial" charset="0"/>
                        </a:rPr>
                        <a:t>2,44</a:t>
                      </a:r>
                      <a:endParaRPr kumimoji="0" lang="ru-RU" sz="1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Shape 1"/>
          <p:cNvSpPr txBox="1">
            <a:spLocks noChangeArrowheads="1"/>
          </p:cNvSpPr>
          <p:nvPr/>
        </p:nvSpPr>
        <p:spPr bwMode="auto">
          <a:xfrm>
            <a:off x="906463" y="223838"/>
            <a:ext cx="10914062" cy="1579562"/>
          </a:xfrm>
          <a:prstGeom prst="rect">
            <a:avLst/>
          </a:prstGeom>
          <a:noFill/>
          <a:ln w="9525">
            <a:noFill/>
            <a:miter lim="800000"/>
            <a:headEnd/>
            <a:tailEnd/>
          </a:ln>
        </p:spPr>
        <p:txBody>
          <a:bodyPr/>
          <a:lstStyle/>
          <a:p>
            <a:pPr algn="ctr"/>
            <a:r>
              <a:rPr lang="uk-UA" sz="3200" b="1">
                <a:solidFill>
                  <a:srgbClr val="000000"/>
                </a:solidFill>
                <a:cs typeface="Arial" charset="0"/>
              </a:rPr>
              <a:t>Порівняння генотипів за </a:t>
            </a:r>
            <a:r>
              <a:rPr lang="en-US" sz="3200" b="1">
                <a:solidFill>
                  <a:srgbClr val="000000"/>
                </a:solidFill>
                <a:cs typeface="Arial" charset="0"/>
              </a:rPr>
              <a:t>t</a:t>
            </a:r>
            <a:r>
              <a:rPr lang="uk-UA" sz="3200" b="1">
                <a:solidFill>
                  <a:srgbClr val="000000"/>
                </a:solidFill>
                <a:cs typeface="Arial" charset="0"/>
              </a:rPr>
              <a:t>-критерієм Стьюдента при використанні в якості показника відносного проценту проростання насіння</a:t>
            </a:r>
            <a:endParaRPr lang="uk-UA" sz="2000" b="1">
              <a:cs typeface="Arial" charset="0"/>
            </a:endParaRPr>
          </a:p>
        </p:txBody>
      </p:sp>
      <p:graphicFrame>
        <p:nvGraphicFramePr>
          <p:cNvPr id="110615" name="Group 23"/>
          <p:cNvGraphicFramePr>
            <a:graphicFrameLocks noGrp="1"/>
          </p:cNvGraphicFramePr>
          <p:nvPr/>
        </p:nvGraphicFramePr>
        <p:xfrm>
          <a:off x="593725" y="2100263"/>
          <a:ext cx="10601325" cy="3422651"/>
        </p:xfrm>
        <a:graphic>
          <a:graphicData uri="http://schemas.openxmlformats.org/drawingml/2006/table">
            <a:tbl>
              <a:tblPr/>
              <a:tblGrid>
                <a:gridCol w="3549650"/>
                <a:gridCol w="3556000"/>
                <a:gridCol w="3495675"/>
              </a:tblGrid>
              <a:tr h="140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smtClean="0">
                          <a:ln>
                            <a:noFill/>
                          </a:ln>
                          <a:solidFill>
                            <a:schemeClr val="tx1"/>
                          </a:solidFill>
                          <a:effectLst/>
                          <a:latin typeface="Arial" charset="0"/>
                          <a:cs typeface="Arial" charset="0"/>
                        </a:rPr>
                        <a:t>Генотип</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smtClean="0">
                          <a:ln>
                            <a:noFill/>
                          </a:ln>
                          <a:solidFill>
                            <a:schemeClr val="tx1"/>
                          </a:solidFill>
                          <a:effectLst/>
                          <a:latin typeface="Arial" charset="0"/>
                          <a:cs typeface="Arial" charset="0"/>
                        </a:rPr>
                        <a:t>Дихотомічне жилкування</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1" u="none" strike="noStrike" cap="none" normalizeH="0" baseline="0" smtClean="0">
                          <a:ln>
                            <a:noFill/>
                          </a:ln>
                          <a:solidFill>
                            <a:schemeClr val="tx1"/>
                          </a:solidFill>
                          <a:effectLst/>
                          <a:latin typeface="Arial" charset="0"/>
                          <a:cs typeface="Arial" charset="0"/>
                        </a:rPr>
                        <a:t>Xantha</a:t>
                      </a:r>
                      <a:endParaRPr kumimoji="0" lang="ru-RU" sz="1800" b="1" i="1"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1" u="none" strike="noStrike" cap="none" normalizeH="0" baseline="0" smtClean="0">
                          <a:ln>
                            <a:noFill/>
                          </a:ln>
                          <a:solidFill>
                            <a:schemeClr val="tx1"/>
                          </a:solidFill>
                          <a:effectLst/>
                          <a:latin typeface="Arial" charset="0"/>
                          <a:cs typeface="Arial" charset="0"/>
                        </a:rPr>
                        <a:t>Xantha</a:t>
                      </a:r>
                      <a:endParaRPr kumimoji="0" lang="ru-RU" sz="1800" b="1" i="1"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smtClean="0">
                          <a:ln>
                            <a:noFill/>
                          </a:ln>
                          <a:solidFill>
                            <a:schemeClr val="tx1"/>
                          </a:solidFill>
                          <a:effectLst/>
                          <a:latin typeface="Arial" charset="0"/>
                          <a:cs typeface="Arial" charset="0"/>
                        </a:rPr>
                        <a:t>     3,96***</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smtClean="0">
                          <a:ln>
                            <a:noFill/>
                          </a:ln>
                          <a:solidFill>
                            <a:schemeClr val="tx1"/>
                          </a:solidFill>
                          <a:effectLst/>
                          <a:latin typeface="Arial" charset="0"/>
                          <a:cs typeface="Arial" charset="0"/>
                        </a:rPr>
                        <a:t>–</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smtClean="0">
                          <a:ln>
                            <a:noFill/>
                          </a:ln>
                          <a:solidFill>
                            <a:schemeClr val="tx1"/>
                          </a:solidFill>
                          <a:effectLst/>
                          <a:latin typeface="Arial" charset="0"/>
                          <a:cs typeface="Arial" charset="0"/>
                        </a:rPr>
                        <a:t>Карлик</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smtClean="0">
                          <a:ln>
                            <a:noFill/>
                          </a:ln>
                          <a:solidFill>
                            <a:schemeClr val="tx1"/>
                          </a:solidFill>
                          <a:effectLst/>
                          <a:latin typeface="Arial" charset="0"/>
                          <a:cs typeface="Arial" charset="0"/>
                        </a:rPr>
                        <a:t>0,26</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smtClean="0">
                          <a:ln>
                            <a:noFill/>
                          </a:ln>
                          <a:solidFill>
                            <a:schemeClr val="tx1"/>
                          </a:solidFill>
                          <a:effectLst/>
                          <a:latin typeface="Arial" charset="0"/>
                          <a:cs typeface="Arial" charset="0"/>
                        </a:rPr>
                        <a:t>3,73***</a:t>
                      </a:r>
                      <a:endParaRPr kumimoji="0" lang="ru-RU" sz="1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Примітка: *** – відмінності суттєві при p≤0,001.</a:t>
                      </a:r>
                      <a:endParaRPr kumimoji="0" lang="ru-RU" sz="28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Shape 1"/>
          <p:cNvSpPr txBox="1">
            <a:spLocks noChangeArrowheads="1"/>
          </p:cNvSpPr>
          <p:nvPr/>
        </p:nvSpPr>
        <p:spPr bwMode="auto">
          <a:xfrm>
            <a:off x="1638300" y="1495425"/>
            <a:ext cx="8915400" cy="1933575"/>
          </a:xfrm>
          <a:prstGeom prst="rect">
            <a:avLst/>
          </a:prstGeom>
          <a:noFill/>
          <a:ln w="9525">
            <a:noFill/>
            <a:miter lim="800000"/>
            <a:headEnd/>
            <a:tailEnd/>
          </a:ln>
        </p:spPr>
        <p:txBody>
          <a:bodyPr anchor="b"/>
          <a:lstStyle/>
          <a:p>
            <a:pPr algn="ctr"/>
            <a:r>
              <a:rPr lang="ru-RU" sz="4000" b="1">
                <a:solidFill>
                  <a:srgbClr val="262626"/>
                </a:solidFill>
                <a:cs typeface="Arial" charset="0"/>
              </a:rPr>
              <a:t>УМОВИ, МАТЕРІАЛ І МЕТОДИ ДОСЛІДЖЕНЬ</a:t>
            </a:r>
            <a:endParaRPr lang="ru-RU">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Shape 1"/>
          <p:cNvSpPr txBox="1">
            <a:spLocks noChangeArrowheads="1"/>
          </p:cNvSpPr>
          <p:nvPr/>
        </p:nvSpPr>
        <p:spPr bwMode="auto">
          <a:xfrm>
            <a:off x="1593850" y="163513"/>
            <a:ext cx="9910763" cy="965200"/>
          </a:xfrm>
          <a:prstGeom prst="rect">
            <a:avLst/>
          </a:prstGeom>
          <a:noFill/>
          <a:ln w="9525">
            <a:noFill/>
            <a:miter lim="800000"/>
            <a:headEnd/>
            <a:tailEnd/>
          </a:ln>
        </p:spPr>
        <p:txBody>
          <a:bodyPr/>
          <a:lstStyle/>
          <a:p>
            <a:pPr algn="ctr"/>
            <a:r>
              <a:rPr lang="uk-UA" sz="2800" b="1">
                <a:solidFill>
                  <a:srgbClr val="262626"/>
                </a:solidFill>
                <a:cs typeface="Arial" charset="0"/>
              </a:rPr>
              <a:t>Відносна довжина зародкових корінців при зниженій температурі у різних мутантних генотипів соняшника</a:t>
            </a:r>
            <a:endParaRPr lang="uk-UA" sz="2000" b="1">
              <a:cs typeface="Arial" charset="0"/>
            </a:endParaRPr>
          </a:p>
        </p:txBody>
      </p:sp>
      <p:graphicFrame>
        <p:nvGraphicFramePr>
          <p:cNvPr id="2" name="Таблица 1"/>
          <p:cNvGraphicFramePr>
            <a:graphicFrameLocks noGrp="1"/>
          </p:cNvGraphicFramePr>
          <p:nvPr/>
        </p:nvGraphicFramePr>
        <p:xfrm>
          <a:off x="839788" y="1593850"/>
          <a:ext cx="10890250" cy="3200400"/>
        </p:xfrm>
        <a:graphic>
          <a:graphicData uri="http://schemas.openxmlformats.org/drawingml/2006/table">
            <a:tbl>
              <a:tblPr/>
              <a:tblGrid>
                <a:gridCol w="2203450"/>
                <a:gridCol w="2762250"/>
                <a:gridCol w="2884487"/>
                <a:gridCol w="3040063"/>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Генотип</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Середня довжина зародкових корінців у контролі, мм</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Середня довжина зародкових корінців у досліді, мм</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Відносна середня довжина зародкових корінців, %</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Дихотомічне жилкування</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4,9</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0,38</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14,5</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0,54</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297,1±</a:t>
                      </a:r>
                      <a:r>
                        <a:rPr kumimoji="0" lang="uk-UA" sz="2000" b="1" i="0" u="none" strike="noStrike" cap="none" normalizeH="0" baseline="0" smtClean="0">
                          <a:ln>
                            <a:noFill/>
                          </a:ln>
                          <a:solidFill>
                            <a:schemeClr val="tx1"/>
                          </a:solidFill>
                          <a:effectLst/>
                          <a:latin typeface="Arial" charset="0"/>
                          <a:cs typeface="Arial" charset="0"/>
                        </a:rPr>
                        <a:t>19,53</a:t>
                      </a:r>
                      <a:endParaRPr kumimoji="0" lang="ru-RU" sz="12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1" u="none" strike="noStrike" cap="none" normalizeH="0" baseline="0" smtClean="0">
                          <a:ln>
                            <a:noFill/>
                          </a:ln>
                          <a:solidFill>
                            <a:schemeClr val="tx1"/>
                          </a:solidFill>
                          <a:effectLst/>
                          <a:latin typeface="Arial" charset="0"/>
                          <a:cs typeface="Arial" charset="0"/>
                        </a:rPr>
                        <a:t>Xantha</a:t>
                      </a:r>
                      <a:endParaRPr kumimoji="0" lang="ru-RU" sz="1200" b="1" i="1"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12,6</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0,86</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4,9</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0,44</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38,8±</a:t>
                      </a:r>
                      <a:r>
                        <a:rPr kumimoji="0" lang="uk-UA" sz="2000" b="1" i="0" u="none" strike="noStrike" cap="none" normalizeH="0" baseline="0" smtClean="0">
                          <a:ln>
                            <a:noFill/>
                          </a:ln>
                          <a:solidFill>
                            <a:schemeClr val="tx1"/>
                          </a:solidFill>
                          <a:effectLst/>
                          <a:latin typeface="Arial" charset="0"/>
                          <a:cs typeface="Arial" charset="0"/>
                        </a:rPr>
                        <a:t>5,55</a:t>
                      </a:r>
                      <a:endParaRPr kumimoji="0" lang="ru-RU" sz="12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Карлик</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8,1</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0,57</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 6,5</a:t>
                      </a:r>
                      <a:r>
                        <a:rPr kumimoji="0" lang="ru-RU" sz="2000" b="1" i="0" u="none" strike="noStrike" cap="none" normalizeH="0" baseline="0" smtClean="0">
                          <a:ln>
                            <a:noFill/>
                          </a:ln>
                          <a:solidFill>
                            <a:schemeClr val="tx1"/>
                          </a:solidFill>
                          <a:effectLst/>
                          <a:latin typeface="Arial" charset="0"/>
                          <a:cs typeface="Arial" charset="0"/>
                        </a:rPr>
                        <a:t>±</a:t>
                      </a:r>
                      <a:r>
                        <a:rPr kumimoji="0" lang="uk-UA" sz="2000" b="1" i="0" u="none" strike="noStrike" cap="none" normalizeH="0" baseline="0" smtClean="0">
                          <a:ln>
                            <a:noFill/>
                          </a:ln>
                          <a:solidFill>
                            <a:schemeClr val="tx1"/>
                          </a:solidFill>
                          <a:effectLst/>
                          <a:latin typeface="Arial" charset="0"/>
                          <a:cs typeface="Arial" charset="0"/>
                        </a:rPr>
                        <a:t>0,35</a:t>
                      </a:r>
                      <a:endParaRPr kumimoji="0" lang="ru-RU" sz="12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80,1±</a:t>
                      </a:r>
                      <a:r>
                        <a:rPr kumimoji="0" lang="uk-UA" sz="2000" b="1" i="0" u="none" strike="noStrike" cap="none" normalizeH="0" baseline="0" smtClean="0">
                          <a:ln>
                            <a:noFill/>
                          </a:ln>
                          <a:solidFill>
                            <a:schemeClr val="tx1"/>
                          </a:solidFill>
                          <a:effectLst/>
                          <a:latin typeface="Arial" charset="0"/>
                          <a:cs typeface="Arial" charset="0"/>
                        </a:rPr>
                        <a:t>4,35</a:t>
                      </a:r>
                      <a:endParaRPr kumimoji="0" lang="ru-RU" sz="1200" b="1" i="0" u="none" strike="noStrike" cap="none" normalizeH="0" baseline="0" smtClean="0">
                        <a:ln>
                          <a:noFill/>
                        </a:ln>
                        <a:solidFill>
                          <a:srgbClr val="00000A"/>
                        </a:solidFill>
                        <a:effectLst/>
                        <a:latin typeface="Arial" charset="0"/>
                        <a:ea typeface="Calibri" pitchFamily="34"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Shape 1"/>
          <p:cNvSpPr txBox="1">
            <a:spLocks noChangeArrowheads="1"/>
          </p:cNvSpPr>
          <p:nvPr/>
        </p:nvSpPr>
        <p:spPr bwMode="auto">
          <a:xfrm>
            <a:off x="1663700" y="171450"/>
            <a:ext cx="9840913" cy="1393825"/>
          </a:xfrm>
          <a:prstGeom prst="rect">
            <a:avLst/>
          </a:prstGeom>
          <a:noFill/>
          <a:ln w="9525">
            <a:noFill/>
            <a:miter lim="800000"/>
            <a:headEnd/>
            <a:tailEnd/>
          </a:ln>
        </p:spPr>
        <p:txBody>
          <a:bodyPr/>
          <a:lstStyle/>
          <a:p>
            <a:pPr algn="ctr"/>
            <a:r>
              <a:rPr lang="uk-UA" sz="2800" b="1">
                <a:solidFill>
                  <a:srgbClr val="000000"/>
                </a:solidFill>
                <a:cs typeface="Arial" charset="0"/>
              </a:rPr>
              <a:t>Порівняння генотипів за </a:t>
            </a:r>
            <a:r>
              <a:rPr lang="en-US" sz="2800" b="1">
                <a:solidFill>
                  <a:srgbClr val="000000"/>
                </a:solidFill>
                <a:cs typeface="Arial" charset="0"/>
              </a:rPr>
              <a:t>t</a:t>
            </a:r>
            <a:r>
              <a:rPr lang="uk-UA" sz="2800" b="1">
                <a:solidFill>
                  <a:srgbClr val="000000"/>
                </a:solidFill>
                <a:cs typeface="Arial" charset="0"/>
              </a:rPr>
              <a:t>-критерієм Стьюдента при використанні в якості показника відносної довжини зародкових корінців</a:t>
            </a:r>
            <a:endParaRPr lang="uk-UA" b="1">
              <a:cs typeface="Arial" charset="0"/>
            </a:endParaRPr>
          </a:p>
        </p:txBody>
      </p:sp>
      <p:graphicFrame>
        <p:nvGraphicFramePr>
          <p:cNvPr id="112663" name="Group 23"/>
          <p:cNvGraphicFramePr>
            <a:graphicFrameLocks noGrp="1"/>
          </p:cNvGraphicFramePr>
          <p:nvPr/>
        </p:nvGraphicFramePr>
        <p:xfrm>
          <a:off x="766763" y="1704975"/>
          <a:ext cx="10082212" cy="3619502"/>
        </p:xfrm>
        <a:graphic>
          <a:graphicData uri="http://schemas.openxmlformats.org/drawingml/2006/table">
            <a:tbl>
              <a:tblPr/>
              <a:tblGrid>
                <a:gridCol w="3375025"/>
                <a:gridCol w="3382962"/>
                <a:gridCol w="3324225"/>
              </a:tblGrid>
              <a:tr h="14335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Генотип</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Дихотомічне жилкування</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1" u="none" strike="noStrike" cap="none" normalizeH="0" baseline="0" smtClean="0">
                          <a:ln>
                            <a:noFill/>
                          </a:ln>
                          <a:solidFill>
                            <a:schemeClr val="tx1"/>
                          </a:solidFill>
                          <a:effectLst/>
                          <a:latin typeface="Arial" charset="0"/>
                          <a:cs typeface="Arial" charset="0"/>
                        </a:rPr>
                        <a:t>Xantha</a:t>
                      </a:r>
                      <a:endParaRPr kumimoji="0" lang="ru-RU" sz="1600" b="1" i="1"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7159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1" u="none" strike="noStrike" cap="none" normalizeH="0" baseline="0" smtClean="0">
                          <a:ln>
                            <a:noFill/>
                          </a:ln>
                          <a:solidFill>
                            <a:schemeClr val="tx1"/>
                          </a:solidFill>
                          <a:effectLst/>
                          <a:latin typeface="Arial" charset="0"/>
                          <a:cs typeface="Arial" charset="0"/>
                        </a:rPr>
                        <a:t>Xantha</a:t>
                      </a:r>
                      <a:endParaRPr kumimoji="0" lang="ru-RU" sz="1600" b="1" i="1"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12,72***</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Карлик</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10,85***</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charset="0"/>
                          <a:cs typeface="Arial" charset="0"/>
                        </a:rPr>
                        <a:t>5,86***</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gridSpan="3">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Примітка: *** – відмінності суттєві при p≤0,001.</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6223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Shape 1"/>
          <p:cNvSpPr txBox="1">
            <a:spLocks noChangeArrowheads="1"/>
          </p:cNvSpPr>
          <p:nvPr/>
        </p:nvSpPr>
        <p:spPr bwMode="auto">
          <a:xfrm>
            <a:off x="1524000" y="123825"/>
            <a:ext cx="10258425" cy="1109663"/>
          </a:xfrm>
          <a:prstGeom prst="rect">
            <a:avLst/>
          </a:prstGeom>
          <a:noFill/>
          <a:ln w="9525">
            <a:noFill/>
            <a:miter lim="800000"/>
            <a:headEnd/>
            <a:tailEnd/>
          </a:ln>
        </p:spPr>
        <p:txBody>
          <a:bodyPr/>
          <a:lstStyle/>
          <a:p>
            <a:pPr algn="ctr"/>
            <a:r>
              <a:rPr lang="uk-UA" sz="2800" b="1">
                <a:cs typeface="Arial" charset="0"/>
              </a:rPr>
              <a:t>Вплив витримування пилку соняшника при низькій температурі на його проростання </a:t>
            </a:r>
            <a:r>
              <a:rPr lang="uk-UA" sz="2800" b="1" i="1">
                <a:cs typeface="Arial" charset="0"/>
              </a:rPr>
              <a:t>in vitro</a:t>
            </a:r>
            <a:endParaRPr lang="uk-UA" sz="2800" i="1">
              <a:cs typeface="Arial" charset="0"/>
            </a:endParaRPr>
          </a:p>
        </p:txBody>
      </p:sp>
      <p:sp>
        <p:nvSpPr>
          <p:cNvPr id="113666" name="TextShape 2"/>
          <p:cNvSpPr txBox="1">
            <a:spLocks noChangeArrowheads="1"/>
          </p:cNvSpPr>
          <p:nvPr/>
        </p:nvSpPr>
        <p:spPr bwMode="auto">
          <a:xfrm>
            <a:off x="287338" y="1460500"/>
            <a:ext cx="11495087" cy="463550"/>
          </a:xfrm>
          <a:prstGeom prst="rect">
            <a:avLst/>
          </a:prstGeom>
          <a:solidFill>
            <a:srgbClr val="FF0000"/>
          </a:solidFill>
          <a:ln w="9525">
            <a:noFill/>
            <a:miter lim="800000"/>
            <a:headEnd/>
            <a:tailEnd/>
          </a:ln>
        </p:spPr>
        <p:txBody>
          <a:bodyPr anchor="b"/>
          <a:lstStyle/>
          <a:p>
            <a:pPr algn="ctr"/>
            <a:r>
              <a:rPr lang="uk-UA" sz="2400" b="1" dirty="0">
                <a:cs typeface="Arial" charset="0"/>
              </a:rPr>
              <a:t>Життєздатність пилку гібриду F</a:t>
            </a:r>
            <a:r>
              <a:rPr lang="uk-UA" sz="2400" b="1" baseline="-25000" dirty="0">
                <a:cs typeface="Arial" charset="0"/>
              </a:rPr>
              <a:t>1</a:t>
            </a:r>
            <a:r>
              <a:rPr lang="uk-UA" sz="2400" b="1" dirty="0">
                <a:cs typeface="Arial" charset="0"/>
              </a:rPr>
              <a:t>«дихотомічне жилкування» × «</a:t>
            </a:r>
            <a:r>
              <a:rPr lang="uk-UA" sz="2400" b="1" i="1" dirty="0" err="1">
                <a:cs typeface="Arial" charset="0"/>
              </a:rPr>
              <a:t>xantha</a:t>
            </a:r>
            <a:r>
              <a:rPr lang="uk-UA" sz="2400" b="1" dirty="0">
                <a:cs typeface="Arial" charset="0"/>
              </a:rPr>
              <a:t>»</a:t>
            </a:r>
            <a:endParaRPr lang="uk-UA" b="1" dirty="0">
              <a:cs typeface="Arial" charset="0"/>
            </a:endParaRPr>
          </a:p>
        </p:txBody>
      </p:sp>
      <p:sp>
        <p:nvSpPr>
          <p:cNvPr id="113667" name="TextShape 3"/>
          <p:cNvSpPr txBox="1">
            <a:spLocks noChangeArrowheads="1"/>
          </p:cNvSpPr>
          <p:nvPr/>
        </p:nvSpPr>
        <p:spPr bwMode="auto">
          <a:xfrm>
            <a:off x="428625" y="2151063"/>
            <a:ext cx="5607050" cy="576262"/>
          </a:xfrm>
          <a:prstGeom prst="rect">
            <a:avLst/>
          </a:prstGeom>
          <a:noFill/>
          <a:ln w="9525">
            <a:noFill/>
            <a:miter lim="800000"/>
            <a:headEnd/>
            <a:tailEnd/>
          </a:ln>
        </p:spPr>
        <p:txBody>
          <a:bodyPr anchor="b"/>
          <a:lstStyle/>
          <a:p>
            <a:pPr algn="ctr"/>
            <a:r>
              <a:rPr lang="ru-RU" sz="2400" b="1">
                <a:cs typeface="Arial" charset="0"/>
              </a:rPr>
              <a:t>Контроль</a:t>
            </a:r>
            <a:endParaRPr lang="ru-RU" b="1">
              <a:cs typeface="Arial" charset="0"/>
            </a:endParaRPr>
          </a:p>
        </p:txBody>
      </p:sp>
      <p:sp>
        <p:nvSpPr>
          <p:cNvPr id="113668" name="TextShape 4"/>
          <p:cNvSpPr txBox="1">
            <a:spLocks noChangeArrowheads="1"/>
          </p:cNvSpPr>
          <p:nvPr/>
        </p:nvSpPr>
        <p:spPr bwMode="auto">
          <a:xfrm>
            <a:off x="6096000" y="2184400"/>
            <a:ext cx="6013450" cy="1046163"/>
          </a:xfrm>
          <a:prstGeom prst="rect">
            <a:avLst/>
          </a:prstGeom>
          <a:noFill/>
          <a:ln w="9525">
            <a:noFill/>
            <a:miter lim="800000"/>
            <a:headEnd/>
            <a:tailEnd/>
          </a:ln>
        </p:spPr>
        <p:txBody>
          <a:bodyPr anchor="b"/>
          <a:lstStyle/>
          <a:p>
            <a:pPr algn="ctr">
              <a:lnSpc>
                <a:spcPct val="150000"/>
              </a:lnSpc>
            </a:pPr>
            <a:r>
              <a:rPr lang="uk-UA" sz="2400" b="1">
                <a:cs typeface="Arial" charset="0"/>
              </a:rPr>
              <a:t>Витримування пилку при зниженій температурі протягом 7 діб</a:t>
            </a:r>
            <a:endParaRPr lang="uk-UA" b="1">
              <a:cs typeface="Arial" charset="0"/>
            </a:endParaRPr>
          </a:p>
        </p:txBody>
      </p:sp>
      <p:pic>
        <p:nvPicPr>
          <p:cNvPr id="113669" name="Рисунок 16"/>
          <p:cNvPicPr>
            <a:picLocks noChangeAspect="1" noChangeArrowheads="1"/>
          </p:cNvPicPr>
          <p:nvPr/>
        </p:nvPicPr>
        <p:blipFill>
          <a:blip r:embed="rId2"/>
          <a:srcRect/>
          <a:stretch>
            <a:fillRect/>
          </a:stretch>
        </p:blipFill>
        <p:spPr bwMode="auto">
          <a:xfrm>
            <a:off x="1611313" y="3570288"/>
            <a:ext cx="3240087" cy="3176587"/>
          </a:xfrm>
          <a:prstGeom prst="rect">
            <a:avLst/>
          </a:prstGeom>
          <a:noFill/>
          <a:ln w="9525">
            <a:noFill/>
            <a:miter lim="800000"/>
            <a:headEnd/>
            <a:tailEnd/>
          </a:ln>
        </p:spPr>
      </p:pic>
      <p:pic>
        <p:nvPicPr>
          <p:cNvPr id="113670" name="Рисунок 17"/>
          <p:cNvPicPr>
            <a:picLocks noChangeAspect="1" noChangeArrowheads="1"/>
          </p:cNvPicPr>
          <p:nvPr/>
        </p:nvPicPr>
        <p:blipFill>
          <a:blip r:embed="rId3"/>
          <a:srcRect/>
          <a:stretch>
            <a:fillRect/>
          </a:stretch>
        </p:blipFill>
        <p:spPr bwMode="auto">
          <a:xfrm>
            <a:off x="7478713" y="3570288"/>
            <a:ext cx="3248025" cy="3176587"/>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Shape 1"/>
          <p:cNvSpPr txBox="1">
            <a:spLocks noChangeArrowheads="1"/>
          </p:cNvSpPr>
          <p:nvPr/>
        </p:nvSpPr>
        <p:spPr bwMode="auto">
          <a:xfrm>
            <a:off x="1541463" y="109538"/>
            <a:ext cx="9963150" cy="1281112"/>
          </a:xfrm>
          <a:prstGeom prst="rect">
            <a:avLst/>
          </a:prstGeom>
          <a:noFill/>
          <a:ln w="9525">
            <a:noFill/>
            <a:miter lim="800000"/>
            <a:headEnd/>
            <a:tailEnd/>
          </a:ln>
        </p:spPr>
        <p:txBody>
          <a:bodyPr/>
          <a:lstStyle/>
          <a:p>
            <a:pPr algn="ctr"/>
            <a:r>
              <a:rPr lang="uk-UA" sz="2400" b="1">
                <a:cs typeface="Arial" charset="0"/>
              </a:rPr>
              <a:t>Вплив витримування пилку гібриду F</a:t>
            </a:r>
            <a:r>
              <a:rPr lang="uk-UA" sz="2400" b="1" baseline="-25000">
                <a:cs typeface="Arial" charset="0"/>
              </a:rPr>
              <a:t>1</a:t>
            </a:r>
            <a:r>
              <a:rPr lang="uk-UA" sz="2400" b="1">
                <a:cs typeface="Arial" charset="0"/>
              </a:rPr>
              <a:t> при низьких температурах на процент проростання пилкових зерен на штучному середовищі</a:t>
            </a:r>
            <a:endParaRPr lang="uk-UA" b="1">
              <a:cs typeface="Arial" charset="0"/>
            </a:endParaRPr>
          </a:p>
        </p:txBody>
      </p:sp>
      <p:graphicFrame>
        <p:nvGraphicFramePr>
          <p:cNvPr id="114721" name="Group 33"/>
          <p:cNvGraphicFramePr>
            <a:graphicFrameLocks noGrp="1"/>
          </p:cNvGraphicFramePr>
          <p:nvPr/>
        </p:nvGraphicFramePr>
        <p:xfrm>
          <a:off x="725488" y="1528763"/>
          <a:ext cx="10939462" cy="3291840"/>
        </p:xfrm>
        <a:graphic>
          <a:graphicData uri="http://schemas.openxmlformats.org/drawingml/2006/table">
            <a:tbl>
              <a:tblPr/>
              <a:tblGrid>
                <a:gridCol w="1622425"/>
                <a:gridCol w="3657600"/>
                <a:gridCol w="3292475"/>
                <a:gridCol w="2366962"/>
              </a:tblGrid>
              <a:tr h="2047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Варіант</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Проаналізованих  пилкових зерен, шт.</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Пророслих пилкових зерен, шт.</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Процент проростання пилку</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936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Контроль</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767</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202</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26,3±1,59</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Дослід</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684</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90</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    13,2±1,29***</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
                <a:tc gridSpan="4">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Arial" charset="0"/>
                          <a:cs typeface="Arial" charset="0"/>
                        </a:rPr>
                        <a:t>Примітка: *** – відмінності від контролю суттєві при p≤0,001.</a:t>
                      </a:r>
                      <a:endParaRPr kumimoji="0" lang="ru-RU" sz="2400" b="1" i="0" u="none" strike="noStrike" cap="none" normalizeH="0" baseline="0" smtClean="0">
                        <a:ln>
                          <a:noFill/>
                        </a:ln>
                        <a:solidFill>
                          <a:srgbClr val="00000A"/>
                        </a:solidFill>
                        <a:effectLst/>
                        <a:latin typeface="Arial" charset="0"/>
                        <a:ea typeface="Times New Roman" pitchFamily="18" charset="0"/>
                        <a:cs typeface="Arial" charset="0"/>
                      </a:endParaRPr>
                    </a:p>
                  </a:txBody>
                  <a:tcPr marL="59055"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Shape 1"/>
          <p:cNvSpPr txBox="1">
            <a:spLocks noChangeArrowheads="1"/>
          </p:cNvSpPr>
          <p:nvPr/>
        </p:nvSpPr>
        <p:spPr bwMode="auto">
          <a:xfrm>
            <a:off x="1638300" y="1144588"/>
            <a:ext cx="8915400" cy="3767137"/>
          </a:xfrm>
          <a:prstGeom prst="rect">
            <a:avLst/>
          </a:prstGeom>
          <a:noFill/>
          <a:ln w="9525">
            <a:noFill/>
            <a:miter lim="800000"/>
            <a:headEnd/>
            <a:tailEnd/>
          </a:ln>
        </p:spPr>
        <p:txBody>
          <a:bodyPr anchor="b"/>
          <a:lstStyle/>
          <a:p>
            <a:pPr algn="ctr"/>
            <a:r>
              <a:rPr lang="uk-UA" sz="4000" b="1">
                <a:cs typeface="Arial" charset="0"/>
              </a:rPr>
              <a:t>Вплив витримування пилку гібридів F</a:t>
            </a:r>
            <a:r>
              <a:rPr lang="uk-UA" sz="4000" b="1" baseline="-25000">
                <a:cs typeface="Arial" charset="0"/>
              </a:rPr>
              <a:t>1</a:t>
            </a:r>
            <a:r>
              <a:rPr lang="uk-UA" sz="4000" b="1">
                <a:cs typeface="Arial" charset="0"/>
              </a:rPr>
              <a:t> при низьких температурах на генетичну структуру популяцій F</a:t>
            </a:r>
            <a:r>
              <a:rPr lang="uk-UA" sz="4000" b="1" baseline="-25000">
                <a:cs typeface="Arial" charset="0"/>
              </a:rPr>
              <a:t>2</a:t>
            </a:r>
            <a:r>
              <a:rPr lang="uk-UA" sz="4000" b="1">
                <a:cs typeface="Arial" charset="0"/>
              </a:rPr>
              <a:t> та їх стійкість до холоду</a:t>
            </a:r>
            <a:endParaRPr lang="uk-UA">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Shape 1"/>
          <p:cNvSpPr txBox="1">
            <a:spLocks noChangeArrowheads="1"/>
          </p:cNvSpPr>
          <p:nvPr/>
        </p:nvSpPr>
        <p:spPr bwMode="auto">
          <a:xfrm>
            <a:off x="1531938" y="136525"/>
            <a:ext cx="10145712" cy="976313"/>
          </a:xfrm>
          <a:prstGeom prst="rect">
            <a:avLst/>
          </a:prstGeom>
          <a:noFill/>
          <a:ln w="9525">
            <a:noFill/>
            <a:miter lim="800000"/>
            <a:headEnd/>
            <a:tailEnd/>
          </a:ln>
        </p:spPr>
        <p:txBody>
          <a:bodyPr/>
          <a:lstStyle/>
          <a:p>
            <a:pPr algn="ctr"/>
            <a:r>
              <a:rPr lang="uk-UA" sz="2400" b="1">
                <a:solidFill>
                  <a:srgbClr val="000000"/>
                </a:solidFill>
                <a:cs typeface="Arial" charset="0"/>
              </a:rPr>
              <a:t>Вплив зберігання пилку гібридів F</a:t>
            </a:r>
            <a:r>
              <a:rPr lang="uk-UA" sz="2400" b="1" baseline="-25000">
                <a:solidFill>
                  <a:srgbClr val="000000"/>
                </a:solidFill>
                <a:cs typeface="Arial" charset="0"/>
              </a:rPr>
              <a:t>1</a:t>
            </a:r>
            <a:r>
              <a:rPr lang="uk-UA" sz="2400" b="1">
                <a:solidFill>
                  <a:srgbClr val="000000"/>
                </a:solidFill>
                <a:cs typeface="Arial" charset="0"/>
              </a:rPr>
              <a:t> при зниженій температурі на проростання насіння F</a:t>
            </a:r>
            <a:r>
              <a:rPr lang="uk-UA" sz="2400" b="1" baseline="-25000">
                <a:solidFill>
                  <a:srgbClr val="000000"/>
                </a:solidFill>
                <a:cs typeface="Arial" charset="0"/>
              </a:rPr>
              <a:t>2</a:t>
            </a:r>
            <a:r>
              <a:rPr lang="uk-UA" sz="2400" b="1">
                <a:solidFill>
                  <a:srgbClr val="000000"/>
                </a:solidFill>
                <a:cs typeface="Arial" charset="0"/>
              </a:rPr>
              <a:t> соняшнику в умовах низьких температур</a:t>
            </a:r>
            <a:endParaRPr lang="uk-UA" b="1">
              <a:cs typeface="Arial" charset="0"/>
            </a:endParaRPr>
          </a:p>
        </p:txBody>
      </p:sp>
      <p:graphicFrame>
        <p:nvGraphicFramePr>
          <p:cNvPr id="2" name="Таблица 1"/>
          <p:cNvGraphicFramePr>
            <a:graphicFrameLocks noGrp="1"/>
          </p:cNvGraphicFramePr>
          <p:nvPr/>
        </p:nvGraphicFramePr>
        <p:xfrm>
          <a:off x="766763" y="1258888"/>
          <a:ext cx="11055178" cy="5486400"/>
        </p:xfrm>
        <a:graphic>
          <a:graphicData uri="http://schemas.openxmlformats.org/drawingml/2006/table">
            <a:tbl>
              <a:tblPr firstRow="1" firstCol="1" bandRow="1" bandCol="1">
                <a:tableStyleId>{5940675A-B579-460E-94D1-54222C63F5DA}</a:tableStyleId>
              </a:tblPr>
              <a:tblGrid>
                <a:gridCol w="5464627"/>
                <a:gridCol w="1769736"/>
                <a:gridCol w="1769736"/>
                <a:gridCol w="2051079"/>
              </a:tblGrid>
              <a:tr h="454934">
                <a:tc rowSpan="2">
                  <a:txBody>
                    <a:bodyPr/>
                    <a:lstStyle/>
                    <a:p>
                      <a:pPr algn="ctr">
                        <a:lnSpc>
                          <a:spcPct val="150000"/>
                        </a:lnSpc>
                        <a:spcAft>
                          <a:spcPts val="0"/>
                        </a:spcAft>
                      </a:pPr>
                      <a:r>
                        <a:rPr lang="uk-UA" sz="2000" b="1" dirty="0">
                          <a:effectLst/>
                          <a:latin typeface="Arial" panose="020B0604020202020204" pitchFamily="34" charset="0"/>
                          <a:cs typeface="Arial" panose="020B0604020202020204" pitchFamily="34" charset="0"/>
                        </a:rPr>
                        <a:t>Обробка пилку</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0000"/>
                    </a:solidFill>
                  </a:tcPr>
                </a:tc>
                <a:tc gridSpan="2">
                  <a:txBody>
                    <a:bodyPr/>
                    <a:lstStyle/>
                    <a:p>
                      <a:pPr algn="ctr">
                        <a:lnSpc>
                          <a:spcPct val="150000"/>
                        </a:lnSpc>
                        <a:spcAft>
                          <a:spcPts val="0"/>
                        </a:spcAft>
                      </a:pPr>
                      <a:r>
                        <a:rPr lang="uk-UA" sz="2000" b="1" dirty="0" smtClean="0">
                          <a:effectLst/>
                          <a:latin typeface="Arial" panose="020B0604020202020204" pitchFamily="34" charset="0"/>
                          <a:cs typeface="Arial" panose="020B0604020202020204" pitchFamily="34" charset="0"/>
                        </a:rPr>
                        <a:t>Насіння </a:t>
                      </a:r>
                      <a:r>
                        <a:rPr lang="en-US" sz="2000" b="1" dirty="0" smtClean="0">
                          <a:effectLst/>
                          <a:latin typeface="Arial" panose="020B0604020202020204" pitchFamily="34" charset="0"/>
                          <a:cs typeface="Arial" panose="020B0604020202020204" pitchFamily="34" charset="0"/>
                        </a:rPr>
                        <a:t>F</a:t>
                      </a:r>
                      <a:r>
                        <a:rPr lang="en-US" sz="2000" b="1" baseline="-25000" dirty="0" smtClean="0">
                          <a:effectLst/>
                          <a:latin typeface="Arial" panose="020B0604020202020204" pitchFamily="34" charset="0"/>
                          <a:cs typeface="Arial" panose="020B0604020202020204" pitchFamily="34" charset="0"/>
                        </a:rPr>
                        <a:t>2</a:t>
                      </a:r>
                      <a:r>
                        <a:rPr lang="uk-UA" sz="2000" b="1" dirty="0" smtClean="0">
                          <a:effectLst/>
                          <a:latin typeface="Arial" panose="020B0604020202020204" pitchFamily="34" charset="0"/>
                          <a:cs typeface="Arial" panose="020B0604020202020204" pitchFamily="34" charset="0"/>
                        </a:rPr>
                        <a:t>, шт. </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0000"/>
                    </a:solidFill>
                  </a:tcPr>
                </a:tc>
                <a:tc hMerge="1">
                  <a:txBody>
                    <a:bodyPr/>
                    <a:lstStyle/>
                    <a:p>
                      <a:endParaRPr lang="ru-RU"/>
                    </a:p>
                  </a:txBody>
                  <a:tcPr/>
                </a:tc>
                <a:tc rowSpan="2">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Процент </a:t>
                      </a:r>
                      <a:r>
                        <a:rPr lang="uk-UA" sz="2000" b="1" dirty="0" smtClean="0">
                          <a:effectLst/>
                          <a:latin typeface="Arial" panose="020B0604020202020204" pitchFamily="34" charset="0"/>
                          <a:cs typeface="Arial" panose="020B0604020202020204" pitchFamily="34" charset="0"/>
                        </a:rPr>
                        <a:t>проростання</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0000"/>
                    </a:solidFill>
                  </a:tcPr>
                </a:tc>
              </a:tr>
              <a:tr h="97636">
                <a:tc vMerge="1">
                  <a:txBody>
                    <a:bodyPr/>
                    <a:lstStyle/>
                    <a:p>
                      <a:endParaRPr lang="ru-RU"/>
                    </a:p>
                  </a:txBody>
                  <a:tcPr/>
                </a:tc>
                <a:tc>
                  <a:txBody>
                    <a:bodyPr/>
                    <a:lstStyle/>
                    <a:p>
                      <a:pPr algn="ctr">
                        <a:lnSpc>
                          <a:spcPct val="150000"/>
                        </a:lnSpc>
                        <a:spcAft>
                          <a:spcPts val="0"/>
                        </a:spcAft>
                      </a:pPr>
                      <a:r>
                        <a:rPr lang="uk-UA" sz="2000" b="1" dirty="0">
                          <a:effectLst/>
                          <a:latin typeface="Arial" panose="020B0604020202020204" pitchFamily="34" charset="0"/>
                          <a:cs typeface="Arial" panose="020B0604020202020204" pitchFamily="34" charset="0"/>
                        </a:rPr>
                        <a:t>всього</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000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проросло</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0000"/>
                    </a:solidFill>
                  </a:tcPr>
                </a:tc>
                <a:tc vMerge="1">
                  <a:txBody>
                    <a:bodyPr/>
                    <a:lstStyle/>
                    <a:p>
                      <a:endParaRPr lang="ru-RU"/>
                    </a:p>
                  </a:txBody>
                  <a:tcPr/>
                </a:tc>
              </a:tr>
              <a:tr h="97636">
                <a:tc gridSpan="4">
                  <a:txBody>
                    <a:bodyPr/>
                    <a:lstStyle/>
                    <a:p>
                      <a:pPr algn="ctr">
                        <a:lnSpc>
                          <a:spcPct val="150000"/>
                        </a:lnSpc>
                        <a:spcAft>
                          <a:spcPts val="0"/>
                        </a:spcAft>
                      </a:pPr>
                      <a:r>
                        <a:rPr lang="en-US" sz="2000" b="1" dirty="0" smtClean="0">
                          <a:effectLst/>
                          <a:latin typeface="Arial" panose="020B0604020202020204" pitchFamily="34" charset="0"/>
                          <a:cs typeface="Arial" panose="020B0604020202020204" pitchFamily="34" charset="0"/>
                        </a:rPr>
                        <a:t>F</a:t>
                      </a:r>
                      <a:r>
                        <a:rPr lang="en-US" sz="2000" b="1" baseline="-25000" dirty="0" smtClean="0">
                          <a:effectLst/>
                          <a:latin typeface="Arial" panose="020B0604020202020204" pitchFamily="34" charset="0"/>
                          <a:cs typeface="Arial" panose="020B0604020202020204" pitchFamily="34" charset="0"/>
                        </a:rPr>
                        <a:t>2</a:t>
                      </a:r>
                      <a:r>
                        <a:rPr lang="uk-UA" sz="2000" b="1" dirty="0" smtClean="0">
                          <a:effectLst/>
                          <a:latin typeface="Arial" panose="020B0604020202020204" pitchFamily="34" charset="0"/>
                          <a:cs typeface="Arial" panose="020B0604020202020204" pitchFamily="34" charset="0"/>
                        </a:rPr>
                        <a:t> «дихотомічне жилкування» </a:t>
                      </a:r>
                      <a:r>
                        <a:rPr lang="uk-UA" sz="2000" b="1" dirty="0">
                          <a:effectLst/>
                          <a:latin typeface="Arial" panose="020B0604020202020204" pitchFamily="34" charset="0"/>
                          <a:cs typeface="Arial" panose="020B0604020202020204" pitchFamily="34" charset="0"/>
                        </a:rPr>
                        <a:t>× </a:t>
                      </a:r>
                      <a:r>
                        <a:rPr lang="uk-UA" sz="2000" b="1" dirty="0" smtClean="0">
                          <a:effectLst/>
                          <a:latin typeface="Arial" panose="020B0604020202020204" pitchFamily="34" charset="0"/>
                          <a:cs typeface="Arial" panose="020B0604020202020204" pitchFamily="34" charset="0"/>
                        </a:rPr>
                        <a:t>«</a:t>
                      </a:r>
                      <a:r>
                        <a:rPr lang="uk-UA" sz="2000" b="1" i="1" dirty="0" err="1" smtClean="0">
                          <a:effectLst/>
                          <a:latin typeface="Arial" panose="020B0604020202020204" pitchFamily="34" charset="0"/>
                          <a:cs typeface="Arial" panose="020B0604020202020204" pitchFamily="34" charset="0"/>
                        </a:rPr>
                        <a:t>xantha</a:t>
                      </a:r>
                      <a:r>
                        <a:rPr lang="uk-UA" sz="2000" b="1" dirty="0" smtClean="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97636">
                <a:tc>
                  <a:txBody>
                    <a:bodyPr/>
                    <a:lstStyle/>
                    <a:p>
                      <a:pPr algn="ctr">
                        <a:lnSpc>
                          <a:spcPct val="150000"/>
                        </a:lnSpc>
                        <a:spcAft>
                          <a:spcPts val="0"/>
                        </a:spcAft>
                      </a:pPr>
                      <a:r>
                        <a:rPr lang="uk-UA" sz="2000" b="1" dirty="0">
                          <a:effectLst/>
                          <a:latin typeface="Arial" panose="020B0604020202020204" pitchFamily="34" charset="0"/>
                          <a:cs typeface="Arial" panose="020B0604020202020204" pitchFamily="34" charset="0"/>
                        </a:rPr>
                        <a:t>Свіжозібраний пилок</a:t>
                      </a:r>
                      <a:r>
                        <a:rPr lang="en-US" sz="2000" b="1" dirty="0">
                          <a:effectLst/>
                          <a:latin typeface="Arial" panose="020B0604020202020204" pitchFamily="34" charset="0"/>
                          <a:cs typeface="Arial" panose="020B0604020202020204" pitchFamily="34" charset="0"/>
                        </a:rPr>
                        <a:t> (</a:t>
                      </a:r>
                      <a:r>
                        <a:rPr lang="ru-RU" sz="2000" b="1" dirty="0">
                          <a:effectLst/>
                          <a:latin typeface="Arial" panose="020B0604020202020204" pitchFamily="34" charset="0"/>
                          <a:cs typeface="Arial" panose="020B0604020202020204" pitchFamily="34" charset="0"/>
                        </a:rPr>
                        <a:t>контроль</a:t>
                      </a:r>
                      <a:r>
                        <a:rPr lang="en-US" sz="2000" b="1" dirty="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365</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269</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73,7±2,30</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r>
              <a:tr h="97636">
                <a:tc>
                  <a:txBody>
                    <a:bodyPr/>
                    <a:lstStyle/>
                    <a:p>
                      <a:pPr algn="ctr">
                        <a:lnSpc>
                          <a:spcPct val="150000"/>
                        </a:lnSpc>
                        <a:spcAft>
                          <a:spcPts val="0"/>
                        </a:spcAft>
                      </a:pPr>
                      <a:r>
                        <a:rPr lang="uk-UA" sz="2000" b="1" dirty="0">
                          <a:effectLst/>
                          <a:latin typeface="Arial" panose="020B0604020202020204" pitchFamily="34" charset="0"/>
                          <a:cs typeface="Arial" panose="020B0604020202020204" pitchFamily="34" charset="0"/>
                        </a:rPr>
                        <a:t>Витримування пилку</a:t>
                      </a:r>
                      <a:r>
                        <a:rPr lang="ru-RU" sz="2000" b="1" dirty="0">
                          <a:effectLst/>
                          <a:latin typeface="Arial" panose="020B0604020202020204" pitchFamily="34" charset="0"/>
                          <a:cs typeface="Arial" panose="020B0604020202020204" pitchFamily="34" charset="0"/>
                        </a:rPr>
                        <a:t> 7 </a:t>
                      </a:r>
                      <a:r>
                        <a:rPr lang="uk-UA" sz="2000" b="1" dirty="0">
                          <a:effectLst/>
                          <a:latin typeface="Arial" panose="020B0604020202020204" pitchFamily="34" charset="0"/>
                          <a:cs typeface="Arial" panose="020B0604020202020204" pitchFamily="34" charset="0"/>
                        </a:rPr>
                        <a:t>діб</a:t>
                      </a:r>
                      <a:r>
                        <a:rPr lang="ru-RU" sz="2000" b="1" dirty="0">
                          <a:effectLst/>
                          <a:latin typeface="Arial" panose="020B0604020202020204" pitchFamily="34" charset="0"/>
                          <a:cs typeface="Arial" panose="020B0604020202020204" pitchFamily="34" charset="0"/>
                        </a:rPr>
                        <a:t> при 3</a:t>
                      </a:r>
                      <a:r>
                        <a:rPr lang="uk-UA" sz="2000" b="1" dirty="0">
                          <a:effectLst/>
                          <a:latin typeface="Arial" panose="020B0604020202020204" pitchFamily="34" charset="0"/>
                          <a:cs typeface="Arial" panose="020B0604020202020204" pitchFamily="34" charset="0"/>
                        </a:rPr>
                        <a:t>±1</a:t>
                      </a:r>
                      <a:r>
                        <a:rPr lang="ru-RU" sz="2000" b="1" dirty="0">
                          <a:effectLst/>
                          <a:latin typeface="Arial" panose="020B0604020202020204" pitchFamily="34" charset="0"/>
                          <a:cs typeface="Arial" panose="020B0604020202020204" pitchFamily="34" charset="0"/>
                        </a:rPr>
                        <a:t>°</a:t>
                      </a:r>
                      <a:r>
                        <a:rPr lang="en-US" sz="2000" b="1" dirty="0">
                          <a:effectLst/>
                          <a:latin typeface="Arial" panose="020B0604020202020204" pitchFamily="34" charset="0"/>
                          <a:cs typeface="Arial" panose="020B0604020202020204" pitchFamily="34" charset="0"/>
                        </a:rPr>
                        <a:t>C</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415</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364</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c>
                  <a:txBody>
                    <a:bodyPr/>
                    <a:lstStyle/>
                    <a:p>
                      <a:pPr algn="ctr">
                        <a:lnSpc>
                          <a:spcPct val="150000"/>
                        </a:lnSpc>
                        <a:spcAft>
                          <a:spcPts val="0"/>
                        </a:spcAft>
                      </a:pPr>
                      <a:r>
                        <a:rPr lang="ru-RU" sz="2000" b="1" dirty="0" smtClean="0">
                          <a:effectLst/>
                          <a:latin typeface="Arial" panose="020B0604020202020204" pitchFamily="34" charset="0"/>
                          <a:cs typeface="Arial" panose="020B0604020202020204" pitchFamily="34" charset="0"/>
                        </a:rPr>
                        <a:t>    87,7±1,61</a:t>
                      </a:r>
                      <a:r>
                        <a:rPr lang="ru-RU" sz="2000" b="1" dirty="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FFFF00"/>
                    </a:solidFill>
                  </a:tcPr>
                </a:tc>
              </a:tr>
              <a:tr h="97636">
                <a:tc gridSpan="4">
                  <a:txBody>
                    <a:bodyPr/>
                    <a:lstStyle/>
                    <a:p>
                      <a:pPr algn="ctr">
                        <a:lnSpc>
                          <a:spcPct val="150000"/>
                        </a:lnSpc>
                        <a:spcAft>
                          <a:spcPts val="0"/>
                        </a:spcAft>
                      </a:pPr>
                      <a:r>
                        <a:rPr lang="en-US" sz="2000" b="1" dirty="0" smtClean="0">
                          <a:effectLst/>
                          <a:latin typeface="Arial" panose="020B0604020202020204" pitchFamily="34" charset="0"/>
                          <a:cs typeface="Arial" panose="020B0604020202020204" pitchFamily="34" charset="0"/>
                        </a:rPr>
                        <a:t>F</a:t>
                      </a:r>
                      <a:r>
                        <a:rPr lang="en-US" sz="2000" b="1" baseline="-25000" dirty="0" smtClean="0">
                          <a:effectLst/>
                          <a:latin typeface="Arial" panose="020B0604020202020204" pitchFamily="34" charset="0"/>
                          <a:cs typeface="Arial" panose="020B0604020202020204" pitchFamily="34" charset="0"/>
                        </a:rPr>
                        <a:t>2</a:t>
                      </a:r>
                      <a:r>
                        <a:rPr lang="uk-UA" sz="2000" b="1" dirty="0" smtClean="0">
                          <a:effectLst/>
                          <a:latin typeface="Arial" panose="020B0604020202020204" pitchFamily="34" charset="0"/>
                          <a:cs typeface="Arial" panose="020B0604020202020204" pitchFamily="34" charset="0"/>
                        </a:rPr>
                        <a:t> «</a:t>
                      </a:r>
                      <a:r>
                        <a:rPr lang="en-US" sz="2000" b="1" i="1" dirty="0" smtClean="0">
                          <a:effectLst/>
                          <a:latin typeface="Arial" panose="020B0604020202020204" pitchFamily="34" charset="0"/>
                          <a:cs typeface="Arial" panose="020B0604020202020204" pitchFamily="34" charset="0"/>
                        </a:rPr>
                        <a:t>x</a:t>
                      </a:r>
                      <a:r>
                        <a:rPr lang="uk-UA" sz="2000" b="1" i="1" dirty="0" err="1" smtClean="0">
                          <a:effectLst/>
                          <a:latin typeface="Arial" panose="020B0604020202020204" pitchFamily="34" charset="0"/>
                          <a:cs typeface="Arial" panose="020B0604020202020204" pitchFamily="34" charset="0"/>
                        </a:rPr>
                        <a:t>antha</a:t>
                      </a:r>
                      <a:r>
                        <a:rPr lang="uk-UA" sz="2000" b="1" dirty="0" smtClean="0">
                          <a:effectLst/>
                          <a:latin typeface="Arial" panose="020B0604020202020204" pitchFamily="34" charset="0"/>
                          <a:cs typeface="Arial" panose="020B0604020202020204" pitchFamily="34" charset="0"/>
                        </a:rPr>
                        <a:t>» </a:t>
                      </a:r>
                      <a:r>
                        <a:rPr lang="uk-UA" sz="2000" b="1" dirty="0">
                          <a:effectLst/>
                          <a:latin typeface="Arial" panose="020B0604020202020204" pitchFamily="34" charset="0"/>
                          <a:cs typeface="Arial" panose="020B0604020202020204" pitchFamily="34" charset="0"/>
                        </a:rPr>
                        <a:t>× </a:t>
                      </a:r>
                      <a:r>
                        <a:rPr lang="uk-UA" sz="2000" b="1" dirty="0" smtClean="0">
                          <a:effectLst/>
                          <a:latin typeface="Arial" panose="020B0604020202020204" pitchFamily="34" charset="0"/>
                          <a:cs typeface="Arial" panose="020B0604020202020204" pitchFamily="34" charset="0"/>
                        </a:rPr>
                        <a:t>«дихотомічне жилкування»</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97636">
                <a:tc>
                  <a:txBody>
                    <a:bodyPr/>
                    <a:lstStyle/>
                    <a:p>
                      <a:pPr algn="ctr">
                        <a:lnSpc>
                          <a:spcPct val="150000"/>
                        </a:lnSpc>
                        <a:spcAft>
                          <a:spcPts val="0"/>
                        </a:spcAft>
                      </a:pPr>
                      <a:r>
                        <a:rPr lang="uk-UA" sz="2000" b="1" dirty="0">
                          <a:effectLst/>
                          <a:latin typeface="Arial" panose="020B0604020202020204" pitchFamily="34" charset="0"/>
                          <a:cs typeface="Arial" panose="020B0604020202020204" pitchFamily="34" charset="0"/>
                        </a:rPr>
                        <a:t>Свіжозібраний пилок</a:t>
                      </a:r>
                      <a:r>
                        <a:rPr lang="en-US" sz="2000" b="1" dirty="0">
                          <a:effectLst/>
                          <a:latin typeface="Arial" panose="020B0604020202020204" pitchFamily="34" charset="0"/>
                          <a:cs typeface="Arial" panose="020B0604020202020204" pitchFamily="34" charset="0"/>
                        </a:rPr>
                        <a:t> (</a:t>
                      </a:r>
                      <a:r>
                        <a:rPr lang="ru-RU" sz="2000" b="1" dirty="0">
                          <a:effectLst/>
                          <a:latin typeface="Arial" panose="020B0604020202020204" pitchFamily="34" charset="0"/>
                          <a:cs typeface="Arial" panose="020B0604020202020204" pitchFamily="34" charset="0"/>
                        </a:rPr>
                        <a:t>контроль</a:t>
                      </a:r>
                      <a:r>
                        <a:rPr lang="en-US" sz="2000" b="1" dirty="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c>
                  <a:txBody>
                    <a:bodyPr/>
                    <a:lstStyle/>
                    <a:p>
                      <a:pPr algn="ctr">
                        <a:lnSpc>
                          <a:spcPct val="150000"/>
                        </a:lnSpc>
                        <a:spcAft>
                          <a:spcPts val="0"/>
                        </a:spcAft>
                      </a:pPr>
                      <a:r>
                        <a:rPr lang="ru-RU" sz="2000" b="1">
                          <a:effectLst/>
                          <a:latin typeface="Arial" panose="020B0604020202020204" pitchFamily="34" charset="0"/>
                          <a:cs typeface="Arial" panose="020B0604020202020204" pitchFamily="34" charset="0"/>
                        </a:rPr>
                        <a:t>543</a:t>
                      </a:r>
                      <a:endParaRPr lang="ru-RU" sz="1200" b="1">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114</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21,0±1,75</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r>
              <a:tr h="97636">
                <a:tc>
                  <a:txBody>
                    <a:bodyPr/>
                    <a:lstStyle/>
                    <a:p>
                      <a:pPr algn="ctr">
                        <a:lnSpc>
                          <a:spcPct val="150000"/>
                        </a:lnSpc>
                        <a:spcAft>
                          <a:spcPts val="0"/>
                        </a:spcAft>
                      </a:pPr>
                      <a:r>
                        <a:rPr lang="uk-UA" sz="2000" b="1" dirty="0">
                          <a:effectLst/>
                          <a:latin typeface="Arial" panose="020B0604020202020204" pitchFamily="34" charset="0"/>
                          <a:cs typeface="Arial" panose="020B0604020202020204" pitchFamily="34" charset="0"/>
                        </a:rPr>
                        <a:t>Витримування пилку</a:t>
                      </a:r>
                      <a:r>
                        <a:rPr lang="ru-RU" sz="2000" b="1" dirty="0">
                          <a:effectLst/>
                          <a:latin typeface="Arial" panose="020B0604020202020204" pitchFamily="34" charset="0"/>
                          <a:cs typeface="Arial" panose="020B0604020202020204" pitchFamily="34" charset="0"/>
                        </a:rPr>
                        <a:t> 7 </a:t>
                      </a:r>
                      <a:r>
                        <a:rPr lang="uk-UA" sz="2000" b="1" dirty="0">
                          <a:effectLst/>
                          <a:latin typeface="Arial" panose="020B0604020202020204" pitchFamily="34" charset="0"/>
                          <a:cs typeface="Arial" panose="020B0604020202020204" pitchFamily="34" charset="0"/>
                        </a:rPr>
                        <a:t>діб</a:t>
                      </a:r>
                      <a:r>
                        <a:rPr lang="ru-RU" sz="2000" b="1" dirty="0">
                          <a:effectLst/>
                          <a:latin typeface="Arial" panose="020B0604020202020204" pitchFamily="34" charset="0"/>
                          <a:cs typeface="Arial" panose="020B0604020202020204" pitchFamily="34" charset="0"/>
                        </a:rPr>
                        <a:t> при 3</a:t>
                      </a:r>
                      <a:r>
                        <a:rPr lang="uk-UA" sz="2000" b="1" dirty="0">
                          <a:effectLst/>
                          <a:latin typeface="Arial" panose="020B0604020202020204" pitchFamily="34" charset="0"/>
                          <a:cs typeface="Arial" panose="020B0604020202020204" pitchFamily="34" charset="0"/>
                        </a:rPr>
                        <a:t>±1</a:t>
                      </a:r>
                      <a:r>
                        <a:rPr lang="ru-RU" sz="2000" b="1" dirty="0">
                          <a:effectLst/>
                          <a:latin typeface="Arial" panose="020B0604020202020204" pitchFamily="34" charset="0"/>
                          <a:cs typeface="Arial" panose="020B0604020202020204" pitchFamily="34" charset="0"/>
                        </a:rPr>
                        <a:t>°</a:t>
                      </a:r>
                      <a:r>
                        <a:rPr lang="en-US" sz="2000" b="1" dirty="0">
                          <a:effectLst/>
                          <a:latin typeface="Arial" panose="020B0604020202020204" pitchFamily="34" charset="0"/>
                          <a:cs typeface="Arial" panose="020B0604020202020204" pitchFamily="34" charset="0"/>
                        </a:rPr>
                        <a:t>C</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276</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160</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c>
                  <a:txBody>
                    <a:bodyPr/>
                    <a:lstStyle/>
                    <a:p>
                      <a:pPr algn="ctr">
                        <a:lnSpc>
                          <a:spcPct val="150000"/>
                        </a:lnSpc>
                        <a:spcAft>
                          <a:spcPts val="0"/>
                        </a:spcAft>
                      </a:pPr>
                      <a:r>
                        <a:rPr lang="ru-RU" sz="2000" b="1" dirty="0" smtClean="0">
                          <a:effectLst/>
                          <a:latin typeface="Arial" panose="020B0604020202020204" pitchFamily="34" charset="0"/>
                          <a:cs typeface="Arial" panose="020B0604020202020204" pitchFamily="34" charset="0"/>
                        </a:rPr>
                        <a:t>    58,0±2,97</a:t>
                      </a:r>
                      <a:r>
                        <a:rPr lang="ru-RU" sz="2000" b="1" dirty="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92D050"/>
                    </a:solidFill>
                  </a:tcPr>
                </a:tc>
              </a:tr>
              <a:tr h="97636">
                <a:tc gridSpan="4">
                  <a:txBody>
                    <a:bodyPr/>
                    <a:lstStyle/>
                    <a:p>
                      <a:pPr algn="ctr">
                        <a:lnSpc>
                          <a:spcPct val="150000"/>
                        </a:lnSpc>
                        <a:spcAft>
                          <a:spcPts val="0"/>
                        </a:spcAft>
                      </a:pPr>
                      <a:r>
                        <a:rPr lang="en-US" sz="2000" b="1" dirty="0" smtClean="0">
                          <a:effectLst/>
                          <a:latin typeface="Arial" panose="020B0604020202020204" pitchFamily="34" charset="0"/>
                          <a:cs typeface="Arial" panose="020B0604020202020204" pitchFamily="34" charset="0"/>
                        </a:rPr>
                        <a:t>F</a:t>
                      </a:r>
                      <a:r>
                        <a:rPr lang="en-US" sz="2000" b="1" baseline="-25000" dirty="0" smtClean="0">
                          <a:effectLst/>
                          <a:latin typeface="Arial" panose="020B0604020202020204" pitchFamily="34" charset="0"/>
                          <a:cs typeface="Arial" panose="020B0604020202020204" pitchFamily="34" charset="0"/>
                        </a:rPr>
                        <a:t>2</a:t>
                      </a:r>
                      <a:r>
                        <a:rPr lang="ru-RU" sz="2000" b="1" dirty="0" smtClean="0">
                          <a:effectLst/>
                          <a:latin typeface="Arial" panose="020B0604020202020204" pitchFamily="34" charset="0"/>
                          <a:cs typeface="Arial" panose="020B0604020202020204" pitchFamily="34" charset="0"/>
                        </a:rPr>
                        <a:t> «</a:t>
                      </a:r>
                      <a:r>
                        <a:rPr lang="en-US" sz="2000" b="1" i="1" dirty="0" smtClean="0">
                          <a:effectLst/>
                          <a:latin typeface="Arial" panose="020B0604020202020204" pitchFamily="34" charset="0"/>
                          <a:cs typeface="Arial" panose="020B0604020202020204" pitchFamily="34" charset="0"/>
                        </a:rPr>
                        <a:t>x</a:t>
                      </a:r>
                      <a:r>
                        <a:rPr lang="ru-RU" sz="2000" b="1" i="1" dirty="0" err="1" smtClean="0">
                          <a:effectLst/>
                          <a:latin typeface="Arial" panose="020B0604020202020204" pitchFamily="34" charset="0"/>
                          <a:cs typeface="Arial" panose="020B0604020202020204" pitchFamily="34" charset="0"/>
                        </a:rPr>
                        <a:t>antha</a:t>
                      </a:r>
                      <a:r>
                        <a:rPr lang="ru-RU" sz="2000" b="1" dirty="0" smtClean="0">
                          <a:effectLst/>
                          <a:latin typeface="Arial" panose="020B0604020202020204" pitchFamily="34" charset="0"/>
                          <a:cs typeface="Arial" panose="020B0604020202020204" pitchFamily="34" charset="0"/>
                        </a:rPr>
                        <a:t>» </a:t>
                      </a:r>
                      <a:r>
                        <a:rPr lang="ru-RU" sz="2000" b="1" dirty="0">
                          <a:effectLst/>
                          <a:latin typeface="Arial" panose="020B0604020202020204" pitchFamily="34" charset="0"/>
                          <a:cs typeface="Arial" panose="020B0604020202020204" pitchFamily="34" charset="0"/>
                        </a:rPr>
                        <a:t>× </a:t>
                      </a:r>
                      <a:r>
                        <a:rPr lang="ru-RU" sz="2000" b="1" dirty="0" smtClean="0">
                          <a:effectLst/>
                          <a:latin typeface="Arial" panose="020B0604020202020204" pitchFamily="34" charset="0"/>
                          <a:cs typeface="Arial" panose="020B0604020202020204" pitchFamily="34" charset="0"/>
                        </a:rPr>
                        <a:t>«карлик»</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97636">
                <a:tc>
                  <a:txBody>
                    <a:bodyPr/>
                    <a:lstStyle/>
                    <a:p>
                      <a:pPr algn="ctr">
                        <a:lnSpc>
                          <a:spcPct val="150000"/>
                        </a:lnSpc>
                        <a:spcAft>
                          <a:spcPts val="0"/>
                        </a:spcAft>
                      </a:pPr>
                      <a:r>
                        <a:rPr lang="uk-UA" sz="2000" b="1" dirty="0">
                          <a:effectLst/>
                          <a:latin typeface="Arial" panose="020B0604020202020204" pitchFamily="34" charset="0"/>
                          <a:cs typeface="Arial" panose="020B0604020202020204" pitchFamily="34" charset="0"/>
                        </a:rPr>
                        <a:t>Свіжозібраний пилок</a:t>
                      </a:r>
                      <a:r>
                        <a:rPr lang="en-US" sz="2000" b="1" dirty="0">
                          <a:effectLst/>
                          <a:latin typeface="Arial" panose="020B0604020202020204" pitchFamily="34" charset="0"/>
                          <a:cs typeface="Arial" panose="020B0604020202020204" pitchFamily="34" charset="0"/>
                        </a:rPr>
                        <a:t> (</a:t>
                      </a:r>
                      <a:r>
                        <a:rPr lang="ru-RU" sz="2000" b="1" dirty="0">
                          <a:effectLst/>
                          <a:latin typeface="Arial" panose="020B0604020202020204" pitchFamily="34" charset="0"/>
                          <a:cs typeface="Arial" panose="020B0604020202020204" pitchFamily="34" charset="0"/>
                        </a:rPr>
                        <a:t>контроль</a:t>
                      </a:r>
                      <a:r>
                        <a:rPr lang="en-US" sz="2000" b="1" dirty="0">
                          <a:effectLst/>
                          <a:latin typeface="Arial" panose="020B0604020202020204" pitchFamily="34" charset="0"/>
                          <a:cs typeface="Arial" panose="020B0604020202020204" pitchFamily="34" charset="0"/>
                        </a:rPr>
                        <a:t>)</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471</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c>
                  <a:txBody>
                    <a:bodyPr/>
                    <a:lstStyle/>
                    <a:p>
                      <a:pPr algn="ctr">
                        <a:lnSpc>
                          <a:spcPct val="150000"/>
                        </a:lnSpc>
                        <a:spcAft>
                          <a:spcPts val="0"/>
                        </a:spcAft>
                      </a:pPr>
                      <a:r>
                        <a:rPr lang="ru-RU" sz="2000" b="1">
                          <a:effectLst/>
                          <a:latin typeface="Arial" panose="020B0604020202020204" pitchFamily="34" charset="0"/>
                          <a:cs typeface="Arial" panose="020B0604020202020204" pitchFamily="34" charset="0"/>
                        </a:rPr>
                        <a:t>189</a:t>
                      </a:r>
                      <a:endParaRPr lang="ru-RU" sz="1200" b="1">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40,1±2,26</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r>
              <a:tr h="97636">
                <a:tc>
                  <a:txBody>
                    <a:bodyPr/>
                    <a:lstStyle/>
                    <a:p>
                      <a:pPr algn="ctr">
                        <a:lnSpc>
                          <a:spcPct val="150000"/>
                        </a:lnSpc>
                        <a:spcAft>
                          <a:spcPts val="0"/>
                        </a:spcAft>
                      </a:pPr>
                      <a:r>
                        <a:rPr lang="uk-UA" sz="2000" b="1">
                          <a:effectLst/>
                          <a:latin typeface="Arial" panose="020B0604020202020204" pitchFamily="34" charset="0"/>
                          <a:cs typeface="Arial" panose="020B0604020202020204" pitchFamily="34" charset="0"/>
                        </a:rPr>
                        <a:t>Витримування пилку</a:t>
                      </a:r>
                      <a:r>
                        <a:rPr lang="ru-RU" sz="2000" b="1">
                          <a:effectLst/>
                          <a:latin typeface="Arial" panose="020B0604020202020204" pitchFamily="34" charset="0"/>
                          <a:cs typeface="Arial" panose="020B0604020202020204" pitchFamily="34" charset="0"/>
                        </a:rPr>
                        <a:t> 7 </a:t>
                      </a:r>
                      <a:r>
                        <a:rPr lang="uk-UA" sz="2000" b="1">
                          <a:effectLst/>
                          <a:latin typeface="Arial" panose="020B0604020202020204" pitchFamily="34" charset="0"/>
                          <a:cs typeface="Arial" panose="020B0604020202020204" pitchFamily="34" charset="0"/>
                        </a:rPr>
                        <a:t>діб</a:t>
                      </a:r>
                      <a:r>
                        <a:rPr lang="ru-RU" sz="2000" b="1">
                          <a:effectLst/>
                          <a:latin typeface="Arial" panose="020B0604020202020204" pitchFamily="34" charset="0"/>
                          <a:cs typeface="Arial" panose="020B0604020202020204" pitchFamily="34" charset="0"/>
                        </a:rPr>
                        <a:t> при 3</a:t>
                      </a:r>
                      <a:r>
                        <a:rPr lang="uk-UA" sz="2000" b="1">
                          <a:effectLst/>
                          <a:latin typeface="Arial" panose="020B0604020202020204" pitchFamily="34" charset="0"/>
                          <a:cs typeface="Arial" panose="020B0604020202020204" pitchFamily="34" charset="0"/>
                        </a:rPr>
                        <a:t>±1</a:t>
                      </a:r>
                      <a:r>
                        <a:rPr lang="ru-RU" sz="2000" b="1">
                          <a:effectLst/>
                          <a:latin typeface="Arial" panose="020B0604020202020204" pitchFamily="34" charset="0"/>
                          <a:cs typeface="Arial" panose="020B0604020202020204" pitchFamily="34" charset="0"/>
                        </a:rPr>
                        <a:t>°</a:t>
                      </a:r>
                      <a:r>
                        <a:rPr lang="en-US" sz="2000" b="1">
                          <a:effectLst/>
                          <a:latin typeface="Arial" panose="020B0604020202020204" pitchFamily="34" charset="0"/>
                          <a:cs typeface="Arial" panose="020B0604020202020204" pitchFamily="34" charset="0"/>
                        </a:rPr>
                        <a:t>C</a:t>
                      </a:r>
                      <a:endParaRPr lang="ru-RU" sz="1200" b="1">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138</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46</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c>
                  <a:txBody>
                    <a:bodyPr/>
                    <a:lstStyle/>
                    <a:p>
                      <a:pPr algn="ctr">
                        <a:lnSpc>
                          <a:spcPct val="150000"/>
                        </a:lnSpc>
                        <a:spcAft>
                          <a:spcPts val="0"/>
                        </a:spcAft>
                      </a:pPr>
                      <a:r>
                        <a:rPr lang="ru-RU" sz="2000" b="1" dirty="0">
                          <a:effectLst/>
                          <a:latin typeface="Arial" panose="020B0604020202020204" pitchFamily="34" charset="0"/>
                          <a:cs typeface="Arial" panose="020B0604020202020204" pitchFamily="34" charset="0"/>
                        </a:rPr>
                        <a:t>33,3±4,01</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solidFill>
                      <a:srgbClr val="00B0F0"/>
                    </a:solidFill>
                  </a:tcPr>
                </a:tc>
              </a:tr>
              <a:tr h="97636">
                <a:tc gridSpan="4">
                  <a:txBody>
                    <a:bodyPr/>
                    <a:lstStyle/>
                    <a:p>
                      <a:pPr algn="l">
                        <a:lnSpc>
                          <a:spcPct val="150000"/>
                        </a:lnSpc>
                        <a:spcAft>
                          <a:spcPts val="0"/>
                        </a:spcAft>
                      </a:pPr>
                      <a:r>
                        <a:rPr lang="uk-UA" sz="2000" b="1" dirty="0">
                          <a:effectLst/>
                          <a:latin typeface="Arial" panose="020B0604020202020204" pitchFamily="34" charset="0"/>
                          <a:cs typeface="Arial" panose="020B0604020202020204" pitchFamily="34" charset="0"/>
                        </a:rPr>
                        <a:t>Примітка: </a:t>
                      </a:r>
                      <a:r>
                        <a:rPr lang="ru-RU" sz="2000" b="1" dirty="0">
                          <a:effectLst/>
                          <a:latin typeface="Arial" panose="020B0604020202020204" pitchFamily="34" charset="0"/>
                          <a:cs typeface="Arial" panose="020B0604020202020204" pitchFamily="34" charset="0"/>
                        </a:rPr>
                        <a:t>*** – </a:t>
                      </a:r>
                      <a:r>
                        <a:rPr lang="uk-UA" sz="2000" b="1" dirty="0">
                          <a:effectLst/>
                          <a:latin typeface="Arial" panose="020B0604020202020204" pitchFamily="34" charset="0"/>
                          <a:cs typeface="Arial" panose="020B0604020202020204" pitchFamily="34" charset="0"/>
                        </a:rPr>
                        <a:t>відмінності істотні при </a:t>
                      </a:r>
                      <a:r>
                        <a:rPr lang="uk-UA" sz="2000" b="1" dirty="0" smtClean="0">
                          <a:solidFill>
                            <a:schemeClr val="tx1"/>
                          </a:solidFill>
                          <a:effectLst/>
                          <a:latin typeface="Arial" panose="020B0604020202020204" pitchFamily="34" charset="0"/>
                          <a:cs typeface="Arial" panose="020B0604020202020204" pitchFamily="34" charset="0"/>
                        </a:rPr>
                        <a:t>p≤</a:t>
                      </a:r>
                      <a:r>
                        <a:rPr lang="uk-UA" sz="2000" b="1" dirty="0" smtClean="0">
                          <a:effectLst/>
                          <a:latin typeface="Arial" panose="020B0604020202020204" pitchFamily="34" charset="0"/>
                          <a:cs typeface="Arial" panose="020B0604020202020204" pitchFamily="34" charset="0"/>
                        </a:rPr>
                        <a:t>0,001.</a:t>
                      </a:r>
                      <a:endParaRPr lang="ru-RU" sz="1200" b="1" dirty="0">
                        <a:solidFill>
                          <a:srgbClr val="00000A"/>
                        </a:solidFill>
                        <a:effectLst/>
                        <a:latin typeface="Arial" panose="020B0604020202020204" pitchFamily="34" charset="0"/>
                        <a:ea typeface="Times New Roman" panose="02020603050405020304" pitchFamily="18" charset="0"/>
                        <a:cs typeface="Arial" panose="020B0604020202020204" pitchFamily="34" charset="0"/>
                      </a:endParaRPr>
                    </a:p>
                  </a:txBody>
                  <a:tcPr marL="304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Shape 1"/>
          <p:cNvSpPr txBox="1">
            <a:spLocks noChangeArrowheads="1"/>
          </p:cNvSpPr>
          <p:nvPr/>
        </p:nvSpPr>
        <p:spPr bwMode="auto">
          <a:xfrm>
            <a:off x="1463675" y="223838"/>
            <a:ext cx="10344150" cy="1144587"/>
          </a:xfrm>
          <a:prstGeom prst="rect">
            <a:avLst/>
          </a:prstGeom>
          <a:noFill/>
          <a:ln w="9525">
            <a:noFill/>
            <a:miter lim="800000"/>
            <a:headEnd/>
            <a:tailEnd/>
          </a:ln>
        </p:spPr>
        <p:txBody>
          <a:bodyPr/>
          <a:lstStyle/>
          <a:p>
            <a:pPr algn="ctr">
              <a:lnSpc>
                <a:spcPct val="150000"/>
              </a:lnSpc>
            </a:pPr>
            <a:r>
              <a:rPr lang="uk-UA" sz="2400" b="1">
                <a:cs typeface="Arial" charset="0"/>
              </a:rPr>
              <a:t>Рослини, що несуть маркерну ознаку «дихотомічне жилкування» (праворуч), у порівнянні з сітчастим жилкуванням (ліворуч)</a:t>
            </a:r>
            <a:endParaRPr lang="uk-UA" b="1">
              <a:cs typeface="Arial" charset="0"/>
            </a:endParaRPr>
          </a:p>
        </p:txBody>
      </p:sp>
      <p:pic>
        <p:nvPicPr>
          <p:cNvPr id="117762" name="Изображение4"/>
          <p:cNvPicPr>
            <a:picLocks noChangeAspect="1" noChangeArrowheads="1"/>
          </p:cNvPicPr>
          <p:nvPr/>
        </p:nvPicPr>
        <p:blipFill>
          <a:blip r:embed="rId2"/>
          <a:srcRect/>
          <a:stretch>
            <a:fillRect/>
          </a:stretch>
        </p:blipFill>
        <p:spPr bwMode="auto">
          <a:xfrm>
            <a:off x="3049588" y="1841500"/>
            <a:ext cx="7059612" cy="4646613"/>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Shape 1"/>
          <p:cNvSpPr txBox="1">
            <a:spLocks noChangeArrowheads="1"/>
          </p:cNvSpPr>
          <p:nvPr/>
        </p:nvSpPr>
        <p:spPr bwMode="auto">
          <a:xfrm>
            <a:off x="1541463" y="130175"/>
            <a:ext cx="9963150" cy="1312863"/>
          </a:xfrm>
          <a:prstGeom prst="rect">
            <a:avLst/>
          </a:prstGeom>
          <a:noFill/>
          <a:ln w="9525">
            <a:noFill/>
            <a:miter lim="800000"/>
            <a:headEnd/>
            <a:tailEnd/>
          </a:ln>
        </p:spPr>
        <p:txBody>
          <a:bodyPr/>
          <a:lstStyle/>
          <a:p>
            <a:pPr algn="ctr"/>
            <a:r>
              <a:rPr lang="uk-UA" sz="2400" b="1">
                <a:cs typeface="Arial" charset="0"/>
              </a:rPr>
              <a:t>Вплив зберігання пилку гібридів F</a:t>
            </a:r>
            <a:r>
              <a:rPr lang="uk-UA" sz="2400" b="1" baseline="-25000">
                <a:cs typeface="Arial" charset="0"/>
              </a:rPr>
              <a:t>1</a:t>
            </a:r>
            <a:r>
              <a:rPr lang="uk-UA" sz="2400" b="1">
                <a:cs typeface="Arial" charset="0"/>
              </a:rPr>
              <a:t> при зниженій температурі на розщеплення за маркерними ознаками</a:t>
            </a:r>
          </a:p>
          <a:p>
            <a:pPr algn="ctr"/>
            <a:r>
              <a:rPr lang="uk-UA" sz="2400" b="1">
                <a:cs typeface="Arial" charset="0"/>
              </a:rPr>
              <a:t>в популяціях F</a:t>
            </a:r>
            <a:r>
              <a:rPr lang="uk-UA" sz="2400" b="1" baseline="-25000">
                <a:cs typeface="Arial" charset="0"/>
              </a:rPr>
              <a:t>2</a:t>
            </a:r>
            <a:r>
              <a:rPr lang="uk-UA" sz="2400" b="1">
                <a:cs typeface="Arial" charset="0"/>
              </a:rPr>
              <a:t> соняшнику</a:t>
            </a:r>
            <a:endParaRPr lang="uk-UA" b="1">
              <a:cs typeface="Arial" charset="0"/>
            </a:endParaRPr>
          </a:p>
        </p:txBody>
      </p:sp>
      <p:graphicFrame>
        <p:nvGraphicFramePr>
          <p:cNvPr id="118846" name="Group 62"/>
          <p:cNvGraphicFramePr>
            <a:graphicFrameLocks noGrp="1"/>
          </p:cNvGraphicFramePr>
          <p:nvPr/>
        </p:nvGraphicFramePr>
        <p:xfrm>
          <a:off x="444500" y="2133600"/>
          <a:ext cx="11295063" cy="4267200"/>
        </p:xfrm>
        <a:graphic>
          <a:graphicData uri="http://schemas.openxmlformats.org/drawingml/2006/table">
            <a:tbl>
              <a:tblPr/>
              <a:tblGrid>
                <a:gridCol w="3568700"/>
                <a:gridCol w="2058988"/>
                <a:gridCol w="2659062"/>
                <a:gridCol w="2057400"/>
                <a:gridCol w="950913"/>
              </a:tblGrid>
              <a:tr h="0">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Варіант</a:t>
                      </a:r>
                      <a:endParaRPr kumimoji="0" lang="ru-RU" sz="1600" b="1" i="0" u="none" strike="noStrike" cap="none" normalizeH="0" baseline="0" smtClean="0">
                        <a:ln>
                          <a:noFill/>
                        </a:ln>
                        <a:solidFill>
                          <a:srgbClr val="00000A"/>
                        </a:solidFill>
                        <a:effectLst/>
                        <a:latin typeface="Arial"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Фенотип </a:t>
                      </a: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шт.</a:t>
                      </a:r>
                      <a:r>
                        <a:rPr kumimoji="0" lang="ru-RU" sz="2000" b="1" i="0" u="none" strike="noStrike" cap="none" normalizeH="0" baseline="0" smtClean="0">
                          <a:ln>
                            <a:noFill/>
                          </a:ln>
                          <a:solidFill>
                            <a:schemeClr val="tx1"/>
                          </a:solidFill>
                          <a:effectLst/>
                          <a:latin typeface="Arial" charset="0"/>
                          <a:cs typeface="Arial" charset="0"/>
                        </a:rPr>
                        <a:t> </a:t>
                      </a: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Розщеплення</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χ</a:t>
                      </a:r>
                      <a:r>
                        <a:rPr kumimoji="0" lang="ru-RU" sz="2000" b="1" i="0" u="none" strike="noStrike" cap="none" normalizeH="0" baseline="30000" smtClean="0">
                          <a:ln>
                            <a:noFill/>
                          </a:ln>
                          <a:solidFill>
                            <a:schemeClr val="tx1"/>
                          </a:solidFill>
                          <a:effectLst/>
                          <a:latin typeface="Arial" charset="0"/>
                          <a:cs typeface="Arial" charset="0"/>
                        </a:rPr>
                        <a:t>2</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7302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нормальні рослини</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рослини, що несуть маркерну ознаку</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vMerge="1">
                  <a:txBody>
                    <a:bodyPr/>
                    <a:lstStyle/>
                    <a:p>
                      <a:endParaRPr lang="ru-RU"/>
                    </a:p>
                  </a:txBody>
                  <a:tcPr/>
                </a:tc>
                <a:tc vMerge="1">
                  <a:txBody>
                    <a:bodyPr/>
                    <a:lstStyle/>
                    <a:p>
                      <a:endParaRPr lang="ru-RU"/>
                    </a:p>
                  </a:txBody>
                  <a:tcPr/>
                </a:tc>
              </a:tr>
              <a:tr h="0">
                <a:tc gridSpan="5">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«дихотомічне жилкування»</a:t>
                      </a:r>
                      <a:r>
                        <a:rPr kumimoji="0" lang="ru-RU" sz="2000" b="1" i="0" u="none" strike="noStrike" cap="none" normalizeH="0" baseline="0" smtClean="0">
                          <a:ln>
                            <a:noFill/>
                          </a:ln>
                          <a:solidFill>
                            <a:schemeClr val="tx1"/>
                          </a:solidFill>
                          <a:effectLst/>
                          <a:latin typeface="Arial" charset="0"/>
                          <a:cs typeface="Arial" charset="0"/>
                        </a:rPr>
                        <a:t> × «</a:t>
                      </a:r>
                      <a:r>
                        <a:rPr kumimoji="0" lang="ru-RU" sz="2000" b="1" i="1" u="none" strike="noStrike" cap="none" normalizeH="0" baseline="0" smtClean="0">
                          <a:ln>
                            <a:noFill/>
                          </a:ln>
                          <a:solidFill>
                            <a:schemeClr val="tx1"/>
                          </a:solidFill>
                          <a:effectLst/>
                          <a:latin typeface="Arial" charset="0"/>
                          <a:cs typeface="Arial" charset="0"/>
                        </a:rPr>
                        <a:t>xantha</a:t>
                      </a:r>
                      <a:r>
                        <a:rPr kumimoji="0" lang="ru-RU" sz="2000" b="1" i="0" u="none" strike="noStrike" cap="none" normalizeH="0" baseline="0" smtClean="0">
                          <a:ln>
                            <a:noFill/>
                          </a:ln>
                          <a:solidFill>
                            <a:schemeClr val="tx1"/>
                          </a:solidFill>
                          <a:effectLst/>
                          <a:latin typeface="Arial" charset="0"/>
                          <a:cs typeface="Arial" charset="0"/>
                        </a:rPr>
                        <a:t>» </a:t>
                      </a:r>
                      <a:r>
                        <a:rPr kumimoji="0" lang="uk-UA" sz="2000" b="1" i="0" u="none" strike="noStrike" cap="none" normalizeH="0" baseline="0" smtClean="0">
                          <a:ln>
                            <a:noFill/>
                          </a:ln>
                          <a:solidFill>
                            <a:schemeClr val="tx1"/>
                          </a:solidFill>
                          <a:effectLst/>
                          <a:latin typeface="Arial" charset="0"/>
                          <a:cs typeface="Arial" charset="0"/>
                        </a:rPr>
                        <a:t>(маркерна ознака «дихотомічне жилкування»)</a:t>
                      </a:r>
                      <a:endParaRPr kumimoji="0" lang="uk-UA"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625">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Свіжозібраний пилок</a:t>
                      </a:r>
                      <a:r>
                        <a:rPr kumimoji="0" lang="ru-RU" sz="2000" b="1" i="0" u="none" strike="noStrike" cap="none" normalizeH="0" baseline="0" smtClean="0">
                          <a:ln>
                            <a:noFill/>
                          </a:ln>
                          <a:solidFill>
                            <a:schemeClr val="tx1"/>
                          </a:solidFill>
                          <a:effectLst/>
                          <a:latin typeface="Arial" charset="0"/>
                          <a:cs typeface="Arial" charset="0"/>
                        </a:rPr>
                        <a:t> (контроль)</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179</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50</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3,6:1</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20,6</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0">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Витримування пилку</a:t>
                      </a:r>
                      <a:r>
                        <a:rPr kumimoji="0" lang="ru-RU" sz="2000" b="1" i="0" u="none" strike="noStrike" cap="none" normalizeH="0" baseline="0" smtClean="0">
                          <a:ln>
                            <a:noFill/>
                          </a:ln>
                          <a:solidFill>
                            <a:schemeClr val="tx1"/>
                          </a:solidFill>
                          <a:effectLst/>
                          <a:latin typeface="Arial" charset="0"/>
                          <a:cs typeface="Arial" charset="0"/>
                        </a:rPr>
                        <a:t> 7 </a:t>
                      </a:r>
                      <a:r>
                        <a:rPr kumimoji="0" lang="uk-UA" sz="2000" b="1" i="0" u="none" strike="noStrike" cap="none" normalizeH="0" baseline="0" smtClean="0">
                          <a:ln>
                            <a:noFill/>
                          </a:ln>
                          <a:solidFill>
                            <a:schemeClr val="tx1"/>
                          </a:solidFill>
                          <a:effectLst/>
                          <a:latin typeface="Arial" charset="0"/>
                          <a:cs typeface="Arial" charset="0"/>
                        </a:rPr>
                        <a:t>діб</a:t>
                      </a:r>
                      <a:r>
                        <a:rPr kumimoji="0" lang="ru-RU" sz="2000" b="1" i="0" u="none" strike="noStrike" cap="none" normalizeH="0" baseline="0" smtClean="0">
                          <a:ln>
                            <a:noFill/>
                          </a:ln>
                          <a:solidFill>
                            <a:schemeClr val="tx1"/>
                          </a:solidFill>
                          <a:effectLst/>
                          <a:latin typeface="Arial" charset="0"/>
                          <a:cs typeface="Arial" charset="0"/>
                        </a:rPr>
                        <a:t> при 3</a:t>
                      </a:r>
                      <a:r>
                        <a:rPr kumimoji="0" lang="uk-UA" sz="2000" b="1" i="0" u="none" strike="noStrike" cap="none" normalizeH="0" baseline="0" smtClean="0">
                          <a:ln>
                            <a:noFill/>
                          </a:ln>
                          <a:solidFill>
                            <a:schemeClr val="tx1"/>
                          </a:solidFill>
                          <a:effectLst/>
                          <a:latin typeface="Arial" charset="0"/>
                          <a:cs typeface="Arial" charset="0"/>
                        </a:rPr>
                        <a:t>±1</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244</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113</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    2,2:1***</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r>
              <a:tr h="0">
                <a:tc gridSpan="5">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ru-RU" sz="2000" b="1" i="0" u="none" strike="noStrike" cap="none" normalizeH="0" baseline="0" smtClean="0">
                          <a:ln>
                            <a:noFill/>
                          </a:ln>
                          <a:solidFill>
                            <a:schemeClr val="tx1"/>
                          </a:solidFill>
                          <a:effectLst/>
                          <a:latin typeface="Arial" charset="0"/>
                          <a:cs typeface="Arial" charset="0"/>
                        </a:rPr>
                        <a:t> «</a:t>
                      </a:r>
                      <a:r>
                        <a:rPr kumimoji="0" lang="en-US" sz="2000" b="1" i="1" u="none" strike="noStrike" cap="none" normalizeH="0" baseline="0" smtClean="0">
                          <a:ln>
                            <a:noFill/>
                          </a:ln>
                          <a:solidFill>
                            <a:schemeClr val="tx1"/>
                          </a:solidFill>
                          <a:effectLst/>
                          <a:latin typeface="Arial" charset="0"/>
                          <a:cs typeface="Arial" charset="0"/>
                        </a:rPr>
                        <a:t>x</a:t>
                      </a:r>
                      <a:r>
                        <a:rPr kumimoji="0" lang="ru-RU" sz="2000" b="1" i="1" u="none" strike="noStrike" cap="none" normalizeH="0" baseline="0" smtClean="0">
                          <a:ln>
                            <a:noFill/>
                          </a:ln>
                          <a:solidFill>
                            <a:schemeClr val="tx1"/>
                          </a:solidFill>
                          <a:effectLst/>
                          <a:latin typeface="Arial" charset="0"/>
                          <a:cs typeface="Arial" charset="0"/>
                        </a:rPr>
                        <a:t>antha</a:t>
                      </a:r>
                      <a:r>
                        <a:rPr kumimoji="0" lang="ru-RU" sz="2000" b="1" i="0" u="none" strike="noStrike" cap="none" normalizeH="0" baseline="0" smtClean="0">
                          <a:ln>
                            <a:noFill/>
                          </a:ln>
                          <a:solidFill>
                            <a:schemeClr val="tx1"/>
                          </a:solidFill>
                          <a:effectLst/>
                          <a:latin typeface="Arial" charset="0"/>
                          <a:cs typeface="Arial" charset="0"/>
                        </a:rPr>
                        <a:t>» × «карлик» </a:t>
                      </a:r>
                      <a:r>
                        <a:rPr kumimoji="0" lang="uk-UA" sz="2000" b="1" i="0" u="none" strike="noStrike" cap="none" normalizeH="0" baseline="0" smtClean="0">
                          <a:ln>
                            <a:noFill/>
                          </a:ln>
                          <a:solidFill>
                            <a:schemeClr val="tx1"/>
                          </a:solidFill>
                          <a:effectLst/>
                          <a:latin typeface="Arial" charset="0"/>
                          <a:cs typeface="Arial" charset="0"/>
                        </a:rPr>
                        <a:t>(маркерна ознака «карликовість»)</a:t>
                      </a:r>
                      <a:endParaRPr kumimoji="0" lang="uk-UA"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625">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Свіжозібраний пилок</a:t>
                      </a:r>
                      <a:r>
                        <a:rPr kumimoji="0" lang="ru-RU" sz="2000" b="1" i="0" u="none" strike="noStrike" cap="none" normalizeH="0" baseline="0" smtClean="0">
                          <a:ln>
                            <a:noFill/>
                          </a:ln>
                          <a:solidFill>
                            <a:schemeClr val="tx1"/>
                          </a:solidFill>
                          <a:effectLst/>
                          <a:latin typeface="Arial" charset="0"/>
                          <a:cs typeface="Arial" charset="0"/>
                        </a:rPr>
                        <a:t> (контроль)</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176</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58</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 3,0:1</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4,0</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0">
                <a:tc>
                  <a:txBody>
                    <a:bodyPr/>
                    <a:lstStyle/>
                    <a:p>
                      <a:pPr marL="0" marR="0" lvl="0" indent="449263"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Витримування пилку</a:t>
                      </a:r>
                      <a:r>
                        <a:rPr kumimoji="0" lang="ru-RU" sz="2000" b="1" i="0" u="none" strike="noStrike" cap="none" normalizeH="0" baseline="0" smtClean="0">
                          <a:ln>
                            <a:noFill/>
                          </a:ln>
                          <a:solidFill>
                            <a:schemeClr val="tx1"/>
                          </a:solidFill>
                          <a:effectLst/>
                          <a:latin typeface="Arial" charset="0"/>
                          <a:cs typeface="Arial" charset="0"/>
                        </a:rPr>
                        <a:t> 7 </a:t>
                      </a:r>
                      <a:r>
                        <a:rPr kumimoji="0" lang="uk-UA" sz="2000" b="1" i="0" u="none" strike="noStrike" cap="none" normalizeH="0" baseline="0" smtClean="0">
                          <a:ln>
                            <a:noFill/>
                          </a:ln>
                          <a:solidFill>
                            <a:schemeClr val="tx1"/>
                          </a:solidFill>
                          <a:effectLst/>
                          <a:latin typeface="Arial" charset="0"/>
                          <a:cs typeface="Arial" charset="0"/>
                        </a:rPr>
                        <a:t>діб</a:t>
                      </a:r>
                      <a:r>
                        <a:rPr kumimoji="0" lang="ru-RU" sz="2000" b="1" i="0" u="none" strike="noStrike" cap="none" normalizeH="0" baseline="0" smtClean="0">
                          <a:ln>
                            <a:noFill/>
                          </a:ln>
                          <a:solidFill>
                            <a:schemeClr val="tx1"/>
                          </a:solidFill>
                          <a:effectLst/>
                          <a:latin typeface="Arial" charset="0"/>
                          <a:cs typeface="Arial" charset="0"/>
                        </a:rPr>
                        <a:t> при 3</a:t>
                      </a:r>
                      <a:r>
                        <a:rPr kumimoji="0" lang="uk-UA" sz="2000" b="1" i="0" u="none" strike="noStrike" cap="none" normalizeH="0" baseline="0" smtClean="0">
                          <a:ln>
                            <a:noFill/>
                          </a:ln>
                          <a:solidFill>
                            <a:schemeClr val="tx1"/>
                          </a:solidFill>
                          <a:effectLst/>
                          <a:latin typeface="Arial" charset="0"/>
                          <a:cs typeface="Arial" charset="0"/>
                        </a:rPr>
                        <a:t>±1</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39</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22</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  1,8:1*</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lang="ru-RU"/>
                    </a:p>
                  </a:txBody>
                  <a:tcPr/>
                </a:tc>
              </a:tr>
              <a:tr h="47625">
                <a:tc gridSpan="5">
                  <a:txBody>
                    <a:bodyPr/>
                    <a:lstStyle/>
                    <a:p>
                      <a:pPr marL="0" marR="0" lvl="0" indent="449263" algn="just"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χ</a:t>
                      </a:r>
                      <a:r>
                        <a:rPr kumimoji="0" lang="ru-RU" sz="2000" b="1" i="0" u="none" strike="noStrike" cap="none" normalizeH="0" baseline="30000" smtClean="0">
                          <a:ln>
                            <a:noFill/>
                          </a:ln>
                          <a:solidFill>
                            <a:schemeClr val="tx1"/>
                          </a:solidFill>
                          <a:effectLst/>
                          <a:latin typeface="Arial" charset="0"/>
                          <a:cs typeface="Arial" charset="0"/>
                        </a:rPr>
                        <a:t>2</a:t>
                      </a:r>
                      <a:r>
                        <a:rPr kumimoji="0" lang="ru-RU" sz="2000" b="1" i="0" u="none" strike="noStrike" cap="none" normalizeH="0" baseline="-25000" smtClean="0">
                          <a:ln>
                            <a:noFill/>
                          </a:ln>
                          <a:solidFill>
                            <a:schemeClr val="tx1"/>
                          </a:solidFill>
                          <a:effectLst/>
                          <a:latin typeface="Arial" charset="0"/>
                          <a:cs typeface="Arial" charset="0"/>
                        </a:rPr>
                        <a:t>0.05</a:t>
                      </a:r>
                      <a:r>
                        <a:rPr kumimoji="0" lang="ru-RU" sz="2000" b="1" i="0" u="none" strike="noStrike" cap="none" normalizeH="0" baseline="0" smtClean="0">
                          <a:ln>
                            <a:noFill/>
                          </a:ln>
                          <a:solidFill>
                            <a:schemeClr val="tx1"/>
                          </a:solidFill>
                          <a:effectLst/>
                          <a:latin typeface="Arial" charset="0"/>
                          <a:cs typeface="Arial" charset="0"/>
                        </a:rPr>
                        <a:t>(df=1) = 3,84. *, *** –</a:t>
                      </a:r>
                      <a:r>
                        <a:rPr kumimoji="0" lang="uk-UA" sz="2000" b="1" i="0" u="none" strike="noStrike" cap="none" normalizeH="0" baseline="0" smtClean="0">
                          <a:ln>
                            <a:noFill/>
                          </a:ln>
                          <a:solidFill>
                            <a:schemeClr val="tx1"/>
                          </a:solidFill>
                          <a:effectLst/>
                          <a:latin typeface="Arial" charset="0"/>
                          <a:cs typeface="Arial" charset="0"/>
                        </a:rPr>
                        <a:t> відмінності істотні при p≤0,05 та 0,001, відповідно.</a:t>
                      </a:r>
                      <a:endParaRPr kumimoji="0" lang="ru-RU" sz="1600" b="1" i="0" u="none" strike="noStrike" cap="none" normalizeH="0" baseline="0" smtClean="0">
                        <a:ln>
                          <a:noFill/>
                        </a:ln>
                        <a:solidFill>
                          <a:srgbClr val="00000A"/>
                        </a:solidFill>
                        <a:effectLst/>
                        <a:latin typeface="Arial" charset="0"/>
                        <a:ea typeface="Times New Roman" pitchFamily="18" charset="0"/>
                        <a:cs typeface="Arial" charset="0"/>
                      </a:endParaRPr>
                    </a:p>
                  </a:txBody>
                  <a:tcPr marL="39839" marR="4626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Shape 1"/>
          <p:cNvSpPr txBox="1">
            <a:spLocks noChangeArrowheads="1"/>
          </p:cNvSpPr>
          <p:nvPr/>
        </p:nvSpPr>
        <p:spPr bwMode="auto">
          <a:xfrm>
            <a:off x="1533525" y="136525"/>
            <a:ext cx="9971088" cy="1016000"/>
          </a:xfrm>
          <a:prstGeom prst="rect">
            <a:avLst/>
          </a:prstGeom>
          <a:noFill/>
          <a:ln w="9525">
            <a:noFill/>
            <a:miter lim="800000"/>
            <a:headEnd/>
            <a:tailEnd/>
          </a:ln>
        </p:spPr>
        <p:txBody>
          <a:bodyPr/>
          <a:lstStyle/>
          <a:p>
            <a:pPr algn="ctr"/>
            <a:r>
              <a:rPr lang="uk-UA" sz="2800" b="1">
                <a:cs typeface="Arial" charset="0"/>
              </a:rPr>
              <a:t>Генетична структура популяцій F</a:t>
            </a:r>
            <a:r>
              <a:rPr lang="uk-UA" sz="2800" b="1" baseline="-25000">
                <a:cs typeface="Arial" charset="0"/>
              </a:rPr>
              <a:t>2</a:t>
            </a:r>
            <a:r>
              <a:rPr lang="uk-UA" sz="2800" b="1">
                <a:cs typeface="Arial" charset="0"/>
              </a:rPr>
              <a:t>, складених з пророслого при зниженій температурі насіння</a:t>
            </a:r>
            <a:endParaRPr lang="uk-UA" sz="2000" b="1">
              <a:cs typeface="Arial" charset="0"/>
            </a:endParaRPr>
          </a:p>
        </p:txBody>
      </p:sp>
      <p:graphicFrame>
        <p:nvGraphicFramePr>
          <p:cNvPr id="119872" name="Group 64"/>
          <p:cNvGraphicFramePr>
            <a:graphicFrameLocks noGrp="1"/>
          </p:cNvGraphicFramePr>
          <p:nvPr/>
        </p:nvGraphicFramePr>
        <p:xfrm>
          <a:off x="511175" y="1397000"/>
          <a:ext cx="11350625" cy="4267200"/>
        </p:xfrm>
        <a:graphic>
          <a:graphicData uri="http://schemas.openxmlformats.org/drawingml/2006/table">
            <a:tbl>
              <a:tblPr/>
              <a:tblGrid>
                <a:gridCol w="3740150"/>
                <a:gridCol w="1698625"/>
                <a:gridCol w="2647950"/>
                <a:gridCol w="2109788"/>
                <a:gridCol w="1154112"/>
              </a:tblGrid>
              <a:tr h="52388">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Варіант</a:t>
                      </a:r>
                      <a:endParaRPr kumimoji="0" lang="ru-RU" sz="2000" b="1" i="0" u="none" strike="noStrike" cap="none" normalizeH="0" baseline="0" smtClean="0">
                        <a:ln>
                          <a:noFill/>
                        </a:ln>
                        <a:solidFill>
                          <a:srgbClr val="00000A"/>
                        </a:solidFill>
                        <a:effectLst/>
                        <a:latin typeface="Arial"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Фенотип </a:t>
                      </a: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шт.</a:t>
                      </a:r>
                      <a:endParaRPr kumimoji="0" lang="ru-RU" sz="2000" b="1" i="0" u="none" strike="noStrike" cap="none" normalizeH="0" baseline="0" smtClean="0">
                        <a:ln>
                          <a:noFill/>
                        </a:ln>
                        <a:solidFill>
                          <a:schemeClr val="tx1"/>
                        </a:solidFill>
                        <a:effectLst/>
                        <a:latin typeface="Arial"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Розщеплення</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rowSpan="2">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χ</a:t>
                      </a:r>
                      <a:r>
                        <a:rPr kumimoji="0" lang="ru-RU" sz="2000" b="1" i="0" u="none" strike="noStrike" cap="none" normalizeH="0" baseline="30000" smtClean="0">
                          <a:ln>
                            <a:noFill/>
                          </a:ln>
                          <a:solidFill>
                            <a:schemeClr val="tx1"/>
                          </a:solidFill>
                          <a:effectLst/>
                          <a:latin typeface="Arial" charset="0"/>
                          <a:cs typeface="Arial" charset="0"/>
                        </a:rPr>
                        <a:t>2</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23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нормальні рослини</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рослини, що несуть маркерну ознаку</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vMerge="1">
                  <a:txBody>
                    <a:bodyPr/>
                    <a:lstStyle/>
                    <a:p>
                      <a:endParaRPr lang="ru-RU"/>
                    </a:p>
                  </a:txBody>
                  <a:tcPr/>
                </a:tc>
                <a:tc vMerge="1">
                  <a:txBody>
                    <a:bodyPr/>
                    <a:lstStyle/>
                    <a:p>
                      <a:endParaRPr lang="ru-RU"/>
                    </a:p>
                  </a:txBody>
                  <a:tcPr/>
                </a:tc>
              </a:tr>
              <a:tr h="5238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uk-UA" sz="2000" b="1" i="0" u="none" strike="noStrike" cap="none" normalizeH="0" baseline="0" smtClean="0">
                          <a:ln>
                            <a:noFill/>
                          </a:ln>
                          <a:solidFill>
                            <a:schemeClr val="tx1"/>
                          </a:solidFill>
                          <a:effectLst/>
                          <a:latin typeface="Arial" charset="0"/>
                          <a:cs typeface="Arial" charset="0"/>
                        </a:rPr>
                        <a:t> «дихотомічне жилкування»</a:t>
                      </a:r>
                      <a:r>
                        <a:rPr kumimoji="0" lang="ru-RU" sz="2000" b="1" i="0" u="none" strike="noStrike" cap="none" normalizeH="0" baseline="0" smtClean="0">
                          <a:ln>
                            <a:noFill/>
                          </a:ln>
                          <a:solidFill>
                            <a:schemeClr val="tx1"/>
                          </a:solidFill>
                          <a:effectLst/>
                          <a:latin typeface="Arial" charset="0"/>
                          <a:cs typeface="Arial" charset="0"/>
                        </a:rPr>
                        <a:t> × «</a:t>
                      </a:r>
                      <a:r>
                        <a:rPr kumimoji="0" lang="ru-RU" sz="2000" b="1" i="1" u="none" strike="noStrike" cap="none" normalizeH="0" baseline="0" smtClean="0">
                          <a:ln>
                            <a:noFill/>
                          </a:ln>
                          <a:solidFill>
                            <a:schemeClr val="tx1"/>
                          </a:solidFill>
                          <a:effectLst/>
                          <a:latin typeface="Arial" charset="0"/>
                          <a:cs typeface="Arial" charset="0"/>
                        </a:rPr>
                        <a:t>xantha</a:t>
                      </a:r>
                      <a:r>
                        <a:rPr kumimoji="0" lang="ru-RU" sz="2000" b="1" i="0" u="none" strike="noStrike" cap="none" normalizeH="0" baseline="0" smtClean="0">
                          <a:ln>
                            <a:noFill/>
                          </a:ln>
                          <a:solidFill>
                            <a:schemeClr val="tx1"/>
                          </a:solidFill>
                          <a:effectLst/>
                          <a:latin typeface="Arial" charset="0"/>
                          <a:cs typeface="Arial" charset="0"/>
                        </a:rPr>
                        <a:t>» </a:t>
                      </a:r>
                      <a:r>
                        <a:rPr kumimoji="0" lang="uk-UA" sz="2000" b="1" i="0" u="none" strike="noStrike" cap="none" normalizeH="0" baseline="0" smtClean="0">
                          <a:ln>
                            <a:noFill/>
                          </a:ln>
                          <a:solidFill>
                            <a:schemeClr val="tx1"/>
                          </a:solidFill>
                          <a:effectLst/>
                          <a:latin typeface="Arial" charset="0"/>
                          <a:cs typeface="Arial" charset="0"/>
                        </a:rPr>
                        <a:t>(маркерна ознака «дихотомічне жилкування»)</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2388">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Свіжозібраний пилок</a:t>
                      </a:r>
                      <a:r>
                        <a:rPr kumimoji="0" lang="ru-RU" sz="2000" b="1" i="0" u="none" strike="noStrike" cap="none" normalizeH="0" baseline="0" smtClean="0">
                          <a:ln>
                            <a:noFill/>
                          </a:ln>
                          <a:solidFill>
                            <a:schemeClr val="tx1"/>
                          </a:solidFill>
                          <a:effectLst/>
                          <a:latin typeface="Arial" charset="0"/>
                          <a:cs typeface="Arial" charset="0"/>
                        </a:rPr>
                        <a:t> (контроль)</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161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41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3,9:1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27,0</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2388">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Витримування пилку</a:t>
                      </a:r>
                      <a:r>
                        <a:rPr kumimoji="0" lang="ru-RU" sz="2000" b="1" i="0" u="none" strike="noStrike" cap="none" normalizeH="0" baseline="0" smtClean="0">
                          <a:ln>
                            <a:noFill/>
                          </a:ln>
                          <a:solidFill>
                            <a:schemeClr val="tx1"/>
                          </a:solidFill>
                          <a:effectLst/>
                          <a:latin typeface="Arial" charset="0"/>
                          <a:cs typeface="Arial" charset="0"/>
                        </a:rPr>
                        <a:t> 7 </a:t>
                      </a:r>
                      <a:r>
                        <a:rPr kumimoji="0" lang="uk-UA" sz="2000" b="1" i="0" u="none" strike="noStrike" cap="none" normalizeH="0" baseline="0" smtClean="0">
                          <a:ln>
                            <a:noFill/>
                          </a:ln>
                          <a:solidFill>
                            <a:schemeClr val="tx1"/>
                          </a:solidFill>
                          <a:effectLst/>
                          <a:latin typeface="Arial" charset="0"/>
                          <a:cs typeface="Arial" charset="0"/>
                        </a:rPr>
                        <a:t>діб</a:t>
                      </a:r>
                      <a:r>
                        <a:rPr kumimoji="0" lang="ru-RU" sz="2000" b="1" i="0" u="none" strike="noStrike" cap="none" normalizeH="0" baseline="0" smtClean="0">
                          <a:ln>
                            <a:noFill/>
                          </a:ln>
                          <a:solidFill>
                            <a:schemeClr val="tx1"/>
                          </a:solidFill>
                          <a:effectLst/>
                          <a:latin typeface="Arial" charset="0"/>
                          <a:cs typeface="Arial" charset="0"/>
                        </a:rPr>
                        <a:t> при 3</a:t>
                      </a:r>
                      <a:r>
                        <a:rPr kumimoji="0" lang="uk-UA" sz="2000" b="1" i="0" u="none" strike="noStrike" cap="none" normalizeH="0" baseline="0" smtClean="0">
                          <a:ln>
                            <a:noFill/>
                          </a:ln>
                          <a:solidFill>
                            <a:schemeClr val="tx1"/>
                          </a:solidFill>
                          <a:effectLst/>
                          <a:latin typeface="Arial" charset="0"/>
                          <a:cs typeface="Arial" charset="0"/>
                        </a:rPr>
                        <a:t>±1</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232</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108</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    2,1:1***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tr>
              <a:tr h="52388">
                <a:tc gridSpan="5">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F</a:t>
                      </a:r>
                      <a:r>
                        <a:rPr kumimoji="0" lang="ru-RU" sz="2000" b="1" i="0" u="none" strike="noStrike" cap="none" normalizeH="0" baseline="-25000" smtClean="0">
                          <a:ln>
                            <a:noFill/>
                          </a:ln>
                          <a:solidFill>
                            <a:schemeClr val="tx1"/>
                          </a:solidFill>
                          <a:effectLst/>
                          <a:latin typeface="Arial" charset="0"/>
                          <a:cs typeface="Arial" charset="0"/>
                        </a:rPr>
                        <a:t>2</a:t>
                      </a:r>
                      <a:r>
                        <a:rPr kumimoji="0" lang="ru-RU" sz="2000" b="1" i="0" u="none" strike="noStrike" cap="none" normalizeH="0" baseline="0" smtClean="0">
                          <a:ln>
                            <a:noFill/>
                          </a:ln>
                          <a:solidFill>
                            <a:schemeClr val="tx1"/>
                          </a:solidFill>
                          <a:effectLst/>
                          <a:latin typeface="Arial" charset="0"/>
                          <a:cs typeface="Arial" charset="0"/>
                        </a:rPr>
                        <a:t> «</a:t>
                      </a:r>
                      <a:r>
                        <a:rPr kumimoji="0" lang="en-US" sz="2000" b="1" i="1" u="none" strike="noStrike" cap="none" normalizeH="0" baseline="0" smtClean="0">
                          <a:ln>
                            <a:noFill/>
                          </a:ln>
                          <a:solidFill>
                            <a:schemeClr val="tx1"/>
                          </a:solidFill>
                          <a:effectLst/>
                          <a:latin typeface="Arial" charset="0"/>
                          <a:cs typeface="Arial" charset="0"/>
                        </a:rPr>
                        <a:t>x</a:t>
                      </a:r>
                      <a:r>
                        <a:rPr kumimoji="0" lang="ru-RU" sz="2000" b="1" i="1" u="none" strike="noStrike" cap="none" normalizeH="0" baseline="0" smtClean="0">
                          <a:ln>
                            <a:noFill/>
                          </a:ln>
                          <a:solidFill>
                            <a:schemeClr val="tx1"/>
                          </a:solidFill>
                          <a:effectLst/>
                          <a:latin typeface="Arial" charset="0"/>
                          <a:cs typeface="Arial" charset="0"/>
                        </a:rPr>
                        <a:t>antha</a:t>
                      </a:r>
                      <a:r>
                        <a:rPr kumimoji="0" lang="ru-RU" sz="2000" b="1" i="0" u="none" strike="noStrike" cap="none" normalizeH="0" baseline="0" smtClean="0">
                          <a:ln>
                            <a:noFill/>
                          </a:ln>
                          <a:solidFill>
                            <a:schemeClr val="tx1"/>
                          </a:solidFill>
                          <a:effectLst/>
                          <a:latin typeface="Arial" charset="0"/>
                          <a:cs typeface="Arial" charset="0"/>
                        </a:rPr>
                        <a:t>» × «карлик» </a:t>
                      </a:r>
                      <a:r>
                        <a:rPr kumimoji="0" lang="uk-UA" sz="2000" b="1" i="0" u="none" strike="noStrike" cap="none" normalizeH="0" baseline="0" smtClean="0">
                          <a:ln>
                            <a:noFill/>
                          </a:ln>
                          <a:solidFill>
                            <a:schemeClr val="tx1"/>
                          </a:solidFill>
                          <a:effectLst/>
                          <a:latin typeface="Arial" charset="0"/>
                          <a:cs typeface="Arial" charset="0"/>
                        </a:rPr>
                        <a:t>(маркерна ознака «карликовість»)</a:t>
                      </a:r>
                      <a:endParaRPr kumimoji="0" lang="uk-UA"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2388">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Свіжозібраний пилок</a:t>
                      </a:r>
                      <a:r>
                        <a:rPr kumimoji="0" lang="ru-RU" sz="2000" b="1" i="0" u="none" strike="noStrike" cap="none" normalizeH="0" baseline="0" smtClean="0">
                          <a:ln>
                            <a:noFill/>
                          </a:ln>
                          <a:solidFill>
                            <a:schemeClr val="tx1"/>
                          </a:solidFill>
                          <a:effectLst/>
                          <a:latin typeface="Arial" charset="0"/>
                          <a:cs typeface="Arial" charset="0"/>
                        </a:rPr>
                        <a:t> (контроль)</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125</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32</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3,9:1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4,0</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2388">
                <a:tc>
                  <a:txBody>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uk-UA" sz="2000" b="1" i="0" u="none" strike="noStrike" cap="none" normalizeH="0" baseline="0" smtClean="0">
                          <a:ln>
                            <a:noFill/>
                          </a:ln>
                          <a:solidFill>
                            <a:schemeClr val="tx1"/>
                          </a:solidFill>
                          <a:effectLst/>
                          <a:latin typeface="Arial" charset="0"/>
                          <a:cs typeface="Arial" charset="0"/>
                        </a:rPr>
                        <a:t>Витримування пилку</a:t>
                      </a:r>
                      <a:r>
                        <a:rPr kumimoji="0" lang="ru-RU" sz="2000" b="1" i="0" u="none" strike="noStrike" cap="none" normalizeH="0" baseline="0" smtClean="0">
                          <a:ln>
                            <a:noFill/>
                          </a:ln>
                          <a:solidFill>
                            <a:schemeClr val="tx1"/>
                          </a:solidFill>
                          <a:effectLst/>
                          <a:latin typeface="Arial" charset="0"/>
                          <a:cs typeface="Arial" charset="0"/>
                        </a:rPr>
                        <a:t> 7 </a:t>
                      </a:r>
                      <a:r>
                        <a:rPr kumimoji="0" lang="uk-UA" sz="2000" b="1" i="0" u="none" strike="noStrike" cap="none" normalizeH="0" baseline="0" smtClean="0">
                          <a:ln>
                            <a:noFill/>
                          </a:ln>
                          <a:solidFill>
                            <a:schemeClr val="tx1"/>
                          </a:solidFill>
                          <a:effectLst/>
                          <a:latin typeface="Arial" charset="0"/>
                          <a:cs typeface="Arial" charset="0"/>
                        </a:rPr>
                        <a:t>діб</a:t>
                      </a:r>
                      <a:r>
                        <a:rPr kumimoji="0" lang="ru-RU" sz="2000" b="1" i="0" u="none" strike="noStrike" cap="none" normalizeH="0" baseline="0" smtClean="0">
                          <a:ln>
                            <a:noFill/>
                          </a:ln>
                          <a:solidFill>
                            <a:schemeClr val="tx1"/>
                          </a:solidFill>
                          <a:effectLst/>
                          <a:latin typeface="Arial" charset="0"/>
                          <a:cs typeface="Arial" charset="0"/>
                        </a:rPr>
                        <a:t> при 3</a:t>
                      </a:r>
                      <a:r>
                        <a:rPr kumimoji="0" lang="uk-UA" sz="2000" b="1" i="0" u="none" strike="noStrike" cap="none" normalizeH="0" baseline="0" smtClean="0">
                          <a:ln>
                            <a:noFill/>
                          </a:ln>
                          <a:solidFill>
                            <a:schemeClr val="tx1"/>
                          </a:solidFill>
                          <a:effectLst/>
                          <a:latin typeface="Arial" charset="0"/>
                          <a:cs typeface="Arial" charset="0"/>
                        </a:rPr>
                        <a:t>±1</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C</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26</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13</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    2:1*</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endParaRPr lang="ru-RU"/>
                    </a:p>
                  </a:txBody>
                  <a:tcPr/>
                </a:tc>
              </a:tr>
              <a:tr h="5238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χ</a:t>
                      </a:r>
                      <a:r>
                        <a:rPr kumimoji="0" lang="ru-RU" sz="2000" b="1" i="0" u="none" strike="noStrike" cap="none" normalizeH="0" baseline="30000" smtClean="0">
                          <a:ln>
                            <a:noFill/>
                          </a:ln>
                          <a:solidFill>
                            <a:schemeClr val="tx1"/>
                          </a:solidFill>
                          <a:effectLst/>
                          <a:latin typeface="Arial" charset="0"/>
                          <a:cs typeface="Arial" charset="0"/>
                        </a:rPr>
                        <a:t>2</a:t>
                      </a:r>
                      <a:r>
                        <a:rPr kumimoji="0" lang="ru-RU" sz="2000" b="1" i="0" u="none" strike="noStrike" cap="none" normalizeH="0" baseline="-25000" smtClean="0">
                          <a:ln>
                            <a:noFill/>
                          </a:ln>
                          <a:solidFill>
                            <a:schemeClr val="tx1"/>
                          </a:solidFill>
                          <a:effectLst/>
                          <a:latin typeface="Arial" charset="0"/>
                          <a:cs typeface="Arial" charset="0"/>
                        </a:rPr>
                        <a:t>0.05</a:t>
                      </a:r>
                      <a:r>
                        <a:rPr kumimoji="0" lang="ru-RU" sz="2000" b="1" i="0" u="none" strike="noStrike" cap="none" normalizeH="0" baseline="0" smtClean="0">
                          <a:ln>
                            <a:noFill/>
                          </a:ln>
                          <a:solidFill>
                            <a:schemeClr val="tx1"/>
                          </a:solidFill>
                          <a:effectLst/>
                          <a:latin typeface="Arial" charset="0"/>
                          <a:cs typeface="Arial" charset="0"/>
                        </a:rPr>
                        <a:t>(</a:t>
                      </a:r>
                      <a:r>
                        <a:rPr kumimoji="0" lang="en-US" sz="2000" b="1" i="0" u="none" strike="noStrike" cap="none" normalizeH="0" baseline="0" smtClean="0">
                          <a:ln>
                            <a:noFill/>
                          </a:ln>
                          <a:solidFill>
                            <a:schemeClr val="tx1"/>
                          </a:solidFill>
                          <a:effectLst/>
                          <a:latin typeface="Arial" charset="0"/>
                          <a:cs typeface="Arial" charset="0"/>
                        </a:rPr>
                        <a:t>df</a:t>
                      </a:r>
                      <a:r>
                        <a:rPr kumimoji="0" lang="ru-RU" sz="2000" b="1" i="0" u="none" strike="noStrike" cap="none" normalizeH="0" baseline="0" smtClean="0">
                          <a:ln>
                            <a:noFill/>
                          </a:ln>
                          <a:solidFill>
                            <a:schemeClr val="tx1"/>
                          </a:solidFill>
                          <a:effectLst/>
                          <a:latin typeface="Arial" charset="0"/>
                          <a:cs typeface="Arial" charset="0"/>
                        </a:rPr>
                        <a:t>=1) = 3,84. *, *** –</a:t>
                      </a:r>
                      <a:r>
                        <a:rPr kumimoji="0" lang="uk-UA" sz="2000" b="1" i="0" u="none" strike="noStrike" cap="none" normalizeH="0" baseline="0" smtClean="0">
                          <a:ln>
                            <a:noFill/>
                          </a:ln>
                          <a:solidFill>
                            <a:schemeClr val="tx1"/>
                          </a:solidFill>
                          <a:effectLst/>
                          <a:latin typeface="Arial" charset="0"/>
                          <a:cs typeface="Arial" charset="0"/>
                        </a:rPr>
                        <a:t> відмінності істотні при p≤0,05 та 0,001, відповідно.</a:t>
                      </a:r>
                      <a:endParaRPr kumimoji="0" lang="ru-RU" sz="2000" b="1" i="0" u="none" strike="noStrike" cap="none" normalizeH="0" baseline="0" smtClean="0">
                        <a:ln>
                          <a:noFill/>
                        </a:ln>
                        <a:solidFill>
                          <a:srgbClr val="00000A"/>
                        </a:solidFill>
                        <a:effectLst/>
                        <a:latin typeface="Arial" charset="0"/>
                        <a:ea typeface="Times New Roman" pitchFamily="18" charset="0"/>
                        <a:cs typeface="Arial" charset="0"/>
                      </a:endParaRPr>
                    </a:p>
                  </a:txBody>
                  <a:tcPr marL="19480" marR="438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5586" name="Rectangle 2"/>
          <p:cNvSpPr>
            <a:spLocks noGrp="1"/>
          </p:cNvSpPr>
          <p:nvPr>
            <p:ph type="title" idx="4294967295"/>
          </p:nvPr>
        </p:nvSpPr>
        <p:spPr>
          <a:xfrm>
            <a:off x="2605088" y="2995613"/>
            <a:ext cx="8912225" cy="1281112"/>
          </a:xfrm>
        </p:spPr>
        <p:txBody>
          <a:bodyPr/>
          <a:lstStyle/>
          <a:p>
            <a:pPr algn="ctr"/>
            <a:r>
              <a:rPr lang="uk-UA" sz="7200" b="1" smtClean="0">
                <a:solidFill>
                  <a:schemeClr val="tx1"/>
                </a:solidFill>
                <a:latin typeface="Arial" charset="0"/>
              </a:rPr>
              <a:t>ДЯКУЮ ЗА УВАГУ!</a:t>
            </a:r>
            <a:endParaRPr lang="ru-RU" sz="7200" b="1"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fontAlgn="auto">
              <a:spcAft>
                <a:spcPts val="0"/>
              </a:spcAft>
              <a:defRPr/>
            </a:pPr>
            <a:r>
              <a:rPr lang="uk-UA" b="1" dirty="0">
                <a:latin typeface="Arial" panose="020B0604020202020204" pitchFamily="34" charset="0"/>
                <a:cs typeface="Arial" panose="020B0604020202020204" pitchFamily="34" charset="0"/>
              </a:rPr>
              <a:t>Погодні умови перед посівом і після посіву соняшника у 2013-2014 роках</a:t>
            </a:r>
            <a:r>
              <a:rPr lang="uk-UA" b="1" dirty="0">
                <a:solidFill>
                  <a:schemeClr val="tx1">
                    <a:lumMod val="85000"/>
                    <a:lumOff val="15000"/>
                  </a:schemeClr>
                </a:solidFill>
                <a:latin typeface="Arial" panose="020B0604020202020204" pitchFamily="34" charset="0"/>
                <a:cs typeface="Arial" panose="020B0604020202020204" pitchFamily="34" charset="0"/>
              </a:rPr>
              <a:t/>
            </a:r>
            <a:br>
              <a:rPr lang="uk-UA" b="1" dirty="0">
                <a:solidFill>
                  <a:schemeClr val="tx1">
                    <a:lumMod val="85000"/>
                    <a:lumOff val="15000"/>
                  </a:schemeClr>
                </a:solidFill>
                <a:latin typeface="Arial" panose="020B0604020202020204" pitchFamily="34" charset="0"/>
                <a:cs typeface="Arial" panose="020B0604020202020204" pitchFamily="34" charset="0"/>
              </a:rPr>
            </a:br>
            <a:endParaRPr lang="ru-RU" dirty="0">
              <a:solidFill>
                <a:schemeClr val="tx1">
                  <a:lumMod val="85000"/>
                  <a:lumOff val="15000"/>
                </a:schemeClr>
              </a:solidFill>
            </a:endParaRPr>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795686980"/>
              </p:ext>
            </p:extLst>
          </p:nvPr>
        </p:nvGraphicFramePr>
        <p:xfrm>
          <a:off x="2589213" y="2133600"/>
          <a:ext cx="4313237" cy="3778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1796613807"/>
              </p:ext>
            </p:extLst>
          </p:nvPr>
        </p:nvGraphicFramePr>
        <p:xfrm>
          <a:off x="7191375" y="2125663"/>
          <a:ext cx="4313238" cy="3778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Shape 1"/>
          <p:cNvSpPr txBox="1">
            <a:spLocks noChangeArrowheads="1"/>
          </p:cNvSpPr>
          <p:nvPr/>
        </p:nvSpPr>
        <p:spPr bwMode="auto">
          <a:xfrm>
            <a:off x="2592388" y="266700"/>
            <a:ext cx="8912225" cy="647700"/>
          </a:xfrm>
          <a:prstGeom prst="rect">
            <a:avLst/>
          </a:prstGeom>
          <a:noFill/>
          <a:ln w="9525">
            <a:noFill/>
            <a:miter lim="800000"/>
            <a:headEnd/>
            <a:tailEnd/>
          </a:ln>
        </p:spPr>
        <p:txBody>
          <a:bodyPr/>
          <a:lstStyle/>
          <a:p>
            <a:pPr algn="ctr"/>
            <a:r>
              <a:rPr lang="ru-RU" sz="3600" b="1">
                <a:solidFill>
                  <a:srgbClr val="262626"/>
                </a:solidFill>
                <a:cs typeface="Arial" charset="0"/>
              </a:rPr>
              <a:t>ВИСНОВКИ</a:t>
            </a:r>
            <a:endParaRPr lang="ru-RU">
              <a:cs typeface="Arial" charset="0"/>
            </a:endParaRPr>
          </a:p>
        </p:txBody>
      </p:sp>
      <p:sp>
        <p:nvSpPr>
          <p:cNvPr id="120834" name="TextShape 2"/>
          <p:cNvSpPr txBox="1">
            <a:spLocks noChangeArrowheads="1"/>
          </p:cNvSpPr>
          <p:nvPr/>
        </p:nvSpPr>
        <p:spPr bwMode="auto">
          <a:xfrm>
            <a:off x="2151063" y="1323975"/>
            <a:ext cx="9353550" cy="4762500"/>
          </a:xfrm>
          <a:prstGeom prst="rect">
            <a:avLst/>
          </a:prstGeom>
          <a:noFill/>
          <a:ln w="9525">
            <a:noFill/>
            <a:miter lim="800000"/>
            <a:headEnd/>
            <a:tailEnd/>
          </a:ln>
        </p:spPr>
        <p:txBody>
          <a:bodyPr/>
          <a:lstStyle/>
          <a:p>
            <a:pPr indent="457200" algn="just">
              <a:buClr>
                <a:schemeClr val="accent1"/>
              </a:buClr>
            </a:pPr>
            <a:r>
              <a:rPr lang="uk-UA" sz="2000">
                <a:solidFill>
                  <a:srgbClr val="000000"/>
                </a:solidFill>
                <a:cs typeface="Arial" charset="0"/>
              </a:rPr>
              <a:t>В дисертаційній роботі наведено теоретичні узагальнення і нове вирішення наукового завдання з вивчення ефективності методів мікрогаметофітного добору на стійкість до абіотичних стресів у соняшника культурного. Це дозволяє підвищити жаро-, посухо- та холодостійкість популяцій спорофітів F</a:t>
            </a:r>
            <a:r>
              <a:rPr lang="uk-UA" sz="2000" baseline="-25000">
                <a:solidFill>
                  <a:srgbClr val="000000"/>
                </a:solidFill>
                <a:cs typeface="Arial" charset="0"/>
              </a:rPr>
              <a:t>2</a:t>
            </a:r>
            <a:r>
              <a:rPr lang="uk-UA" sz="2000">
                <a:solidFill>
                  <a:srgbClr val="000000"/>
                </a:solidFill>
                <a:cs typeface="Arial" charset="0"/>
              </a:rPr>
              <a:t> за рахунок збільшення кількості стійких рослин завдяки зв’язку між чутливістю гаметофіту і спорофіту до абіотичних стресів.</a:t>
            </a:r>
            <a:endParaRPr lang="uk-UA" sz="2000">
              <a:cs typeface="Arial" charset="0"/>
            </a:endParaRPr>
          </a:p>
          <a:p>
            <a:pPr indent="457200" algn="just">
              <a:buClr>
                <a:schemeClr val="accent1"/>
              </a:buClr>
            </a:pPr>
            <a:r>
              <a:rPr lang="uk-UA" sz="2000">
                <a:solidFill>
                  <a:srgbClr val="000000"/>
                </a:solidFill>
                <a:cs typeface="Arial" charset="0"/>
              </a:rPr>
              <a:t>За результатами дослідження зроблено наступні основні висновки:</a:t>
            </a:r>
            <a:endParaRPr lang="uk-UA" sz="2000">
              <a:cs typeface="Arial" charset="0"/>
            </a:endParaRPr>
          </a:p>
          <a:p>
            <a:pPr indent="457200" algn="just">
              <a:buClr>
                <a:schemeClr val="accent1"/>
              </a:buClr>
              <a:buFont typeface="Wingdings 3" pitchFamily="18" charset="2"/>
              <a:buChar char=""/>
            </a:pPr>
            <a:r>
              <a:rPr lang="uk-UA" sz="2000">
                <a:solidFill>
                  <a:srgbClr val="000000"/>
                </a:solidFill>
                <a:cs typeface="Arial" charset="0"/>
              </a:rPr>
              <a:t>Встановлено контрастність за стійкістю до абіотичних факторів середовища ліній соняшника, що були батьківськими компонентами гібридів першого покоління, які використовувались для проведення гаметофітного добору. Вплив абіотичних стресів на пилок гібридів F</a:t>
            </a:r>
            <a:r>
              <a:rPr lang="uk-UA" sz="2000" baseline="-25000">
                <a:solidFill>
                  <a:srgbClr val="000000"/>
                </a:solidFill>
                <a:cs typeface="Arial" charset="0"/>
              </a:rPr>
              <a:t>1</a:t>
            </a:r>
            <a:r>
              <a:rPr lang="uk-UA" sz="2000">
                <a:solidFill>
                  <a:srgbClr val="000000"/>
                </a:solidFill>
                <a:cs typeface="Arial" charset="0"/>
              </a:rPr>
              <a:t> соняшника був суттєвим, що проявлялося у зменшенні проценту проростання пилкових зерен на штучному середовищі порівняно з контролем, і підтверджував ефективність дії стресу при проведенні гаметофітного добору.</a:t>
            </a:r>
            <a:endParaRPr lang="uk-UA" sz="2000">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Shape 1"/>
          <p:cNvSpPr txBox="1">
            <a:spLocks noChangeArrowheads="1"/>
          </p:cNvSpPr>
          <p:nvPr/>
        </p:nvSpPr>
        <p:spPr bwMode="auto">
          <a:xfrm>
            <a:off x="2589213" y="522288"/>
            <a:ext cx="8915400" cy="5721350"/>
          </a:xfrm>
          <a:prstGeom prst="rect">
            <a:avLst/>
          </a:prstGeom>
          <a:noFill/>
          <a:ln w="9525">
            <a:noFill/>
            <a:miter lim="800000"/>
            <a:headEnd/>
            <a:tailEnd/>
          </a:ln>
        </p:spPr>
        <p:txBody>
          <a:bodyPr/>
          <a:lstStyle/>
          <a:p>
            <a:pPr indent="457200" algn="just">
              <a:buClr>
                <a:schemeClr val="accent1"/>
              </a:buClr>
              <a:buFont typeface="Wingdings 3" pitchFamily="18" charset="2"/>
              <a:buChar char=""/>
            </a:pPr>
            <a:r>
              <a:rPr lang="uk-UA" sz="2000">
                <a:cs typeface="Arial" charset="0"/>
              </a:rPr>
              <a:t>Прогрівання пилку гібридів F</a:t>
            </a:r>
            <a:r>
              <a:rPr lang="uk-UA" sz="2000" baseline="-25000">
                <a:cs typeface="Arial" charset="0"/>
              </a:rPr>
              <a:t>1</a:t>
            </a:r>
            <a:r>
              <a:rPr lang="uk-UA" sz="2000">
                <a:cs typeface="Arial" charset="0"/>
              </a:rPr>
              <a:t> при 60°C протягом 1-ї та 3-ох годин збільшує жаростійкість спорофітних популяцій F</a:t>
            </a:r>
            <a:r>
              <a:rPr lang="uk-UA" sz="2000" baseline="-25000">
                <a:cs typeface="Arial" charset="0"/>
              </a:rPr>
              <a:t>2</a:t>
            </a:r>
            <a:r>
              <a:rPr lang="uk-UA" sz="2000">
                <a:cs typeface="Arial" charset="0"/>
              </a:rPr>
              <a:t> на 5,7-25,6%. Водночас така обробка пилку суттєво підвищувала посухостійкість на 39,6-47,3% та в цілому адаптаційні властивості на 11,9-24,4% отриманих популяцій.</a:t>
            </a:r>
          </a:p>
          <a:p>
            <a:pPr indent="457200" algn="just">
              <a:buClr>
                <a:schemeClr val="accent1"/>
              </a:buClr>
              <a:buFont typeface="Wingdings 3" pitchFamily="18" charset="2"/>
              <a:buChar char=""/>
            </a:pPr>
            <a:r>
              <a:rPr lang="uk-UA" sz="2000">
                <a:cs typeface="Arial" charset="0"/>
              </a:rPr>
              <a:t>Спільна дія гаметофітного (прогрівання пилку гібриду F</a:t>
            </a:r>
            <a:r>
              <a:rPr lang="uk-UA" sz="2000" baseline="-25000">
                <a:cs typeface="Arial" charset="0"/>
              </a:rPr>
              <a:t>1</a:t>
            </a:r>
            <a:r>
              <a:rPr lang="uk-UA" sz="2000">
                <a:cs typeface="Arial" charset="0"/>
              </a:rPr>
              <a:t>) та спорофітного (прогрівання насіння F</a:t>
            </a:r>
            <a:r>
              <a:rPr lang="uk-UA" sz="2000" baseline="-25000">
                <a:cs typeface="Arial" charset="0"/>
              </a:rPr>
              <a:t>2</a:t>
            </a:r>
            <a:r>
              <a:rPr lang="uk-UA" sz="2000">
                <a:cs typeface="Arial" charset="0"/>
              </a:rPr>
              <a:t>) доборів призводила до зміни структури популяції F</a:t>
            </a:r>
            <a:r>
              <a:rPr lang="uk-UA" sz="2000" baseline="-25000">
                <a:cs typeface="Arial" charset="0"/>
              </a:rPr>
              <a:t>2</a:t>
            </a:r>
            <a:r>
              <a:rPr lang="uk-UA" sz="2000">
                <a:cs typeface="Arial" charset="0"/>
              </a:rPr>
              <a:t> за морфологічною кількісною ознакою «висота рослин», тоді як дія лише гаметофітного добору не завжди впливала на структуру популяцій F</a:t>
            </a:r>
            <a:r>
              <a:rPr lang="uk-UA" sz="2000" baseline="-25000">
                <a:cs typeface="Arial" charset="0"/>
              </a:rPr>
              <a:t>2</a:t>
            </a:r>
            <a:r>
              <a:rPr lang="uk-UA" sz="2000">
                <a:cs typeface="Arial" charset="0"/>
              </a:rPr>
              <a:t> за цією ознакою. Одночасна зміна жаростійкості та структури популяцій F</a:t>
            </a:r>
            <a:r>
              <a:rPr lang="uk-UA" sz="2000" baseline="-25000">
                <a:cs typeface="Arial" charset="0"/>
              </a:rPr>
              <a:t>2</a:t>
            </a:r>
            <a:r>
              <a:rPr lang="uk-UA" sz="2000">
                <a:cs typeface="Arial" charset="0"/>
              </a:rPr>
              <a:t> за висотою рослин після проведення гаметофітного добору , свідчить про хоча б часткове зчеплення генів, що детермінують термотолерантність гаметофіту та спорофіту, з генами, що визначають висоту рослин.</a:t>
            </a:r>
          </a:p>
          <a:p>
            <a:pPr indent="457200" algn="just">
              <a:buClr>
                <a:schemeClr val="accent1"/>
              </a:buClr>
              <a:buFont typeface="Wingdings 3" pitchFamily="18" charset="2"/>
              <a:buChar char=""/>
            </a:pPr>
            <a:r>
              <a:rPr lang="uk-UA" sz="2000">
                <a:cs typeface="Arial" charset="0"/>
              </a:rPr>
              <a:t>У результаті проведення добору в гетерогенних популяціях мікрогаметофітів шляхом нанесення 10%-вого розчину ПЕГ 6000 на приймочки квіток гібридів F</a:t>
            </a:r>
            <a:r>
              <a:rPr lang="uk-UA" sz="2000" baseline="-25000">
                <a:cs typeface="Arial" charset="0"/>
              </a:rPr>
              <a:t>1</a:t>
            </a:r>
            <a:r>
              <a:rPr lang="uk-UA" sz="2000">
                <a:cs typeface="Arial" charset="0"/>
              </a:rPr>
              <a:t> спостерігається підвищення стійкості популяції спорофітів F</a:t>
            </a:r>
            <a:r>
              <a:rPr lang="uk-UA" sz="2000" baseline="-25000">
                <a:cs typeface="Arial" charset="0"/>
              </a:rPr>
              <a:t>2</a:t>
            </a:r>
            <a:r>
              <a:rPr lang="uk-UA" sz="2000">
                <a:cs typeface="Arial" charset="0"/>
              </a:rPr>
              <a:t> за рахунок збільшення в них частки посухостійких генотипів на 49,6%.</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Shape 1"/>
          <p:cNvSpPr txBox="1">
            <a:spLocks noChangeArrowheads="1"/>
          </p:cNvSpPr>
          <p:nvPr/>
        </p:nvSpPr>
        <p:spPr bwMode="auto">
          <a:xfrm>
            <a:off x="1730375" y="346075"/>
            <a:ext cx="10213975" cy="6161088"/>
          </a:xfrm>
          <a:prstGeom prst="rect">
            <a:avLst/>
          </a:prstGeom>
          <a:noFill/>
          <a:ln w="9525">
            <a:noFill/>
            <a:miter lim="800000"/>
            <a:headEnd/>
            <a:tailEnd/>
          </a:ln>
        </p:spPr>
        <p:txBody>
          <a:bodyPr/>
          <a:lstStyle/>
          <a:p>
            <a:pPr indent="457200" algn="just">
              <a:buClr>
                <a:schemeClr val="accent1"/>
              </a:buClr>
              <a:buFont typeface="Wingdings 3" pitchFamily="18" charset="2"/>
              <a:buChar char=""/>
            </a:pPr>
            <a:r>
              <a:rPr lang="uk-UA" sz="2000">
                <a:solidFill>
                  <a:srgbClr val="000000"/>
                </a:solidFill>
                <a:cs typeface="Arial" charset="0"/>
              </a:rPr>
              <a:t>Проростання пилку гібридів F</a:t>
            </a:r>
            <a:r>
              <a:rPr lang="uk-UA" sz="2000" baseline="-25000">
                <a:solidFill>
                  <a:srgbClr val="000000"/>
                </a:solidFill>
                <a:cs typeface="Arial" charset="0"/>
              </a:rPr>
              <a:t>1</a:t>
            </a:r>
            <a:r>
              <a:rPr lang="uk-UA" sz="2000">
                <a:solidFill>
                  <a:srgbClr val="000000"/>
                </a:solidFill>
                <a:cs typeface="Arial" charset="0"/>
              </a:rPr>
              <a:t> у присутності осмотика призводить до зміни генетичної структури популяції F</a:t>
            </a:r>
            <a:r>
              <a:rPr lang="uk-UA" sz="2000" baseline="-25000">
                <a:solidFill>
                  <a:srgbClr val="000000"/>
                </a:solidFill>
                <a:cs typeface="Arial" charset="0"/>
              </a:rPr>
              <a:t>2</a:t>
            </a:r>
            <a:r>
              <a:rPr lang="uk-UA" sz="2000">
                <a:solidFill>
                  <a:srgbClr val="000000"/>
                </a:solidFill>
                <a:cs typeface="Arial" charset="0"/>
              </a:rPr>
              <a:t> за маркерною ознакою «</a:t>
            </a:r>
            <a:r>
              <a:rPr lang="uk-UA" sz="2000" i="1">
                <a:solidFill>
                  <a:srgbClr val="000000"/>
                </a:solidFill>
                <a:cs typeface="Arial" charset="0"/>
              </a:rPr>
              <a:t>virescent</a:t>
            </a:r>
            <a:r>
              <a:rPr lang="uk-UA" sz="2000">
                <a:solidFill>
                  <a:srgbClr val="000000"/>
                </a:solidFill>
                <a:cs typeface="Arial" charset="0"/>
              </a:rPr>
              <a:t>». При цьому спостерігається збільшення частини рослин з цією ознакою як у популяції F</a:t>
            </a:r>
            <a:r>
              <a:rPr lang="uk-UA" sz="2000" baseline="-25000">
                <a:solidFill>
                  <a:srgbClr val="000000"/>
                </a:solidFill>
                <a:cs typeface="Arial" charset="0"/>
              </a:rPr>
              <a:t>2</a:t>
            </a:r>
            <a:r>
              <a:rPr lang="uk-UA" sz="2000">
                <a:solidFill>
                  <a:srgbClr val="000000"/>
                </a:solidFill>
                <a:cs typeface="Arial" charset="0"/>
              </a:rPr>
              <a:t> в цілому у 1,4-1,8 рази, так і у її найбільш посухостійкій частині у 4,3-9 разів порівняно з контролем. Зміна посухостійкості популяції F</a:t>
            </a:r>
            <a:r>
              <a:rPr lang="uk-UA" sz="2000" baseline="-25000">
                <a:solidFill>
                  <a:srgbClr val="000000"/>
                </a:solidFill>
                <a:cs typeface="Arial" charset="0"/>
              </a:rPr>
              <a:t>2</a:t>
            </a:r>
            <a:r>
              <a:rPr lang="uk-UA" sz="2000">
                <a:solidFill>
                  <a:srgbClr val="000000"/>
                </a:solidFill>
                <a:cs typeface="Arial" charset="0"/>
              </a:rPr>
              <a:t> після проведення гаметофітного добору, що супроводжується зміною генетичної структури цієї популяції за маркерною ознакою «</a:t>
            </a:r>
            <a:r>
              <a:rPr lang="uk-UA" sz="2000" i="1">
                <a:solidFill>
                  <a:srgbClr val="000000"/>
                </a:solidFill>
                <a:cs typeface="Arial" charset="0"/>
              </a:rPr>
              <a:t>virescent</a:t>
            </a:r>
            <a:r>
              <a:rPr lang="uk-UA" sz="2000">
                <a:solidFill>
                  <a:srgbClr val="000000"/>
                </a:solidFill>
                <a:cs typeface="Arial" charset="0"/>
              </a:rPr>
              <a:t>», дозволяє стверджувати, що гени, які детермінують цю маркерну ознаку, зчеплені з генами, що визначають посухостійкість.</a:t>
            </a:r>
            <a:endParaRPr lang="uk-UA" sz="2000">
              <a:cs typeface="Arial" charset="0"/>
            </a:endParaRPr>
          </a:p>
          <a:p>
            <a:pPr indent="457200" algn="just">
              <a:buClr>
                <a:schemeClr val="accent1"/>
              </a:buClr>
              <a:buFont typeface="Wingdings 3" pitchFamily="18" charset="2"/>
              <a:buChar char=""/>
            </a:pPr>
            <a:r>
              <a:rPr lang="uk-UA" sz="2000">
                <a:solidFill>
                  <a:srgbClr val="000000"/>
                </a:solidFill>
                <a:cs typeface="Arial" charset="0"/>
              </a:rPr>
              <a:t>Витримування пилку гібридів F</a:t>
            </a:r>
            <a:r>
              <a:rPr lang="uk-UA" sz="2000" baseline="-25000">
                <a:solidFill>
                  <a:srgbClr val="000000"/>
                </a:solidFill>
                <a:cs typeface="Arial" charset="0"/>
              </a:rPr>
              <a:t>1</a:t>
            </a:r>
            <a:r>
              <a:rPr lang="uk-UA" sz="2000">
                <a:solidFill>
                  <a:srgbClr val="000000"/>
                </a:solidFill>
                <a:cs typeface="Arial" charset="0"/>
              </a:rPr>
              <a:t> протягом 8 діб при 3°C впливало на холодостійкість популяцій F</a:t>
            </a:r>
            <a:r>
              <a:rPr lang="uk-UA" sz="2000" baseline="-25000">
                <a:solidFill>
                  <a:srgbClr val="000000"/>
                </a:solidFill>
                <a:cs typeface="Arial" charset="0"/>
              </a:rPr>
              <a:t>2</a:t>
            </a:r>
            <a:r>
              <a:rPr lang="uk-UA" sz="2000">
                <a:solidFill>
                  <a:srgbClr val="000000"/>
                </a:solidFill>
                <a:cs typeface="Arial" charset="0"/>
              </a:rPr>
              <a:t> збільшуючи частку термотолерантних генотипів на 14-37%.</a:t>
            </a:r>
          </a:p>
          <a:p>
            <a:pPr indent="457200" algn="just">
              <a:buClr>
                <a:schemeClr val="accent1"/>
              </a:buClr>
              <a:buFont typeface="Wingdings 3" pitchFamily="18" charset="2"/>
              <a:buChar char=""/>
            </a:pPr>
            <a:r>
              <a:rPr lang="uk-UA" sz="2000">
                <a:solidFill>
                  <a:srgbClr val="000000"/>
                </a:solidFill>
                <a:cs typeface="Arial" charset="0"/>
              </a:rPr>
              <a:t>Селективна елімінація гамет у гетерогенних популяціях пилку гібридів F</a:t>
            </a:r>
            <a:r>
              <a:rPr lang="uk-UA" sz="2000" baseline="-25000">
                <a:solidFill>
                  <a:srgbClr val="000000"/>
                </a:solidFill>
                <a:cs typeface="Arial" charset="0"/>
              </a:rPr>
              <a:t>1</a:t>
            </a:r>
            <a:r>
              <a:rPr lang="uk-UA" sz="2000">
                <a:solidFill>
                  <a:srgbClr val="000000"/>
                </a:solidFill>
                <a:cs typeface="Arial" charset="0"/>
              </a:rPr>
              <a:t> на фоні зниженої температури призводила до зміни генетичної структури популяцій спорофітів F</a:t>
            </a:r>
            <a:r>
              <a:rPr lang="uk-UA" sz="2000" baseline="-25000">
                <a:solidFill>
                  <a:srgbClr val="000000"/>
                </a:solidFill>
                <a:cs typeface="Arial" charset="0"/>
              </a:rPr>
              <a:t>2</a:t>
            </a:r>
            <a:r>
              <a:rPr lang="uk-UA" sz="2000">
                <a:solidFill>
                  <a:srgbClr val="000000"/>
                </a:solidFill>
                <a:cs typeface="Arial" charset="0"/>
              </a:rPr>
              <a:t> за маркерними ознаками «карлик» та «дихотомічне жилкування», збільшуючи частку рослин з цими ознаками як в цілому у популяції, так і у її найбільш холодостійкій частині у 1,5-1,6 разів. Зміна структури популяції F</a:t>
            </a:r>
            <a:r>
              <a:rPr lang="uk-UA" sz="2000" baseline="-25000">
                <a:solidFill>
                  <a:srgbClr val="000000"/>
                </a:solidFill>
                <a:cs typeface="Arial" charset="0"/>
              </a:rPr>
              <a:t>2</a:t>
            </a:r>
            <a:r>
              <a:rPr lang="uk-UA" sz="2000">
                <a:solidFill>
                  <a:srgbClr val="000000"/>
                </a:solidFill>
                <a:cs typeface="Arial" charset="0"/>
              </a:rPr>
              <a:t> за маркерною ознакою «дихотомічне жилкування», що відбувалася разом зі збільшенням холодостійкості цих популяцій, свідчить про те, що гени, які детермінують ознаки жилкування листа та холодостійкості, зчеплені між собою.</a:t>
            </a:r>
            <a:endParaRPr lang="uk-UA" sz="2400">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Shape 1"/>
          <p:cNvSpPr txBox="1">
            <a:spLocks noChangeArrowheads="1"/>
          </p:cNvSpPr>
          <p:nvPr/>
        </p:nvSpPr>
        <p:spPr bwMode="auto">
          <a:xfrm>
            <a:off x="1787525" y="196850"/>
            <a:ext cx="9712325" cy="812800"/>
          </a:xfrm>
          <a:prstGeom prst="rect">
            <a:avLst/>
          </a:prstGeom>
          <a:noFill/>
          <a:ln w="9525">
            <a:noFill/>
            <a:miter lim="800000"/>
            <a:headEnd/>
            <a:tailEnd/>
          </a:ln>
        </p:spPr>
        <p:txBody>
          <a:bodyPr/>
          <a:lstStyle/>
          <a:p>
            <a:pPr algn="ctr"/>
            <a:r>
              <a:rPr lang="uk-UA" sz="3600" b="1">
                <a:cs typeface="Arial" charset="0"/>
              </a:rPr>
              <a:t>Наукова новизна одержаних результатів</a:t>
            </a:r>
            <a:endParaRPr lang="uk-UA">
              <a:cs typeface="Arial" charset="0"/>
            </a:endParaRPr>
          </a:p>
        </p:txBody>
      </p:sp>
      <p:sp>
        <p:nvSpPr>
          <p:cNvPr id="123906" name="TextShape 2"/>
          <p:cNvSpPr txBox="1">
            <a:spLocks noChangeArrowheads="1"/>
          </p:cNvSpPr>
          <p:nvPr/>
        </p:nvSpPr>
        <p:spPr bwMode="auto">
          <a:xfrm>
            <a:off x="1968500" y="1338263"/>
            <a:ext cx="9894888" cy="5041900"/>
          </a:xfrm>
          <a:prstGeom prst="rect">
            <a:avLst/>
          </a:prstGeom>
          <a:noFill/>
          <a:ln w="9525">
            <a:noFill/>
            <a:miter lim="800000"/>
            <a:headEnd/>
            <a:tailEnd/>
          </a:ln>
        </p:spPr>
        <p:txBody>
          <a:bodyPr/>
          <a:lstStyle/>
          <a:p>
            <a:pPr indent="457200" algn="just">
              <a:buClr>
                <a:schemeClr val="accent1"/>
              </a:buClr>
              <a:buFont typeface="Wingdings 3" pitchFamily="18" charset="2"/>
              <a:buChar char=""/>
            </a:pPr>
            <a:r>
              <a:rPr lang="uk-UA" sz="2400" b="1">
                <a:solidFill>
                  <a:srgbClr val="000000"/>
                </a:solidFill>
                <a:cs typeface="Arial" charset="0"/>
              </a:rPr>
              <a:t>Вперше проведено дослідження впливу гаметофітного добору у гібридів F</a:t>
            </a:r>
            <a:r>
              <a:rPr lang="uk-UA" sz="2400" b="1" baseline="-25000">
                <a:solidFill>
                  <a:srgbClr val="000000"/>
                </a:solidFill>
                <a:cs typeface="Arial" charset="0"/>
              </a:rPr>
              <a:t>1</a:t>
            </a:r>
            <a:r>
              <a:rPr lang="uk-UA" sz="2400" b="1">
                <a:solidFill>
                  <a:srgbClr val="000000"/>
                </a:solidFill>
                <a:cs typeface="Arial" charset="0"/>
              </a:rPr>
              <a:t>соняшника культурного на стійкість популяцій F</a:t>
            </a:r>
            <a:r>
              <a:rPr lang="uk-UA" sz="2400" b="1" baseline="-25000">
                <a:solidFill>
                  <a:srgbClr val="000000"/>
                </a:solidFill>
                <a:cs typeface="Arial" charset="0"/>
              </a:rPr>
              <a:t>2</a:t>
            </a:r>
            <a:r>
              <a:rPr lang="uk-UA" sz="2400" b="1">
                <a:solidFill>
                  <a:srgbClr val="000000"/>
                </a:solidFill>
                <a:cs typeface="Arial" charset="0"/>
              </a:rPr>
              <a:t> до абіотичних стресів та структуру цих популяцій за морфологічними якісними (маркерними) ознаками.</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Встановлено, що прогрівання пилку гібридів F</a:t>
            </a:r>
            <a:r>
              <a:rPr lang="uk-UA" sz="2400" b="1" baseline="-25000">
                <a:solidFill>
                  <a:srgbClr val="000000"/>
                </a:solidFill>
                <a:cs typeface="Arial" charset="0"/>
              </a:rPr>
              <a:t>1</a:t>
            </a:r>
            <a:r>
              <a:rPr lang="uk-UA" sz="2400" b="1">
                <a:solidFill>
                  <a:srgbClr val="000000"/>
                </a:solidFill>
                <a:cs typeface="Arial" charset="0"/>
              </a:rPr>
              <a:t> збільшує не тільки жаростійкість, але і посухостійкість та адаптаційні властивості популяцій спорофітів F</a:t>
            </a:r>
            <a:r>
              <a:rPr lang="uk-UA" sz="2400" b="1" baseline="-25000">
                <a:solidFill>
                  <a:srgbClr val="000000"/>
                </a:solidFill>
                <a:cs typeface="Arial" charset="0"/>
              </a:rPr>
              <a:t>2</a:t>
            </a:r>
            <a:r>
              <a:rPr lang="uk-UA" sz="2400" b="1">
                <a:solidFill>
                  <a:srgbClr val="000000"/>
                </a:solidFill>
                <a:cs typeface="Arial" charset="0"/>
              </a:rPr>
              <a:t>, а також змінює генетичну структуру цих популяцій за висотою рослин.</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Виявлено, що запилення свіжозібраним пилком гібридів F</a:t>
            </a:r>
            <a:r>
              <a:rPr lang="uk-UA" sz="2400" b="1" baseline="-25000">
                <a:solidFill>
                  <a:srgbClr val="000000"/>
                </a:solidFill>
                <a:cs typeface="Arial" charset="0"/>
              </a:rPr>
              <a:t>1</a:t>
            </a:r>
            <a:r>
              <a:rPr lang="uk-UA" sz="2400" b="1">
                <a:solidFill>
                  <a:srgbClr val="000000"/>
                </a:solidFill>
                <a:cs typeface="Arial" charset="0"/>
              </a:rPr>
              <a:t> суцвіть, змочених осмотично активною речовиною, збільшує посухостійкість популяцій спорофітів F</a:t>
            </a:r>
            <a:r>
              <a:rPr lang="uk-UA" sz="2400" b="1" baseline="-25000">
                <a:solidFill>
                  <a:srgbClr val="000000"/>
                </a:solidFill>
                <a:cs typeface="Arial" charset="0"/>
              </a:rPr>
              <a:t>2</a:t>
            </a:r>
            <a:r>
              <a:rPr lang="uk-UA" sz="2400" b="1">
                <a:solidFill>
                  <a:srgbClr val="000000"/>
                </a:solidFill>
                <a:cs typeface="Arial" charset="0"/>
              </a:rPr>
              <a:t>, а також змінює генетичну структуру цих популяцій за маркерною ознакою «</a:t>
            </a:r>
            <a:r>
              <a:rPr lang="uk-UA" sz="2400" b="1" i="1">
                <a:solidFill>
                  <a:srgbClr val="000000"/>
                </a:solidFill>
                <a:cs typeface="Arial" charset="0"/>
              </a:rPr>
              <a:t>virescent</a:t>
            </a:r>
            <a:r>
              <a:rPr lang="uk-UA" sz="2400" b="1">
                <a:solidFill>
                  <a:srgbClr val="000000"/>
                </a:solidFill>
                <a:cs typeface="Arial" charset="0"/>
              </a:rPr>
              <a:t>», що є хлорофільною мутацією.</a:t>
            </a:r>
            <a:endParaRPr lang="uk-UA" sz="2400"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Объект 2"/>
          <p:cNvSpPr>
            <a:spLocks noGrp="1"/>
          </p:cNvSpPr>
          <p:nvPr>
            <p:ph idx="1"/>
          </p:nvPr>
        </p:nvSpPr>
        <p:spPr>
          <a:xfrm>
            <a:off x="1614488" y="452438"/>
            <a:ext cx="9890125" cy="5857875"/>
          </a:xfrm>
        </p:spPr>
        <p:txBody>
          <a:bodyPr/>
          <a:lstStyle/>
          <a:p>
            <a:pPr marL="0" indent="-457200" algn="just">
              <a:lnSpc>
                <a:spcPct val="110000"/>
              </a:lnSpc>
              <a:spcBef>
                <a:spcPct val="0"/>
              </a:spcBef>
            </a:pPr>
            <a:r>
              <a:rPr lang="uk-UA" sz="2400" b="1" smtClean="0">
                <a:solidFill>
                  <a:srgbClr val="000000"/>
                </a:solidFill>
                <a:latin typeface="Arial" charset="0"/>
                <a:cs typeface="Arial" charset="0"/>
              </a:rPr>
              <a:t>Визначено, що витримування пилку гібридів F</a:t>
            </a:r>
            <a:r>
              <a:rPr lang="uk-UA" sz="2400" b="1" baseline="-25000" smtClean="0">
                <a:solidFill>
                  <a:srgbClr val="000000"/>
                </a:solidFill>
                <a:latin typeface="Arial" charset="0"/>
                <a:cs typeface="Arial" charset="0"/>
              </a:rPr>
              <a:t>1</a:t>
            </a:r>
            <a:r>
              <a:rPr lang="uk-UA" sz="2400" b="1" smtClean="0">
                <a:solidFill>
                  <a:srgbClr val="000000"/>
                </a:solidFill>
                <a:latin typeface="Arial" charset="0"/>
                <a:cs typeface="Arial" charset="0"/>
              </a:rPr>
              <a:t> при понижених температурах протягом 8 діб збільшує холодостійкість популяцій спорофітів F</a:t>
            </a:r>
            <a:r>
              <a:rPr lang="uk-UA" sz="2400" b="1" baseline="-25000" smtClean="0">
                <a:solidFill>
                  <a:srgbClr val="000000"/>
                </a:solidFill>
                <a:latin typeface="Arial" charset="0"/>
                <a:cs typeface="Arial" charset="0"/>
              </a:rPr>
              <a:t>2</a:t>
            </a:r>
            <a:r>
              <a:rPr lang="uk-UA" sz="2400" b="1" smtClean="0">
                <a:solidFill>
                  <a:srgbClr val="000000"/>
                </a:solidFill>
                <a:latin typeface="Arial" charset="0"/>
                <a:cs typeface="Arial" charset="0"/>
              </a:rPr>
              <a:t>, а також змінює генетичну структуру популяцій F</a:t>
            </a:r>
            <a:r>
              <a:rPr lang="uk-UA" sz="2400" b="1" baseline="-25000" smtClean="0">
                <a:solidFill>
                  <a:srgbClr val="000000"/>
                </a:solidFill>
                <a:latin typeface="Arial" charset="0"/>
                <a:cs typeface="Arial" charset="0"/>
              </a:rPr>
              <a:t>2</a:t>
            </a:r>
            <a:r>
              <a:rPr lang="uk-UA" sz="2400" b="1" smtClean="0">
                <a:solidFill>
                  <a:srgbClr val="000000"/>
                </a:solidFill>
                <a:latin typeface="Arial" charset="0"/>
                <a:cs typeface="Arial" charset="0"/>
              </a:rPr>
              <a:t> за маркерними ознаками «дихотомічне жилкування» та «карлик».</a:t>
            </a:r>
            <a:endParaRPr lang="uk-UA" sz="2400" b="1" smtClean="0">
              <a:latin typeface="Arial" charset="0"/>
              <a:cs typeface="Arial" charset="0"/>
            </a:endParaRPr>
          </a:p>
          <a:p>
            <a:pPr marL="0" indent="-457200" algn="just">
              <a:lnSpc>
                <a:spcPct val="110000"/>
              </a:lnSpc>
              <a:spcBef>
                <a:spcPct val="0"/>
              </a:spcBef>
            </a:pPr>
            <a:r>
              <a:rPr lang="uk-UA" sz="2400" b="1" smtClean="0">
                <a:solidFill>
                  <a:srgbClr val="000000"/>
                </a:solidFill>
                <a:latin typeface="Arial" charset="0"/>
                <a:cs typeface="Arial" charset="0"/>
              </a:rPr>
              <a:t>Вперше встановлено зв'язок між генами, що контролюють маркерні ознаки «</a:t>
            </a:r>
            <a:r>
              <a:rPr lang="uk-UA" sz="2400" b="1" i="1" smtClean="0">
                <a:solidFill>
                  <a:srgbClr val="000000"/>
                </a:solidFill>
                <a:latin typeface="Arial" charset="0"/>
                <a:cs typeface="Arial" charset="0"/>
              </a:rPr>
              <a:t>virescent</a:t>
            </a:r>
            <a:r>
              <a:rPr lang="uk-UA" sz="2400" b="1" smtClean="0">
                <a:solidFill>
                  <a:srgbClr val="000000"/>
                </a:solidFill>
                <a:latin typeface="Arial" charset="0"/>
                <a:cs typeface="Arial" charset="0"/>
              </a:rPr>
              <a:t>», «дихотомічне жилкування» та «карлик» з генами, що детермінують стійкість соняшника до абіотичних стресів.</a:t>
            </a:r>
            <a:endParaRPr lang="uk-UA" sz="2400" b="1" smtClean="0">
              <a:latin typeface="Arial" charset="0"/>
              <a:cs typeface="Arial" charset="0"/>
            </a:endParaRPr>
          </a:p>
          <a:p>
            <a:pPr marL="0" indent="-457200" algn="just">
              <a:lnSpc>
                <a:spcPct val="110000"/>
              </a:lnSpc>
              <a:spcBef>
                <a:spcPct val="0"/>
              </a:spcBef>
            </a:pPr>
            <a:r>
              <a:rPr lang="uk-UA" sz="2400" b="1" smtClean="0">
                <a:solidFill>
                  <a:srgbClr val="000000"/>
                </a:solidFill>
                <a:latin typeface="Arial" charset="0"/>
                <a:cs typeface="Arial" charset="0"/>
              </a:rPr>
              <a:t>Доведено ефективність проведення гаметофітного добору у гібридів F</a:t>
            </a:r>
            <a:r>
              <a:rPr lang="uk-UA" sz="2400" b="1" baseline="-25000" smtClean="0">
                <a:solidFill>
                  <a:srgbClr val="000000"/>
                </a:solidFill>
                <a:latin typeface="Arial" charset="0"/>
                <a:cs typeface="Arial" charset="0"/>
              </a:rPr>
              <a:t>1</a:t>
            </a:r>
            <a:r>
              <a:rPr lang="uk-UA" sz="2400" b="1" smtClean="0">
                <a:solidFill>
                  <a:srgbClr val="000000"/>
                </a:solidFill>
                <a:latin typeface="Arial" charset="0"/>
                <a:cs typeface="Arial" charset="0"/>
              </a:rPr>
              <a:t> для збільшення стійкості популяцій F</a:t>
            </a:r>
            <a:r>
              <a:rPr lang="uk-UA" sz="2400" b="1" baseline="-25000" smtClean="0">
                <a:solidFill>
                  <a:srgbClr val="000000"/>
                </a:solidFill>
                <a:latin typeface="Arial" charset="0"/>
                <a:cs typeface="Arial" charset="0"/>
              </a:rPr>
              <a:t>2</a:t>
            </a:r>
            <a:r>
              <a:rPr lang="uk-UA" sz="2400" b="1" smtClean="0">
                <a:solidFill>
                  <a:srgbClr val="000000"/>
                </a:solidFill>
                <a:latin typeface="Arial" charset="0"/>
                <a:cs typeface="Arial" charset="0"/>
              </a:rPr>
              <a:t> соняшника культурного до абіотичних факторів зовнішнього середовища.</a:t>
            </a:r>
            <a:endParaRPr lang="uk-UA" sz="2400" b="1" smtClean="0">
              <a:latin typeface="Arial" charset="0"/>
              <a:cs typeface="Arial" charset="0"/>
            </a:endParaRPr>
          </a:p>
          <a:p>
            <a:pPr marL="0" indent="-457200" algn="just">
              <a:lnSpc>
                <a:spcPct val="110000"/>
              </a:lnSpc>
              <a:spcBef>
                <a:spcPct val="0"/>
              </a:spcBef>
            </a:pPr>
            <a:r>
              <a:rPr lang="uk-UA" sz="2400" b="1" smtClean="0">
                <a:solidFill>
                  <a:srgbClr val="000000"/>
                </a:solidFill>
                <a:latin typeface="Arial" charset="0"/>
                <a:cs typeface="Arial" charset="0"/>
              </a:rPr>
              <a:t>Новизна розробленого способу гаметофітного добору на жаростійкість підтверджена патентом України на винахід.</a:t>
            </a:r>
            <a:endParaRPr lang="uk-UA" sz="2400" b="1" smtClean="0">
              <a:latin typeface="Arial"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Shape 1"/>
          <p:cNvSpPr txBox="1">
            <a:spLocks noChangeArrowheads="1"/>
          </p:cNvSpPr>
          <p:nvPr/>
        </p:nvSpPr>
        <p:spPr bwMode="auto">
          <a:xfrm>
            <a:off x="1590675" y="663575"/>
            <a:ext cx="10182225" cy="860425"/>
          </a:xfrm>
          <a:prstGeom prst="rect">
            <a:avLst/>
          </a:prstGeom>
          <a:noFill/>
          <a:ln w="9525">
            <a:noFill/>
            <a:miter lim="800000"/>
            <a:headEnd/>
            <a:tailEnd/>
          </a:ln>
        </p:spPr>
        <p:txBody>
          <a:bodyPr/>
          <a:lstStyle/>
          <a:p>
            <a:pPr algn="ctr"/>
            <a:r>
              <a:rPr lang="uk-UA" sz="3600" b="1">
                <a:solidFill>
                  <a:srgbClr val="262626"/>
                </a:solidFill>
                <a:cs typeface="Arial" charset="0"/>
              </a:rPr>
              <a:t>Практичне значення одержаних результатів</a:t>
            </a:r>
            <a:endParaRPr lang="uk-UA">
              <a:cs typeface="Arial" charset="0"/>
            </a:endParaRPr>
          </a:p>
        </p:txBody>
      </p:sp>
      <p:sp>
        <p:nvSpPr>
          <p:cNvPr id="125954" name="TextShape 2"/>
          <p:cNvSpPr txBox="1">
            <a:spLocks noChangeArrowheads="1"/>
          </p:cNvSpPr>
          <p:nvPr/>
        </p:nvSpPr>
        <p:spPr bwMode="auto">
          <a:xfrm>
            <a:off x="1681163" y="1768475"/>
            <a:ext cx="9823450" cy="4962525"/>
          </a:xfrm>
          <a:prstGeom prst="rect">
            <a:avLst/>
          </a:prstGeom>
          <a:noFill/>
          <a:ln w="9525">
            <a:noFill/>
            <a:miter lim="800000"/>
            <a:headEnd/>
            <a:tailEnd/>
          </a:ln>
        </p:spPr>
        <p:txBody>
          <a:bodyPr/>
          <a:lstStyle/>
          <a:p>
            <a:pPr indent="457200" algn="just">
              <a:buClr>
                <a:schemeClr val="accent1"/>
              </a:buClr>
              <a:buFont typeface="Wingdings 3" pitchFamily="18" charset="2"/>
              <a:buChar char=""/>
            </a:pPr>
            <a:r>
              <a:rPr lang="uk-UA" sz="2400" b="1">
                <a:solidFill>
                  <a:srgbClr val="000000"/>
                </a:solidFill>
                <a:cs typeface="Arial" charset="0"/>
              </a:rPr>
              <a:t>Для добору жаростійких генотипів соняшника пропонується витримування гетерогенної популяції пилку при температурі 60±2°С протягом 1-ї та 3-ох годин. При цьому збільшується не тільки стійкість до високої температури, але і  покращуються посухостійкість та, в цілому, адаптаційні властивості популяцій рослин.</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Пропонується нанесення на приймочки квіток перед їх запиленням осмотично активної речовини, у якості якої виступає 10%-вий розчин ПЕГ 6000, для добору посухостійких генотипів соняшника.</a:t>
            </a:r>
            <a:endParaRPr lang="uk-UA" sz="24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 Рекомендовано для добору холодостійких генотипів соняшника витримувати гетерогенну популяцію пилку при 3±1°С протягом 8 діб.</a:t>
            </a:r>
            <a:endParaRPr lang="uk-UA" sz="2400"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Shape 1"/>
          <p:cNvSpPr txBox="1">
            <a:spLocks noChangeArrowheads="1"/>
          </p:cNvSpPr>
          <p:nvPr/>
        </p:nvSpPr>
        <p:spPr bwMode="auto">
          <a:xfrm>
            <a:off x="1663700" y="623888"/>
            <a:ext cx="10206038" cy="785812"/>
          </a:xfrm>
          <a:prstGeom prst="rect">
            <a:avLst/>
          </a:prstGeom>
          <a:noFill/>
          <a:ln w="9525">
            <a:noFill/>
            <a:miter lim="800000"/>
            <a:headEnd/>
            <a:tailEnd/>
          </a:ln>
        </p:spPr>
        <p:txBody>
          <a:bodyPr/>
          <a:lstStyle/>
          <a:p>
            <a:pPr algn="ctr"/>
            <a:r>
              <a:rPr lang="ru-RU" sz="3600" b="1">
                <a:solidFill>
                  <a:srgbClr val="262626"/>
                </a:solidFill>
                <a:cs typeface="Arial" charset="0"/>
              </a:rPr>
              <a:t>РЕКОМЕНДАЦІЇ СЕЛЕКЦІЙНІЙ ПРАКТИЦІ</a:t>
            </a:r>
            <a:endParaRPr lang="ru-RU">
              <a:cs typeface="Arial" charset="0"/>
            </a:endParaRPr>
          </a:p>
        </p:txBody>
      </p:sp>
      <p:sp>
        <p:nvSpPr>
          <p:cNvPr id="126978" name="TextShape 2"/>
          <p:cNvSpPr txBox="1">
            <a:spLocks noChangeArrowheads="1"/>
          </p:cNvSpPr>
          <p:nvPr/>
        </p:nvSpPr>
        <p:spPr bwMode="auto">
          <a:xfrm>
            <a:off x="1871663" y="1489075"/>
            <a:ext cx="9632950" cy="5059363"/>
          </a:xfrm>
          <a:prstGeom prst="rect">
            <a:avLst/>
          </a:prstGeom>
          <a:noFill/>
          <a:ln w="9525">
            <a:noFill/>
            <a:miter lim="800000"/>
            <a:headEnd/>
            <a:tailEnd/>
          </a:ln>
        </p:spPr>
        <p:txBody>
          <a:bodyPr/>
          <a:lstStyle/>
          <a:p>
            <a:pPr indent="457200" algn="just">
              <a:buClr>
                <a:schemeClr val="accent1"/>
              </a:buClr>
              <a:buFont typeface="Wingdings 3" pitchFamily="18" charset="2"/>
              <a:buChar char=""/>
            </a:pPr>
            <a:r>
              <a:rPr lang="uk-UA" sz="1900" b="1">
                <a:solidFill>
                  <a:srgbClr val="000000"/>
                </a:solidFill>
                <a:cs typeface="Arial" charset="0"/>
              </a:rPr>
              <a:t>Рекомендуємо в різних ланках селекційного процесу соняшника для підвищення жаро-, холодо- та посухостійкості популяцій спорофітів використовувати проведення гаметофітного добору.</a:t>
            </a:r>
            <a:endParaRPr lang="uk-UA" sz="1900" b="1">
              <a:cs typeface="Arial" charset="0"/>
            </a:endParaRPr>
          </a:p>
          <a:p>
            <a:pPr indent="457200" algn="just">
              <a:buClr>
                <a:schemeClr val="accent1"/>
              </a:buClr>
              <a:buFont typeface="Wingdings 3" pitchFamily="18" charset="2"/>
              <a:buChar char=""/>
            </a:pPr>
            <a:r>
              <a:rPr lang="uk-UA" sz="1900" b="1">
                <a:solidFill>
                  <a:srgbClr val="000000"/>
                </a:solidFill>
                <a:cs typeface="Arial" charset="0"/>
              </a:rPr>
              <a:t>Для збільшення жаростійкості популяцій рослин, що розщеплюються, пропонується прогрівання гетерогенної популяції свіжозібраного пилку при температурі 60±2°С протягом 1-ї та 3-ох годин у сухоповітряному термостаті та запилення кастрованих суцвіть пилком одразу після його прогрівання. </a:t>
            </a:r>
            <a:endParaRPr lang="uk-UA" sz="1900" b="1">
              <a:cs typeface="Arial" charset="0"/>
            </a:endParaRPr>
          </a:p>
          <a:p>
            <a:pPr indent="457200" algn="just">
              <a:buClr>
                <a:schemeClr val="accent1"/>
              </a:buClr>
              <a:buFont typeface="Wingdings 3" pitchFamily="18" charset="2"/>
              <a:buChar char=""/>
            </a:pPr>
            <a:r>
              <a:rPr lang="uk-UA" sz="1900" b="1">
                <a:solidFill>
                  <a:srgbClr val="000000"/>
                </a:solidFill>
                <a:cs typeface="Arial" charset="0"/>
              </a:rPr>
              <a:t>З метою підвищення посухостійкості популяцій спорофітів рекомендується наносити на приймочки квіток 10%-вий розчин ПЕГ 6000, а після підсихання розчину проводити запилення свіжозібраним пилком. </a:t>
            </a:r>
            <a:endParaRPr lang="uk-UA" sz="1900" b="1">
              <a:cs typeface="Arial" charset="0"/>
            </a:endParaRPr>
          </a:p>
          <a:p>
            <a:pPr indent="457200" algn="just">
              <a:buClr>
                <a:schemeClr val="accent1"/>
              </a:buClr>
              <a:buFont typeface="Wingdings 3" pitchFamily="18" charset="2"/>
              <a:buChar char=""/>
            </a:pPr>
            <a:r>
              <a:rPr lang="uk-UA" sz="1900" b="1">
                <a:solidFill>
                  <a:srgbClr val="000000"/>
                </a:solidFill>
                <a:cs typeface="Arial" charset="0"/>
              </a:rPr>
              <a:t>Запилення рослин витриманим не менше 8 діб при 3±1°С пилком пропонується проводити для збільшення холодостійкості популяцій рослин.</a:t>
            </a:r>
            <a:endParaRPr lang="uk-UA" sz="1900" b="1">
              <a:cs typeface="Arial" charset="0"/>
            </a:endParaRPr>
          </a:p>
          <a:p>
            <a:pPr indent="457200" algn="just">
              <a:buClr>
                <a:schemeClr val="accent1"/>
              </a:buClr>
              <a:buFont typeface="Wingdings 3" pitchFamily="18" charset="2"/>
              <a:buChar char=""/>
            </a:pPr>
            <a:r>
              <a:rPr lang="uk-UA" sz="1900" b="1">
                <a:solidFill>
                  <a:srgbClr val="000000"/>
                </a:solidFill>
                <a:cs typeface="Arial" charset="0"/>
              </a:rPr>
              <a:t>Проведення гаметофітного добору не викликає труднощів для селекціонера, оскільки не вимагає спеціального обладнання, великих трудовитрат та не потребує багато часу, але може значно прискорити селекційну роботу на стійкість соняшника до абіотичних факторів зовнішнього середовища.</a:t>
            </a:r>
            <a:endParaRPr lang="uk-UA" sz="1900"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Shape 1"/>
          <p:cNvSpPr txBox="1">
            <a:spLocks noChangeArrowheads="1"/>
          </p:cNvSpPr>
          <p:nvPr/>
        </p:nvSpPr>
        <p:spPr bwMode="auto">
          <a:xfrm>
            <a:off x="2589213" y="303213"/>
            <a:ext cx="8910637" cy="742950"/>
          </a:xfrm>
          <a:prstGeom prst="rect">
            <a:avLst/>
          </a:prstGeom>
          <a:noFill/>
          <a:ln w="9525">
            <a:noFill/>
            <a:miter lim="800000"/>
            <a:headEnd/>
            <a:tailEnd/>
          </a:ln>
        </p:spPr>
        <p:txBody>
          <a:bodyPr/>
          <a:lstStyle/>
          <a:p>
            <a:pPr algn="ctr"/>
            <a:r>
              <a:rPr lang="uk-UA" sz="3600" b="1">
                <a:solidFill>
                  <a:srgbClr val="262626"/>
                </a:solidFill>
                <a:cs typeface="Arial" charset="0"/>
              </a:rPr>
              <a:t>Матеріал</a:t>
            </a:r>
            <a:endParaRPr lang="uk-UA">
              <a:cs typeface="Arial" charset="0"/>
            </a:endParaRPr>
          </a:p>
        </p:txBody>
      </p:sp>
      <p:sp>
        <p:nvSpPr>
          <p:cNvPr id="76802" name="TextShape 2"/>
          <p:cNvSpPr txBox="1">
            <a:spLocks noChangeArrowheads="1"/>
          </p:cNvSpPr>
          <p:nvPr/>
        </p:nvSpPr>
        <p:spPr bwMode="auto">
          <a:xfrm>
            <a:off x="2586038" y="1338263"/>
            <a:ext cx="8913812" cy="4979987"/>
          </a:xfrm>
          <a:prstGeom prst="rect">
            <a:avLst/>
          </a:prstGeom>
          <a:noFill/>
          <a:ln w="9525">
            <a:noFill/>
            <a:miter lim="800000"/>
            <a:headEnd/>
            <a:tailEnd/>
          </a:ln>
        </p:spPr>
        <p:txBody>
          <a:bodyPr/>
          <a:lstStyle/>
          <a:p>
            <a:pPr indent="457200" algn="just">
              <a:buClr>
                <a:schemeClr val="accent1"/>
              </a:buClr>
              <a:buFont typeface="Wingdings 3" pitchFamily="18" charset="2"/>
              <a:buChar char=""/>
            </a:pPr>
            <a:r>
              <a:rPr lang="uk-UA" sz="2400" b="1">
                <a:solidFill>
                  <a:srgbClr val="000000"/>
                </a:solidFill>
                <a:cs typeface="Arial" charset="0"/>
              </a:rPr>
              <a:t>Гібриди F</a:t>
            </a:r>
            <a:r>
              <a:rPr lang="uk-UA" sz="2400" b="1" baseline="-25000">
                <a:solidFill>
                  <a:srgbClr val="000000"/>
                </a:solidFill>
                <a:cs typeface="Arial" charset="0"/>
              </a:rPr>
              <a:t>1</a:t>
            </a:r>
            <a:r>
              <a:rPr lang="uk-UA" sz="2400" b="1">
                <a:solidFill>
                  <a:srgbClr val="000000"/>
                </a:solidFill>
                <a:cs typeface="Arial" charset="0"/>
              </a:rPr>
              <a:t> «</a:t>
            </a:r>
            <a:r>
              <a:rPr lang="uk-UA" sz="2400" b="1" i="1">
                <a:solidFill>
                  <a:srgbClr val="000000"/>
                </a:solidFill>
                <a:cs typeface="Arial" charset="0"/>
              </a:rPr>
              <a:t>virescent</a:t>
            </a:r>
            <a:r>
              <a:rPr lang="uk-UA" sz="2400" b="1">
                <a:solidFill>
                  <a:srgbClr val="000000"/>
                </a:solidFill>
                <a:cs typeface="Arial" charset="0"/>
              </a:rPr>
              <a:t>» × «</a:t>
            </a:r>
            <a:r>
              <a:rPr lang="uk-UA" sz="2400" b="1" i="1">
                <a:solidFill>
                  <a:srgbClr val="000000"/>
                </a:solidFill>
                <a:cs typeface="Arial" charset="0"/>
              </a:rPr>
              <a:t>xantha</a:t>
            </a:r>
            <a:r>
              <a:rPr lang="uk-UA" sz="2400" b="1">
                <a:solidFill>
                  <a:srgbClr val="000000"/>
                </a:solidFill>
                <a:cs typeface="Arial" charset="0"/>
              </a:rPr>
              <a:t>», «</a:t>
            </a:r>
            <a:r>
              <a:rPr lang="uk-UA" sz="2400" b="1" i="1">
                <a:solidFill>
                  <a:srgbClr val="000000"/>
                </a:solidFill>
                <a:cs typeface="Arial" charset="0"/>
              </a:rPr>
              <a:t>virescent</a:t>
            </a:r>
            <a:r>
              <a:rPr lang="uk-UA" sz="2400" b="1">
                <a:solidFill>
                  <a:srgbClr val="000000"/>
                </a:solidFill>
                <a:cs typeface="Arial" charset="0"/>
              </a:rPr>
              <a:t>» × «дихотомічне жилкування», «дихотомічне жилкування» × «обпалений лист», «дихотомічне жилкування» × «</a:t>
            </a:r>
            <a:r>
              <a:rPr lang="uk-UA" sz="2400" b="1" i="1">
                <a:solidFill>
                  <a:srgbClr val="000000"/>
                </a:solidFill>
                <a:cs typeface="Arial" charset="0"/>
              </a:rPr>
              <a:t>xantha</a:t>
            </a:r>
            <a:r>
              <a:rPr lang="uk-UA" sz="2400" b="1">
                <a:solidFill>
                  <a:srgbClr val="000000"/>
                </a:solidFill>
                <a:cs typeface="Arial" charset="0"/>
              </a:rPr>
              <a:t>», «</a:t>
            </a:r>
            <a:r>
              <a:rPr lang="uk-UA" sz="2400" b="1" i="1">
                <a:solidFill>
                  <a:srgbClr val="000000"/>
                </a:solidFill>
                <a:cs typeface="Arial" charset="0"/>
              </a:rPr>
              <a:t>xantha</a:t>
            </a:r>
            <a:r>
              <a:rPr lang="uk-UA" sz="2400" b="1">
                <a:solidFill>
                  <a:srgbClr val="000000"/>
                </a:solidFill>
                <a:cs typeface="Arial" charset="0"/>
              </a:rPr>
              <a:t>» × «дихотомічне жилкування», «карлик» × «</a:t>
            </a:r>
            <a:r>
              <a:rPr lang="uk-UA" sz="2400" b="1" i="1">
                <a:solidFill>
                  <a:srgbClr val="000000"/>
                </a:solidFill>
                <a:cs typeface="Arial" charset="0"/>
              </a:rPr>
              <a:t>xantha</a:t>
            </a:r>
            <a:r>
              <a:rPr lang="uk-UA" sz="2400" b="1">
                <a:solidFill>
                  <a:srgbClr val="000000"/>
                </a:solidFill>
                <a:cs typeface="Arial" charset="0"/>
              </a:rPr>
              <a:t>» використовувалися як експериментальний матеріал.</a:t>
            </a:r>
            <a:endParaRPr lang="uk-UA" sz="2000" b="1">
              <a:cs typeface="Arial" charset="0"/>
            </a:endParaRPr>
          </a:p>
          <a:p>
            <a:pPr indent="457200" algn="just">
              <a:buClr>
                <a:schemeClr val="accent1"/>
              </a:buClr>
              <a:buFont typeface="Wingdings 3" pitchFamily="18" charset="2"/>
              <a:buChar char=""/>
            </a:pPr>
            <a:r>
              <a:rPr lang="uk-UA" sz="2400" b="1">
                <a:solidFill>
                  <a:srgbClr val="000000"/>
                </a:solidFill>
                <a:cs typeface="Arial" charset="0"/>
              </a:rPr>
              <a:t>Вихідним матеріалом для отримання гібридів були контрастні за жаростійкістю, холодостійкістю та посухостійкістю мутантні лінії «</a:t>
            </a:r>
            <a:r>
              <a:rPr lang="uk-UA" sz="2400" b="1" i="1">
                <a:solidFill>
                  <a:srgbClr val="000000"/>
                </a:solidFill>
                <a:cs typeface="Arial" charset="0"/>
              </a:rPr>
              <a:t>virescent</a:t>
            </a:r>
            <a:r>
              <a:rPr lang="uk-UA" sz="2400" b="1">
                <a:solidFill>
                  <a:srgbClr val="000000"/>
                </a:solidFill>
                <a:cs typeface="Arial" charset="0"/>
              </a:rPr>
              <a:t>», «</a:t>
            </a:r>
            <a:r>
              <a:rPr lang="uk-UA" sz="2400" b="1" i="1">
                <a:solidFill>
                  <a:srgbClr val="000000"/>
                </a:solidFill>
                <a:cs typeface="Arial" charset="0"/>
              </a:rPr>
              <a:t>xantha</a:t>
            </a:r>
            <a:r>
              <a:rPr lang="uk-UA" sz="2400" b="1">
                <a:solidFill>
                  <a:srgbClr val="000000"/>
                </a:solidFill>
                <a:cs typeface="Arial" charset="0"/>
              </a:rPr>
              <a:t>», «дихотомічне жилкування», «обпалений лист», «карлик»  соняшнику культурного, отримані шляхом індукованого мутагенезу в Інституті олійних культур НААНУ (м. Запоріжжя).</a:t>
            </a:r>
            <a:endParaRPr lang="uk-UA" sz="2000" b="1">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Shape 1"/>
          <p:cNvSpPr txBox="1">
            <a:spLocks noChangeArrowheads="1"/>
          </p:cNvSpPr>
          <p:nvPr/>
        </p:nvSpPr>
        <p:spPr bwMode="auto">
          <a:xfrm>
            <a:off x="1639888" y="493713"/>
            <a:ext cx="8912225" cy="750887"/>
          </a:xfrm>
          <a:prstGeom prst="rect">
            <a:avLst/>
          </a:prstGeom>
          <a:noFill/>
          <a:ln w="9525">
            <a:noFill/>
            <a:miter lim="800000"/>
            <a:headEnd/>
            <a:tailEnd/>
          </a:ln>
        </p:spPr>
        <p:txBody>
          <a:bodyPr/>
          <a:lstStyle/>
          <a:p>
            <a:pPr algn="ctr"/>
            <a:r>
              <a:rPr lang="uk-UA" sz="3600" b="1">
                <a:solidFill>
                  <a:srgbClr val="262626"/>
                </a:solidFill>
                <a:cs typeface="Arial" charset="0"/>
              </a:rPr>
              <a:t>Вихідні мутантні лінії</a:t>
            </a:r>
            <a:endParaRPr lang="uk-UA">
              <a:cs typeface="Arial" charset="0"/>
            </a:endParaRPr>
          </a:p>
        </p:txBody>
      </p:sp>
      <p:sp>
        <p:nvSpPr>
          <p:cNvPr id="77826" name="TextShape 2"/>
          <p:cNvSpPr txBox="1">
            <a:spLocks noChangeArrowheads="1"/>
          </p:cNvSpPr>
          <p:nvPr/>
        </p:nvSpPr>
        <p:spPr bwMode="auto">
          <a:xfrm>
            <a:off x="1512888" y="1244600"/>
            <a:ext cx="3992562" cy="576263"/>
          </a:xfrm>
          <a:prstGeom prst="rect">
            <a:avLst/>
          </a:prstGeom>
          <a:noFill/>
          <a:ln w="9525">
            <a:noFill/>
            <a:miter lim="800000"/>
            <a:headEnd/>
            <a:tailEnd/>
          </a:ln>
        </p:spPr>
        <p:txBody>
          <a:bodyPr anchor="b"/>
          <a:lstStyle/>
          <a:p>
            <a:pPr algn="ctr"/>
            <a:r>
              <a:rPr lang="uk-UA" sz="2400" b="1">
                <a:solidFill>
                  <a:srgbClr val="000000"/>
                </a:solidFill>
                <a:cs typeface="Arial" charset="0"/>
              </a:rPr>
              <a:t>Мутантна лінія «</a:t>
            </a:r>
            <a:r>
              <a:rPr lang="uk-UA" sz="2400" b="1" i="1">
                <a:solidFill>
                  <a:srgbClr val="000000"/>
                </a:solidFill>
                <a:cs typeface="Arial" charset="0"/>
              </a:rPr>
              <a:t>xantha</a:t>
            </a:r>
            <a:r>
              <a:rPr lang="uk-UA" sz="2400" b="1">
                <a:solidFill>
                  <a:srgbClr val="000000"/>
                </a:solidFill>
                <a:cs typeface="Arial" charset="0"/>
              </a:rPr>
              <a:t>»</a:t>
            </a:r>
            <a:endParaRPr lang="uk-UA" b="1">
              <a:cs typeface="Arial" charset="0"/>
            </a:endParaRPr>
          </a:p>
        </p:txBody>
      </p:sp>
      <p:sp>
        <p:nvSpPr>
          <p:cNvPr id="77827" name="TextShape 3"/>
          <p:cNvSpPr txBox="1">
            <a:spLocks noChangeArrowheads="1"/>
          </p:cNvSpPr>
          <p:nvPr/>
        </p:nvSpPr>
        <p:spPr bwMode="auto">
          <a:xfrm>
            <a:off x="6892925" y="1244600"/>
            <a:ext cx="4189413" cy="576263"/>
          </a:xfrm>
          <a:prstGeom prst="rect">
            <a:avLst/>
          </a:prstGeom>
          <a:noFill/>
          <a:ln w="9525">
            <a:noFill/>
            <a:miter lim="800000"/>
            <a:headEnd/>
            <a:tailEnd/>
          </a:ln>
        </p:spPr>
        <p:txBody>
          <a:bodyPr anchor="b"/>
          <a:lstStyle/>
          <a:p>
            <a:pPr algn="ctr"/>
            <a:r>
              <a:rPr lang="uk-UA" sz="2400" b="1">
                <a:solidFill>
                  <a:srgbClr val="000000"/>
                </a:solidFill>
                <a:cs typeface="Arial" charset="0"/>
              </a:rPr>
              <a:t>Мутантна лінія «</a:t>
            </a:r>
            <a:r>
              <a:rPr lang="uk-UA" sz="2400" b="1" i="1">
                <a:solidFill>
                  <a:srgbClr val="000000"/>
                </a:solidFill>
                <a:cs typeface="Arial" charset="0"/>
              </a:rPr>
              <a:t>virescent</a:t>
            </a:r>
            <a:r>
              <a:rPr lang="uk-UA" sz="2400" b="1">
                <a:solidFill>
                  <a:srgbClr val="000000"/>
                </a:solidFill>
                <a:cs typeface="Arial" charset="0"/>
              </a:rPr>
              <a:t>»</a:t>
            </a:r>
            <a:endParaRPr lang="uk-UA" b="1">
              <a:cs typeface="Arial" charset="0"/>
            </a:endParaRPr>
          </a:p>
        </p:txBody>
      </p:sp>
      <p:pic>
        <p:nvPicPr>
          <p:cNvPr id="77828" name="Рисунок 7"/>
          <p:cNvPicPr>
            <a:picLocks noChangeAspect="1" noChangeArrowheads="1"/>
          </p:cNvPicPr>
          <p:nvPr/>
        </p:nvPicPr>
        <p:blipFill>
          <a:blip r:embed="rId2"/>
          <a:srcRect/>
          <a:stretch>
            <a:fillRect/>
          </a:stretch>
        </p:blipFill>
        <p:spPr bwMode="auto">
          <a:xfrm>
            <a:off x="1230313" y="2190750"/>
            <a:ext cx="4557712" cy="3408363"/>
          </a:xfrm>
          <a:prstGeom prst="rect">
            <a:avLst/>
          </a:prstGeom>
          <a:noFill/>
          <a:ln w="9525">
            <a:noFill/>
            <a:miter lim="800000"/>
            <a:headEnd/>
            <a:tailEnd/>
          </a:ln>
        </p:spPr>
      </p:pic>
      <p:pic>
        <p:nvPicPr>
          <p:cNvPr id="77829" name="Рисунок 5"/>
          <p:cNvPicPr>
            <a:picLocks noChangeAspect="1" noChangeArrowheads="1"/>
          </p:cNvPicPr>
          <p:nvPr/>
        </p:nvPicPr>
        <p:blipFill>
          <a:blip r:embed="rId3"/>
          <a:srcRect/>
          <a:stretch>
            <a:fillRect/>
          </a:stretch>
        </p:blipFill>
        <p:spPr bwMode="auto">
          <a:xfrm>
            <a:off x="6423025" y="2190750"/>
            <a:ext cx="5129213" cy="3408363"/>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Shape 1"/>
          <p:cNvSpPr txBox="1">
            <a:spLocks noChangeArrowheads="1"/>
          </p:cNvSpPr>
          <p:nvPr/>
        </p:nvSpPr>
        <p:spPr bwMode="auto">
          <a:xfrm>
            <a:off x="1089025" y="579438"/>
            <a:ext cx="4424363" cy="1096962"/>
          </a:xfrm>
          <a:prstGeom prst="rect">
            <a:avLst/>
          </a:prstGeom>
          <a:noFill/>
          <a:ln w="9525">
            <a:noFill/>
            <a:miter lim="800000"/>
            <a:headEnd/>
            <a:tailEnd/>
          </a:ln>
        </p:spPr>
        <p:txBody>
          <a:bodyPr anchor="b"/>
          <a:lstStyle/>
          <a:p>
            <a:pPr algn="ctr">
              <a:lnSpc>
                <a:spcPct val="150000"/>
              </a:lnSpc>
            </a:pPr>
            <a:r>
              <a:rPr lang="uk-UA" sz="2400" b="1">
                <a:solidFill>
                  <a:srgbClr val="000000"/>
                </a:solidFill>
                <a:cs typeface="Arial" charset="0"/>
              </a:rPr>
              <a:t>Мутантна лінія «дихотомічне жилкування»</a:t>
            </a:r>
            <a:endParaRPr lang="uk-UA" b="1">
              <a:cs typeface="Arial" charset="0"/>
            </a:endParaRPr>
          </a:p>
        </p:txBody>
      </p:sp>
      <p:sp>
        <p:nvSpPr>
          <p:cNvPr id="78850" name="TextShape 2"/>
          <p:cNvSpPr txBox="1">
            <a:spLocks noChangeArrowheads="1"/>
          </p:cNvSpPr>
          <p:nvPr/>
        </p:nvSpPr>
        <p:spPr bwMode="auto">
          <a:xfrm>
            <a:off x="6854825" y="557213"/>
            <a:ext cx="3998913" cy="576262"/>
          </a:xfrm>
          <a:prstGeom prst="rect">
            <a:avLst/>
          </a:prstGeom>
          <a:noFill/>
          <a:ln w="9525">
            <a:noFill/>
            <a:miter lim="800000"/>
            <a:headEnd/>
            <a:tailEnd/>
          </a:ln>
        </p:spPr>
        <p:txBody>
          <a:bodyPr anchor="b"/>
          <a:lstStyle/>
          <a:p>
            <a:pPr algn="r"/>
            <a:r>
              <a:rPr lang="uk-UA" sz="2400" b="1">
                <a:solidFill>
                  <a:srgbClr val="000000"/>
                </a:solidFill>
                <a:cs typeface="Arial" charset="0"/>
              </a:rPr>
              <a:t>Мутантна лінія «карлик»</a:t>
            </a:r>
            <a:endParaRPr lang="uk-UA" b="1">
              <a:cs typeface="Arial" charset="0"/>
            </a:endParaRPr>
          </a:p>
        </p:txBody>
      </p:sp>
      <p:pic>
        <p:nvPicPr>
          <p:cNvPr id="78851" name="Изображение1"/>
          <p:cNvPicPr>
            <a:picLocks noChangeAspect="1" noChangeArrowheads="1"/>
          </p:cNvPicPr>
          <p:nvPr/>
        </p:nvPicPr>
        <p:blipFill>
          <a:blip r:embed="rId2"/>
          <a:srcRect/>
          <a:stretch>
            <a:fillRect/>
          </a:stretch>
        </p:blipFill>
        <p:spPr bwMode="auto">
          <a:xfrm>
            <a:off x="741363" y="1752600"/>
            <a:ext cx="5118100" cy="3394075"/>
          </a:xfrm>
          <a:prstGeom prst="rect">
            <a:avLst/>
          </a:prstGeom>
          <a:noFill/>
          <a:ln w="9525">
            <a:noFill/>
            <a:miter lim="800000"/>
            <a:headEnd/>
            <a:tailEnd/>
          </a:ln>
        </p:spPr>
      </p:pic>
      <p:pic>
        <p:nvPicPr>
          <p:cNvPr id="78852" name="Рисунок 8"/>
          <p:cNvPicPr>
            <a:picLocks noChangeAspect="1" noChangeArrowheads="1"/>
          </p:cNvPicPr>
          <p:nvPr/>
        </p:nvPicPr>
        <p:blipFill>
          <a:blip r:embed="rId3"/>
          <a:srcRect/>
          <a:stretch>
            <a:fillRect/>
          </a:stretch>
        </p:blipFill>
        <p:spPr bwMode="auto">
          <a:xfrm>
            <a:off x="6326188" y="1738313"/>
            <a:ext cx="5057775" cy="3408362"/>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Shape 1"/>
          <p:cNvSpPr txBox="1">
            <a:spLocks noChangeArrowheads="1"/>
          </p:cNvSpPr>
          <p:nvPr/>
        </p:nvSpPr>
        <p:spPr bwMode="auto">
          <a:xfrm>
            <a:off x="3332163" y="6148388"/>
            <a:ext cx="5527675" cy="536575"/>
          </a:xfrm>
          <a:prstGeom prst="rect">
            <a:avLst/>
          </a:prstGeom>
          <a:noFill/>
          <a:ln w="9525">
            <a:noFill/>
            <a:miter lim="800000"/>
            <a:headEnd/>
            <a:tailEnd/>
          </a:ln>
        </p:spPr>
        <p:txBody>
          <a:bodyPr anchor="b"/>
          <a:lstStyle/>
          <a:p>
            <a:pPr algn="ctr"/>
            <a:r>
              <a:rPr lang="uk-UA" sz="2400" b="1">
                <a:cs typeface="Arial" charset="0"/>
              </a:rPr>
              <a:t>Мутантна лінія «обпалений лист»</a:t>
            </a:r>
            <a:endParaRPr lang="uk-UA" b="1">
              <a:cs typeface="Arial" charset="0"/>
            </a:endParaRPr>
          </a:p>
        </p:txBody>
      </p:sp>
      <p:pic>
        <p:nvPicPr>
          <p:cNvPr id="79874" name="Рисунок 6"/>
          <p:cNvPicPr>
            <a:picLocks noChangeAspect="1" noChangeArrowheads="1"/>
          </p:cNvPicPr>
          <p:nvPr/>
        </p:nvPicPr>
        <p:blipFill>
          <a:blip r:embed="rId2"/>
          <a:srcRect/>
          <a:stretch>
            <a:fillRect/>
          </a:stretch>
        </p:blipFill>
        <p:spPr bwMode="auto">
          <a:xfrm>
            <a:off x="4141788" y="127000"/>
            <a:ext cx="3908425" cy="595947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2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3_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2301</TotalTime>
  <Words>3781</Words>
  <Application>Microsoft Office PowerPoint</Application>
  <PresentationFormat>Широкоэкранный</PresentationFormat>
  <Paragraphs>628</Paragraphs>
  <Slides>56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56</vt:i4>
      </vt:variant>
    </vt:vector>
  </HeadingPairs>
  <TitlesOfParts>
    <vt:vector size="65" baseType="lpstr">
      <vt:lpstr>Arial</vt:lpstr>
      <vt:lpstr>Calibri</vt:lpstr>
      <vt:lpstr>Century Gothic</vt:lpstr>
      <vt:lpstr>Times New Roman</vt:lpstr>
      <vt:lpstr>Wingdings 3</vt:lpstr>
      <vt:lpstr>1_Легкий дым</vt:lpstr>
      <vt:lpstr>2_Легкий дым</vt:lpstr>
      <vt:lpstr>Легкий дым</vt:lpstr>
      <vt:lpstr>3_Легкий дым</vt:lpstr>
      <vt:lpstr>ВПЛИВ МІКРОГАМЕТОФІТНОГО ДОБОРУ В F1 НА ГЕНЕТИЧНУ СТРУКТУРУ ПОПУЛЯЦІЙ F2 ТА ЇХ СТІЙКІСТЬ ДО АБІОТИЧНИХ СТРЕСІВ У СОНЯШНИКА КУЛЬТУРНОГО
(HELIANTHUS ANNUUS L.) </vt:lpstr>
      <vt:lpstr>Презентация PowerPoint</vt:lpstr>
      <vt:lpstr>Презентация PowerPoint</vt:lpstr>
      <vt:lpstr>Презентация PowerPoint</vt:lpstr>
      <vt:lpstr>Погодні умови перед посівом і після посіву соняшника у 2013-2014 роках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Вплив прогрівання пилку гібридів F1 на проростання насіння популяції F2 в умовах осмотичного стресу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ВПЛИВ МІКРОГАМЕТОФІТНОГО ДОБОРУ В F1 НА ГЕНЕТИЧНУ СТРУКТУРУ ПОПУЛЯЦІЙ F2 ТА ЇХ СТІЙКІСТЬ ДО АБІОТИЧНИХ СТРЕСІВ У СОНЯШНИКА КУЛЬТУРНОГО (HELIANTHUS ANNUUSL.)</dc:title>
  <dc:creator>Игорь Тоцкий</dc:creator>
  <cp:lastModifiedBy>Игорь Тоцкий</cp:lastModifiedBy>
  <cp:revision>146</cp:revision>
  <dcterms:created xsi:type="dcterms:W3CDTF">2015-07-30T06:51:44Z</dcterms:created>
  <dcterms:modified xsi:type="dcterms:W3CDTF">2015-12-04T10:27:59Z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83</vt:i4>
  </property>
</Properties>
</file>