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57" r:id="rId4"/>
    <p:sldId id="298" r:id="rId5"/>
    <p:sldId id="304" r:id="rId6"/>
    <p:sldId id="305" r:id="rId7"/>
    <p:sldId id="303" r:id="rId8"/>
    <p:sldId id="258" r:id="rId9"/>
    <p:sldId id="259" r:id="rId10"/>
    <p:sldId id="307" r:id="rId11"/>
    <p:sldId id="278" r:id="rId12"/>
    <p:sldId id="268" r:id="rId13"/>
    <p:sldId id="284" r:id="rId14"/>
    <p:sldId id="283" r:id="rId15"/>
    <p:sldId id="276" r:id="rId16"/>
    <p:sldId id="277" r:id="rId17"/>
    <p:sldId id="279" r:id="rId18"/>
    <p:sldId id="280" r:id="rId19"/>
    <p:sldId id="281" r:id="rId20"/>
    <p:sldId id="282" r:id="rId21"/>
    <p:sldId id="285" r:id="rId22"/>
    <p:sldId id="292" r:id="rId23"/>
    <p:sldId id="286" r:id="rId24"/>
    <p:sldId id="287" r:id="rId25"/>
    <p:sldId id="297" r:id="rId26"/>
    <p:sldId id="288" r:id="rId27"/>
    <p:sldId id="295" r:id="rId28"/>
    <p:sldId id="296" r:id="rId29"/>
    <p:sldId id="293" r:id="rId30"/>
    <p:sldId id="294" r:id="rId31"/>
    <p:sldId id="289" r:id="rId32"/>
    <p:sldId id="290" r:id="rId33"/>
    <p:sldId id="299" r:id="rId34"/>
    <p:sldId id="291" r:id="rId35"/>
    <p:sldId id="300" r:id="rId36"/>
    <p:sldId id="30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0000"/>
    <a:srgbClr val="CCFFFF"/>
    <a:srgbClr val="66FF66"/>
    <a:srgbClr val="FFCCFF"/>
    <a:srgbClr val="FF00FF"/>
    <a:srgbClr val="C256BA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рганізація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кампанії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Т</a:t>
            </a:r>
            <a:r>
              <a:rPr lang="uk-UA" b="1" dirty="0" smtClean="0">
                <a:solidFill>
                  <a:srgbClr val="FF0000"/>
                </a:solidFill>
              </a:rPr>
              <a:t>ема </a:t>
            </a:r>
            <a:r>
              <a:rPr lang="uk-UA" b="1" dirty="0">
                <a:solidFill>
                  <a:srgbClr val="FF0000"/>
                </a:solidFill>
              </a:rPr>
              <a:t>2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sz="4600" b="1" i="1" dirty="0" smtClean="0">
                <a:solidFill>
                  <a:srgbClr val="00B050"/>
                </a:solidFill>
              </a:rPr>
              <a:t>Етапи розробки ПР-кампаній </a:t>
            </a:r>
            <a:r>
              <a:rPr lang="uk-UA" sz="4600" b="1" i="1" dirty="0" smtClean="0">
                <a:solidFill>
                  <a:srgbClr val="00B050"/>
                </a:solidFill>
              </a:rPr>
              <a:t>в сфері </a:t>
            </a:r>
            <a:r>
              <a:rPr lang="uk-UA" sz="4600" b="1" i="1" dirty="0" err="1" smtClean="0">
                <a:solidFill>
                  <a:srgbClr val="00B050"/>
                </a:solidFill>
              </a:rPr>
              <a:t>паблік</a:t>
            </a:r>
            <a:r>
              <a:rPr lang="uk-UA" sz="4600" b="1" i="1" dirty="0" smtClean="0">
                <a:solidFill>
                  <a:srgbClr val="00B050"/>
                </a:solidFill>
              </a:rPr>
              <a:t> </a:t>
            </a:r>
            <a:r>
              <a:rPr lang="uk-UA" sz="4600" b="1" i="1" dirty="0" err="1" smtClean="0">
                <a:solidFill>
                  <a:srgbClr val="00B050"/>
                </a:solidFill>
              </a:rPr>
              <a:t>рилейшнз</a:t>
            </a:r>
            <a:r>
              <a:rPr lang="uk-UA" sz="4600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uk-UA" sz="4600" b="1" i="1" dirty="0" smtClean="0">
                <a:solidFill>
                  <a:srgbClr val="00B050"/>
                </a:solidFill>
              </a:rPr>
              <a:t>(</a:t>
            </a:r>
            <a:r>
              <a:rPr lang="uk-UA" sz="4600" b="1" i="1" dirty="0" err="1" smtClean="0">
                <a:solidFill>
                  <a:srgbClr val="00B050"/>
                </a:solidFill>
              </a:rPr>
              <a:t>зв</a:t>
            </a:r>
            <a:r>
              <a:rPr lang="en-US" sz="4600" b="1" i="1" dirty="0" smtClean="0">
                <a:solidFill>
                  <a:srgbClr val="00B050"/>
                </a:solidFill>
              </a:rPr>
              <a:t>’</a:t>
            </a:r>
            <a:r>
              <a:rPr lang="uk-UA" sz="4600" b="1" i="1" dirty="0" err="1" smtClean="0">
                <a:solidFill>
                  <a:srgbClr val="00B050"/>
                </a:solidFill>
              </a:rPr>
              <a:t>язків</a:t>
            </a:r>
            <a:r>
              <a:rPr lang="uk-UA" sz="4600" b="1" i="1" dirty="0" smtClean="0">
                <a:solidFill>
                  <a:srgbClr val="00B050"/>
                </a:solidFill>
              </a:rPr>
              <a:t> із громадськістю)</a:t>
            </a:r>
            <a:endParaRPr lang="ru-RU" sz="4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Відмінності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поточного PR-</a:t>
            </a:r>
            <a:r>
              <a:rPr lang="ru-RU" dirty="0" err="1">
                <a:solidFill>
                  <a:srgbClr val="0070C0"/>
                </a:solidFill>
              </a:rPr>
              <a:t>забезпечення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err="1">
                <a:solidFill>
                  <a:srgbClr val="FF0000"/>
                </a:solidFill>
              </a:rPr>
              <a:t>Г</a:t>
            </a:r>
            <a:r>
              <a:rPr lang="ru-RU" dirty="0" err="1">
                <a:solidFill>
                  <a:srgbClr val="C00000"/>
                </a:solidFill>
              </a:rPr>
              <a:t>оловні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відмінності</a:t>
            </a:r>
            <a:r>
              <a:rPr lang="ru-RU" dirty="0">
                <a:solidFill>
                  <a:srgbClr val="C00000"/>
                </a:solidFill>
              </a:rPr>
              <a:t> PR-</a:t>
            </a:r>
            <a:r>
              <a:rPr lang="ru-RU" dirty="0" err="1">
                <a:solidFill>
                  <a:srgbClr val="C00000"/>
                </a:solidFill>
              </a:rPr>
              <a:t>кампаній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</a:t>
            </a:r>
            <a:r>
              <a:rPr lang="ru-RU" dirty="0">
                <a:solidFill>
                  <a:srgbClr val="C00000"/>
                </a:solidFill>
              </a:rPr>
              <a:t> поточного PR-</a:t>
            </a:r>
            <a:r>
              <a:rPr lang="ru-RU" dirty="0" err="1">
                <a:solidFill>
                  <a:srgbClr val="C00000"/>
                </a:solidFill>
              </a:rPr>
              <a:t>забезпечення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діяльності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організації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полягають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цілях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характері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темпоральної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C00000"/>
                </a:solidFill>
              </a:rPr>
              <a:t>часової</a:t>
            </a:r>
            <a:r>
              <a:rPr lang="ru-RU" dirty="0">
                <a:solidFill>
                  <a:srgbClr val="C00000"/>
                </a:solidFill>
              </a:rPr>
              <a:t>) </a:t>
            </a:r>
            <a:r>
              <a:rPr lang="ru-RU" dirty="0" err="1">
                <a:solidFill>
                  <a:srgbClr val="C00000"/>
                </a:solidFill>
              </a:rPr>
              <a:t>організації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0070C0"/>
                </a:solidFill>
              </a:rPr>
              <a:t>Поточна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PR-</a:t>
            </a:r>
            <a:r>
              <a:rPr lang="ru-RU" b="1" dirty="0" err="1">
                <a:solidFill>
                  <a:srgbClr val="0070C0"/>
                </a:solidFill>
              </a:rPr>
              <a:t>діяльність</a:t>
            </a:r>
            <a:r>
              <a:rPr lang="ru-RU" b="1" dirty="0">
                <a:solidFill>
                  <a:srgbClr val="0070C0"/>
                </a:solidFill>
              </a:rPr>
              <a:t> носить </a:t>
            </a:r>
            <a:r>
              <a:rPr lang="ru-RU" b="1" dirty="0" err="1">
                <a:solidFill>
                  <a:srgbClr val="0070C0"/>
                </a:solidFill>
              </a:rPr>
              <a:t>безперервний</a:t>
            </a:r>
            <a:r>
              <a:rPr lang="ru-RU" b="1" dirty="0">
                <a:solidFill>
                  <a:srgbClr val="0070C0"/>
                </a:solidFill>
              </a:rPr>
              <a:t> характер.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мета – не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комунікативної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пов'язаної</a:t>
            </a:r>
            <a:r>
              <a:rPr lang="ru-RU" dirty="0"/>
              <a:t> з нею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а </a:t>
            </a:r>
            <a:r>
              <a:rPr lang="ru-RU" dirty="0" err="1"/>
              <a:t>підтримка</a:t>
            </a:r>
            <a:r>
              <a:rPr lang="ru-RU" dirty="0"/>
              <a:t> оптимального </a:t>
            </a:r>
            <a:r>
              <a:rPr lang="ru-RU" dirty="0" err="1"/>
              <a:t>іміджу</a:t>
            </a:r>
            <a:r>
              <a:rPr lang="ru-RU" dirty="0"/>
              <a:t> та </a:t>
            </a:r>
            <a:r>
              <a:rPr lang="ru-RU" dirty="0" err="1"/>
              <a:t>репутації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у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PR-</a:t>
            </a:r>
            <a:r>
              <a:rPr lang="ru-RU" b="1" dirty="0" err="1" smtClean="0">
                <a:solidFill>
                  <a:srgbClr val="0070C0"/>
                </a:solidFill>
              </a:rPr>
              <a:t>кампанія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носить проблемно </a:t>
            </a:r>
            <a:r>
              <a:rPr lang="ru-RU" b="1" dirty="0" err="1">
                <a:solidFill>
                  <a:srgbClr val="0070C0"/>
                </a:solidFill>
              </a:rPr>
              <a:t>орієнтований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обмежений</a:t>
            </a:r>
            <a:r>
              <a:rPr lang="ru-RU" b="1" dirty="0">
                <a:solidFill>
                  <a:srgbClr val="0070C0"/>
                </a:solidFill>
              </a:rPr>
              <a:t> у </a:t>
            </a:r>
            <a:r>
              <a:rPr lang="ru-RU" b="1" dirty="0" err="1">
                <a:solidFill>
                  <a:srgbClr val="0070C0"/>
                </a:solidFill>
              </a:rPr>
              <a:t>часі</a:t>
            </a:r>
            <a:r>
              <a:rPr lang="ru-RU" b="1" dirty="0">
                <a:solidFill>
                  <a:srgbClr val="0070C0"/>
                </a:solidFill>
              </a:rPr>
              <a:t> характер.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планується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якої-небудь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і </a:t>
            </a:r>
            <a:r>
              <a:rPr lang="ru-RU" dirty="0" err="1"/>
              <a:t>завершується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виконане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проблема </a:t>
            </a:r>
            <a:r>
              <a:rPr lang="ru-RU" dirty="0" err="1"/>
              <a:t>знята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dirty="0" err="1" smtClean="0"/>
              <a:t>Конкретні</a:t>
            </a:r>
            <a:r>
              <a:rPr lang="ru-RU" b="1" dirty="0" smtClean="0"/>
              <a:t> </a:t>
            </a:r>
            <a:r>
              <a:rPr lang="ru-RU" b="1" dirty="0"/>
              <a:t>PR-заходи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як до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поточної</a:t>
            </a:r>
            <a:r>
              <a:rPr lang="ru-RU" dirty="0"/>
              <a:t> PR-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так і в структуру PR-</a:t>
            </a:r>
            <a:r>
              <a:rPr lang="ru-RU" dirty="0" err="1"/>
              <a:t>кампанії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592288" cy="264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8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Що таке «технологічність </a:t>
            </a:r>
            <a:r>
              <a:rPr lang="en-US" sz="4800" b="1" dirty="0" smtClean="0">
                <a:solidFill>
                  <a:srgbClr val="FF0000"/>
                </a:solidFill>
              </a:rPr>
              <a:t>PR</a:t>
            </a:r>
            <a:r>
              <a:rPr lang="uk-UA" sz="4800" b="1" dirty="0" smtClean="0">
                <a:solidFill>
                  <a:srgbClr val="FF0000"/>
                </a:solidFill>
              </a:rPr>
              <a:t>-кампанії»?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000" b="1" i="1" dirty="0" err="1"/>
              <a:t>Технологічність</a:t>
            </a:r>
            <a:r>
              <a:rPr lang="ru-RU" sz="6000" b="1" i="1" dirty="0"/>
              <a:t> (структура, номенклатура і </a:t>
            </a:r>
            <a:r>
              <a:rPr lang="ru-RU" sz="6000" b="1" i="1" dirty="0" err="1"/>
              <a:t>послідовність</a:t>
            </a:r>
            <a:r>
              <a:rPr lang="ru-RU" sz="6000" b="1" i="1" dirty="0"/>
              <a:t> процедур і </a:t>
            </a:r>
            <a:r>
              <a:rPr lang="ru-RU" sz="6000" b="1" i="1" dirty="0" err="1"/>
              <a:t>операцій</a:t>
            </a:r>
            <a:r>
              <a:rPr lang="ru-RU" sz="6000" b="1" i="1" dirty="0"/>
              <a:t>).</a:t>
            </a:r>
            <a:r>
              <a:rPr lang="ru-RU" sz="6000" dirty="0"/>
              <a:t> </a:t>
            </a:r>
            <a:r>
              <a:rPr lang="ru-RU" sz="6000" dirty="0" err="1"/>
              <a:t>Сукупність</a:t>
            </a:r>
            <a:r>
              <a:rPr lang="ru-RU" sz="6000" dirty="0"/>
              <a:t> </a:t>
            </a:r>
            <a:r>
              <a:rPr lang="ru-RU" sz="6000" dirty="0" err="1"/>
              <a:t>дій</a:t>
            </a:r>
            <a:r>
              <a:rPr lang="ru-RU" sz="6000" dirty="0"/>
              <a:t> </a:t>
            </a:r>
            <a:r>
              <a:rPr lang="ru-RU" sz="6000" dirty="0" err="1"/>
              <a:t>технологічних</a:t>
            </a:r>
            <a:r>
              <a:rPr lang="ru-RU" sz="6000" dirty="0"/>
              <a:t> </a:t>
            </a:r>
            <a:r>
              <a:rPr lang="ru-RU" sz="6000" dirty="0" err="1"/>
              <a:t>суб'єктів</a:t>
            </a:r>
            <a:r>
              <a:rPr lang="ru-RU" sz="6000" dirty="0"/>
              <a:t> у </a:t>
            </a:r>
            <a:r>
              <a:rPr lang="ru-RU" sz="6000" dirty="0" err="1"/>
              <a:t>вирішенні</a:t>
            </a:r>
            <a:r>
              <a:rPr lang="ru-RU" sz="6000" dirty="0"/>
              <a:t> </a:t>
            </a:r>
            <a:r>
              <a:rPr lang="ru-RU" sz="6000" dirty="0" err="1"/>
              <a:t>проблеми</a:t>
            </a:r>
            <a:r>
              <a:rPr lang="ru-RU" sz="6000" dirty="0"/>
              <a:t> </a:t>
            </a:r>
            <a:r>
              <a:rPr lang="ru-RU" sz="6000" dirty="0" err="1"/>
              <a:t>організації</a:t>
            </a:r>
            <a:r>
              <a:rPr lang="ru-RU" sz="6000" dirty="0"/>
              <a:t> в межах PR-</a:t>
            </a:r>
            <a:r>
              <a:rPr lang="ru-RU" sz="6000" dirty="0" err="1"/>
              <a:t>кампанії</a:t>
            </a:r>
            <a:r>
              <a:rPr lang="ru-RU" sz="6000" dirty="0"/>
              <a:t> повинна бути представлена у </a:t>
            </a:r>
            <a:r>
              <a:rPr lang="ru-RU" sz="6000" dirty="0" err="1"/>
              <a:t>вигляді</a:t>
            </a:r>
            <a:r>
              <a:rPr lang="ru-RU" sz="6000" dirty="0"/>
              <a:t> </a:t>
            </a:r>
            <a:r>
              <a:rPr lang="ru-RU" sz="6000" dirty="0" err="1"/>
              <a:t>структурованої</a:t>
            </a:r>
            <a:r>
              <a:rPr lang="ru-RU" sz="6000" dirty="0"/>
              <a:t> </a:t>
            </a:r>
            <a:r>
              <a:rPr lang="ru-RU" sz="6000" dirty="0" err="1"/>
              <a:t>технологічної</a:t>
            </a:r>
            <a:r>
              <a:rPr lang="ru-RU" sz="6000" dirty="0"/>
              <a:t> </a:t>
            </a:r>
            <a:r>
              <a:rPr lang="ru-RU" sz="6000" dirty="0" err="1"/>
              <a:t>послідовності</a:t>
            </a:r>
            <a:r>
              <a:rPr lang="ru-RU" sz="6000" dirty="0"/>
              <a:t> процедур і </a:t>
            </a:r>
            <a:r>
              <a:rPr lang="ru-RU" sz="6000" dirty="0" err="1"/>
              <a:t>операцій</a:t>
            </a:r>
            <a:r>
              <a:rPr lang="ru-RU" sz="6000" dirty="0"/>
              <a:t>. </a:t>
            </a:r>
            <a:r>
              <a:rPr lang="ru-RU" sz="6000" dirty="0" err="1"/>
              <a:t>Такий</a:t>
            </a:r>
            <a:r>
              <a:rPr lang="ru-RU" sz="6000" dirty="0"/>
              <a:t> </a:t>
            </a:r>
            <a:r>
              <a:rPr lang="ru-RU" sz="6000" dirty="0" err="1"/>
              <a:t>технологічний</a:t>
            </a:r>
            <a:r>
              <a:rPr lang="ru-RU" sz="6000" dirty="0"/>
              <a:t> </a:t>
            </a:r>
            <a:r>
              <a:rPr lang="ru-RU" sz="6000" dirty="0" err="1"/>
              <a:t>ланцюжок</a:t>
            </a:r>
            <a:r>
              <a:rPr lang="ru-RU" sz="6000" dirty="0"/>
              <a:t> </a:t>
            </a:r>
            <a:r>
              <a:rPr lang="ru-RU" sz="6000" dirty="0" err="1"/>
              <a:t>називається</a:t>
            </a:r>
            <a:r>
              <a:rPr lang="ru-RU" sz="6000" dirty="0"/>
              <a:t> </a:t>
            </a:r>
            <a:r>
              <a:rPr lang="ru-RU" sz="6000" dirty="0" err="1"/>
              <a:t>технологічним</a:t>
            </a:r>
            <a:r>
              <a:rPr lang="ru-RU" sz="6000" dirty="0"/>
              <a:t> </a:t>
            </a:r>
            <a:r>
              <a:rPr lang="ru-RU" sz="6000" dirty="0" err="1"/>
              <a:t>процесом</a:t>
            </a:r>
            <a:r>
              <a:rPr lang="ru-RU" sz="6000" dirty="0"/>
              <a:t> (</a:t>
            </a:r>
            <a:r>
              <a:rPr lang="ru-RU" sz="6000" dirty="0" err="1"/>
              <a:t>або</a:t>
            </a:r>
            <a:r>
              <a:rPr lang="ru-RU" sz="6000" dirty="0"/>
              <a:t> </a:t>
            </a:r>
            <a:r>
              <a:rPr lang="ru-RU" sz="6000" dirty="0" err="1"/>
              <a:t>технологічним</a:t>
            </a:r>
            <a:r>
              <a:rPr lang="ru-RU" sz="6000" dirty="0"/>
              <a:t> </a:t>
            </a:r>
            <a:r>
              <a:rPr lang="ru-RU" sz="6000" dirty="0" err="1"/>
              <a:t>поруч</a:t>
            </a:r>
            <a:r>
              <a:rPr lang="ru-RU" sz="6000" dirty="0"/>
              <a:t>) PR-</a:t>
            </a:r>
            <a:r>
              <a:rPr lang="ru-RU" sz="6000" dirty="0" err="1"/>
              <a:t>кампанії</a:t>
            </a:r>
            <a:r>
              <a:rPr lang="ru-RU" sz="6000" dirty="0"/>
              <a:t>.</a:t>
            </a:r>
          </a:p>
          <a:p>
            <a:pPr marL="0" indent="0" algn="ctr">
              <a:buNone/>
            </a:pPr>
            <a:endParaRPr lang="uk-UA" sz="6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Стратегічні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uk-UA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-кампанії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4400" dirty="0"/>
              <a:t>До числа </a:t>
            </a:r>
            <a:r>
              <a:rPr lang="ru-RU" sz="4400" dirty="0" err="1"/>
              <a:t>стратегічних</a:t>
            </a:r>
            <a:r>
              <a:rPr lang="ru-RU" sz="4400" dirty="0"/>
              <a:t> </a:t>
            </a:r>
            <a:r>
              <a:rPr lang="ru-RU" sz="4400" dirty="0" err="1" smtClean="0"/>
              <a:t>кампаній</a:t>
            </a:r>
            <a:r>
              <a:rPr lang="ru-RU" sz="4400" dirty="0" smtClean="0"/>
              <a:t> (</a:t>
            </a:r>
            <a:r>
              <a:rPr lang="ru-RU" sz="4400" dirty="0" err="1" smtClean="0"/>
              <a:t>більше</a:t>
            </a:r>
            <a:r>
              <a:rPr lang="ru-RU" sz="4400" dirty="0" smtClean="0"/>
              <a:t> 5 </a:t>
            </a:r>
            <a:r>
              <a:rPr lang="ru-RU" sz="4400" dirty="0" err="1" smtClean="0"/>
              <a:t>років</a:t>
            </a:r>
            <a:r>
              <a:rPr lang="ru-RU" sz="4400" dirty="0" smtClean="0"/>
              <a:t>) </a:t>
            </a:r>
            <a:r>
              <a:rPr lang="ru-RU" sz="4400" dirty="0" err="1"/>
              <a:t>відносяться</a:t>
            </a:r>
            <a:r>
              <a:rPr lang="ru-RU" sz="4400" dirty="0"/>
              <a:t> </a:t>
            </a:r>
            <a:r>
              <a:rPr lang="ru-RU" sz="4400" dirty="0" err="1"/>
              <a:t>такі</a:t>
            </a:r>
            <a:r>
              <a:rPr lang="ru-RU" sz="4400" dirty="0"/>
              <a:t>, </a:t>
            </a:r>
            <a:r>
              <a:rPr lang="ru-RU" sz="4400" dirty="0" err="1"/>
              <a:t>наприклад</a:t>
            </a:r>
            <a:r>
              <a:rPr lang="ru-RU" sz="4400" dirty="0"/>
              <a:t>, </a:t>
            </a:r>
            <a:r>
              <a:rPr lang="ru-RU" sz="4400" dirty="0" err="1"/>
              <a:t>кампанії</a:t>
            </a:r>
            <a:r>
              <a:rPr lang="ru-RU" sz="4400" dirty="0"/>
              <a:t>, як </a:t>
            </a:r>
            <a:r>
              <a:rPr lang="ru-RU" sz="4400" dirty="0" err="1"/>
              <a:t>національна</a:t>
            </a:r>
            <a:r>
              <a:rPr lang="ru-RU" sz="4400" dirty="0"/>
              <a:t> </a:t>
            </a:r>
            <a:r>
              <a:rPr lang="ru-RU" sz="4400" dirty="0" err="1"/>
              <a:t>програма</a:t>
            </a:r>
            <a:r>
              <a:rPr lang="ru-RU" sz="4400" dirty="0"/>
              <a:t> США </a:t>
            </a:r>
            <a:r>
              <a:rPr lang="ru-RU" sz="4400" dirty="0" err="1"/>
              <a:t>боротьби</a:t>
            </a:r>
            <a:r>
              <a:rPr lang="ru-RU" sz="4400" dirty="0"/>
              <a:t> з </a:t>
            </a:r>
            <a:r>
              <a:rPr lang="ru-RU" sz="4400" dirty="0" err="1"/>
              <a:t>палінням</a:t>
            </a:r>
            <a:r>
              <a:rPr lang="ru-RU" sz="4400" dirty="0"/>
              <a:t>, </a:t>
            </a:r>
            <a:r>
              <a:rPr lang="ru-RU" sz="4400" dirty="0" err="1"/>
              <a:t>національні</a:t>
            </a:r>
            <a:r>
              <a:rPr lang="ru-RU" sz="4400" dirty="0"/>
              <a:t> </a:t>
            </a:r>
            <a:r>
              <a:rPr lang="en-US" sz="4400" dirty="0" smtClean="0"/>
              <a:t>PR-</a:t>
            </a:r>
            <a:r>
              <a:rPr lang="ru-RU" sz="4400" dirty="0" err="1" smtClean="0"/>
              <a:t>кампанії</a:t>
            </a:r>
            <a:r>
              <a:rPr lang="ru-RU" sz="4400" dirty="0" smtClean="0"/>
              <a:t> </a:t>
            </a:r>
            <a:r>
              <a:rPr lang="ru-RU" sz="4400" dirty="0"/>
              <a:t>з </a:t>
            </a:r>
            <a:r>
              <a:rPr lang="ru-RU" sz="4400" dirty="0" err="1"/>
              <a:t>попередження</a:t>
            </a:r>
            <a:r>
              <a:rPr lang="ru-RU" sz="4400" dirty="0"/>
              <a:t> рака, </a:t>
            </a:r>
            <a:r>
              <a:rPr lang="ru-RU" sz="4400" dirty="0" err="1"/>
              <a:t>зниження</a:t>
            </a:r>
            <a:r>
              <a:rPr lang="ru-RU" sz="4400" dirty="0"/>
              <a:t> </a:t>
            </a:r>
            <a:r>
              <a:rPr lang="ru-RU" sz="4400" dirty="0" err="1"/>
              <a:t>ризику</a:t>
            </a:r>
            <a:r>
              <a:rPr lang="ru-RU" sz="4400" dirty="0"/>
              <a:t> </a:t>
            </a:r>
            <a:r>
              <a:rPr lang="ru-RU" sz="4400" dirty="0" err="1"/>
              <a:t>сердцевосудинних</a:t>
            </a:r>
            <a:r>
              <a:rPr lang="ru-RU" sz="4400" dirty="0"/>
              <a:t> </a:t>
            </a:r>
            <a:r>
              <a:rPr lang="ru-RU" sz="4400" dirty="0" err="1"/>
              <a:t>захворювань</a:t>
            </a:r>
            <a:r>
              <a:rPr lang="ru-RU" sz="4400" dirty="0"/>
              <a:t>. </a:t>
            </a:r>
            <a:r>
              <a:rPr lang="ru-RU" sz="4400" dirty="0" err="1"/>
              <a:t>Такі</a:t>
            </a:r>
            <a:r>
              <a:rPr lang="ru-RU" sz="4400" dirty="0"/>
              <a:t> </a:t>
            </a:r>
            <a:r>
              <a:rPr lang="en-US" sz="4400" dirty="0" smtClean="0"/>
              <a:t>PR-</a:t>
            </a:r>
            <a:r>
              <a:rPr lang="ru-RU" sz="4400" dirty="0" err="1" smtClean="0"/>
              <a:t>кампанії</a:t>
            </a:r>
            <a:r>
              <a:rPr lang="ru-RU" sz="4400" dirty="0" smtClean="0"/>
              <a:t> </a:t>
            </a:r>
            <a:r>
              <a:rPr lang="ru-RU" sz="4400" dirty="0"/>
              <a:t>за </a:t>
            </a:r>
            <a:r>
              <a:rPr lang="ru-RU" sz="4400" dirty="0" err="1"/>
              <a:t>своєю</a:t>
            </a:r>
            <a:r>
              <a:rPr lang="ru-RU" sz="4400" dirty="0"/>
              <a:t> </a:t>
            </a:r>
            <a:r>
              <a:rPr lang="ru-RU" sz="4400" dirty="0" err="1"/>
              <a:t>сутністю</a:t>
            </a:r>
            <a:r>
              <a:rPr lang="ru-RU" sz="4400" dirty="0"/>
              <a:t> і </a:t>
            </a:r>
            <a:r>
              <a:rPr lang="ru-RU" sz="4400" dirty="0" err="1"/>
              <a:t>змістом</a:t>
            </a:r>
            <a:r>
              <a:rPr lang="ru-RU" sz="4400" dirty="0"/>
              <a:t> уже </a:t>
            </a:r>
            <a:r>
              <a:rPr lang="ru-RU" sz="4400" dirty="0" err="1"/>
              <a:t>переходять</a:t>
            </a:r>
            <a:r>
              <a:rPr lang="ru-RU" sz="4400" dirty="0"/>
              <a:t> в </a:t>
            </a:r>
            <a:r>
              <a:rPr lang="ru-RU" sz="4400" dirty="0" err="1"/>
              <a:t>категорію</a:t>
            </a:r>
            <a:r>
              <a:rPr lang="ru-RU" sz="4400" dirty="0"/>
              <a:t> </a:t>
            </a:r>
            <a:r>
              <a:rPr lang="ru-RU" sz="4400" dirty="0" err="1"/>
              <a:t>соціально-комунікативних</a:t>
            </a:r>
            <a:r>
              <a:rPr lang="ru-RU" sz="4400" dirty="0"/>
              <a:t> </a:t>
            </a:r>
            <a:r>
              <a:rPr lang="ru-RU" sz="4400" dirty="0" err="1"/>
              <a:t>кампаній</a:t>
            </a:r>
            <a:r>
              <a:rPr lang="ru-RU" sz="4400" dirty="0"/>
              <a:t>.</a:t>
            </a:r>
          </a:p>
          <a:p>
            <a:endParaRPr lang="uk-UA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PR</a:t>
            </a:r>
            <a:r>
              <a:rPr lang="uk-UA" b="1" dirty="0">
                <a:solidFill>
                  <a:srgbClr val="00B050"/>
                </a:solidFill>
              </a:rPr>
              <a:t> як управління репутацією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sz="4400" dirty="0">
                <a:solidFill>
                  <a:srgbClr val="FF0000"/>
                </a:solidFill>
              </a:rPr>
              <a:t>PR</a:t>
            </a:r>
            <a:r>
              <a:rPr lang="uk-UA" dirty="0"/>
              <a:t> </a:t>
            </a:r>
            <a:r>
              <a:rPr lang="uk-UA" sz="3600" dirty="0">
                <a:solidFill>
                  <a:srgbClr val="0070C0"/>
                </a:solidFill>
              </a:rPr>
              <a:t>опікуються репутацією задля здобуття обізнаності та підтримки з боку громадськості, впливу на її погляди та поведінку.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uk-UA" dirty="0"/>
              <a:t>(визначення Асоціації зв’язків з громадськістю країн Близького Сходу (</a:t>
            </a:r>
            <a:r>
              <a:rPr lang="uk-UA" dirty="0" err="1"/>
              <a:t>Middle</a:t>
            </a:r>
            <a:r>
              <a:rPr lang="uk-UA" dirty="0"/>
              <a:t> </a:t>
            </a:r>
            <a:r>
              <a:rPr lang="uk-UA" dirty="0" err="1"/>
              <a:t>East</a:t>
            </a:r>
            <a:r>
              <a:rPr lang="uk-UA" dirty="0"/>
              <a:t> </a:t>
            </a:r>
            <a:r>
              <a:rPr lang="uk-UA" dirty="0" err="1"/>
              <a:t>Public</a:t>
            </a:r>
            <a:r>
              <a:rPr lang="uk-UA" dirty="0"/>
              <a:t> </a:t>
            </a:r>
            <a:r>
              <a:rPr lang="uk-UA" dirty="0" err="1"/>
              <a:t>Relations</a:t>
            </a:r>
            <a:r>
              <a:rPr lang="uk-UA" dirty="0"/>
              <a:t> </a:t>
            </a:r>
            <a:r>
              <a:rPr lang="uk-UA" dirty="0" err="1"/>
              <a:t>Association</a:t>
            </a:r>
            <a:r>
              <a:rPr lang="uk-UA" dirty="0"/>
              <a:t> – MEPRA)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4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PR-</a:t>
            </a:r>
            <a:r>
              <a:rPr lang="uk-UA" b="1" dirty="0" smtClean="0">
                <a:solidFill>
                  <a:srgbClr val="00B050"/>
                </a:solidFill>
              </a:rPr>
              <a:t>кампанія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Без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масштабної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сформованої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жорсткої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  <a:r>
              <a:rPr lang="ru-RU" dirty="0" err="1"/>
              <a:t>неможлива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покупець</a:t>
            </a:r>
            <a:r>
              <a:rPr lang="ru-RU" dirty="0"/>
              <a:t> повинен </a:t>
            </a:r>
            <a:r>
              <a:rPr lang="ru-RU" dirty="0" err="1"/>
              <a:t>вибрати</a:t>
            </a:r>
            <a:r>
              <a:rPr lang="ru-RU" dirty="0"/>
              <a:t> і </a:t>
            </a:r>
            <a:r>
              <a:rPr lang="ru-RU" dirty="0" err="1"/>
              <a:t>запам'ятати</a:t>
            </a:r>
            <a:r>
              <a:rPr lang="ru-RU" dirty="0"/>
              <a:t> бренд як </a:t>
            </a:r>
            <a:r>
              <a:rPr lang="ru-RU" dirty="0" err="1"/>
              <a:t>особливий</a:t>
            </a:r>
            <a:r>
              <a:rPr lang="ru-RU" dirty="0"/>
              <a:t>, </a:t>
            </a:r>
            <a:r>
              <a:rPr lang="ru-RU" dirty="0" err="1"/>
              <a:t>успішний</a:t>
            </a:r>
            <a:r>
              <a:rPr lang="ru-RU" dirty="0"/>
              <a:t> і </a:t>
            </a:r>
            <a:r>
              <a:rPr lang="ru-RU" dirty="0" err="1"/>
              <a:t>привабливий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на слуху,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вкладати</a:t>
            </a:r>
            <a:r>
              <a:rPr lang="ru-RU" dirty="0"/>
              <a:t> в </a:t>
            </a:r>
            <a:r>
              <a:rPr lang="en-US" dirty="0"/>
              <a:t>PR </a:t>
            </a:r>
            <a:r>
              <a:rPr lang="ru-RU" dirty="0"/>
              <a:t>регулярно,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рейтинг </a:t>
            </a:r>
            <a:r>
              <a:rPr lang="ru-RU" dirty="0" err="1"/>
              <a:t>знизиться</a:t>
            </a:r>
            <a:r>
              <a:rPr lang="ru-RU" dirty="0"/>
              <a:t> за </a:t>
            </a:r>
            <a:r>
              <a:rPr lang="ru-RU" dirty="0" err="1"/>
              <a:t>лічені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3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PR</a:t>
            </a:r>
            <a:r>
              <a:rPr lang="uk-UA" b="1" dirty="0" err="1" smtClean="0">
                <a:solidFill>
                  <a:srgbClr val="00B050"/>
                </a:solidFill>
              </a:rPr>
              <a:t>-кампанія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Підготовка компанії в сфері </a:t>
            </a:r>
            <a:r>
              <a:rPr lang="uk-UA" dirty="0" err="1" smtClean="0"/>
              <a:t>паблік</a:t>
            </a:r>
            <a:r>
              <a:rPr lang="uk-UA" dirty="0" smtClean="0"/>
              <a:t> </a:t>
            </a:r>
            <a:r>
              <a:rPr lang="uk-UA" dirty="0" err="1"/>
              <a:t>рилейшнз</a:t>
            </a:r>
            <a:r>
              <a:rPr lang="uk-UA" dirty="0"/>
              <a:t> </a:t>
            </a:r>
            <a:r>
              <a:rPr lang="uk-UA" dirty="0" smtClean="0"/>
              <a:t>має чотири </a:t>
            </a:r>
            <a:r>
              <a:rPr lang="uk-UA" dirty="0"/>
              <a:t>різні, але взаємопов'язані частини, їх часто називають системою RАСЕ, що означає:</a:t>
            </a:r>
            <a:endParaRPr lang="ru-RU" dirty="0"/>
          </a:p>
          <a:p>
            <a:pPr lvl="0"/>
            <a:r>
              <a:rPr lang="ru-RU" i="1" dirty="0"/>
              <a:t> </a:t>
            </a:r>
            <a:r>
              <a:rPr lang="uk-UA" i="1" dirty="0" err="1"/>
              <a:t>Research</a:t>
            </a:r>
            <a:r>
              <a:rPr lang="uk-UA" i="1" dirty="0"/>
              <a:t> (дослідження)</a:t>
            </a:r>
            <a:r>
              <a:rPr lang="uk-UA" dirty="0"/>
              <a:t> - включає в себе аналіз, формулювання проблеми.</a:t>
            </a:r>
            <a:endParaRPr lang="ru-RU" dirty="0"/>
          </a:p>
          <a:p>
            <a:r>
              <a:rPr lang="uk-UA" dirty="0"/>
              <a:t>II. </a:t>
            </a:r>
            <a:r>
              <a:rPr lang="uk-UA" i="1" dirty="0" err="1"/>
              <a:t>Асtіоn</a:t>
            </a:r>
            <a:r>
              <a:rPr lang="uk-UA" i="1" dirty="0"/>
              <a:t> (дія)</a:t>
            </a:r>
            <a:r>
              <a:rPr lang="uk-UA" dirty="0"/>
              <a:t> - включає в себе підготовку програми та бюджету.</a:t>
            </a:r>
            <a:endParaRPr lang="ru-RU" dirty="0"/>
          </a:p>
          <a:p>
            <a:r>
              <a:rPr lang="uk-UA" dirty="0"/>
              <a:t>III. </a:t>
            </a:r>
            <a:r>
              <a:rPr lang="uk-UA" i="1" dirty="0" err="1"/>
              <a:t>Communication</a:t>
            </a:r>
            <a:r>
              <a:rPr lang="uk-UA" i="1" dirty="0"/>
              <a:t> (зв'язок, спілкування)</a:t>
            </a:r>
            <a:r>
              <a:rPr lang="uk-UA" dirty="0"/>
              <a:t> - координація та виконання програми.</a:t>
            </a:r>
            <a:endParaRPr lang="ru-RU" dirty="0"/>
          </a:p>
          <a:p>
            <a:r>
              <a:rPr lang="uk-UA" dirty="0"/>
              <a:t>ІV </a:t>
            </a:r>
            <a:r>
              <a:rPr lang="en-US" i="1" dirty="0" smtClean="0"/>
              <a:t>Evaluation</a:t>
            </a:r>
            <a:r>
              <a:rPr lang="uk-UA" i="1" dirty="0" smtClean="0"/>
              <a:t> </a:t>
            </a:r>
            <a:r>
              <a:rPr lang="uk-UA" i="1" dirty="0"/>
              <a:t>(оцінка)</a:t>
            </a:r>
            <a:r>
              <a:rPr lang="uk-UA" dirty="0"/>
              <a:t> - контроль за результатами, проведення оцінок, внесення можливих змін.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ы\AppData\Local\Microsoft\Windows\Temporary Internet Files\Content.IE5\HZRNKZOH\Boccioni_Nois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429000"/>
            <a:ext cx="31750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Теорія </a:t>
            </a:r>
            <a:r>
              <a:rPr lang="en-US" sz="6000" b="1" dirty="0" smtClean="0">
                <a:solidFill>
                  <a:srgbClr val="FF0000"/>
                </a:solidFill>
              </a:rPr>
              <a:t>PR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uk-UA" sz="6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5646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піар-кампанія</a:t>
            </a:r>
            <a:r>
              <a:rPr lang="ru-RU" dirty="0"/>
              <a:t>, коли і </a:t>
            </a:r>
            <a:r>
              <a:rPr lang="ru-RU" dirty="0" err="1"/>
              <a:t>навіщо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впроваджувати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i="1" dirty="0" smtClean="0"/>
          </a:p>
          <a:p>
            <a:pPr marL="0" indent="0" algn="ctr">
              <a:buNone/>
            </a:pPr>
            <a:r>
              <a:rPr lang="ru-RU" sz="3600" b="1" i="1" dirty="0" err="1" smtClean="0"/>
              <a:t>Це</a:t>
            </a:r>
            <a:r>
              <a:rPr lang="ru-RU" sz="3600" b="1" i="1" dirty="0" smtClean="0"/>
              <a:t> </a:t>
            </a:r>
            <a:r>
              <a:rPr lang="ru-RU" sz="3600" b="1" i="1" dirty="0"/>
              <a:t>ряд </a:t>
            </a:r>
            <a:r>
              <a:rPr lang="ru-RU" sz="3600" b="1" i="1" dirty="0" err="1"/>
              <a:t>методів</a:t>
            </a:r>
            <a:r>
              <a:rPr lang="ru-RU" sz="3600" b="1" i="1" dirty="0"/>
              <a:t>, </a:t>
            </a:r>
            <a:r>
              <a:rPr lang="ru-RU" sz="3600" b="1" i="1" dirty="0" err="1"/>
              <a:t>які</a:t>
            </a:r>
            <a:r>
              <a:rPr lang="ru-RU" sz="3600" b="1" i="1" dirty="0"/>
              <a:t> </a:t>
            </a:r>
            <a:r>
              <a:rPr lang="ru-RU" sz="3600" b="1" i="1" dirty="0" err="1"/>
              <a:t>ви</a:t>
            </a:r>
            <a:r>
              <a:rPr lang="ru-RU" sz="3600" b="1" i="1" dirty="0"/>
              <a:t> </a:t>
            </a:r>
            <a:r>
              <a:rPr lang="ru-RU" sz="3600" b="1" i="1" dirty="0" err="1"/>
              <a:t>впроваджуєте</a:t>
            </a:r>
            <a:r>
              <a:rPr lang="ru-RU" sz="3600" b="1" i="1" dirty="0"/>
              <a:t> по </a:t>
            </a:r>
            <a:r>
              <a:rPr lang="ru-RU" sz="3600" b="1" i="1" dirty="0" err="1"/>
              <a:t>вибудованій</a:t>
            </a:r>
            <a:r>
              <a:rPr lang="ru-RU" sz="3600" b="1" i="1" dirty="0"/>
              <a:t> вами </a:t>
            </a:r>
            <a:r>
              <a:rPr lang="ru-RU" sz="3600" b="1" i="1" dirty="0" err="1"/>
              <a:t>стратегії</a:t>
            </a:r>
            <a:r>
              <a:rPr lang="ru-RU" sz="3600" b="1" i="1" dirty="0"/>
              <a:t>, за </a:t>
            </a:r>
            <a:r>
              <a:rPr lang="ru-RU" sz="3600" b="1" i="1" dirty="0" err="1"/>
              <a:t>допомогою</a:t>
            </a:r>
            <a:r>
              <a:rPr lang="ru-RU" sz="3600" b="1" i="1" dirty="0"/>
              <a:t> </a:t>
            </a:r>
            <a:r>
              <a:rPr lang="ru-RU" sz="3600" b="1" i="1" dirty="0" err="1"/>
              <a:t>певних</a:t>
            </a:r>
            <a:r>
              <a:rPr lang="ru-RU" sz="3600" b="1" i="1" dirty="0"/>
              <a:t> </a:t>
            </a:r>
            <a:r>
              <a:rPr lang="ru-RU" sz="3600" b="1" i="1" dirty="0" err="1"/>
              <a:t>інструментів</a:t>
            </a:r>
            <a:r>
              <a:rPr lang="ru-RU" sz="3600" b="1" i="1" dirty="0"/>
              <a:t>, </a:t>
            </a:r>
            <a:r>
              <a:rPr lang="ru-RU" sz="3600" b="1" i="1" dirty="0" err="1"/>
              <a:t>щоб</a:t>
            </a:r>
            <a:r>
              <a:rPr lang="ru-RU" sz="3600" b="1" i="1" dirty="0"/>
              <a:t> </a:t>
            </a:r>
            <a:r>
              <a:rPr lang="ru-RU" sz="3600" b="1" i="1" dirty="0" err="1"/>
              <a:t>досягти</a:t>
            </a:r>
            <a:r>
              <a:rPr lang="ru-RU" sz="3600" b="1" i="1" dirty="0"/>
              <a:t> </a:t>
            </a:r>
            <a:r>
              <a:rPr lang="ru-RU" sz="3600" b="1" i="1" dirty="0" err="1"/>
              <a:t>конкретної</a:t>
            </a:r>
            <a:r>
              <a:rPr lang="ru-RU" sz="3600" b="1" i="1" dirty="0"/>
              <a:t> PR-</a:t>
            </a:r>
            <a:r>
              <a:rPr lang="ru-RU" sz="3600" b="1" i="1" dirty="0" err="1"/>
              <a:t>цілі</a:t>
            </a:r>
            <a:r>
              <a:rPr lang="ru-RU" sz="3600" b="1" i="1" dirty="0"/>
              <a:t>.</a:t>
            </a:r>
            <a:endParaRPr lang="uk-UA" sz="3600" b="1" i="1" dirty="0"/>
          </a:p>
          <a:p>
            <a:endParaRPr lang="uk-UA" b="1" i="1" dirty="0" smtClean="0"/>
          </a:p>
        </p:txBody>
      </p:sp>
    </p:spTree>
    <p:extLst>
      <p:ext uri="{BB962C8B-B14F-4D97-AF65-F5344CB8AC3E}">
        <p14:creationId xmlns:p14="http://schemas.microsoft.com/office/powerpoint/2010/main" val="20137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Що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спільного</a:t>
            </a:r>
            <a:r>
              <a:rPr lang="ru-RU" b="1" dirty="0">
                <a:solidFill>
                  <a:srgbClr val="C00000"/>
                </a:solidFill>
              </a:rPr>
              <a:t> у </a:t>
            </a:r>
            <a:r>
              <a:rPr lang="ru-RU" b="1" dirty="0" err="1">
                <a:solidFill>
                  <a:srgbClr val="C00000"/>
                </a:solidFill>
              </a:rPr>
              <a:t>всіх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PR-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ситуаціях</a:t>
            </a:r>
            <a:r>
              <a:rPr lang="ru-RU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- проблема;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мета;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рішення</a:t>
            </a:r>
            <a:r>
              <a:rPr lang="ru-RU" b="1" dirty="0"/>
              <a:t> (</a:t>
            </a:r>
            <a:r>
              <a:rPr lang="ru-RU" b="1" dirty="0" err="1"/>
              <a:t>задачі</a:t>
            </a:r>
            <a:r>
              <a:rPr lang="ru-RU" b="1" dirty="0"/>
              <a:t>) для </a:t>
            </a:r>
            <a:r>
              <a:rPr lang="ru-RU" b="1" dirty="0" err="1"/>
              <a:t>досягнення</a:t>
            </a:r>
            <a:r>
              <a:rPr lang="ru-RU" b="1" dirty="0"/>
              <a:t> мети;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спланована</a:t>
            </a:r>
            <a:r>
              <a:rPr lang="ru-RU" b="1" dirty="0"/>
              <a:t> </a:t>
            </a:r>
            <a:r>
              <a:rPr lang="ru-RU" b="1" dirty="0" err="1"/>
              <a:t>активність</a:t>
            </a:r>
            <a:r>
              <a:rPr lang="ru-RU" b="1" dirty="0"/>
              <a:t> </a:t>
            </a:r>
            <a:r>
              <a:rPr lang="ru-RU" b="1" dirty="0" err="1"/>
              <a:t>протягом</a:t>
            </a:r>
            <a:r>
              <a:rPr lang="ru-RU" b="1" dirty="0"/>
              <a:t> </a:t>
            </a:r>
            <a:r>
              <a:rPr lang="ru-RU" b="1" dirty="0" err="1"/>
              <a:t>певного</a:t>
            </a:r>
            <a:r>
              <a:rPr lang="ru-RU" b="1" dirty="0"/>
              <a:t> </a:t>
            </a:r>
            <a:r>
              <a:rPr lang="ru-RU" b="1" dirty="0" err="1"/>
              <a:t>періоду</a:t>
            </a:r>
            <a:r>
              <a:rPr lang="ru-RU" b="1" dirty="0"/>
              <a:t> часу, а не </a:t>
            </a:r>
            <a:r>
              <a:rPr lang="ru-RU" b="1" dirty="0" err="1"/>
              <a:t>короткострокові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маніпуляції</a:t>
            </a:r>
            <a:r>
              <a:rPr lang="ru-RU" b="1" dirty="0"/>
              <a:t>, </a:t>
            </a:r>
            <a:r>
              <a:rPr lang="ru-RU" b="1" dirty="0" err="1"/>
              <a:t>м’яка</a:t>
            </a:r>
            <a:r>
              <a:rPr lang="ru-RU" b="1" dirty="0"/>
              <a:t>, а не </a:t>
            </a:r>
            <a:r>
              <a:rPr lang="ru-RU" b="1" dirty="0" err="1"/>
              <a:t>агресивна</a:t>
            </a:r>
            <a:r>
              <a:rPr lang="ru-RU" b="1" dirty="0"/>
              <a:t> </a:t>
            </a:r>
            <a:r>
              <a:rPr lang="ru-RU" b="1" dirty="0" err="1"/>
              <a:t>дія</a:t>
            </a:r>
            <a:r>
              <a:rPr lang="ru-RU" b="1" dirty="0"/>
              <a:t>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різноманітні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r>
              <a:rPr lang="ru-RU" b="1" dirty="0"/>
              <a:t>, тактики, </a:t>
            </a:r>
            <a:r>
              <a:rPr lang="ru-RU" b="1" dirty="0" err="1"/>
              <a:t>інструменти</a:t>
            </a:r>
            <a:r>
              <a:rPr lang="ru-RU" b="1" dirty="0"/>
              <a:t>, </a:t>
            </a:r>
            <a:r>
              <a:rPr lang="ru-RU" b="1" dirty="0" err="1"/>
              <a:t>ресурси</a:t>
            </a:r>
            <a:r>
              <a:rPr lang="ru-RU" b="1" dirty="0"/>
              <a:t>, </a:t>
            </a:r>
            <a:r>
              <a:rPr lang="ru-RU" b="1" dirty="0" err="1"/>
              <a:t>потрібні</a:t>
            </a:r>
            <a:r>
              <a:rPr lang="ru-RU" b="1" dirty="0"/>
              <a:t> для </a:t>
            </a:r>
            <a:r>
              <a:rPr lang="ru-RU" b="1" dirty="0" err="1"/>
              <a:t>досягнення</a:t>
            </a:r>
            <a:r>
              <a:rPr lang="ru-RU" b="1" dirty="0"/>
              <a:t> мети.</a:t>
            </a:r>
          </a:p>
        </p:txBody>
      </p:sp>
    </p:spTree>
    <p:extLst>
      <p:ext uri="{BB962C8B-B14F-4D97-AF65-F5344CB8AC3E}">
        <p14:creationId xmlns:p14="http://schemas.microsoft.com/office/powerpoint/2010/main" val="31970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Діалогова комунікація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9563"/>
            <a:ext cx="975360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2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піар-кампанія</a:t>
            </a:r>
            <a:r>
              <a:rPr lang="ru-RU" dirty="0"/>
              <a:t>, коли і </a:t>
            </a:r>
            <a:r>
              <a:rPr lang="ru-RU" dirty="0" err="1"/>
              <a:t>навіщо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впроваджувати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i="1" dirty="0" smtClean="0"/>
          </a:p>
          <a:p>
            <a:pPr marL="0" indent="0" algn="ctr">
              <a:buNone/>
            </a:pPr>
            <a:r>
              <a:rPr lang="ru-RU" sz="3600" b="1" i="1" dirty="0" err="1" smtClean="0"/>
              <a:t>Це</a:t>
            </a:r>
            <a:r>
              <a:rPr lang="ru-RU" sz="3600" b="1" i="1" dirty="0" smtClean="0"/>
              <a:t> </a:t>
            </a:r>
            <a:r>
              <a:rPr lang="ru-RU" sz="3600" b="1" i="1" dirty="0"/>
              <a:t>ряд </a:t>
            </a:r>
            <a:r>
              <a:rPr lang="ru-RU" sz="3600" b="1" i="1" dirty="0" err="1"/>
              <a:t>методів</a:t>
            </a:r>
            <a:r>
              <a:rPr lang="ru-RU" sz="3600" b="1" i="1" dirty="0"/>
              <a:t>, </a:t>
            </a:r>
            <a:r>
              <a:rPr lang="ru-RU" sz="3600" b="1" i="1" dirty="0" err="1"/>
              <a:t>які</a:t>
            </a:r>
            <a:r>
              <a:rPr lang="ru-RU" sz="3600" b="1" i="1" dirty="0"/>
              <a:t> </a:t>
            </a:r>
            <a:r>
              <a:rPr lang="ru-RU" sz="3600" b="1" i="1" dirty="0" err="1"/>
              <a:t>ви</a:t>
            </a:r>
            <a:r>
              <a:rPr lang="ru-RU" sz="3600" b="1" i="1" dirty="0"/>
              <a:t> </a:t>
            </a:r>
            <a:r>
              <a:rPr lang="ru-RU" sz="3600" b="1" i="1" dirty="0" err="1"/>
              <a:t>впроваджуєте</a:t>
            </a:r>
            <a:r>
              <a:rPr lang="ru-RU" sz="3600" b="1" i="1" dirty="0"/>
              <a:t> по </a:t>
            </a:r>
            <a:r>
              <a:rPr lang="ru-RU" sz="3600" b="1" i="1" dirty="0" err="1"/>
              <a:t>вибудованій</a:t>
            </a:r>
            <a:r>
              <a:rPr lang="ru-RU" sz="3600" b="1" i="1" dirty="0"/>
              <a:t> вами </a:t>
            </a:r>
            <a:r>
              <a:rPr lang="ru-RU" sz="3600" b="1" i="1" dirty="0" err="1"/>
              <a:t>стратегії</a:t>
            </a:r>
            <a:r>
              <a:rPr lang="ru-RU" sz="3600" b="1" i="1" dirty="0"/>
              <a:t>, за </a:t>
            </a:r>
            <a:r>
              <a:rPr lang="ru-RU" sz="3600" b="1" i="1" dirty="0" err="1"/>
              <a:t>допомогою</a:t>
            </a:r>
            <a:r>
              <a:rPr lang="ru-RU" sz="3600" b="1" i="1" dirty="0"/>
              <a:t> </a:t>
            </a:r>
            <a:r>
              <a:rPr lang="ru-RU" sz="3600" b="1" i="1" dirty="0" err="1"/>
              <a:t>певних</a:t>
            </a:r>
            <a:r>
              <a:rPr lang="ru-RU" sz="3600" b="1" i="1" dirty="0"/>
              <a:t> </a:t>
            </a:r>
            <a:r>
              <a:rPr lang="ru-RU" sz="3600" b="1" i="1" dirty="0" err="1"/>
              <a:t>інструментів</a:t>
            </a:r>
            <a:r>
              <a:rPr lang="ru-RU" sz="3600" b="1" i="1" dirty="0"/>
              <a:t>, </a:t>
            </a:r>
            <a:r>
              <a:rPr lang="ru-RU" sz="3600" b="1" i="1" dirty="0" err="1"/>
              <a:t>щоб</a:t>
            </a:r>
            <a:r>
              <a:rPr lang="ru-RU" sz="3600" b="1" i="1" dirty="0"/>
              <a:t> </a:t>
            </a:r>
            <a:r>
              <a:rPr lang="ru-RU" sz="3600" b="1" i="1" dirty="0" err="1"/>
              <a:t>досягти</a:t>
            </a:r>
            <a:r>
              <a:rPr lang="ru-RU" sz="3600" b="1" i="1" dirty="0"/>
              <a:t> </a:t>
            </a:r>
            <a:r>
              <a:rPr lang="ru-RU" sz="3600" b="1" i="1" dirty="0" err="1"/>
              <a:t>конкретної</a:t>
            </a:r>
            <a:r>
              <a:rPr lang="ru-RU" sz="3600" b="1" i="1" dirty="0"/>
              <a:t> PR-</a:t>
            </a:r>
            <a:r>
              <a:rPr lang="ru-RU" sz="3600" b="1" i="1" dirty="0" err="1"/>
              <a:t>цілі</a:t>
            </a:r>
            <a:r>
              <a:rPr lang="ru-RU" sz="3600" b="1" i="1" dirty="0"/>
              <a:t>.</a:t>
            </a:r>
            <a:endParaRPr lang="uk-UA" sz="3600" b="1" i="1" dirty="0"/>
          </a:p>
          <a:p>
            <a:endParaRPr lang="uk-UA" b="1" i="1" dirty="0" smtClean="0"/>
          </a:p>
        </p:txBody>
      </p:sp>
    </p:spTree>
    <p:extLst>
      <p:ext uri="{BB962C8B-B14F-4D97-AF65-F5344CB8AC3E}">
        <p14:creationId xmlns:p14="http://schemas.microsoft.com/office/powerpoint/2010/main" val="3473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повинно бути в PR-</a:t>
            </a:r>
            <a:r>
              <a:rPr lang="ru-RU" dirty="0" err="1">
                <a:solidFill>
                  <a:srgbClr val="C00000"/>
                </a:solidFill>
              </a:rPr>
              <a:t>кампанії</a:t>
            </a:r>
            <a:r>
              <a:rPr lang="ru-RU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/>
              <a:t>1. Проблематика </a:t>
            </a:r>
          </a:p>
          <a:p>
            <a:pPr marL="0" indent="0" algn="ctr">
              <a:buNone/>
            </a:pPr>
            <a:r>
              <a:rPr lang="ru-RU" b="1" i="1" dirty="0"/>
              <a:t>2. </a:t>
            </a:r>
            <a:r>
              <a:rPr lang="ru-RU" b="1" i="1" dirty="0" err="1"/>
              <a:t>Чітка</a:t>
            </a:r>
            <a:r>
              <a:rPr lang="ru-RU" b="1" i="1" dirty="0"/>
              <a:t> мета </a:t>
            </a:r>
          </a:p>
          <a:p>
            <a:pPr marL="0" indent="0" algn="ctr">
              <a:buNone/>
            </a:pPr>
            <a:r>
              <a:rPr lang="ru-RU" b="1" i="1" dirty="0"/>
              <a:t>3. </a:t>
            </a:r>
            <a:r>
              <a:rPr lang="ru-RU" b="1" i="1" dirty="0" err="1"/>
              <a:t>Системність</a:t>
            </a:r>
            <a:endParaRPr lang="ru-RU" b="1" i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PR-</a:t>
            </a:r>
            <a:r>
              <a:rPr lang="ru-RU" b="1" dirty="0" err="1">
                <a:solidFill>
                  <a:srgbClr val="C00000"/>
                </a:solidFill>
              </a:rPr>
              <a:t>кампанія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система, </a:t>
            </a:r>
            <a:r>
              <a:rPr lang="ru-RU" dirty="0" err="1"/>
              <a:t>ланцюжок</a:t>
            </a:r>
            <a:r>
              <a:rPr lang="ru-RU" dirty="0"/>
              <a:t>, де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заповнюєте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потрібною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робите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з перебоями, </a:t>
            </a:r>
            <a:r>
              <a:rPr lang="ru-RU" dirty="0" err="1"/>
              <a:t>аудиторія</a:t>
            </a:r>
            <a:r>
              <a:rPr lang="ru-RU" dirty="0"/>
              <a:t> </a:t>
            </a:r>
            <a:r>
              <a:rPr lang="ru-RU" dirty="0" err="1"/>
              <a:t>заповнить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прогалину </a:t>
            </a:r>
            <a:r>
              <a:rPr lang="ru-RU" dirty="0" err="1"/>
              <a:t>самостійно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0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 err="1">
                <a:solidFill>
                  <a:srgbClr val="002060"/>
                </a:solidFill>
              </a:rPr>
              <a:t>Стратегія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smtClean="0">
                <a:solidFill>
                  <a:srgbClr val="002060"/>
                </a:solidFill>
              </a:rPr>
              <a:t>тактика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ru-RU" sz="2800" dirty="0" smtClean="0"/>
              <a:t>В </a:t>
            </a:r>
            <a:r>
              <a:rPr lang="ru-RU" sz="2800" dirty="0" err="1"/>
              <a:t>організацій</a:t>
            </a:r>
            <a:r>
              <a:rPr lang="ru-RU" sz="2800" dirty="0"/>
              <a:t> </a:t>
            </a:r>
            <a:r>
              <a:rPr lang="ru-RU" sz="2800" dirty="0" err="1"/>
              <a:t>зазвичай</a:t>
            </a:r>
            <a:r>
              <a:rPr lang="ru-RU" sz="2800" dirty="0"/>
              <a:t> є </a:t>
            </a:r>
            <a:r>
              <a:rPr lang="ru-RU" sz="2800" dirty="0" err="1"/>
              <a:t>свій</a:t>
            </a:r>
            <a:r>
              <a:rPr lang="ru-RU" sz="2800" dirty="0"/>
              <a:t> </a:t>
            </a:r>
            <a:r>
              <a:rPr lang="ru-RU" sz="2800" dirty="0" err="1"/>
              <a:t>стратегічний</a:t>
            </a:r>
            <a:r>
              <a:rPr lang="ru-RU" sz="2800" dirty="0"/>
              <a:t> план (</a:t>
            </a:r>
            <a:r>
              <a:rPr lang="ru-RU" sz="2800" dirty="0" err="1"/>
              <a:t>особистий</a:t>
            </a:r>
            <a:r>
              <a:rPr lang="ru-RU" sz="2800" dirty="0"/>
              <a:t> «</a:t>
            </a:r>
            <a:r>
              <a:rPr lang="ru-RU" sz="2800" dirty="0" err="1"/>
              <a:t>щоденник</a:t>
            </a:r>
            <a:r>
              <a:rPr lang="ru-RU" sz="2800" dirty="0"/>
              <a:t>»), за </a:t>
            </a:r>
            <a:r>
              <a:rPr lang="ru-RU" sz="2800" dirty="0" err="1"/>
              <a:t>яким</a:t>
            </a:r>
            <a:r>
              <a:rPr lang="ru-RU" sz="2800" dirty="0"/>
              <a:t> вони </a:t>
            </a:r>
            <a:r>
              <a:rPr lang="ru-RU" sz="2800" dirty="0" err="1"/>
              <a:t>працюють</a:t>
            </a:r>
            <a:r>
              <a:rPr lang="ru-RU" sz="2800" dirty="0"/>
              <a:t>, </a:t>
            </a:r>
            <a:r>
              <a:rPr lang="ru-RU" sz="2800" dirty="0" err="1"/>
              <a:t>отримують</a:t>
            </a:r>
            <a:r>
              <a:rPr lang="ru-RU" sz="2800" dirty="0"/>
              <a:t> </a:t>
            </a:r>
            <a:r>
              <a:rPr lang="ru-RU" sz="2800" dirty="0" err="1"/>
              <a:t>прибуток</a:t>
            </a:r>
            <a:r>
              <a:rPr lang="ru-RU" sz="2800" dirty="0"/>
              <a:t>, </a:t>
            </a:r>
            <a:r>
              <a:rPr lang="ru-RU" sz="2800" dirty="0" err="1"/>
              <a:t>соціальне</a:t>
            </a:r>
            <a:r>
              <a:rPr lang="ru-RU" sz="2800" dirty="0"/>
              <a:t> </a:t>
            </a:r>
            <a:r>
              <a:rPr lang="ru-RU" sz="2800" dirty="0" err="1"/>
              <a:t>схвалення</a:t>
            </a:r>
            <a:r>
              <a:rPr lang="ru-RU" sz="2800" dirty="0"/>
              <a:t>, </a:t>
            </a:r>
            <a:r>
              <a:rPr lang="ru-RU" sz="2800" dirty="0" err="1"/>
              <a:t>впроваджують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продукти</a:t>
            </a:r>
            <a:r>
              <a:rPr lang="ru-RU" sz="2800" dirty="0"/>
              <a:t> і т.д. У вас повинен бути </a:t>
            </a:r>
            <a:r>
              <a:rPr lang="en-US" sz="2800" dirty="0"/>
              <a:t>PR-</a:t>
            </a:r>
            <a:r>
              <a:rPr lang="ru-RU" sz="2800" dirty="0"/>
              <a:t>план, </a:t>
            </a:r>
            <a:r>
              <a:rPr lang="ru-RU" sz="2800" dirty="0" err="1"/>
              <a:t>що</a:t>
            </a:r>
            <a:r>
              <a:rPr lang="ru-RU" sz="2800" dirty="0"/>
              <a:t> не </a:t>
            </a:r>
            <a:r>
              <a:rPr lang="ru-RU" sz="2800" dirty="0" err="1"/>
              <a:t>йде</a:t>
            </a:r>
            <a:r>
              <a:rPr lang="ru-RU" sz="2800" dirty="0"/>
              <a:t> </a:t>
            </a:r>
            <a:r>
              <a:rPr lang="ru-RU" sz="2800" dirty="0" err="1"/>
              <a:t>врозріз</a:t>
            </a:r>
            <a:r>
              <a:rPr lang="ru-RU" sz="2800" dirty="0"/>
              <a:t> з основною </a:t>
            </a:r>
            <a:r>
              <a:rPr lang="ru-RU" sz="2800" dirty="0" err="1"/>
              <a:t>стратегією</a:t>
            </a:r>
            <a:r>
              <a:rPr lang="ru-RU" sz="2800" dirty="0"/>
              <a:t>, </a:t>
            </a:r>
            <a:r>
              <a:rPr lang="ru-RU" sz="2800" dirty="0" err="1"/>
              <a:t>однак</a:t>
            </a:r>
            <a:r>
              <a:rPr lang="ru-RU" sz="2800" dirty="0"/>
              <a:t> </a:t>
            </a:r>
            <a:r>
              <a:rPr lang="ru-RU" sz="2800" dirty="0" err="1"/>
              <a:t>дотримуйтеся</a:t>
            </a:r>
            <a:r>
              <a:rPr lang="ru-RU" sz="2800" dirty="0"/>
              <a:t> </a:t>
            </a:r>
            <a:r>
              <a:rPr lang="en-US" sz="2800" dirty="0"/>
              <a:t>agile-</a:t>
            </a:r>
            <a:r>
              <a:rPr lang="ru-RU" sz="2800" dirty="0" err="1"/>
              <a:t>підходу</a:t>
            </a:r>
            <a:r>
              <a:rPr lang="ru-RU" sz="2800" dirty="0"/>
              <a:t> (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гнучкості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56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err="1"/>
              <a:t>Пункти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1. Проблематика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готуєтеся</a:t>
            </a:r>
            <a:r>
              <a:rPr lang="ru-RU" dirty="0"/>
              <a:t> до </a:t>
            </a:r>
            <a:r>
              <a:rPr lang="ru-RU" dirty="0" err="1"/>
              <a:t>важливої</a:t>
            </a:r>
            <a:r>
              <a:rPr lang="ru-RU" dirty="0"/>
              <a:t> ​​</a:t>
            </a:r>
            <a:r>
              <a:rPr lang="ru-RU" dirty="0" err="1"/>
              <a:t>події</a:t>
            </a:r>
            <a:r>
              <a:rPr lang="ru-RU" dirty="0"/>
              <a:t>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(великий форум, </a:t>
            </a:r>
            <a:r>
              <a:rPr lang="ru-RU" dirty="0" err="1"/>
              <a:t>вихід</a:t>
            </a:r>
            <a:r>
              <a:rPr lang="ru-RU" dirty="0"/>
              <a:t> на </a:t>
            </a:r>
            <a:r>
              <a:rPr lang="ru-RU" dirty="0" err="1"/>
              <a:t>іноземний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, </a:t>
            </a:r>
            <a:r>
              <a:rPr lang="ru-RU" dirty="0" err="1"/>
              <a:t>аварія</a:t>
            </a:r>
            <a:r>
              <a:rPr lang="ru-RU" dirty="0"/>
              <a:t> на </a:t>
            </a:r>
            <a:r>
              <a:rPr lang="ru-RU" dirty="0" err="1"/>
              <a:t>виробництві</a:t>
            </a:r>
            <a:r>
              <a:rPr lang="ru-RU" dirty="0"/>
              <a:t>) –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знаєте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спрямувати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. Не </a:t>
            </a:r>
            <a:r>
              <a:rPr lang="ru-RU" dirty="0" err="1"/>
              <a:t>забувайте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і поточною </a:t>
            </a:r>
            <a:r>
              <a:rPr lang="en-US" dirty="0"/>
              <a:t>PR-</a:t>
            </a:r>
            <a:r>
              <a:rPr lang="ru-RU" dirty="0" err="1"/>
              <a:t>роботою</a:t>
            </a:r>
            <a:r>
              <a:rPr lang="ru-RU" dirty="0"/>
              <a:t>.</a:t>
            </a:r>
          </a:p>
          <a:p>
            <a:r>
              <a:rPr lang="ru-RU" dirty="0" err="1"/>
              <a:t>Поспілкуйтеся</a:t>
            </a:r>
            <a:r>
              <a:rPr lang="ru-RU" dirty="0"/>
              <a:t> з </a:t>
            </a:r>
            <a:r>
              <a:rPr lang="ru-RU" dirty="0" err="1"/>
              <a:t>керівником</a:t>
            </a:r>
            <a:r>
              <a:rPr lang="ru-RU" dirty="0"/>
              <a:t>,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колегами</a:t>
            </a:r>
            <a:r>
              <a:rPr lang="ru-RU" dirty="0"/>
              <a:t>, запитайте думку </a:t>
            </a:r>
            <a:r>
              <a:rPr lang="ru-RU" dirty="0" err="1"/>
              <a:t>клієнтів</a:t>
            </a:r>
            <a:r>
              <a:rPr lang="ru-RU" dirty="0"/>
              <a:t> (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соц.опитування</a:t>
            </a:r>
            <a:r>
              <a:rPr lang="ru-RU" dirty="0"/>
              <a:t>, </a:t>
            </a:r>
            <a:r>
              <a:rPr lang="ru-RU" dirty="0" err="1"/>
              <a:t>збір</a:t>
            </a:r>
            <a:r>
              <a:rPr lang="ru-RU" dirty="0"/>
              <a:t> думок і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 в </a:t>
            </a:r>
            <a:r>
              <a:rPr lang="ru-RU" dirty="0" err="1"/>
              <a:t>соцмережах</a:t>
            </a:r>
            <a:r>
              <a:rPr lang="ru-RU" dirty="0"/>
              <a:t>, </a:t>
            </a:r>
            <a:r>
              <a:rPr lang="ru-RU" dirty="0" err="1"/>
              <a:t>експеримент</a:t>
            </a:r>
            <a:r>
              <a:rPr lang="ru-RU" dirty="0"/>
              <a:t> у </a:t>
            </a:r>
            <a:r>
              <a:rPr lang="ru-RU" dirty="0" err="1"/>
              <a:t>польових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) і </a:t>
            </a:r>
            <a:r>
              <a:rPr lang="ru-RU" dirty="0" err="1"/>
              <a:t>проаналізуйте</a:t>
            </a:r>
            <a:r>
              <a:rPr lang="ru-RU" dirty="0"/>
              <a:t>, де прогалина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Дізнатися</a:t>
            </a:r>
            <a:r>
              <a:rPr lang="ru-RU" dirty="0"/>
              <a:t> думку </a:t>
            </a:r>
            <a:r>
              <a:rPr lang="ru-RU" dirty="0" err="1"/>
              <a:t>потрібної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і без великого бюджету: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en-US" dirty="0"/>
              <a:t>Google-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соц.опитування</a:t>
            </a:r>
            <a:r>
              <a:rPr lang="ru-RU" dirty="0"/>
              <a:t>, </a:t>
            </a:r>
            <a:r>
              <a:rPr lang="ru-RU" dirty="0" err="1"/>
              <a:t>експерименти</a:t>
            </a:r>
            <a:r>
              <a:rPr lang="ru-RU" dirty="0"/>
              <a:t> і </a:t>
            </a:r>
            <a:r>
              <a:rPr lang="ru-RU" dirty="0" err="1"/>
              <a:t>спостереження</a:t>
            </a:r>
            <a:r>
              <a:rPr lang="ru-RU" dirty="0"/>
              <a:t>. </a:t>
            </a:r>
            <a:r>
              <a:rPr lang="ru-RU" dirty="0" err="1"/>
              <a:t>Орієнтовно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в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smtClean="0"/>
              <a:t>чек-листа</a:t>
            </a:r>
            <a:r>
              <a:rPr lang="en-US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4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РОБОЧІ МОМЕНТИ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85888"/>
            <a:ext cx="79819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ЧЕК-ЛИСТ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uk-UA" sz="9600" dirty="0"/>
              <a:t> </a:t>
            </a:r>
            <a:r>
              <a:rPr lang="uk-UA" sz="9600" b="1" dirty="0">
                <a:solidFill>
                  <a:srgbClr val="00B050"/>
                </a:solidFill>
              </a:rPr>
              <a:t>Чек-лист</a:t>
            </a:r>
            <a:r>
              <a:rPr lang="uk-UA" sz="9600" dirty="0"/>
              <a:t> - це список, який містить ряд необхідних перевірок під час тестування </a:t>
            </a:r>
            <a:r>
              <a:rPr lang="uk-UA" sz="9600" dirty="0" smtClean="0"/>
              <a:t>програми дій. </a:t>
            </a:r>
            <a:r>
              <a:rPr lang="uk-UA" sz="9600" dirty="0"/>
              <a:t>Відзначаючи пункти списку, </a:t>
            </a:r>
            <a:r>
              <a:rPr lang="uk-UA" sz="9600" dirty="0" smtClean="0"/>
              <a:t>можна </a:t>
            </a:r>
            <a:r>
              <a:rPr lang="uk-UA" sz="9600" dirty="0"/>
              <a:t>дізнатися про поточний стан виконаної роботи і про якість </a:t>
            </a:r>
            <a:r>
              <a:rPr lang="en-US" sz="9600" dirty="0" smtClean="0"/>
              <a:t>PR-</a:t>
            </a:r>
            <a:r>
              <a:rPr lang="uk-UA" sz="9600" dirty="0" smtClean="0"/>
              <a:t>продукту</a:t>
            </a:r>
            <a:r>
              <a:rPr lang="uk-UA" sz="9600" dirty="0"/>
              <a:t>. Працюючи над проектом по чек-листу, виключена ймовірність повторної перевірки за тими ж кейсам, а також підвищується якість тестування, так як ймовірність залишити без уваги якийсь функціонал суттєво знижується. Тому дуже важливо </a:t>
            </a:r>
            <a:r>
              <a:rPr lang="uk-UA" sz="9600" dirty="0" smtClean="0"/>
              <a:t>знати</a:t>
            </a:r>
            <a:r>
              <a:rPr lang="uk-UA" sz="9600" dirty="0"/>
              <a:t>,</a:t>
            </a:r>
            <a:r>
              <a:rPr lang="uk-UA" sz="9600" dirty="0" smtClean="0"/>
              <a:t> </a:t>
            </a:r>
            <a:r>
              <a:rPr lang="uk-UA" sz="9600" dirty="0"/>
              <a:t>з яких елементів складається </a:t>
            </a:r>
            <a:r>
              <a:rPr lang="uk-UA" sz="9600" dirty="0" smtClean="0"/>
              <a:t>чек-лист, </a:t>
            </a:r>
            <a:r>
              <a:rPr lang="uk-UA" sz="9600" dirty="0"/>
              <a:t>і вміти їм ефективно користуватися</a:t>
            </a:r>
            <a:r>
              <a:rPr lang="uk-UA" sz="9600" dirty="0" smtClean="0"/>
              <a:t>.</a:t>
            </a:r>
          </a:p>
          <a:p>
            <a:pPr marL="0" lvl="0" indent="0" algn="just">
              <a:buNone/>
            </a:pPr>
            <a:endParaRPr lang="uk-UA" sz="9600" dirty="0"/>
          </a:p>
          <a:p>
            <a:pPr marL="0" lvl="0" indent="0" algn="just">
              <a:buNone/>
            </a:pPr>
            <a:r>
              <a:rPr lang="uk-UA" sz="9600" dirty="0" smtClean="0"/>
              <a:t> (Як </a:t>
            </a:r>
            <a:r>
              <a:rPr lang="uk-UA" sz="9600" dirty="0"/>
              <a:t>правило, чек-листи роблять в </a:t>
            </a:r>
            <a:r>
              <a:rPr lang="en-US" sz="9600" dirty="0"/>
              <a:t>Google-</a:t>
            </a:r>
            <a:r>
              <a:rPr lang="uk-UA" sz="9600" dirty="0"/>
              <a:t>таблиці для забезпечення загального доступу всім </a:t>
            </a:r>
            <a:r>
              <a:rPr lang="en-US" sz="9600" dirty="0"/>
              <a:t>QA-</a:t>
            </a:r>
            <a:r>
              <a:rPr lang="uk-UA" sz="9600" dirty="0" smtClean="0"/>
              <a:t>фахівцям).</a:t>
            </a:r>
            <a:endParaRPr lang="ru-RU" sz="9600" dirty="0"/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8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Пункти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PR-</a:t>
            </a:r>
            <a:r>
              <a:rPr lang="ru-RU" dirty="0" err="1">
                <a:solidFill>
                  <a:srgbClr val="00B050"/>
                </a:solidFill>
              </a:rPr>
              <a:t>кампанії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2. Мета.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вміти</a:t>
            </a:r>
            <a:r>
              <a:rPr lang="ru-RU" dirty="0"/>
              <a:t> правильно </a:t>
            </a:r>
            <a:r>
              <a:rPr lang="ru-RU" dirty="0" err="1"/>
              <a:t>ставити</a:t>
            </a:r>
            <a:r>
              <a:rPr lang="ru-RU" dirty="0"/>
              <a:t> мету. </a:t>
            </a:r>
            <a:r>
              <a:rPr lang="ru-RU" dirty="0" err="1"/>
              <a:t>Фундаментальну</a:t>
            </a:r>
            <a:r>
              <a:rPr lang="ru-RU" dirty="0"/>
              <a:t>, яка, за принципом </a:t>
            </a:r>
            <a:r>
              <a:rPr lang="ru-RU" dirty="0" err="1"/>
              <a:t>доміно</a:t>
            </a:r>
            <a:r>
              <a:rPr lang="ru-RU" dirty="0"/>
              <a:t>, </a:t>
            </a:r>
            <a:r>
              <a:rPr lang="ru-RU" dirty="0" err="1"/>
              <a:t>спричинить</a:t>
            </a:r>
            <a:r>
              <a:rPr lang="ru-RU" dirty="0"/>
              <a:t> за собою </a:t>
            </a:r>
            <a:r>
              <a:rPr lang="ru-RU" dirty="0" err="1"/>
              <a:t>рішення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другорядних</a:t>
            </a:r>
            <a:r>
              <a:rPr lang="ru-RU" dirty="0"/>
              <a:t> проблем. 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те, як правильно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, тому не </a:t>
            </a:r>
            <a:r>
              <a:rPr lang="ru-RU" dirty="0" err="1"/>
              <a:t>будемо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зупинятися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2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00B050"/>
                </a:solidFill>
              </a:rPr>
              <a:t>Завдання в галузі PR</a:t>
            </a:r>
            <a:r>
              <a:rPr lang="uk-UA" b="1" i="1" dirty="0" smtClean="0">
                <a:solidFill>
                  <a:srgbClr val="00B050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uk-UA" dirty="0"/>
              <a:t>сприяти формуванню взаємної поваги та соціальної відповідальності;</a:t>
            </a:r>
            <a:endParaRPr lang="ru-RU" dirty="0"/>
          </a:p>
          <a:p>
            <a:pPr lvl="0"/>
            <a:r>
              <a:rPr lang="uk-UA" dirty="0"/>
              <a:t>гармонізувати особисті та суспільні інтереси;</a:t>
            </a:r>
            <a:endParaRPr lang="ru-RU" dirty="0"/>
          </a:p>
          <a:p>
            <a:pPr lvl="0"/>
            <a:r>
              <a:rPr lang="uk-UA" dirty="0"/>
              <a:t>сприяти формуванню доброзичливих відносин із персоналом, постачальниками та споживачами;</a:t>
            </a:r>
            <a:endParaRPr lang="ru-RU" dirty="0"/>
          </a:p>
          <a:p>
            <a:pPr lvl="0"/>
            <a:r>
              <a:rPr lang="uk-UA" dirty="0"/>
              <a:t>поліпшувати виробничі відносини;</a:t>
            </a:r>
            <a:endParaRPr lang="ru-RU" dirty="0"/>
          </a:p>
          <a:p>
            <a:pPr lvl="0"/>
            <a:r>
              <a:rPr lang="uk-UA" dirty="0"/>
              <a:t>залучати кваліфікованих робітників та зменшувати плинність кадрів;</a:t>
            </a:r>
            <a:endParaRPr lang="ru-RU" dirty="0"/>
          </a:p>
          <a:p>
            <a:pPr lvl="0"/>
            <a:r>
              <a:rPr lang="uk-UA" dirty="0"/>
              <a:t>збільшувати прибутковість;</a:t>
            </a:r>
            <a:endParaRPr lang="ru-RU" dirty="0"/>
          </a:p>
          <a:p>
            <a:pPr lvl="0"/>
            <a:r>
              <a:rPr lang="uk-UA" dirty="0"/>
              <a:t>рекламувати товари та послуги </a:t>
            </a:r>
            <a:r>
              <a:rPr lang="uk-UA" dirty="0" smtClean="0"/>
              <a:t>(щодо цього є певні сумніви);</a:t>
            </a:r>
            <a:endParaRPr lang="ru-RU" dirty="0" smtClean="0"/>
          </a:p>
          <a:p>
            <a:pPr lvl="0"/>
            <a:r>
              <a:rPr lang="uk-UA" dirty="0" smtClean="0"/>
              <a:t>створювати громадський імідж.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Пункти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PR-</a:t>
            </a:r>
            <a:r>
              <a:rPr lang="ru-RU" dirty="0" err="1">
                <a:solidFill>
                  <a:srgbClr val="00B050"/>
                </a:solidFill>
              </a:rPr>
              <a:t>кампанії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uk-UA" sz="1000" dirty="0" smtClean="0"/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3. </a:t>
            </a:r>
            <a:r>
              <a:rPr lang="ru-RU" sz="1400" dirty="0" err="1" smtClean="0">
                <a:solidFill>
                  <a:srgbClr val="FF0000"/>
                </a:solidFill>
              </a:rPr>
              <a:t>Цільова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аудиторія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400" dirty="0" smtClean="0"/>
              <a:t>Тут </a:t>
            </a:r>
            <a:r>
              <a:rPr lang="ru-RU" sz="1400" dirty="0"/>
              <a:t>часто </a:t>
            </a:r>
            <a:r>
              <a:rPr lang="ru-RU" sz="1400" dirty="0" err="1"/>
              <a:t>трапляються</a:t>
            </a:r>
            <a:r>
              <a:rPr lang="ru-RU" sz="1400" dirty="0"/>
              <a:t> </a:t>
            </a:r>
            <a:r>
              <a:rPr lang="ru-RU" sz="1400" dirty="0" err="1"/>
              <a:t>помилки</a:t>
            </a:r>
            <a:r>
              <a:rPr lang="ru-RU" sz="1400" dirty="0"/>
              <a:t>. </a:t>
            </a:r>
            <a:r>
              <a:rPr lang="ru-RU" sz="1400" dirty="0" err="1"/>
              <a:t>Буває</a:t>
            </a:r>
            <a:r>
              <a:rPr lang="ru-RU" sz="1400" dirty="0"/>
              <a:t> складно точно </a:t>
            </a:r>
            <a:r>
              <a:rPr lang="ru-RU" sz="1400" dirty="0" err="1"/>
              <a:t>визначити</a:t>
            </a:r>
            <a:r>
              <a:rPr lang="ru-RU" sz="1400" dirty="0"/>
              <a:t> ЦА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дати</a:t>
            </a:r>
            <a:r>
              <a:rPr lang="ru-RU" sz="1400" dirty="0"/>
              <a:t> </a:t>
            </a:r>
            <a:r>
              <a:rPr lang="ru-RU" sz="1400" dirty="0" err="1"/>
              <a:t>їй</a:t>
            </a:r>
            <a:r>
              <a:rPr lang="ru-RU" sz="1400" dirty="0"/>
              <a:t> </a:t>
            </a:r>
            <a:r>
              <a:rPr lang="ru-RU" sz="1400" dirty="0" err="1"/>
              <a:t>повну</a:t>
            </a:r>
            <a:r>
              <a:rPr lang="ru-RU" sz="1400" dirty="0"/>
              <a:t> характеристику, </a:t>
            </a:r>
            <a:r>
              <a:rPr lang="ru-RU" sz="1400" dirty="0" err="1"/>
              <a:t>розділити</a:t>
            </a:r>
            <a:r>
              <a:rPr lang="ru-RU" sz="1400" dirty="0"/>
              <a:t> на </a:t>
            </a:r>
            <a:r>
              <a:rPr lang="ru-RU" sz="1400" dirty="0" err="1"/>
              <a:t>сегменти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визначити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потреби. </a:t>
            </a:r>
            <a:r>
              <a:rPr lang="ru-RU" sz="1400" dirty="0" err="1"/>
              <a:t>Спробуйте</a:t>
            </a:r>
            <a:r>
              <a:rPr lang="ru-RU" sz="1400" dirty="0"/>
              <a:t> </a:t>
            </a:r>
            <a:r>
              <a:rPr lang="ru-RU" sz="1400" dirty="0" err="1"/>
              <a:t>дійсно</a:t>
            </a:r>
            <a:r>
              <a:rPr lang="ru-RU" sz="1400" dirty="0"/>
              <a:t> </a:t>
            </a:r>
            <a:r>
              <a:rPr lang="ru-RU" sz="1400" dirty="0" err="1"/>
              <a:t>заглибитися</a:t>
            </a:r>
            <a:r>
              <a:rPr lang="ru-RU" sz="1400" dirty="0"/>
              <a:t> в </a:t>
            </a:r>
            <a:r>
              <a:rPr lang="ru-RU" sz="1400" dirty="0" err="1"/>
              <a:t>світ</a:t>
            </a:r>
            <a:r>
              <a:rPr lang="ru-RU" sz="1400" dirty="0"/>
              <a:t> тих, для кого </a:t>
            </a:r>
            <a:r>
              <a:rPr lang="ru-RU" sz="1400" dirty="0" err="1"/>
              <a:t>ви</a:t>
            </a:r>
            <a:r>
              <a:rPr lang="ru-RU" sz="1400" dirty="0"/>
              <a:t> все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робите</a:t>
            </a:r>
            <a:r>
              <a:rPr lang="ru-RU" sz="1400" dirty="0"/>
              <a:t>. </a:t>
            </a:r>
          </a:p>
          <a:p>
            <a:pPr marL="0" indent="0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ru-RU" sz="1200" dirty="0" err="1"/>
              <a:t>Дізнайтеся</a:t>
            </a:r>
            <a:r>
              <a:rPr lang="ru-RU" sz="1200" dirty="0"/>
              <a:t> про свою </a:t>
            </a:r>
            <a:r>
              <a:rPr lang="ru-RU" sz="1200" dirty="0" err="1"/>
              <a:t>аудиторію</a:t>
            </a:r>
            <a:r>
              <a:rPr lang="ru-RU" sz="1200" dirty="0"/>
              <a:t> </a:t>
            </a:r>
            <a:r>
              <a:rPr lang="ru-RU" sz="1200" dirty="0" err="1" smtClean="0"/>
              <a:t>більше</a:t>
            </a:r>
            <a:r>
              <a:rPr lang="ru-RU" sz="1200" dirty="0" smtClean="0"/>
              <a:t>: 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вік</a:t>
            </a:r>
            <a:r>
              <a:rPr lang="ru-RU" sz="1200" dirty="0"/>
              <a:t>; </a:t>
            </a:r>
          </a:p>
          <a:p>
            <a:pPr marL="0" indent="0" algn="ctr">
              <a:buNone/>
            </a:pPr>
            <a:r>
              <a:rPr lang="ru-RU" sz="1200" dirty="0"/>
              <a:t>· стать; </a:t>
            </a:r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географія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рід</a:t>
            </a:r>
            <a:r>
              <a:rPr lang="ru-RU" sz="1200" dirty="0"/>
              <a:t> </a:t>
            </a:r>
            <a:r>
              <a:rPr lang="ru-RU" sz="1200" dirty="0" err="1"/>
              <a:t>діяльності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дохід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сімейний</a:t>
            </a:r>
            <a:r>
              <a:rPr lang="ru-RU" sz="1200" dirty="0"/>
              <a:t> стан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філософія</a:t>
            </a:r>
            <a:r>
              <a:rPr lang="ru-RU" sz="1200" dirty="0"/>
              <a:t> і </a:t>
            </a:r>
            <a:r>
              <a:rPr lang="ru-RU" sz="1200" dirty="0" err="1"/>
              <a:t>принципи</a:t>
            </a:r>
            <a:r>
              <a:rPr lang="ru-RU" sz="1200" dirty="0"/>
              <a:t> </a:t>
            </a:r>
            <a:r>
              <a:rPr lang="ru-RU" sz="1200" dirty="0" err="1"/>
              <a:t>життя</a:t>
            </a:r>
            <a:r>
              <a:rPr lang="ru-RU" sz="1200" dirty="0"/>
              <a:t> (не 100% метод, але </a:t>
            </a:r>
            <a:r>
              <a:rPr lang="ru-RU" sz="1200" dirty="0" err="1"/>
              <a:t>спостерігайте</a:t>
            </a:r>
            <a:r>
              <a:rPr lang="ru-RU" sz="1200" dirty="0"/>
              <a:t> за ЦА у </a:t>
            </a:r>
            <a:r>
              <a:rPr lang="ru-RU" sz="1200" dirty="0" err="1"/>
              <a:t>соц.мережах</a:t>
            </a:r>
            <a:r>
              <a:rPr lang="ru-RU" sz="1200" dirty="0"/>
              <a:t>) 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цінності</a:t>
            </a:r>
            <a:r>
              <a:rPr lang="ru-RU" sz="1200" dirty="0"/>
              <a:t> </a:t>
            </a:r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інтереси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стосуються</a:t>
            </a:r>
            <a:r>
              <a:rPr lang="ru-RU" sz="1200" dirty="0"/>
              <a:t> </a:t>
            </a:r>
            <a:r>
              <a:rPr lang="ru-RU" sz="1200" dirty="0" err="1"/>
              <a:t>вашого</a:t>
            </a:r>
            <a:r>
              <a:rPr lang="ru-RU" sz="1200" dirty="0"/>
              <a:t> продукту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додаткові</a:t>
            </a:r>
            <a:r>
              <a:rPr lang="ru-RU" sz="1200" dirty="0"/>
              <a:t> </a:t>
            </a:r>
            <a:r>
              <a:rPr lang="ru-RU" sz="1200" dirty="0" err="1"/>
              <a:t>інтереси</a:t>
            </a:r>
            <a:r>
              <a:rPr lang="ru-RU" sz="1200" dirty="0"/>
              <a:t> і </a:t>
            </a:r>
            <a:r>
              <a:rPr lang="ru-RU" sz="1200" dirty="0" err="1"/>
              <a:t>сфери</a:t>
            </a:r>
            <a:r>
              <a:rPr lang="ru-RU" sz="1200" dirty="0"/>
              <a:t>, де </a:t>
            </a:r>
            <a:r>
              <a:rPr lang="ru-RU" sz="1200" dirty="0" err="1"/>
              <a:t>ще</a:t>
            </a:r>
            <a:r>
              <a:rPr lang="ru-RU" sz="1200" dirty="0"/>
              <a:t>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зустріти</a:t>
            </a:r>
            <a:r>
              <a:rPr lang="ru-RU" sz="1200" dirty="0"/>
              <a:t> вашу ЦА – </a:t>
            </a:r>
            <a:r>
              <a:rPr lang="ru-RU" sz="1200" dirty="0" err="1"/>
              <a:t>куди</a:t>
            </a:r>
            <a:r>
              <a:rPr lang="ru-RU" sz="1200" dirty="0"/>
              <a:t> вона ходить </a:t>
            </a:r>
            <a:r>
              <a:rPr lang="ru-RU" sz="1200" dirty="0" err="1"/>
              <a:t>обідати</a:t>
            </a:r>
            <a:r>
              <a:rPr lang="ru-RU" sz="1200" dirty="0"/>
              <a:t>, де </a:t>
            </a:r>
            <a:r>
              <a:rPr lang="ru-RU" sz="1200" dirty="0" err="1"/>
              <a:t>відпочиває</a:t>
            </a:r>
            <a:r>
              <a:rPr lang="ru-RU" sz="1200" dirty="0"/>
              <a:t> і </a:t>
            </a:r>
            <a:r>
              <a:rPr lang="ru-RU" sz="1200" dirty="0" err="1"/>
              <a:t>т.д</a:t>
            </a:r>
            <a:r>
              <a:rPr lang="ru-RU" sz="1200" dirty="0"/>
              <a:t> </a:t>
            </a:r>
            <a:r>
              <a:rPr lang="ru-RU" sz="1200" dirty="0" smtClean="0"/>
              <a:t>.;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 smtClean="0"/>
              <a:t>психотипи</a:t>
            </a:r>
            <a:r>
              <a:rPr lang="ru-RU" sz="1200" dirty="0" smtClean="0"/>
              <a:t> </a:t>
            </a:r>
            <a:r>
              <a:rPr lang="ru-RU" sz="1200" dirty="0"/>
              <a:t>ЦА: </a:t>
            </a:r>
            <a:r>
              <a:rPr lang="ru-RU" sz="1200" dirty="0" err="1"/>
              <a:t>консерватори</a:t>
            </a:r>
            <a:r>
              <a:rPr lang="ru-RU" sz="1200" dirty="0"/>
              <a:t>, </a:t>
            </a:r>
            <a:r>
              <a:rPr lang="ru-RU" sz="1200" dirty="0" err="1"/>
              <a:t>новатори</a:t>
            </a:r>
            <a:r>
              <a:rPr lang="ru-RU" sz="1200" dirty="0"/>
              <a:t>, </a:t>
            </a:r>
            <a:r>
              <a:rPr lang="ru-RU" sz="1200" dirty="0" err="1"/>
              <a:t>експериментатори</a:t>
            </a:r>
            <a:r>
              <a:rPr lang="ru-RU" sz="1200" dirty="0"/>
              <a:t> (є </a:t>
            </a:r>
            <a:r>
              <a:rPr lang="ru-RU" sz="1200" dirty="0" err="1"/>
              <a:t>різні</a:t>
            </a:r>
            <a:r>
              <a:rPr lang="ru-RU" sz="1200" dirty="0"/>
              <a:t> </a:t>
            </a:r>
            <a:r>
              <a:rPr lang="ru-RU" sz="1200" dirty="0" err="1" smtClean="0"/>
              <a:t>типології</a:t>
            </a:r>
            <a:r>
              <a:rPr lang="ru-RU" sz="1200" dirty="0" smtClean="0"/>
              <a:t>).</a:t>
            </a:r>
          </a:p>
          <a:p>
            <a:pPr marL="0" indent="0" algn="ctr">
              <a:buNone/>
            </a:pPr>
            <a:r>
              <a:rPr lang="ru-RU" sz="1400" dirty="0" smtClean="0"/>
              <a:t>Чим </a:t>
            </a:r>
            <a:r>
              <a:rPr lang="ru-RU" sz="1400" dirty="0" err="1" smtClean="0"/>
              <a:t>вужче</a:t>
            </a:r>
            <a:r>
              <a:rPr lang="ru-RU" sz="1400" dirty="0" smtClean="0"/>
              <a:t> </a:t>
            </a:r>
            <a:r>
              <a:rPr lang="ru-RU" sz="1400" dirty="0" err="1" smtClean="0"/>
              <a:t>окреслена</a:t>
            </a:r>
            <a:r>
              <a:rPr lang="ru-RU" sz="1400" dirty="0" smtClean="0"/>
              <a:t> ЦА, </a:t>
            </a:r>
            <a:r>
              <a:rPr lang="ru-RU" sz="1400" dirty="0" err="1" smtClean="0"/>
              <a:t>тим</a:t>
            </a:r>
            <a:r>
              <a:rPr lang="ru-RU" sz="1400" dirty="0" smtClean="0"/>
              <a:t> </a:t>
            </a:r>
            <a:r>
              <a:rPr lang="ru-RU" sz="1400" dirty="0" err="1" smtClean="0"/>
              <a:t>точніше</a:t>
            </a:r>
            <a:r>
              <a:rPr lang="ru-RU" sz="1400" dirty="0" smtClean="0"/>
              <a:t> </a:t>
            </a:r>
            <a:r>
              <a:rPr lang="ru-RU" sz="1400" dirty="0" err="1" smtClean="0"/>
              <a:t>ви</a:t>
            </a:r>
            <a:r>
              <a:rPr lang="ru-RU" sz="1400" dirty="0" smtClean="0"/>
              <a:t> пропишете </a:t>
            </a:r>
            <a:r>
              <a:rPr lang="ru-RU" sz="1400" dirty="0" err="1" smtClean="0"/>
              <a:t>кампанію</a:t>
            </a:r>
            <a:r>
              <a:rPr lang="ru-RU" sz="1400" dirty="0" smtClean="0"/>
              <a:t> </a:t>
            </a:r>
            <a:r>
              <a:rPr lang="ru-RU" sz="1400" dirty="0" err="1" smtClean="0"/>
              <a:t>саме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неї</a:t>
            </a:r>
            <a:r>
              <a:rPr lang="ru-RU" sz="1400" dirty="0" smtClean="0"/>
              <a:t> і </a:t>
            </a:r>
            <a:r>
              <a:rPr lang="ru-RU" sz="1400" dirty="0" err="1" smtClean="0"/>
              <a:t>тим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кращим</a:t>
            </a:r>
            <a:r>
              <a:rPr lang="ru-RU" sz="1400" dirty="0" smtClean="0"/>
              <a:t> </a:t>
            </a:r>
            <a:r>
              <a:rPr lang="ru-RU" sz="1400" dirty="0"/>
              <a:t>буде результат. </a:t>
            </a:r>
          </a:p>
        </p:txBody>
      </p:sp>
    </p:spTree>
    <p:extLst>
      <p:ext uri="{BB962C8B-B14F-4D97-AF65-F5344CB8AC3E}">
        <p14:creationId xmlns:p14="http://schemas.microsoft.com/office/powerpoint/2010/main" val="25786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4.Планування </a:t>
            </a:r>
            <a:r>
              <a:rPr lang="en-US" dirty="0" smtClean="0"/>
              <a:t>PR-</a:t>
            </a:r>
            <a:r>
              <a:rPr lang="ru-RU" dirty="0" err="1"/>
              <a:t>кампанії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Як перед </a:t>
            </a:r>
            <a:r>
              <a:rPr lang="ru-RU" dirty="0" err="1"/>
              <a:t>написанням</a:t>
            </a:r>
            <a:r>
              <a:rPr lang="ru-RU" dirty="0"/>
              <a:t> книги ми </a:t>
            </a:r>
            <a:r>
              <a:rPr lang="ru-RU" dirty="0" err="1"/>
              <a:t>складаємо</a:t>
            </a:r>
            <a:r>
              <a:rPr lang="ru-RU" dirty="0"/>
              <a:t> план, так і перед </a:t>
            </a:r>
            <a:r>
              <a:rPr lang="ru-RU" dirty="0" err="1"/>
              <a:t>розробкою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r>
              <a:rPr lang="ru-RU" dirty="0"/>
              <a:t> ми </a:t>
            </a:r>
            <a:r>
              <a:rPr lang="ru-RU" dirty="0" err="1"/>
              <a:t>готуємо</a:t>
            </a:r>
            <a:r>
              <a:rPr lang="ru-RU" dirty="0"/>
              <a:t> «карту», ​​по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продумувати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сценарій</a:t>
            </a:r>
            <a:r>
              <a:rPr lang="ru-RU" dirty="0"/>
              <a:t>. </a:t>
            </a:r>
            <a:r>
              <a:rPr lang="ru-RU" dirty="0" err="1"/>
              <a:t>Сфорумйте</a:t>
            </a:r>
            <a:r>
              <a:rPr lang="ru-RU" dirty="0"/>
              <a:t> </a:t>
            </a:r>
            <a:r>
              <a:rPr lang="ru-RU" dirty="0" err="1"/>
              <a:t>цілісне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r>
              <a:rPr lang="ru-RU" dirty="0"/>
              <a:t> і </a:t>
            </a:r>
            <a:r>
              <a:rPr lang="ru-RU" dirty="0" err="1"/>
              <a:t>стратегію</a:t>
            </a:r>
            <a:r>
              <a:rPr lang="ru-RU" dirty="0"/>
              <a:t>. </a:t>
            </a:r>
            <a:r>
              <a:rPr lang="ru-RU" dirty="0" err="1"/>
              <a:t>Зручно</a:t>
            </a:r>
            <a:r>
              <a:rPr lang="ru-RU" dirty="0"/>
              <a:t> </a:t>
            </a:r>
            <a:r>
              <a:rPr lang="ru-RU" dirty="0" err="1"/>
              <a:t>спиратися</a:t>
            </a:r>
            <a:r>
              <a:rPr lang="ru-RU" dirty="0"/>
              <a:t> на табличку за </a:t>
            </a:r>
            <a:r>
              <a:rPr lang="ru-RU" dirty="0" err="1"/>
              <a:t>критеріями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71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Пункти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PR-</a:t>
            </a:r>
            <a:r>
              <a:rPr lang="ru-RU" dirty="0" err="1">
                <a:solidFill>
                  <a:srgbClr val="00B050"/>
                </a:solidFill>
              </a:rPr>
              <a:t>кампанії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5. </a:t>
            </a:r>
            <a:r>
              <a:rPr lang="ru-RU" dirty="0" err="1" smtClean="0">
                <a:solidFill>
                  <a:srgbClr val="FF0000"/>
                </a:solidFill>
              </a:rPr>
              <a:t>Засоби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PR-</a:t>
            </a:r>
            <a:r>
              <a:rPr lang="ru-RU" dirty="0" err="1">
                <a:solidFill>
                  <a:srgbClr val="FF0000"/>
                </a:solidFill>
              </a:rPr>
              <a:t>кампанії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Створення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іміджу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брошур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листівок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ділових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корпоративних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заходів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Паблісіті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впізнаваності</a:t>
            </a:r>
            <a:r>
              <a:rPr lang="ru-RU" dirty="0">
                <a:solidFill>
                  <a:schemeClr val="tx1"/>
                </a:solidFill>
              </a:rPr>
              <a:t> продукту </a:t>
            </a:r>
            <a:r>
              <a:rPr lang="ru-RU" dirty="0" err="1">
                <a:solidFill>
                  <a:schemeClr val="tx1"/>
                </a:solidFill>
              </a:rPr>
              <a:t>різними</a:t>
            </a:r>
            <a:r>
              <a:rPr lang="ru-RU" dirty="0">
                <a:solidFill>
                  <a:schemeClr val="tx1"/>
                </a:solidFill>
              </a:rPr>
              <a:t> способами –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заміток</a:t>
            </a:r>
            <a:r>
              <a:rPr lang="ru-RU" dirty="0">
                <a:solidFill>
                  <a:schemeClr val="tx1"/>
                </a:solidFill>
              </a:rPr>
              <a:t> в газетах до </a:t>
            </a:r>
            <a:r>
              <a:rPr lang="ru-RU" dirty="0" err="1">
                <a:solidFill>
                  <a:schemeClr val="tx1"/>
                </a:solidFill>
              </a:rPr>
              <a:t>благодійних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акцій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телезвернень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виступів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Лобіювання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органи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недержавні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щоб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захистити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інтереси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досягти</a:t>
            </a:r>
            <a:r>
              <a:rPr lang="ru-RU" dirty="0">
                <a:solidFill>
                  <a:schemeClr val="tx1"/>
                </a:solidFill>
              </a:rPr>
              <a:t> мети.</a:t>
            </a:r>
          </a:p>
        </p:txBody>
      </p:sp>
    </p:spTree>
    <p:extLst>
      <p:ext uri="{BB962C8B-B14F-4D97-AF65-F5344CB8AC3E}">
        <p14:creationId xmlns:p14="http://schemas.microsoft.com/office/powerpoint/2010/main" val="11968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цілі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Public Relations?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ы\AppData\Local\Microsoft\Windows\Temporary Internet Files\Content.IE5\TONOWFGN\silhouette-279758_960_720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4437112"/>
            <a:ext cx="2886472" cy="162364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Позиціонування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Так само як </a:t>
            </a:r>
            <a:r>
              <a:rPr lang="ru-RU" dirty="0" err="1"/>
              <a:t>впровадження</a:t>
            </a:r>
            <a:r>
              <a:rPr lang="ru-RU" dirty="0"/>
              <a:t> в </a:t>
            </a:r>
            <a:r>
              <a:rPr lang="ru-RU" dirty="0" err="1"/>
              <a:t>свідомість</a:t>
            </a:r>
            <a:r>
              <a:rPr lang="ru-RU" dirty="0"/>
              <a:t> людей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і образу </a:t>
            </a:r>
            <a:r>
              <a:rPr lang="ru-RU" dirty="0" err="1"/>
              <a:t>компанії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Піднесення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іміджу</a:t>
            </a:r>
            <a:r>
              <a:rPr lang="ru-RU" dirty="0" smtClean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і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Антиреклама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привабливість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Відбудова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конкурентів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/>
              <a:t>Позиціонування</a:t>
            </a:r>
            <a:r>
              <a:rPr lang="ru-RU" dirty="0" smtClean="0"/>
              <a:t> </a:t>
            </a:r>
            <a:r>
              <a:rPr lang="ru-RU" dirty="0" err="1"/>
              <a:t>свого</a:t>
            </a:r>
            <a:r>
              <a:rPr lang="ru-RU" dirty="0"/>
              <a:t> продукту на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Контрреклама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до </a:t>
            </a:r>
            <a:r>
              <a:rPr lang="ru-RU" dirty="0" err="1"/>
              <a:t>рекламованого</a:t>
            </a:r>
            <a:r>
              <a:rPr lang="ru-RU" dirty="0"/>
              <a:t> продукту.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0112"/>
            <a:ext cx="3960440" cy="255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8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Пункти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PR-</a:t>
            </a:r>
            <a:r>
              <a:rPr lang="ru-RU" dirty="0" err="1">
                <a:solidFill>
                  <a:srgbClr val="00B050"/>
                </a:solidFill>
              </a:rPr>
              <a:t>кампанії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6. </a:t>
            </a:r>
            <a:r>
              <a:rPr lang="ru-RU" dirty="0" err="1" smtClean="0">
                <a:solidFill>
                  <a:srgbClr val="FF0000"/>
                </a:solidFill>
              </a:rPr>
              <a:t>Оптимізація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процесів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делегування</a:t>
            </a:r>
            <a:r>
              <a:rPr lang="ru-RU" dirty="0">
                <a:solidFill>
                  <a:srgbClr val="FF0000"/>
                </a:solidFill>
              </a:rPr>
              <a:t> задач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Проектний</a:t>
            </a:r>
            <a:r>
              <a:rPr lang="ru-RU" dirty="0">
                <a:solidFill>
                  <a:schemeClr val="tx1"/>
                </a:solidFill>
              </a:rPr>
              <a:t> менеджмент в </a:t>
            </a:r>
            <a:r>
              <a:rPr lang="en-US" dirty="0">
                <a:solidFill>
                  <a:schemeClr val="tx1"/>
                </a:solidFill>
              </a:rPr>
              <a:t>PR </a:t>
            </a:r>
            <a:r>
              <a:rPr lang="ru-RU" dirty="0" err="1">
                <a:solidFill>
                  <a:schemeClr val="tx1"/>
                </a:solidFill>
              </a:rPr>
              <a:t>дуже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важливий</a:t>
            </a:r>
            <a:r>
              <a:rPr lang="ru-RU" dirty="0">
                <a:solidFill>
                  <a:schemeClr val="tx1"/>
                </a:solidFill>
              </a:rPr>
              <a:t>. Можете </a:t>
            </a:r>
            <a:r>
              <a:rPr lang="ru-RU" dirty="0" err="1">
                <a:solidFill>
                  <a:schemeClr val="tx1"/>
                </a:solidFill>
              </a:rPr>
              <a:t>використовувати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традиційні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mind-maps, </a:t>
            </a:r>
            <a:r>
              <a:rPr lang="ru-RU" dirty="0">
                <a:solidFill>
                  <a:schemeClr val="tx1"/>
                </a:solidFill>
              </a:rPr>
              <a:t>так і </a:t>
            </a:r>
            <a:r>
              <a:rPr lang="ru-RU" dirty="0" err="1">
                <a:solidFill>
                  <a:schemeClr val="tx1"/>
                </a:solidFill>
              </a:rPr>
              <a:t>технологічні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помічники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en-US" i="1" dirty="0">
                <a:solidFill>
                  <a:srgbClr val="0070C0"/>
                </a:solidFill>
              </a:rPr>
              <a:t>Slack, Asana, </a:t>
            </a:r>
            <a:r>
              <a:rPr lang="en-US" i="1" dirty="0" err="1">
                <a:solidFill>
                  <a:srgbClr val="0070C0"/>
                </a:solidFill>
              </a:rPr>
              <a:t>Trello</a:t>
            </a:r>
            <a:r>
              <a:rPr lang="en-US" i="1" dirty="0">
                <a:solidFill>
                  <a:srgbClr val="0070C0"/>
                </a:solidFill>
              </a:rPr>
              <a:t>, CRM-</a:t>
            </a:r>
            <a:r>
              <a:rPr lang="ru-RU" i="1" dirty="0" err="1">
                <a:solidFill>
                  <a:srgbClr val="0070C0"/>
                </a:solidFill>
              </a:rPr>
              <a:t>системи</a:t>
            </a:r>
            <a:r>
              <a:rPr lang="ru-RU" i="1" dirty="0">
                <a:solidFill>
                  <a:srgbClr val="0070C0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У кожного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 повинен бути </a:t>
            </a:r>
            <a:r>
              <a:rPr lang="ru-RU" dirty="0" err="1">
                <a:solidFill>
                  <a:schemeClr val="tx1"/>
                </a:solidFill>
              </a:rPr>
              <a:t>ключовий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показник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розділений</a:t>
            </a:r>
            <a:r>
              <a:rPr lang="ru-RU" dirty="0">
                <a:solidFill>
                  <a:schemeClr val="tx1"/>
                </a:solidFill>
              </a:rPr>
              <a:t> на час. І по </a:t>
            </a:r>
            <a:r>
              <a:rPr lang="ru-RU" dirty="0" err="1">
                <a:solidFill>
                  <a:schemeClr val="tx1"/>
                </a:solidFill>
              </a:rPr>
              <a:t>ньому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потрібно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звірятися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плані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Припустимо</a:t>
            </a:r>
            <a:r>
              <a:rPr lang="ru-RU" dirty="0">
                <a:solidFill>
                  <a:schemeClr val="tx1"/>
                </a:solidFill>
              </a:rPr>
              <a:t>, ваша задача – </a:t>
            </a:r>
            <a:r>
              <a:rPr lang="ru-RU" dirty="0" err="1">
                <a:solidFill>
                  <a:schemeClr val="tx1"/>
                </a:solidFill>
              </a:rPr>
              <a:t>отримати</a:t>
            </a:r>
            <a:r>
              <a:rPr lang="ru-RU" dirty="0">
                <a:solidFill>
                  <a:schemeClr val="tx1"/>
                </a:solidFill>
              </a:rPr>
              <a:t> 50 </a:t>
            </a:r>
            <a:r>
              <a:rPr lang="ru-RU" dirty="0" err="1">
                <a:solidFill>
                  <a:schemeClr val="tx1"/>
                </a:solidFill>
              </a:rPr>
              <a:t>публікацій</a:t>
            </a:r>
            <a:r>
              <a:rPr lang="ru-RU" dirty="0">
                <a:solidFill>
                  <a:schemeClr val="tx1"/>
                </a:solidFill>
              </a:rPr>
              <a:t> в ЗМІ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заходу,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організували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Ключовим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показником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розміщені</a:t>
            </a:r>
            <a:r>
              <a:rPr lang="ru-RU" dirty="0">
                <a:solidFill>
                  <a:schemeClr val="tx1"/>
                </a:solidFill>
              </a:rPr>
              <a:t> 50 </a:t>
            </a:r>
            <a:r>
              <a:rPr lang="ru-RU" dirty="0" err="1">
                <a:solidFill>
                  <a:schemeClr val="tx1"/>
                </a:solidFill>
              </a:rPr>
              <a:t>матеріалів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потрібних</a:t>
            </a:r>
            <a:r>
              <a:rPr lang="ru-RU" dirty="0">
                <a:solidFill>
                  <a:schemeClr val="tx1"/>
                </a:solidFill>
              </a:rPr>
              <a:t> вам </a:t>
            </a:r>
            <a:r>
              <a:rPr lang="ru-RU" dirty="0" err="1">
                <a:solidFill>
                  <a:schemeClr val="tx1"/>
                </a:solidFill>
              </a:rPr>
              <a:t>медіа</a:t>
            </a:r>
            <a:r>
              <a:rPr lang="ru-RU" dirty="0">
                <a:solidFill>
                  <a:schemeClr val="tx1"/>
                </a:solidFill>
              </a:rPr>
              <a:t>. За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час вам </a:t>
            </a:r>
            <a:r>
              <a:rPr lang="ru-RU" dirty="0" err="1">
                <a:solidFill>
                  <a:schemeClr val="tx1"/>
                </a:solidFill>
              </a:rPr>
              <a:t>потрібно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зробити</a:t>
            </a:r>
            <a:r>
              <a:rPr lang="ru-RU" dirty="0">
                <a:solidFill>
                  <a:schemeClr val="tx1"/>
                </a:solidFill>
              </a:rPr>
              <a:t>? </a:t>
            </a:r>
            <a:r>
              <a:rPr lang="ru-RU" dirty="0" err="1">
                <a:solidFill>
                  <a:schemeClr val="tx1"/>
                </a:solidFill>
              </a:rPr>
              <a:t>Зазвичай</a:t>
            </a:r>
            <a:r>
              <a:rPr lang="ru-RU" dirty="0">
                <a:solidFill>
                  <a:schemeClr val="tx1"/>
                </a:solidFill>
              </a:rPr>
              <a:t>, новина </a:t>
            </a:r>
            <a:r>
              <a:rPr lang="ru-RU" dirty="0" err="1">
                <a:solidFill>
                  <a:schemeClr val="tx1"/>
                </a:solidFill>
              </a:rPr>
              <a:t>залишається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яскравою</a:t>
            </a:r>
            <a:r>
              <a:rPr lang="ru-RU" dirty="0">
                <a:solidFill>
                  <a:schemeClr val="tx1"/>
                </a:solidFill>
              </a:rPr>
              <a:t> новиною, а не переходить в </a:t>
            </a:r>
            <a:r>
              <a:rPr lang="ru-RU" dirty="0" err="1">
                <a:solidFill>
                  <a:schemeClr val="tx1"/>
                </a:solidFill>
              </a:rPr>
              <a:t>архів</a:t>
            </a:r>
            <a:r>
              <a:rPr lang="ru-RU" dirty="0">
                <a:solidFill>
                  <a:schemeClr val="tx1"/>
                </a:solidFill>
              </a:rPr>
              <a:t>, 1-3 </a:t>
            </a:r>
            <a:r>
              <a:rPr lang="ru-RU" dirty="0" err="1">
                <a:solidFill>
                  <a:schemeClr val="tx1"/>
                </a:solidFill>
              </a:rPr>
              <a:t>дні</a:t>
            </a:r>
            <a:r>
              <a:rPr lang="ru-RU" dirty="0">
                <a:solidFill>
                  <a:schemeClr val="tx1"/>
                </a:solidFill>
              </a:rPr>
              <a:t>, в </a:t>
            </a:r>
            <a:r>
              <a:rPr lang="ru-RU" dirty="0" err="1">
                <a:solidFill>
                  <a:schemeClr val="tx1"/>
                </a:solidFill>
              </a:rPr>
              <a:t>залежності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масштабу. </a:t>
            </a:r>
            <a:r>
              <a:rPr lang="ru-RU" dirty="0" err="1">
                <a:solidFill>
                  <a:schemeClr val="tx1"/>
                </a:solidFill>
              </a:rPr>
              <a:t>Делегуйте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 редакторам, </a:t>
            </a:r>
            <a:r>
              <a:rPr lang="ru-RU" dirty="0" err="1">
                <a:solidFill>
                  <a:schemeClr val="tx1"/>
                </a:solidFill>
              </a:rPr>
              <a:t>асистентам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зустрічайтеся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журналістами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робите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обдзвони</a:t>
            </a:r>
            <a:r>
              <a:rPr lang="ru-RU" dirty="0">
                <a:solidFill>
                  <a:schemeClr val="tx1"/>
                </a:solidFill>
              </a:rPr>
              <a:t> і т.д. </a:t>
            </a:r>
            <a:r>
              <a:rPr lang="ru-RU" dirty="0" err="1">
                <a:solidFill>
                  <a:schemeClr val="tx1"/>
                </a:solidFill>
              </a:rPr>
              <a:t>Ставте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дедлайни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стежте</a:t>
            </a:r>
            <a:r>
              <a:rPr lang="ru-RU" dirty="0">
                <a:solidFill>
                  <a:schemeClr val="tx1"/>
                </a:solidFill>
              </a:rPr>
              <a:t>, як </a:t>
            </a:r>
            <a:r>
              <a:rPr lang="ru-RU" dirty="0" err="1">
                <a:solidFill>
                  <a:schemeClr val="tx1"/>
                </a:solidFill>
              </a:rPr>
              <a:t>реалізовується</a:t>
            </a:r>
            <a:r>
              <a:rPr lang="ru-RU" dirty="0">
                <a:solidFill>
                  <a:schemeClr val="tx1"/>
                </a:solidFill>
              </a:rPr>
              <a:t> мета.</a:t>
            </a:r>
          </a:p>
        </p:txBody>
      </p:sp>
    </p:spTree>
    <p:extLst>
      <p:ext uri="{BB962C8B-B14F-4D97-AF65-F5344CB8AC3E}">
        <p14:creationId xmlns:p14="http://schemas.microsoft.com/office/powerpoint/2010/main" val="29110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7. </a:t>
            </a:r>
            <a:r>
              <a:rPr lang="ru-RU" sz="3200" dirty="0" err="1">
                <a:solidFill>
                  <a:srgbClr val="FF0000"/>
                </a:solidFill>
              </a:rPr>
              <a:t>Моніторинг</a:t>
            </a:r>
            <a:r>
              <a:rPr lang="ru-RU" sz="3200" dirty="0">
                <a:solidFill>
                  <a:srgbClr val="FF0000"/>
                </a:solidFill>
              </a:rPr>
              <a:t> та </a:t>
            </a:r>
            <a:r>
              <a:rPr lang="ru-RU" sz="3200" dirty="0" err="1">
                <a:solidFill>
                  <a:srgbClr val="FF0000"/>
                </a:solidFill>
              </a:rPr>
              <a:t>аналіз</a:t>
            </a:r>
            <a:r>
              <a:rPr lang="ru-RU" sz="3200" dirty="0">
                <a:solidFill>
                  <a:srgbClr val="FF0000"/>
                </a:solidFill>
              </a:rPr>
              <a:t> за </a:t>
            </a:r>
            <a:r>
              <a:rPr lang="ru-RU" sz="3200" dirty="0" err="1">
                <a:solidFill>
                  <a:srgbClr val="FF0000"/>
                </a:solidFill>
              </a:rPr>
              <a:t>ключовими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показниками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/>
              <a:t>Пам’ятаєте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треба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/>
              <a:t>перед </a:t>
            </a:r>
            <a:r>
              <a:rPr lang="ru-RU" dirty="0" err="1"/>
              <a:t>тим</a:t>
            </a:r>
            <a:r>
              <a:rPr lang="ru-RU" dirty="0"/>
              <a:t>, як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піар-кампанію</a:t>
            </a:r>
            <a:r>
              <a:rPr lang="ru-RU" dirty="0"/>
              <a:t>?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smtClean="0"/>
              <a:t>ставит </a:t>
            </a:r>
            <a:r>
              <a:rPr lang="ru-RU" dirty="0" err="1"/>
              <a:t>діагноз</a:t>
            </a:r>
            <a:r>
              <a:rPr lang="ru-RU" dirty="0"/>
              <a:t>, </a:t>
            </a:r>
            <a:r>
              <a:rPr lang="ru-RU" dirty="0" err="1"/>
              <a:t>цілі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dirty="0"/>
              <a:t>, коли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закінчена</a:t>
            </a:r>
            <a:r>
              <a:rPr lang="ru-RU" dirty="0"/>
              <a:t>, час </a:t>
            </a:r>
            <a:r>
              <a:rPr lang="ru-RU" dirty="0" err="1"/>
              <a:t>чесно</a:t>
            </a:r>
            <a:r>
              <a:rPr lang="ru-RU" dirty="0"/>
              <a:t> </a:t>
            </a:r>
            <a:r>
              <a:rPr lang="ru-RU" dirty="0" err="1"/>
              <a:t>проаналізувати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Ми проводимо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до </a:t>
            </a:r>
            <a:r>
              <a:rPr lang="ru-RU" dirty="0" err="1"/>
              <a:t>кампанії</a:t>
            </a:r>
            <a:r>
              <a:rPr lang="ru-RU" dirty="0"/>
              <a:t>.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беремо</a:t>
            </a:r>
            <a:r>
              <a:rPr lang="ru-RU" dirty="0"/>
              <a:t> </a:t>
            </a:r>
            <a:r>
              <a:rPr lang="ru-RU" dirty="0" err="1"/>
              <a:t>інтерв’ю</a:t>
            </a:r>
            <a:r>
              <a:rPr lang="ru-RU" dirty="0"/>
              <a:t> у </a:t>
            </a:r>
            <a:r>
              <a:rPr lang="ru-RU" dirty="0" err="1"/>
              <a:t>керівника</a:t>
            </a:r>
            <a:r>
              <a:rPr lang="ru-RU" dirty="0"/>
              <a:t> і </a:t>
            </a:r>
            <a:r>
              <a:rPr lang="ru-RU" dirty="0" err="1"/>
              <a:t>спілкуємося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, </a:t>
            </a:r>
            <a:r>
              <a:rPr lang="ru-RU" dirty="0" err="1"/>
              <a:t>беремо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у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партнерів</a:t>
            </a:r>
            <a:r>
              <a:rPr lang="ru-RU" dirty="0"/>
              <a:t>, проводимо </a:t>
            </a:r>
            <a:r>
              <a:rPr lang="ru-RU" dirty="0" err="1"/>
              <a:t>моніторинг</a:t>
            </a:r>
            <a:r>
              <a:rPr lang="ru-RU" dirty="0"/>
              <a:t> ЗМІ.</a:t>
            </a:r>
          </a:p>
        </p:txBody>
      </p:sp>
    </p:spTree>
    <p:extLst>
      <p:ext uri="{BB962C8B-B14F-4D97-AF65-F5344CB8AC3E}">
        <p14:creationId xmlns:p14="http://schemas.microsoft.com/office/powerpoint/2010/main" val="25663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PR-кампанія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Ідеальних</a:t>
            </a:r>
            <a:r>
              <a:rPr lang="ru-RU" dirty="0"/>
              <a:t>» </a:t>
            </a:r>
            <a:r>
              <a:rPr lang="ru-RU" dirty="0" err="1"/>
              <a:t>кампаній</a:t>
            </a:r>
            <a:r>
              <a:rPr lang="ru-RU" dirty="0"/>
              <a:t> не </a:t>
            </a:r>
            <a:r>
              <a:rPr lang="ru-RU" dirty="0" err="1"/>
              <a:t>буває</a:t>
            </a:r>
            <a:r>
              <a:rPr lang="ru-RU" dirty="0"/>
              <a:t>. </a:t>
            </a:r>
            <a:r>
              <a:rPr lang="ru-RU" dirty="0" err="1"/>
              <a:t>Порівнюйте</a:t>
            </a:r>
            <a:r>
              <a:rPr lang="ru-RU" dirty="0"/>
              <a:t> з </a:t>
            </a:r>
            <a:r>
              <a:rPr lang="ru-RU" dirty="0" err="1"/>
              <a:t>попереднім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і </a:t>
            </a:r>
            <a:r>
              <a:rPr lang="ru-RU" dirty="0" err="1"/>
              <a:t>дивіться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розвиваєтеся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, то все </a:t>
            </a:r>
            <a:r>
              <a:rPr lang="ru-RU" dirty="0" err="1"/>
              <a:t>починається</a:t>
            </a:r>
            <a:r>
              <a:rPr lang="ru-RU" dirty="0"/>
              <a:t> з </a:t>
            </a:r>
            <a:r>
              <a:rPr lang="ru-RU" dirty="0" err="1"/>
              <a:t>проблеми</a:t>
            </a:r>
            <a:r>
              <a:rPr lang="ru-RU" dirty="0"/>
              <a:t>, і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попередній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2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20" y="188640"/>
            <a:ext cx="8147249" cy="64917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етапи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9450"/>
            <a:ext cx="8219256" cy="520671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ы\Desktop\этап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547"/>
            <a:ext cx="8222002" cy="58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Моніторинг ЗМІ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ы\Desktop\мониторин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526"/>
            <a:ext cx="9144000" cy="38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Планування</a:t>
            </a:r>
            <a:r>
              <a:rPr lang="en-US" dirty="0" smtClean="0"/>
              <a:t> PR</a:t>
            </a:r>
            <a:r>
              <a:rPr lang="uk-UA" dirty="0" err="1" smtClean="0"/>
              <a:t>-кампанії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ы\Desktop\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690"/>
            <a:ext cx="9144000" cy="40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90264"/>
            <a:ext cx="6984776" cy="54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2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Особливості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планування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PR-</a:t>
            </a:r>
            <a:r>
              <a:rPr lang="ru-RU" b="1" dirty="0" err="1">
                <a:solidFill>
                  <a:srgbClr val="00B050"/>
                </a:solidFill>
              </a:rPr>
              <a:t>кампанії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en-US" dirty="0"/>
              <a:t>p</a:t>
            </a:r>
            <a:r>
              <a:rPr lang="en-US" dirty="0" smtClean="0"/>
              <a:t>ublic relations</a:t>
            </a:r>
            <a:r>
              <a:rPr lang="uk-UA" dirty="0" smtClean="0"/>
              <a:t>»</a:t>
            </a:r>
            <a:r>
              <a:rPr lang="en-US" dirty="0" smtClean="0"/>
              <a:t> </a:t>
            </a:r>
            <a:r>
              <a:rPr lang="ru-RU" dirty="0" err="1"/>
              <a:t>являє</a:t>
            </a:r>
            <a:r>
              <a:rPr lang="ru-RU" dirty="0"/>
              <a:t> собою одну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b="1" dirty="0" err="1"/>
              <a:t>маркетингової</a:t>
            </a:r>
            <a:r>
              <a:rPr lang="ru-RU" b="1" dirty="0"/>
              <a:t> </a:t>
            </a:r>
            <a:r>
              <a:rPr lang="ru-RU" b="1" dirty="0" err="1"/>
              <a:t>політики</a:t>
            </a:r>
            <a:r>
              <a:rPr lang="ru-RU" b="1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яка </a:t>
            </a:r>
            <a:r>
              <a:rPr lang="ru-RU" dirty="0" err="1"/>
              <a:t>виражає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напрямки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/>
              <a:t>аудиторія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пріоритети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 smtClean="0"/>
              <a:t>цілі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265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uk-UA" b="1" dirty="0"/>
              <a:t>Сутність PR-діяльності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PR</a:t>
            </a:r>
            <a:r>
              <a:rPr lang="uk-UA" b="1" dirty="0" err="1">
                <a:solidFill>
                  <a:srgbClr val="FF0000"/>
                </a:solidFill>
              </a:rPr>
              <a:t>-діяльність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>– це цілеспрямована, системно організована і завершена сукупність </a:t>
            </a:r>
            <a:r>
              <a:rPr lang="ru-RU" dirty="0"/>
              <a:t>PR</a:t>
            </a:r>
            <a:r>
              <a:rPr lang="uk-UA" dirty="0" err="1"/>
              <a:t>-операцій</a:t>
            </a:r>
            <a:r>
              <a:rPr lang="uk-UA" dirty="0"/>
              <a:t> та заходів, об'єднаних спільним стратегічним задумом, спрямована на вирішення конкретної проблеми організації (базисного суб'єкта </a:t>
            </a:r>
            <a:r>
              <a:rPr lang="ru-RU" dirty="0"/>
              <a:t>PR</a:t>
            </a:r>
            <a:r>
              <a:rPr lang="uk-UA" dirty="0"/>
              <a:t>) і здійснювана технологічним суб'єктом (суб'єктами) </a:t>
            </a:r>
            <a:r>
              <a:rPr lang="ru-RU" dirty="0"/>
              <a:t>PR</a:t>
            </a:r>
            <a:r>
              <a:rPr lang="uk-UA" dirty="0"/>
              <a:t> на певному етапі діяльності організації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b="1" dirty="0">
                <a:solidFill>
                  <a:srgbClr val="00B050"/>
                </a:solidFill>
              </a:rPr>
              <a:t>PR</a:t>
            </a:r>
            <a:r>
              <a:rPr lang="uk-UA" b="1" dirty="0" err="1">
                <a:solidFill>
                  <a:srgbClr val="00B050"/>
                </a:solidFill>
              </a:rPr>
              <a:t>-операція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dirty="0"/>
              <a:t>– окрема дія технологічного суб'єкта </a:t>
            </a:r>
            <a:r>
              <a:rPr lang="ru-RU" dirty="0"/>
              <a:t>PR</a:t>
            </a:r>
            <a:r>
              <a:rPr lang="uk-UA" dirty="0"/>
              <a:t>, безпосередньо спрямована на вирішення локальної задачі підвищення і збереження </a:t>
            </a:r>
            <a:r>
              <a:rPr lang="uk-UA" dirty="0" err="1"/>
              <a:t>пабліцітного</a:t>
            </a:r>
            <a:r>
              <a:rPr lang="uk-UA" dirty="0"/>
              <a:t> капіталу організації та на гармонізацію її відносин з цільовою громадськістю</a:t>
            </a:r>
            <a:r>
              <a:rPr lang="uk-UA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uk-UA" b="1" dirty="0"/>
              <a:t>PR-операція – </a:t>
            </a:r>
            <a:r>
              <a:rPr lang="uk-UA" dirty="0"/>
              <a:t>досить складні PR-заходи, наприклад, виставки, презентації, прес-конференції, і окремі PR-дії, такі як розміщення іміджевої статті або інтерв'ю керівника організації, і цілий ряд проміжних PR-форм.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uk-UA" b="1" i="1" dirty="0">
                <a:solidFill>
                  <a:srgbClr val="0070C0"/>
                </a:solidFill>
              </a:rPr>
              <a:t>С</a:t>
            </a:r>
            <a:r>
              <a:rPr lang="uk-UA" b="1" i="1" dirty="0" smtClean="0">
                <a:solidFill>
                  <a:srgbClr val="0070C0"/>
                </a:solidFill>
              </a:rPr>
              <a:t>уб'єкти </a:t>
            </a:r>
            <a:r>
              <a:rPr lang="uk-UA" b="1" i="1" dirty="0">
                <a:solidFill>
                  <a:srgbClr val="0070C0"/>
                </a:solidFill>
              </a:rPr>
              <a:t>PR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0070C0"/>
                </a:solidFill>
              </a:rPr>
              <a:t>Базисний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суб'єкт</a:t>
            </a:r>
            <a:r>
              <a:rPr lang="ru-RU" b="1" i="1" dirty="0">
                <a:solidFill>
                  <a:srgbClr val="0070C0"/>
                </a:solidFill>
              </a:rPr>
              <a:t> PR </a:t>
            </a:r>
            <a:r>
              <a:rPr lang="ru-RU" b="1" i="1" dirty="0"/>
              <a:t>– </a:t>
            </a:r>
            <a:r>
              <a:rPr lang="ru-RU" dirty="0" err="1"/>
              <a:t>це</a:t>
            </a:r>
            <a:r>
              <a:rPr lang="ru-RU" dirty="0"/>
              <a:t> та </a:t>
            </a:r>
            <a:r>
              <a:rPr lang="ru-RU" dirty="0" err="1"/>
              <a:t>організація</a:t>
            </a:r>
            <a:r>
              <a:rPr lang="ru-RU" dirty="0"/>
              <a:t>, на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PR-</a:t>
            </a:r>
            <a:r>
              <a:rPr lang="ru-RU" dirty="0" err="1"/>
              <a:t>кампанія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0070C0"/>
                </a:solidFill>
              </a:rPr>
              <a:t>Технологічний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суб'єкт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/>
              <a:t>– </a:t>
            </a:r>
            <a:r>
              <a:rPr lang="ru-RU" dirty="0" err="1"/>
              <a:t>це</a:t>
            </a:r>
            <a:r>
              <a:rPr lang="ru-RU" dirty="0"/>
              <a:t> PR-структура, яка </a:t>
            </a:r>
            <a:r>
              <a:rPr lang="ru-RU" dirty="0" err="1"/>
              <a:t>планує</a:t>
            </a:r>
            <a:r>
              <a:rPr lang="ru-RU" dirty="0"/>
              <a:t> і </a:t>
            </a:r>
            <a:r>
              <a:rPr lang="ru-RU" dirty="0" err="1"/>
              <a:t>реалізує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PR. </a:t>
            </a:r>
            <a:r>
              <a:rPr lang="ru-RU" dirty="0" err="1"/>
              <a:t>Технологічний</a:t>
            </a:r>
            <a:r>
              <a:rPr lang="ru-RU" dirty="0"/>
              <a:t> </a:t>
            </a:r>
            <a:r>
              <a:rPr lang="ru-RU" dirty="0" err="1"/>
              <a:t>суб'єкт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b="1" i="1" dirty="0" err="1"/>
              <a:t>внутрішнім</a:t>
            </a:r>
            <a:r>
              <a:rPr lang="ru-RU" dirty="0"/>
              <a:t> (</a:t>
            </a:r>
            <a:r>
              <a:rPr lang="ru-RU" dirty="0" err="1"/>
              <a:t>власна</a:t>
            </a:r>
            <a:r>
              <a:rPr lang="ru-RU" dirty="0"/>
              <a:t> PR-служба) і </a:t>
            </a:r>
            <a:r>
              <a:rPr lang="ru-RU" b="1" i="1" dirty="0" err="1"/>
              <a:t>зовнішнім</a:t>
            </a:r>
            <a:r>
              <a:rPr lang="ru-RU" dirty="0"/>
              <a:t> (</a:t>
            </a:r>
            <a:r>
              <a:rPr lang="ru-RU" dirty="0" smtClean="0"/>
              <a:t>PR-агентство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835696" y="112474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372200" y="112474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dirty="0" err="1">
                <a:solidFill>
                  <a:srgbClr val="0070C0"/>
                </a:solidFill>
              </a:rPr>
              <a:t>свідо</a:t>
            </a:r>
            <a:r>
              <a:rPr lang="ru-RU" sz="4000" i="1" dirty="0" err="1">
                <a:solidFill>
                  <a:srgbClr val="0070C0"/>
                </a:solidFill>
              </a:rPr>
              <a:t>мість</a:t>
            </a:r>
            <a:r>
              <a:rPr lang="ru-RU" sz="4000" i="1" dirty="0">
                <a:solidFill>
                  <a:srgbClr val="0070C0"/>
                </a:solidFill>
              </a:rPr>
              <a:t> і </a:t>
            </a:r>
            <a:r>
              <a:rPr lang="ru-RU" sz="4000" i="1" dirty="0" err="1">
                <a:solidFill>
                  <a:srgbClr val="0070C0"/>
                </a:solidFill>
              </a:rPr>
              <a:t>поведінка</a:t>
            </a: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Основним</a:t>
            </a:r>
            <a:r>
              <a:rPr lang="ru-RU" dirty="0"/>
              <a:t> видом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паблік</a:t>
            </a:r>
            <a:r>
              <a:rPr lang="ru-RU" dirty="0"/>
              <a:t> </a:t>
            </a:r>
            <a:r>
              <a:rPr lang="ru-RU" dirty="0" err="1"/>
              <a:t>рилейшнз</a:t>
            </a:r>
            <a:r>
              <a:rPr lang="ru-RU" dirty="0"/>
              <a:t> є </a:t>
            </a:r>
            <a:r>
              <a:rPr lang="ru-RU" b="1" i="1" dirty="0">
                <a:solidFill>
                  <a:srgbClr val="0070C0"/>
                </a:solidFill>
              </a:rPr>
              <a:t>PR-</a:t>
            </a:r>
            <a:r>
              <a:rPr lang="ru-RU" b="1" i="1" dirty="0" err="1">
                <a:solidFill>
                  <a:srgbClr val="0070C0"/>
                </a:solidFill>
              </a:rPr>
              <a:t>кампанія</a:t>
            </a:r>
            <a:r>
              <a:rPr lang="ru-RU" b="1" i="1" dirty="0"/>
              <a:t>. </a:t>
            </a:r>
          </a:p>
          <a:p>
            <a:pPr algn="just"/>
            <a:endParaRPr lang="ru-RU" b="1" i="1" dirty="0"/>
          </a:p>
          <a:p>
            <a:pPr algn="just"/>
            <a:r>
              <a:rPr lang="ru-RU" b="1" i="1" dirty="0" err="1">
                <a:solidFill>
                  <a:srgbClr val="0070C0"/>
                </a:solidFill>
              </a:rPr>
              <a:t>Об'єктом</a:t>
            </a:r>
            <a:r>
              <a:rPr lang="ru-RU" b="1" i="1" dirty="0">
                <a:solidFill>
                  <a:srgbClr val="0070C0"/>
                </a:solidFill>
              </a:rPr>
              <a:t> PR-</a:t>
            </a:r>
            <a:r>
              <a:rPr lang="ru-RU" b="1" i="1" dirty="0" err="1">
                <a:solidFill>
                  <a:srgbClr val="0070C0"/>
                </a:solidFill>
              </a:rPr>
              <a:t>кампанії</a:t>
            </a:r>
            <a:r>
              <a:rPr lang="ru-RU" dirty="0"/>
              <a:t> є </a:t>
            </a:r>
            <a:r>
              <a:rPr lang="ru-RU" dirty="0" err="1"/>
              <a:t>свідомість</a:t>
            </a:r>
            <a:r>
              <a:rPr lang="ru-RU" dirty="0"/>
              <a:t> і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 у рамках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проблемної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6" y="2621000"/>
            <a:ext cx="3051154" cy="208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PR-</a:t>
            </a:r>
            <a:r>
              <a:rPr lang="ru-RU" b="1" i="1" dirty="0" err="1">
                <a:solidFill>
                  <a:srgbClr val="FF0000"/>
                </a:solidFill>
              </a:rPr>
              <a:t>кампанія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В </a:t>
            </a:r>
            <a:r>
              <a:rPr lang="ru-RU" b="1" i="1" dirty="0" err="1"/>
              <a:t>технологічному</a:t>
            </a:r>
            <a:r>
              <a:rPr lang="ru-RU" b="1" i="1" dirty="0"/>
              <a:t> </a:t>
            </a:r>
            <a:r>
              <a:rPr lang="ru-RU" b="1" i="1" dirty="0" err="1"/>
              <a:t>плані</a:t>
            </a:r>
            <a:r>
              <a:rPr lang="ru-RU" b="1" i="1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PR-</a:t>
            </a:r>
            <a:r>
              <a:rPr lang="ru-RU" b="1" i="1" dirty="0" err="1">
                <a:solidFill>
                  <a:srgbClr val="FF0000"/>
                </a:solidFill>
              </a:rPr>
              <a:t>кампанія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системно </a:t>
            </a:r>
            <a:r>
              <a:rPr lang="ru-RU" dirty="0" err="1"/>
              <a:t>організована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програму</a:t>
            </a:r>
            <a:r>
              <a:rPr lang="ru-RU" dirty="0"/>
              <a:t> (план), структур и процедур,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/</a:t>
            </a:r>
            <a:r>
              <a:rPr lang="ru-RU" dirty="0" err="1"/>
              <a:t>персони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>
                <a:solidFill>
                  <a:srgbClr val="0070C0"/>
                </a:solidFill>
              </a:rPr>
              <a:t>публічними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комунікаціями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Технологічне</a:t>
            </a:r>
            <a:r>
              <a:rPr lang="ru-RU" dirty="0" smtClean="0"/>
              <a:t> </a:t>
            </a:r>
            <a:r>
              <a:rPr lang="ru-RU" dirty="0" err="1"/>
              <a:t>розуміння</a:t>
            </a:r>
            <a:r>
              <a:rPr lang="ru-RU" dirty="0"/>
              <a:t> PR-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підстави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соціально-комунікативних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3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Співвідношення понять </a:t>
            </a:r>
            <a:r>
              <a:rPr lang="uk-UA" b="1" dirty="0" smtClean="0">
                <a:solidFill>
                  <a:srgbClr val="0070C0"/>
                </a:solidFill>
              </a:rPr>
              <a:t>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/>
              <a:t>“</a:t>
            </a:r>
            <a:r>
              <a:rPr lang="uk-UA" b="1" dirty="0" smtClean="0">
                <a:solidFill>
                  <a:srgbClr val="0070C0"/>
                </a:solidFill>
              </a:rPr>
              <a:t>PR-діяльність </a:t>
            </a:r>
            <a:r>
              <a:rPr lang="uk-UA" b="1" dirty="0">
                <a:solidFill>
                  <a:srgbClr val="0070C0"/>
                </a:solidFill>
              </a:rPr>
              <a:t>організації</a:t>
            </a:r>
            <a:r>
              <a:rPr lang="uk-UA" b="1" dirty="0" smtClean="0">
                <a:solidFill>
                  <a:srgbClr val="0070C0"/>
                </a:solidFill>
              </a:rPr>
              <a:t>”</a:t>
            </a:r>
          </a:p>
          <a:p>
            <a:pPr marL="0" indent="0">
              <a:buNone/>
            </a:pPr>
            <a:r>
              <a:rPr lang="uk-UA" dirty="0"/>
              <a:t>PR-діяльність організації є більш широким </a:t>
            </a:r>
            <a:r>
              <a:rPr lang="uk-UA" dirty="0" smtClean="0"/>
              <a:t>поняттям, це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PR-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 </a:t>
            </a:r>
            <a:r>
              <a:rPr lang="ru-RU" dirty="0" err="1"/>
              <a:t>оптимальної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</a:rPr>
              <a:t>“</a:t>
            </a:r>
            <a:r>
              <a:rPr lang="uk-UA" b="1" dirty="0" smtClean="0">
                <a:solidFill>
                  <a:srgbClr val="0070C0"/>
                </a:solidFill>
              </a:rPr>
              <a:t>PR-кампанія</a:t>
            </a:r>
            <a:r>
              <a:rPr lang="uk-UA" b="1" dirty="0">
                <a:solidFill>
                  <a:srgbClr val="0070C0"/>
                </a:solidFill>
              </a:rPr>
              <a:t>” </a:t>
            </a:r>
            <a:endParaRPr lang="uk-UA" b="1" dirty="0" smtClean="0">
              <a:solidFill>
                <a:srgbClr val="0070C0"/>
              </a:solidFill>
            </a:endParaRPr>
          </a:p>
          <a:p>
            <a:endParaRPr lang="uk-UA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dirty="0"/>
              <a:t>PR-кампанії є складовою частиною загального комплексу PR-діяльності організації. У рамках цього комплексу можуть реалізовуватися PR-кампанії різних типів.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525605" y="119675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907704" y="1217396"/>
            <a:ext cx="484632" cy="48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1915</Words>
  <Application>Microsoft Office PowerPoint</Application>
  <PresentationFormat>Экран (4:3)</PresentationFormat>
  <Paragraphs>171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Тема Office</vt:lpstr>
      <vt:lpstr>  Організація PR-кампанії  </vt:lpstr>
      <vt:lpstr>Що таке піар-кампанія, коли і навіщо її потрібно впроваджувати</vt:lpstr>
      <vt:lpstr>Які цілі Public Relations?</vt:lpstr>
      <vt:lpstr>Особливості планування PR-кампанії</vt:lpstr>
      <vt:lpstr>Сутність PR-діяльності</vt:lpstr>
      <vt:lpstr>Суб'єкти PR </vt:lpstr>
      <vt:lpstr>свідомість і поведінка</vt:lpstr>
      <vt:lpstr>PR-кампанія</vt:lpstr>
      <vt:lpstr>Співвідношення понять та</vt:lpstr>
      <vt:lpstr>Відмінності PR-кампаній від поточного PR-забезпечення</vt:lpstr>
      <vt:lpstr>Що таке «технологічність PR-кампанії»?</vt:lpstr>
      <vt:lpstr>Стратегічні PR-кампанії</vt:lpstr>
      <vt:lpstr>PR як управління репутацією</vt:lpstr>
      <vt:lpstr>PR-кампанія</vt:lpstr>
      <vt:lpstr>PR-кампанія</vt:lpstr>
      <vt:lpstr>Теорія PR</vt:lpstr>
      <vt:lpstr>Що таке піар-кампанія, коли і навіщо її потрібно впроваджувати</vt:lpstr>
      <vt:lpstr>Що спільного у всіх PR- ситуаціях?</vt:lpstr>
      <vt:lpstr>Діалогова комунікація</vt:lpstr>
      <vt:lpstr>Що повинно бути в PR-кампанії?</vt:lpstr>
      <vt:lpstr> Стратегія і тактика</vt:lpstr>
      <vt:lpstr>Пункти PR-кампанії</vt:lpstr>
      <vt:lpstr> РОБОЧІ МОМЕНТИ </vt:lpstr>
      <vt:lpstr>ЧЕК-ЛИСТ</vt:lpstr>
      <vt:lpstr>Пункти PR-кампанії</vt:lpstr>
      <vt:lpstr>Завдання в галузі PR:</vt:lpstr>
      <vt:lpstr>Пункти PR-кампанії</vt:lpstr>
      <vt:lpstr>4.Планування PR-кампанії.</vt:lpstr>
      <vt:lpstr>Пункти PR-кампанії</vt:lpstr>
      <vt:lpstr>Пункти PR-кампанії</vt:lpstr>
      <vt:lpstr>7. Моніторинг та аналіз за ключовими показниками.</vt:lpstr>
      <vt:lpstr>PR-кампанія</vt:lpstr>
      <vt:lpstr>етапи</vt:lpstr>
      <vt:lpstr>Моніторинг ЗМІ</vt:lpstr>
      <vt:lpstr>Планування PR-кампанії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PR</dc:title>
  <dc:creator>Progressor</dc:creator>
  <cp:lastModifiedBy>admin</cp:lastModifiedBy>
  <cp:revision>136</cp:revision>
  <dcterms:created xsi:type="dcterms:W3CDTF">2018-02-05T17:52:41Z</dcterms:created>
  <dcterms:modified xsi:type="dcterms:W3CDTF">2021-02-15T09:01:45Z</dcterms:modified>
</cp:coreProperties>
</file>