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92" r:id="rId4"/>
    <p:sldId id="294" r:id="rId5"/>
    <p:sldId id="258" r:id="rId6"/>
    <p:sldId id="271" r:id="rId7"/>
    <p:sldId id="29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3394" autoAdjust="0"/>
  </p:normalViewPr>
  <p:slideViewPr>
    <p:cSldViewPr>
      <p:cViewPr>
        <p:scale>
          <a:sx n="80" d="100"/>
          <a:sy n="80" d="100"/>
        </p:scale>
        <p:origin x="-3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8AFD79-402B-4D2C-B170-4522291B4910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993139-61B7-458C-AA28-C34285AB6347}">
      <dgm:prSet phldrT="[Текст]" custT="1"/>
      <dgm:spPr>
        <a:solidFill>
          <a:schemeClr val="accent4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Дошкільні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навчальні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заклади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endParaRPr lang="ru-RU" sz="2400" b="1" dirty="0">
            <a:solidFill>
              <a:schemeClr val="tx1"/>
            </a:solidFill>
          </a:endParaRPr>
        </a:p>
      </dgm:t>
    </dgm:pt>
    <dgm:pt modelId="{94259EDA-16BD-4393-AEB6-875B4A6ED062}" type="parTrans" cxnId="{93B98527-3065-4AD0-AB70-E5153DE13847}">
      <dgm:prSet/>
      <dgm:spPr/>
      <dgm:t>
        <a:bodyPr/>
        <a:lstStyle/>
        <a:p>
          <a:endParaRPr lang="ru-RU"/>
        </a:p>
      </dgm:t>
    </dgm:pt>
    <dgm:pt modelId="{4C8A6E4A-C975-4027-AC0C-0A75B071C52B}" type="sibTrans" cxnId="{93B98527-3065-4AD0-AB70-E5153DE13847}">
      <dgm:prSet/>
      <dgm:spPr/>
      <dgm:t>
        <a:bodyPr/>
        <a:lstStyle/>
        <a:p>
          <a:endParaRPr lang="ru-RU"/>
        </a:p>
      </dgm:t>
    </dgm:pt>
    <dgm:pt modelId="{606C4878-8EA0-4EA9-8AA1-6C4175DD72F8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Центри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розвитку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дитини</a:t>
          </a:r>
          <a:endParaRPr lang="ru-RU" sz="2400" b="1" dirty="0">
            <a:solidFill>
              <a:schemeClr val="tx1"/>
            </a:solidFill>
          </a:endParaRPr>
        </a:p>
      </dgm:t>
    </dgm:pt>
    <dgm:pt modelId="{9A49903E-4B7A-42C4-8966-4F5300624BDD}" type="parTrans" cxnId="{E11ADD5C-954C-4E33-87AB-7E18D6001CDC}">
      <dgm:prSet/>
      <dgm:spPr/>
      <dgm:t>
        <a:bodyPr/>
        <a:lstStyle/>
        <a:p>
          <a:endParaRPr lang="ru-RU"/>
        </a:p>
      </dgm:t>
    </dgm:pt>
    <dgm:pt modelId="{0E297D56-F40C-4846-88C9-1B754ADD386A}" type="sibTrans" cxnId="{E11ADD5C-954C-4E33-87AB-7E18D6001CDC}">
      <dgm:prSet/>
      <dgm:spPr/>
      <dgm:t>
        <a:bodyPr/>
        <a:lstStyle/>
        <a:p>
          <a:endParaRPr lang="ru-RU"/>
        </a:p>
      </dgm:t>
    </dgm:pt>
    <dgm:pt modelId="{A5119377-37D5-44E2-A0CD-9EE6564273A7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Соціальне</a:t>
          </a:r>
          <a:r>
            <a:rPr lang="ru-RU" sz="2400" b="1" dirty="0" smtClean="0">
              <a:solidFill>
                <a:schemeClr val="tx1"/>
              </a:solidFill>
            </a:rPr>
            <a:t>  </a:t>
          </a:r>
          <a:r>
            <a:rPr lang="ru-RU" sz="2400" b="1" dirty="0" err="1" smtClean="0">
              <a:solidFill>
                <a:schemeClr val="tx1"/>
              </a:solidFill>
            </a:rPr>
            <a:t>гувернерство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endParaRPr lang="ru-RU" sz="2400" b="1" dirty="0">
            <a:solidFill>
              <a:schemeClr val="tx1"/>
            </a:solidFill>
          </a:endParaRPr>
        </a:p>
      </dgm:t>
    </dgm:pt>
    <dgm:pt modelId="{E52DC90C-1CF4-4846-B0EF-C70B60BD5566}" type="parTrans" cxnId="{427A5B98-9A60-4F4A-B58D-5F30C95FC0D3}">
      <dgm:prSet/>
      <dgm:spPr/>
      <dgm:t>
        <a:bodyPr/>
        <a:lstStyle/>
        <a:p>
          <a:endParaRPr lang="ru-RU"/>
        </a:p>
      </dgm:t>
    </dgm:pt>
    <dgm:pt modelId="{F584A4BF-9E5D-4BCF-804A-1868115DE897}" type="sibTrans" cxnId="{427A5B98-9A60-4F4A-B58D-5F30C95FC0D3}">
      <dgm:prSet/>
      <dgm:spPr/>
      <dgm:t>
        <a:bodyPr/>
        <a:lstStyle/>
        <a:p>
          <a:endParaRPr lang="ru-RU"/>
        </a:p>
      </dgm:t>
    </dgm:pt>
    <dgm:pt modelId="{D2F87181-79C8-44B8-BFA0-DF01777AD323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2400" b="1" dirty="0" err="1" smtClean="0">
              <a:solidFill>
                <a:schemeClr val="tx1"/>
              </a:solidFill>
            </a:rPr>
            <a:t>Реабілітаційні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r>
            <a:rPr lang="ru-RU" sz="2400" b="1" dirty="0" err="1" smtClean="0">
              <a:solidFill>
                <a:schemeClr val="tx1"/>
              </a:solidFill>
            </a:rPr>
            <a:t>центри</a:t>
          </a:r>
          <a:r>
            <a:rPr lang="ru-RU" sz="2400" b="1" dirty="0" smtClean="0">
              <a:solidFill>
                <a:schemeClr val="tx1"/>
              </a:solidFill>
            </a:rPr>
            <a:t> </a:t>
          </a:r>
          <a:endParaRPr lang="ru-RU" sz="2400" b="1" dirty="0">
            <a:solidFill>
              <a:schemeClr val="tx1"/>
            </a:solidFill>
          </a:endParaRPr>
        </a:p>
      </dgm:t>
    </dgm:pt>
    <dgm:pt modelId="{95BB50D0-CFF9-4EF1-A113-359713027122}" type="parTrans" cxnId="{23C6E912-10B7-46D1-A498-F075DA8BAEFC}">
      <dgm:prSet/>
      <dgm:spPr/>
      <dgm:t>
        <a:bodyPr/>
        <a:lstStyle/>
        <a:p>
          <a:endParaRPr lang="ru-RU"/>
        </a:p>
      </dgm:t>
    </dgm:pt>
    <dgm:pt modelId="{DC0C2C52-B858-41FC-A86A-E03682366080}" type="sibTrans" cxnId="{23C6E912-10B7-46D1-A498-F075DA8BAEFC}">
      <dgm:prSet/>
      <dgm:spPr/>
      <dgm:t>
        <a:bodyPr/>
        <a:lstStyle/>
        <a:p>
          <a:endParaRPr lang="ru-RU"/>
        </a:p>
      </dgm:t>
    </dgm:pt>
    <dgm:pt modelId="{F6ED49C2-8AD8-40B2-860D-A64BD19C0DBF}" type="pres">
      <dgm:prSet presAssocID="{A58AFD79-402B-4D2C-B170-4522291B4910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32F3F5E-7D0F-4BF1-8962-705243F60912}" type="pres">
      <dgm:prSet presAssocID="{A58AFD79-402B-4D2C-B170-4522291B4910}" presName="diamond" presStyleLbl="bgShp" presStyleIdx="0" presStyleCnt="1"/>
      <dgm:spPr/>
    </dgm:pt>
    <dgm:pt modelId="{11592F1A-6273-4CA5-A0C8-697EB2418749}" type="pres">
      <dgm:prSet presAssocID="{A58AFD79-402B-4D2C-B170-4522291B4910}" presName="quad1" presStyleLbl="node1" presStyleIdx="0" presStyleCnt="4" custScaleX="123777" custLinFactNeighborX="-13819" custLinFactNeighborY="5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B54666-F678-4438-8399-BB15D38EDF24}" type="pres">
      <dgm:prSet presAssocID="{A58AFD79-402B-4D2C-B170-4522291B4910}" presName="quad2" presStyleLbl="node1" presStyleIdx="1" presStyleCnt="4" custScaleX="124966" custLinFactNeighborX="13315" custLinFactNeighborY="5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A0ACF7-6225-4619-ACA4-63367902F1A9}" type="pres">
      <dgm:prSet presAssocID="{A58AFD79-402B-4D2C-B170-4522291B4910}" presName="quad3" presStyleLbl="node1" presStyleIdx="2" presStyleCnt="4" custScaleX="120729" custLinFactNeighborX="-8434" custLinFactNeighborY="3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78B239-619A-4A2C-AE70-A2EDB82F643B}" type="pres">
      <dgm:prSet presAssocID="{A58AFD79-402B-4D2C-B170-4522291B4910}" presName="quad4" presStyleLbl="node1" presStyleIdx="3" presStyleCnt="4" custScaleX="124966" custLinFactNeighborX="13819" custLinFactNeighborY="-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1B3D52-37CD-4806-9078-5D250B56745E}" type="presOf" srcId="{A58AFD79-402B-4D2C-B170-4522291B4910}" destId="{F6ED49C2-8AD8-40B2-860D-A64BD19C0DBF}" srcOrd="0" destOrd="0" presId="urn:microsoft.com/office/officeart/2005/8/layout/matrix3"/>
    <dgm:cxn modelId="{238A9071-FEBE-496C-B2D8-5E795DD8B6BE}" type="presOf" srcId="{606C4878-8EA0-4EA9-8AA1-6C4175DD72F8}" destId="{CDB54666-F678-4438-8399-BB15D38EDF24}" srcOrd="0" destOrd="0" presId="urn:microsoft.com/office/officeart/2005/8/layout/matrix3"/>
    <dgm:cxn modelId="{427A5B98-9A60-4F4A-B58D-5F30C95FC0D3}" srcId="{A58AFD79-402B-4D2C-B170-4522291B4910}" destId="{A5119377-37D5-44E2-A0CD-9EE6564273A7}" srcOrd="2" destOrd="0" parTransId="{E52DC90C-1CF4-4846-B0EF-C70B60BD5566}" sibTransId="{F584A4BF-9E5D-4BCF-804A-1868115DE897}"/>
    <dgm:cxn modelId="{E11ADD5C-954C-4E33-87AB-7E18D6001CDC}" srcId="{A58AFD79-402B-4D2C-B170-4522291B4910}" destId="{606C4878-8EA0-4EA9-8AA1-6C4175DD72F8}" srcOrd="1" destOrd="0" parTransId="{9A49903E-4B7A-42C4-8966-4F5300624BDD}" sibTransId="{0E297D56-F40C-4846-88C9-1B754ADD386A}"/>
    <dgm:cxn modelId="{23C6E912-10B7-46D1-A498-F075DA8BAEFC}" srcId="{A58AFD79-402B-4D2C-B170-4522291B4910}" destId="{D2F87181-79C8-44B8-BFA0-DF01777AD323}" srcOrd="3" destOrd="0" parTransId="{95BB50D0-CFF9-4EF1-A113-359713027122}" sibTransId="{DC0C2C52-B858-41FC-A86A-E03682366080}"/>
    <dgm:cxn modelId="{105A425D-F414-4ACF-8E6C-60C7C129C38D}" type="presOf" srcId="{F7993139-61B7-458C-AA28-C34285AB6347}" destId="{11592F1A-6273-4CA5-A0C8-697EB2418749}" srcOrd="0" destOrd="0" presId="urn:microsoft.com/office/officeart/2005/8/layout/matrix3"/>
    <dgm:cxn modelId="{93B98527-3065-4AD0-AB70-E5153DE13847}" srcId="{A58AFD79-402B-4D2C-B170-4522291B4910}" destId="{F7993139-61B7-458C-AA28-C34285AB6347}" srcOrd="0" destOrd="0" parTransId="{94259EDA-16BD-4393-AEB6-875B4A6ED062}" sibTransId="{4C8A6E4A-C975-4027-AC0C-0A75B071C52B}"/>
    <dgm:cxn modelId="{6DED852D-3E17-4E75-90D2-88F3D8AFF368}" type="presOf" srcId="{A5119377-37D5-44E2-A0CD-9EE6564273A7}" destId="{7DA0ACF7-6225-4619-ACA4-63367902F1A9}" srcOrd="0" destOrd="0" presId="urn:microsoft.com/office/officeart/2005/8/layout/matrix3"/>
    <dgm:cxn modelId="{01730BFE-3458-4865-9A4D-D2B9DC8C6A8C}" type="presOf" srcId="{D2F87181-79C8-44B8-BFA0-DF01777AD323}" destId="{8E78B239-619A-4A2C-AE70-A2EDB82F643B}" srcOrd="0" destOrd="0" presId="urn:microsoft.com/office/officeart/2005/8/layout/matrix3"/>
    <dgm:cxn modelId="{9412DA7C-84C0-4DC4-BCB0-CD76B18225D5}" type="presParOf" srcId="{F6ED49C2-8AD8-40B2-860D-A64BD19C0DBF}" destId="{F32F3F5E-7D0F-4BF1-8962-705243F60912}" srcOrd="0" destOrd="0" presId="urn:microsoft.com/office/officeart/2005/8/layout/matrix3"/>
    <dgm:cxn modelId="{1FEC1C5B-2C57-44B7-B196-2940D43DF749}" type="presParOf" srcId="{F6ED49C2-8AD8-40B2-860D-A64BD19C0DBF}" destId="{11592F1A-6273-4CA5-A0C8-697EB2418749}" srcOrd="1" destOrd="0" presId="urn:microsoft.com/office/officeart/2005/8/layout/matrix3"/>
    <dgm:cxn modelId="{0A9DCB2A-71F4-426F-B6A9-51E268A076AB}" type="presParOf" srcId="{F6ED49C2-8AD8-40B2-860D-A64BD19C0DBF}" destId="{CDB54666-F678-4438-8399-BB15D38EDF24}" srcOrd="2" destOrd="0" presId="urn:microsoft.com/office/officeart/2005/8/layout/matrix3"/>
    <dgm:cxn modelId="{C46F060A-368D-4816-9958-846ECBA15C29}" type="presParOf" srcId="{F6ED49C2-8AD8-40B2-860D-A64BD19C0DBF}" destId="{7DA0ACF7-6225-4619-ACA4-63367902F1A9}" srcOrd="3" destOrd="0" presId="urn:microsoft.com/office/officeart/2005/8/layout/matrix3"/>
    <dgm:cxn modelId="{204597CC-9B63-46E8-B369-BD7F0B0178D1}" type="presParOf" srcId="{F6ED49C2-8AD8-40B2-860D-A64BD19C0DBF}" destId="{8E78B239-619A-4A2C-AE70-A2EDB82F643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F3F5E-7D0F-4BF1-8962-705243F60912}">
      <dsp:nvSpPr>
        <dsp:cNvPr id="0" name=""/>
        <dsp:cNvSpPr/>
      </dsp:nvSpPr>
      <dsp:spPr>
        <a:xfrm>
          <a:off x="1324259" y="0"/>
          <a:ext cx="5920432" cy="5920432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592F1A-6273-4CA5-A0C8-697EB2418749}">
      <dsp:nvSpPr>
        <dsp:cNvPr id="0" name=""/>
        <dsp:cNvSpPr/>
      </dsp:nvSpPr>
      <dsp:spPr>
        <a:xfrm>
          <a:off x="1293122" y="575856"/>
          <a:ext cx="2857971" cy="2308968"/>
        </a:xfrm>
        <a:prstGeom prst="roundRect">
          <a:avLst/>
        </a:prstGeom>
        <a:solidFill>
          <a:schemeClr val="accent4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Дошкільні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навчальні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заклади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405837" y="688571"/>
        <a:ext cx="2632541" cy="2083538"/>
      </dsp:txXfrm>
    </dsp:sp>
    <dsp:sp modelId="{CDB54666-F678-4438-8399-BB15D38EDF24}">
      <dsp:nvSpPr>
        <dsp:cNvPr id="0" name=""/>
        <dsp:cNvSpPr/>
      </dsp:nvSpPr>
      <dsp:spPr>
        <a:xfrm>
          <a:off x="4392493" y="576063"/>
          <a:ext cx="2885425" cy="2308968"/>
        </a:xfrm>
        <a:prstGeom prst="roundRect">
          <a:avLst/>
        </a:prstGeom>
        <a:solidFill>
          <a:srgbClr val="00B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Центри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розвитку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дитини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505208" y="688778"/>
        <a:ext cx="2659995" cy="2083538"/>
      </dsp:txXfrm>
    </dsp:sp>
    <dsp:sp modelId="{7DA0ACF7-6225-4619-ACA4-63367902F1A9}">
      <dsp:nvSpPr>
        <dsp:cNvPr id="0" name=""/>
        <dsp:cNvSpPr/>
      </dsp:nvSpPr>
      <dsp:spPr>
        <a:xfrm>
          <a:off x="1452649" y="3128497"/>
          <a:ext cx="2787594" cy="2308968"/>
        </a:xfrm>
        <a:prstGeom prst="roundRect">
          <a:avLst/>
        </a:prstGeom>
        <a:solidFill>
          <a:srgbClr val="FF000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Соціальне</a:t>
          </a:r>
          <a:r>
            <a:rPr lang="ru-RU" sz="2400" b="1" kern="1200" dirty="0" smtClean="0">
              <a:solidFill>
                <a:schemeClr val="tx1"/>
              </a:solidFill>
            </a:rPr>
            <a:t>  </a:t>
          </a:r>
          <a:r>
            <a:rPr lang="ru-RU" sz="2400" b="1" kern="1200" dirty="0" err="1" smtClean="0">
              <a:solidFill>
                <a:schemeClr val="tx1"/>
              </a:solidFill>
            </a:rPr>
            <a:t>гувернерство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565364" y="3241212"/>
        <a:ext cx="2562164" cy="2083538"/>
      </dsp:txXfrm>
    </dsp:sp>
    <dsp:sp modelId="{8E78B239-619A-4A2C-AE70-A2EDB82F643B}">
      <dsp:nvSpPr>
        <dsp:cNvPr id="0" name=""/>
        <dsp:cNvSpPr/>
      </dsp:nvSpPr>
      <dsp:spPr>
        <a:xfrm>
          <a:off x="4404130" y="3048722"/>
          <a:ext cx="2885425" cy="2308968"/>
        </a:xfrm>
        <a:prstGeom prst="roundRect">
          <a:avLst/>
        </a:prstGeom>
        <a:solidFill>
          <a:srgbClr val="00B0F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chemeClr val="tx1"/>
              </a:solidFill>
            </a:rPr>
            <a:t>Реабілітаційні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r>
            <a:rPr lang="ru-RU" sz="2400" b="1" kern="1200" dirty="0" err="1" smtClean="0">
              <a:solidFill>
                <a:schemeClr val="tx1"/>
              </a:solidFill>
            </a:rPr>
            <a:t>центри</a:t>
          </a:r>
          <a:r>
            <a:rPr lang="ru-RU" sz="2400" b="1" kern="1200" dirty="0" smtClean="0">
              <a:solidFill>
                <a:schemeClr val="tx1"/>
              </a:solidFill>
            </a:rPr>
            <a:t> 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516845" y="3161437"/>
        <a:ext cx="2659995" cy="2083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3812" y="188640"/>
            <a:ext cx="8268667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Соціально-педагогічна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з </a:t>
            </a:r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дітьми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дошкільного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віку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221088"/>
            <a:ext cx="3787208" cy="24593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929" y="4005064"/>
            <a:ext cx="249555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6195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34571" y="692696"/>
            <a:ext cx="60880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5400" b="0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 : </a:t>
            </a:r>
            <a:endParaRPr lang="ru-RU" sz="5400" b="0" kern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611560" y="1412776"/>
            <a:ext cx="8280920" cy="4824536"/>
          </a:xfrm>
        </p:spPr>
        <p:txBody>
          <a:bodyPr>
            <a:normAutofit/>
          </a:bodyPr>
          <a:lstStyle/>
          <a:p>
            <a:pPr algn="just"/>
            <a:r>
              <a:rPr lang="uk-UA" sz="4000" dirty="0">
                <a:solidFill>
                  <a:schemeClr val="tx1"/>
                </a:solidFill>
              </a:rPr>
              <a:t>формування у студентів готовності до </a:t>
            </a:r>
            <a:r>
              <a:rPr lang="uk-UA" sz="4000" dirty="0" smtClean="0">
                <a:solidFill>
                  <a:schemeClr val="tx1"/>
                </a:solidFill>
              </a:rPr>
              <a:t>соціально-педагогічної роботи з </a:t>
            </a:r>
            <a:r>
              <a:rPr lang="uk-UA" sz="4000" dirty="0">
                <a:solidFill>
                  <a:schemeClr val="tx1"/>
                </a:solidFill>
              </a:rPr>
              <a:t>дітьми дошкільного віку та їх батьками в умовах сім’ї та дошкільного навчального закладу, інших спеціалізованих закладів.</a:t>
            </a:r>
            <a:endParaRPr lang="ru-RU" sz="4000" dirty="0">
              <a:solidFill>
                <a:schemeClr val="tx1"/>
              </a:solidFill>
            </a:endParaRPr>
          </a:p>
          <a:p>
            <a:pPr algn="just"/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017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34571" y="692696"/>
            <a:ext cx="6088011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21196"/>
            <a:ext cx="828092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uk-UA" sz="4000" dirty="0" smtClean="0">
                <a:solidFill>
                  <a:schemeClr val="tx1"/>
                </a:solidFill>
                <a:effectLst/>
              </a:rPr>
              <a:t>Завдання курсу:</a:t>
            </a:r>
            <a:r>
              <a:rPr lang="ru-RU" sz="4000" dirty="0">
                <a:solidFill>
                  <a:schemeClr val="tx1"/>
                </a:solidFill>
                <a:effectLst/>
              </a:rPr>
              <a:t/>
            </a:r>
            <a:br>
              <a:rPr lang="ru-RU" sz="4000" dirty="0">
                <a:solidFill>
                  <a:schemeClr val="tx1"/>
                </a:solidFill>
                <a:effectLst/>
              </a:rPr>
            </a:b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>
          <a:xfrm>
            <a:off x="251520" y="908720"/>
            <a:ext cx="8496944" cy="583264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uk-UA" sz="2600" dirty="0" smtClean="0">
                <a:solidFill>
                  <a:schemeClr val="tx1"/>
                </a:solidFill>
              </a:rPr>
              <a:t> оволодіти </a:t>
            </a:r>
            <a:r>
              <a:rPr lang="uk-UA" sz="2600" dirty="0">
                <a:solidFill>
                  <a:schemeClr val="tx1"/>
                </a:solidFill>
              </a:rPr>
              <a:t>понятійним апаратом, </a:t>
            </a:r>
            <a:r>
              <a:rPr lang="uk-UA" sz="2600" dirty="0">
                <a:solidFill>
                  <a:schemeClr val="tx1"/>
                </a:solidFill>
              </a:rPr>
              <a:t>сформувати уявлення про особливості розвитку дітей дошкільного віку;</a:t>
            </a:r>
            <a:endParaRPr lang="ru-RU" sz="2600" dirty="0">
              <a:solidFill>
                <a:schemeClr val="tx1"/>
              </a:solidFill>
            </a:endParaRPr>
          </a:p>
          <a:p>
            <a:r>
              <a:rPr lang="uk-UA" sz="2600" dirty="0" smtClean="0">
                <a:solidFill>
                  <a:schemeClr val="tx1"/>
                </a:solidFill>
              </a:rPr>
              <a:t>сформувати </a:t>
            </a:r>
            <a:r>
              <a:rPr lang="uk-UA" sz="2600" dirty="0">
                <a:solidFill>
                  <a:schemeClr val="tx1"/>
                </a:solidFill>
              </a:rPr>
              <a:t>уявлення про специфіку </a:t>
            </a:r>
            <a:r>
              <a:rPr lang="uk-UA" sz="2600" dirty="0" smtClean="0">
                <a:solidFill>
                  <a:schemeClr val="tx1"/>
                </a:solidFill>
              </a:rPr>
              <a:t>соціально-педагогічної діяльності </a:t>
            </a:r>
            <a:r>
              <a:rPr lang="uk-UA" sz="2600" dirty="0">
                <a:solidFill>
                  <a:schemeClr val="tx1"/>
                </a:solidFill>
              </a:rPr>
              <a:t>з дітьми дошкільного віку в різних </a:t>
            </a:r>
            <a:r>
              <a:rPr lang="uk-UA" sz="2600" dirty="0" smtClean="0">
                <a:solidFill>
                  <a:schemeClr val="tx1"/>
                </a:solidFill>
              </a:rPr>
              <a:t>умовах (у сім</a:t>
            </a:r>
            <a:r>
              <a:rPr lang="uk-UA" sz="2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’</a:t>
            </a:r>
            <a:r>
              <a:rPr lang="uk-UA" sz="2600" dirty="0" smtClean="0">
                <a:solidFill>
                  <a:schemeClr val="tx1"/>
                </a:solidFill>
              </a:rPr>
              <a:t>ї, дитсадку, позашкільних закладах тощо).</a:t>
            </a:r>
            <a:endParaRPr lang="ru-RU" sz="2600" dirty="0">
              <a:solidFill>
                <a:schemeClr val="tx1"/>
              </a:solidFill>
            </a:endParaRPr>
          </a:p>
          <a:p>
            <a:pPr lvl="0"/>
            <a:r>
              <a:rPr lang="ru-RU" sz="2600" dirty="0" err="1" smtClean="0">
                <a:solidFill>
                  <a:schemeClr val="tx1"/>
                </a:solidFill>
              </a:rPr>
              <a:t>сформувати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вміння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реалізації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соціально-педагогічної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</a:rPr>
              <a:t>роботи</a:t>
            </a:r>
            <a:r>
              <a:rPr lang="ru-RU" sz="2600" dirty="0" smtClean="0">
                <a:solidFill>
                  <a:schemeClr val="tx1"/>
                </a:solidFill>
              </a:rPr>
              <a:t> з </a:t>
            </a:r>
            <a:r>
              <a:rPr lang="uk-UA" sz="2600" dirty="0" smtClean="0">
                <a:solidFill>
                  <a:schemeClr val="tx1"/>
                </a:solidFill>
              </a:rPr>
              <a:t>дітьми </a:t>
            </a:r>
            <a:r>
              <a:rPr lang="uk-UA" sz="2600" dirty="0">
                <a:solidFill>
                  <a:schemeClr val="tx1"/>
                </a:solidFill>
              </a:rPr>
              <a:t>дошкільного </a:t>
            </a:r>
            <a:r>
              <a:rPr lang="uk-UA" sz="2600" dirty="0" smtClean="0">
                <a:solidFill>
                  <a:schemeClr val="tx1"/>
                </a:solidFill>
              </a:rPr>
              <a:t>віку</a:t>
            </a:r>
            <a:r>
              <a:rPr lang="ru-RU" sz="2600" dirty="0" smtClean="0">
                <a:solidFill>
                  <a:schemeClr val="tx1"/>
                </a:solidFill>
              </a:rPr>
              <a:t>: </a:t>
            </a:r>
            <a:r>
              <a:rPr lang="ru-RU" sz="2600" dirty="0" err="1" smtClean="0">
                <a:solidFill>
                  <a:schemeClr val="tx1"/>
                </a:solidFill>
              </a:rPr>
              <a:t>розробляти</a:t>
            </a:r>
            <a:r>
              <a:rPr lang="ru-RU" sz="2600" dirty="0" smtClean="0">
                <a:solidFill>
                  <a:schemeClr val="tx1"/>
                </a:solidFill>
              </a:rPr>
              <a:t> </a:t>
            </a:r>
            <a:r>
              <a:rPr lang="ru-RU" sz="2600" dirty="0">
                <a:solidFill>
                  <a:schemeClr val="tx1"/>
                </a:solidFill>
              </a:rPr>
              <a:t>план </a:t>
            </a:r>
            <a:r>
              <a:rPr lang="uk-UA" sz="2600" dirty="0">
                <a:solidFill>
                  <a:schemeClr val="tx1"/>
                </a:solidFill>
              </a:rPr>
              <a:t>розвитку дитини</a:t>
            </a:r>
            <a:r>
              <a:rPr lang="uk-UA" sz="2600" dirty="0" smtClean="0">
                <a:solidFill>
                  <a:schemeClr val="tx1"/>
                </a:solidFill>
              </a:rPr>
              <a:t>; створювати </a:t>
            </a:r>
            <a:r>
              <a:rPr lang="uk-UA" sz="2600" dirty="0">
                <a:solidFill>
                  <a:schemeClr val="tx1"/>
                </a:solidFill>
              </a:rPr>
              <a:t>картотеку ігор для фізичного, психічного, мовленнєвого соціального розвитку дитини</a:t>
            </a:r>
            <a:r>
              <a:rPr lang="uk-UA" sz="2600" dirty="0" smtClean="0">
                <a:solidFill>
                  <a:schemeClr val="tx1"/>
                </a:solidFill>
              </a:rPr>
              <a:t>; готувати батьків до вступу дитини до ДНЗ </a:t>
            </a:r>
            <a:r>
              <a:rPr lang="uk-UA" sz="2600" dirty="0">
                <a:solidFill>
                  <a:schemeClr val="tx1"/>
                </a:solidFill>
              </a:rPr>
              <a:t>та </a:t>
            </a:r>
            <a:r>
              <a:rPr lang="uk-UA" sz="2600" dirty="0" smtClean="0">
                <a:solidFill>
                  <a:schemeClr val="tx1"/>
                </a:solidFill>
              </a:rPr>
              <a:t>здійснювати підготовку </a:t>
            </a:r>
            <a:r>
              <a:rPr lang="uk-UA" sz="2600" dirty="0">
                <a:solidFill>
                  <a:schemeClr val="tx1"/>
                </a:solidFill>
              </a:rPr>
              <a:t>дітей до </a:t>
            </a:r>
            <a:r>
              <a:rPr lang="uk-UA" sz="2600" dirty="0" smtClean="0">
                <a:solidFill>
                  <a:schemeClr val="tx1"/>
                </a:solidFill>
              </a:rPr>
              <a:t>школи тощо.</a:t>
            </a:r>
            <a:endParaRPr lang="ru-RU" sz="2600" dirty="0">
              <a:solidFill>
                <a:schemeClr val="tx1"/>
              </a:solidFill>
            </a:endParaRPr>
          </a:p>
          <a:p>
            <a:endParaRPr lang="ru-RU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9753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97346"/>
            <a:ext cx="8496944" cy="584775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pPr algn="ctr"/>
            <a:r>
              <a:rPr lang="uk-UA" sz="3200" b="1" dirty="0" smtClean="0"/>
              <a:t>Студенти будуть </a:t>
            </a:r>
            <a:r>
              <a:rPr lang="uk-UA" sz="3200" dirty="0" smtClean="0"/>
              <a:t>з</a:t>
            </a:r>
            <a:r>
              <a:rPr lang="uk-UA" sz="3200" b="1" dirty="0" smtClean="0"/>
              <a:t>нати таке: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340768"/>
            <a:ext cx="2736304" cy="3015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624" y="4221088"/>
            <a:ext cx="2923863" cy="2502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79512" y="980728"/>
            <a:ext cx="62646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- </a:t>
            </a:r>
            <a:r>
              <a:rPr lang="uk-UA" sz="2200" dirty="0"/>
              <a:t>основні поняття: </a:t>
            </a:r>
            <a:r>
              <a:rPr lang="uk-UA" sz="2200" i="1" dirty="0"/>
              <a:t>дошкільний вік, соціальна ситуація </a:t>
            </a:r>
            <a:r>
              <a:rPr lang="uk-UA" sz="2200" i="1" dirty="0" smtClean="0"/>
              <a:t>розвитку,вікові</a:t>
            </a:r>
            <a:r>
              <a:rPr lang="uk-UA" sz="2200" i="1" dirty="0"/>
              <a:t> </a:t>
            </a:r>
            <a:r>
              <a:rPr lang="uk-UA" sz="2200" i="1" dirty="0" smtClean="0"/>
              <a:t>новоутворення</a:t>
            </a:r>
            <a:r>
              <a:rPr lang="uk-UA" sz="2200" i="1" dirty="0"/>
              <a:t>, провідна діяльність, розвиток, формування, </a:t>
            </a:r>
            <a:r>
              <a:rPr lang="uk-UA" sz="2200" i="1" dirty="0" smtClean="0"/>
              <a:t>виховання;соціально-педагогічна </a:t>
            </a:r>
            <a:r>
              <a:rPr lang="uk-UA" sz="2200" i="1" dirty="0"/>
              <a:t>діяльність, готовність до школи, обдарована дитина, </a:t>
            </a:r>
            <a:r>
              <a:rPr lang="uk-UA" sz="2200" i="1" dirty="0" err="1"/>
              <a:t>дитина</a:t>
            </a:r>
            <a:r>
              <a:rPr lang="uk-UA" sz="2200" dirty="0"/>
              <a:t> </a:t>
            </a:r>
            <a:r>
              <a:rPr lang="uk-UA" sz="2200" i="1" dirty="0"/>
              <a:t>з обмеженими можливостями; </a:t>
            </a:r>
            <a:endParaRPr lang="ru-RU" sz="2200" dirty="0"/>
          </a:p>
          <a:p>
            <a:pPr lvl="0"/>
            <a:r>
              <a:rPr lang="uk-UA" sz="2200" dirty="0" smtClean="0"/>
              <a:t>- особливості </a:t>
            </a:r>
            <a:r>
              <a:rPr lang="uk-UA" sz="2200" dirty="0"/>
              <a:t>психофізіологічного та соціального розвитку дітей дошкільного віку;</a:t>
            </a:r>
            <a:endParaRPr lang="ru-RU" sz="2200" dirty="0"/>
          </a:p>
          <a:p>
            <a:pPr lvl="0"/>
            <a:r>
              <a:rPr lang="uk-UA" sz="2200" dirty="0" smtClean="0"/>
              <a:t>- </a:t>
            </a:r>
            <a:r>
              <a:rPr lang="uk-UA" sz="2200" dirty="0"/>
              <a:t>вплив провідної діяльності на формування особистості дитини, специфіку готовності до школи, її компоненти; </a:t>
            </a:r>
            <a:endParaRPr lang="ru-RU" sz="2200" dirty="0"/>
          </a:p>
          <a:p>
            <a:pPr marL="342900" lvl="0" indent="-342900">
              <a:buFontTx/>
              <a:buChar char="-"/>
            </a:pPr>
            <a:r>
              <a:rPr lang="uk-UA" sz="2200" dirty="0" smtClean="0"/>
              <a:t>особливості </a:t>
            </a:r>
            <a:r>
              <a:rPr lang="uk-UA" sz="2200" dirty="0"/>
              <a:t>соціально-педагогічної діяльності в умовах </a:t>
            </a:r>
            <a:r>
              <a:rPr lang="uk-UA" sz="2200" dirty="0" smtClean="0"/>
              <a:t>сім’ї,дитячого </a:t>
            </a:r>
            <a:r>
              <a:rPr lang="uk-UA" sz="2200" dirty="0"/>
              <a:t>садку, спеціалізованих закладів; </a:t>
            </a:r>
            <a:r>
              <a:rPr lang="uk-UA" sz="2200" dirty="0" smtClean="0"/>
              <a:t>з </a:t>
            </a:r>
            <a:r>
              <a:rPr lang="uk-UA" sz="2200" dirty="0"/>
              <a:t>обдарованими дітьми, з дітьми з обмеженими можливостями;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348389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93043" y="83248"/>
            <a:ext cx="6048672" cy="13249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 будуть вміти:</a:t>
            </a:r>
            <a:endParaRPr lang="ru-RU" sz="3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03880"/>
            <a:ext cx="6372200" cy="4781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діагностувати </a:t>
            </a:r>
            <a:r>
              <a:rPr lang="uk-UA" dirty="0">
                <a:solidFill>
                  <a:schemeClr val="tx1"/>
                </a:solidFill>
              </a:rPr>
              <a:t>особливості </a:t>
            </a:r>
            <a:r>
              <a:rPr lang="uk-UA" dirty="0" smtClean="0">
                <a:solidFill>
                  <a:schemeClr val="tx1"/>
                </a:solidFill>
              </a:rPr>
              <a:t>розвитку дитини; </a:t>
            </a:r>
          </a:p>
          <a:p>
            <a:pPr marL="285750" lvl="0" indent="-285750">
              <a:buFontTx/>
              <a:buChar char="-"/>
            </a:pPr>
            <a:r>
              <a:rPr lang="ru-RU" dirty="0" err="1" smtClean="0">
                <a:solidFill>
                  <a:schemeClr val="tx1"/>
                </a:solidFill>
              </a:rPr>
              <a:t>розробляти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план </a:t>
            </a:r>
            <a:r>
              <a:rPr lang="uk-UA" dirty="0">
                <a:solidFill>
                  <a:schemeClr val="tx1"/>
                </a:solidFill>
              </a:rPr>
              <a:t>розвитку дитини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  <a:r>
              <a:rPr lang="uk-UA" dirty="0">
                <a:solidFill>
                  <a:schemeClr val="tx1"/>
                </a:solidFill>
              </a:rPr>
              <a:t> </a:t>
            </a:r>
            <a:endParaRPr lang="uk-UA" dirty="0" smtClean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створювати </a:t>
            </a:r>
            <a:r>
              <a:rPr lang="uk-UA" dirty="0">
                <a:solidFill>
                  <a:schemeClr val="tx1"/>
                </a:solidFill>
              </a:rPr>
              <a:t>картотеку ігор для фізичного, психічного, мовленнєвого соціального розвитку дитини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uk-UA" dirty="0">
                <a:solidFill>
                  <a:schemeClr val="tx1"/>
                </a:solidFill>
              </a:rPr>
              <a:t>розробляти шляхи попередження можливих проблем у розвитку та вихованні дитини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  <a:endParaRPr lang="ru-RU" dirty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визначати та створювати </a:t>
            </a:r>
            <a:r>
              <a:rPr lang="uk-UA" dirty="0">
                <a:solidFill>
                  <a:schemeClr val="tx1"/>
                </a:solidFill>
              </a:rPr>
              <a:t>оптимальні умови для її розвитку у різних </a:t>
            </a:r>
            <a:r>
              <a:rPr lang="uk-UA" dirty="0" smtClean="0">
                <a:solidFill>
                  <a:schemeClr val="tx1"/>
                </a:solidFill>
              </a:rPr>
              <a:t>закладах виховання</a:t>
            </a:r>
            <a:r>
              <a:rPr lang="uk-UA" dirty="0">
                <a:solidFill>
                  <a:schemeClr val="tx1"/>
                </a:solidFill>
              </a:rPr>
              <a:t>; </a:t>
            </a:r>
            <a:endParaRPr lang="uk-UA" dirty="0" smtClean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встановлювати </a:t>
            </a:r>
            <a:r>
              <a:rPr lang="uk-UA" dirty="0">
                <a:solidFill>
                  <a:schemeClr val="tx1"/>
                </a:solidFill>
              </a:rPr>
              <a:t>дружні, конструктивні взаємини з членами родини дитини та її вихователями; </a:t>
            </a:r>
            <a:endParaRPr lang="uk-UA" dirty="0" smtClean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складати режим дня дитини;</a:t>
            </a:r>
          </a:p>
          <a:p>
            <a:pPr marL="285750" lvl="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проектувати дизайн дитячої кімнати;</a:t>
            </a:r>
            <a:endParaRPr lang="ru-RU" dirty="0">
              <a:solidFill>
                <a:schemeClr val="tx1"/>
              </a:solidFill>
            </a:endParaRPr>
          </a:p>
          <a:p>
            <a:pPr marL="285750" lvl="0" indent="-285750">
              <a:buFontTx/>
              <a:buChar char="-"/>
            </a:pPr>
            <a:r>
              <a:rPr lang="uk-UA" dirty="0" smtClean="0">
                <a:solidFill>
                  <a:schemeClr val="tx1"/>
                </a:solidFill>
              </a:rPr>
              <a:t>розробляти </a:t>
            </a:r>
            <a:r>
              <a:rPr lang="uk-UA" dirty="0">
                <a:solidFill>
                  <a:schemeClr val="tx1"/>
                </a:solidFill>
              </a:rPr>
              <a:t>зміст консультацій для батьків щодо питань організації спільного сімейного дозвілля, </a:t>
            </a:r>
            <a:r>
              <a:rPr lang="ru-RU" dirty="0">
                <a:solidFill>
                  <a:schemeClr val="tx1"/>
                </a:solidFill>
              </a:rPr>
              <a:t>правил </a:t>
            </a:r>
            <a:r>
              <a:rPr lang="ru-RU" dirty="0" err="1">
                <a:solidFill>
                  <a:schemeClr val="tx1"/>
                </a:solidFill>
              </a:rPr>
              <a:t>безп</a:t>
            </a:r>
            <a:r>
              <a:rPr lang="uk-UA" dirty="0" err="1">
                <a:solidFill>
                  <a:schemeClr val="tx1"/>
                </a:solidFill>
              </a:rPr>
              <a:t>ечного</a:t>
            </a:r>
            <a:r>
              <a:rPr lang="uk-UA" dirty="0">
                <a:solidFill>
                  <a:schemeClr val="tx1"/>
                </a:solidFill>
              </a:rPr>
              <a:t>  к</a:t>
            </a:r>
            <a:r>
              <a:rPr lang="ru-RU" dirty="0">
                <a:solidFill>
                  <a:schemeClr val="tx1"/>
                </a:solidFill>
              </a:rPr>
              <a:t>о</a:t>
            </a:r>
            <a:r>
              <a:rPr lang="uk-UA" dirty="0" err="1">
                <a:solidFill>
                  <a:schemeClr val="tx1"/>
                </a:solidFill>
              </a:rPr>
              <a:t>ристува</a:t>
            </a:r>
            <a:r>
              <a:rPr lang="ru-RU" dirty="0">
                <a:solidFill>
                  <a:schemeClr val="tx1"/>
                </a:solidFill>
              </a:rPr>
              <a:t>н</a:t>
            </a:r>
            <a:r>
              <a:rPr lang="uk-UA" dirty="0">
                <a:solidFill>
                  <a:schemeClr val="tx1"/>
                </a:solidFill>
              </a:rPr>
              <a:t>н</a:t>
            </a:r>
            <a:r>
              <a:rPr lang="ru-RU" dirty="0">
                <a:solidFill>
                  <a:schemeClr val="tx1"/>
                </a:solidFill>
              </a:rPr>
              <a:t>я </a:t>
            </a:r>
            <a:r>
              <a:rPr lang="uk-UA" dirty="0">
                <a:solidFill>
                  <a:schemeClr val="tx1"/>
                </a:solidFill>
              </a:rPr>
              <a:t>І</a:t>
            </a:r>
            <a:r>
              <a:rPr lang="ru-RU" dirty="0" err="1">
                <a:solidFill>
                  <a:schemeClr val="tx1"/>
                </a:solidFill>
              </a:rPr>
              <a:t>нтернет</a:t>
            </a:r>
            <a:r>
              <a:rPr lang="uk-UA" dirty="0">
                <a:solidFill>
                  <a:schemeClr val="tx1"/>
                </a:solidFill>
              </a:rPr>
              <a:t>у.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4656" y="1414676"/>
            <a:ext cx="242316" cy="4892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http://ms777.ru/images/stories/ochk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2" y="83248"/>
            <a:ext cx="3045780" cy="2006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Результат пошуку зображень за запитом &quot;фотографии детей дошкольного возраста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21862"/>
            <a:ext cx="3426416" cy="3386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446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116632"/>
            <a:ext cx="7992888" cy="1200329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err="1" smtClean="0"/>
              <a:t>Цей</a:t>
            </a:r>
            <a:r>
              <a:rPr lang="ru-RU" sz="3600" b="1" dirty="0" smtClean="0"/>
              <a:t> курс </a:t>
            </a:r>
            <a:r>
              <a:rPr lang="ru-RU" sz="3600" b="1" dirty="0" err="1" smtClean="0"/>
              <a:t>готує</a:t>
            </a:r>
            <a:r>
              <a:rPr lang="ru-RU" sz="3600" b="1" dirty="0" smtClean="0"/>
              <a:t> до </a:t>
            </a:r>
            <a:r>
              <a:rPr lang="ru-RU" sz="3600" b="1" dirty="0" err="1" smtClean="0"/>
              <a:t>роботи</a:t>
            </a:r>
            <a:r>
              <a:rPr lang="ru-RU" sz="3600" b="1" dirty="0" smtClean="0"/>
              <a:t> у </a:t>
            </a:r>
            <a:r>
              <a:rPr lang="ru-RU" sz="3600" b="1" dirty="0"/>
              <a:t>таких сферах </a:t>
            </a:r>
            <a:r>
              <a:rPr lang="ru-RU" sz="3600" b="1" dirty="0" err="1" smtClean="0"/>
              <a:t>професійної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діяльності</a:t>
            </a:r>
            <a:r>
              <a:rPr lang="ru-RU" sz="3600" b="1" dirty="0" smtClean="0"/>
              <a:t> </a:t>
            </a:r>
            <a:r>
              <a:rPr lang="ru-RU" sz="3600" b="1" dirty="0" smtClean="0"/>
              <a:t>як</a:t>
            </a:r>
            <a:r>
              <a:rPr lang="ru-RU" sz="3600" b="1" dirty="0" smtClean="0"/>
              <a:t>:</a:t>
            </a:r>
            <a:endParaRPr lang="ru-RU" sz="3600" b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52833868"/>
              </p:ext>
            </p:extLst>
          </p:nvPr>
        </p:nvGraphicFramePr>
        <p:xfrm>
          <a:off x="323528" y="1316961"/>
          <a:ext cx="8568952" cy="5920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99663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557169">
            <a:off x="581345" y="2780928"/>
            <a:ext cx="613405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60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Чекаємо</a:t>
            </a:r>
            <a:r>
              <a:rPr lang="ru-RU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на вас! </a:t>
            </a:r>
            <a:endParaRPr lang="ru-RU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857" y="3573016"/>
            <a:ext cx="3069550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910691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1118</TotalTime>
  <Words>331</Words>
  <Application>Microsoft Office PowerPoint</Application>
  <PresentationFormat>Экран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Мета курсу : </vt:lpstr>
      <vt:lpstr>Завдання курсу: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Виконала: ст-ка 5 курсу СПП, соціальний педагог, спеціаліст,  Ярошенко Вікторія</dc:title>
  <dc:creator>Dom</dc:creator>
  <cp:lastModifiedBy>Dom</cp:lastModifiedBy>
  <cp:revision>113</cp:revision>
  <dcterms:modified xsi:type="dcterms:W3CDTF">2017-02-07T21:17:53Z</dcterms:modified>
</cp:coreProperties>
</file>