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85" r:id="rId18"/>
    <p:sldId id="286" r:id="rId19"/>
    <p:sldId id="291" r:id="rId20"/>
    <p:sldId id="277" r:id="rId21"/>
    <p:sldId id="273" r:id="rId22"/>
    <p:sldId id="278" r:id="rId23"/>
    <p:sldId id="274" r:id="rId24"/>
    <p:sldId id="275" r:id="rId25"/>
    <p:sldId id="283" r:id="rId26"/>
    <p:sldId id="284" r:id="rId27"/>
    <p:sldId id="276" r:id="rId28"/>
    <p:sldId id="280" r:id="rId29"/>
    <p:sldId id="281" r:id="rId30"/>
    <p:sldId id="282" r:id="rId3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4" Type="http://schemas.openxmlformats.org/officeDocument/2006/relationships/tableStyles" Target="tableStyles.xml"/><Relationship Id="rId33" Type="http://schemas.openxmlformats.org/officeDocument/2006/relationships/viewProps" Target="viewProps.xml"/><Relationship Id="rId32" Type="http://schemas.openxmlformats.org/officeDocument/2006/relationships/presProps" Target="presProps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.jpeg"/></Relationships>
</file>

<file path=ppt/slides/_rels/slide14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hyperlink" Target="http://uk.wikipedia.org/wiki/%D0%91%D0%BE%D0%B6%D0%B5%D1%81%D1%82%D0%B2%D0%B5%D0%BD%D0%BD%D0%B0_%D0%9A%D0%BE%D0%BC%D0%B5%D0%B4%D1%96%D1%8F" TargetMode="External"/><Relationship Id="rId3" Type="http://schemas.openxmlformats.org/officeDocument/2006/relationships/hyperlink" Target="http://uk.wikipedia.org/wiki/%D0%9B%D0%B0%D1%82%D0%B8%D0%BD%D0%B0" TargetMode="External"/><Relationship Id="rId2" Type="http://schemas.openxmlformats.org/officeDocument/2006/relationships/hyperlink" Target="http://uk.wikipedia.org/wiki/%D0%86%D1%82%D0%B0%D0%BB%D1%96%D0%B9%D1%81%D1%8C%D0%BA%D0%B0_%D0%BC%D0%BE%D0%B2%D0%B0" TargetMode="External"/><Relationship Id="rId1" Type="http://schemas.openxmlformats.org/officeDocument/2006/relationships/image" Target="../media/image2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hyperlink" Target="http://uk.wikipedia.org/wiki/%D0%A1%D0%BE%D0%BD%D0%B5%D1%82" TargetMode="External"/><Relationship Id="rId1" Type="http://schemas.openxmlformats.org/officeDocument/2006/relationships/hyperlink" Target="http://uk.wikipedia.org/wiki/%D0%93%D1%83%D0%BC%D0%B0%D0%BD%D1%96%D0%B7%D0%BC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hyperlink" Target="http://uk.wikipedia.org/wiki/%D0%A4%D1%80%D0%B0%D0%BD%D1%87%D0%B5%D1%81%D0%BA%D0%BE_%D0%9F%D0%B5%D1%82%D1%80%D0%B0%D1%80%D0%BA%D0%B0" TargetMode="Externa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lang="uk-UA" altLang="en-US"/>
              <a:t>Лекція 8. </a:t>
            </a:r>
            <a:r>
              <a:rPr lang="uk-UA" altLang="en-US" b="1"/>
              <a:t>ЕСТЕТИКА ЄВРОПЕЙСЬКОГО МИСТЕЦТВА: ЛІТЕРАТУРА ( ЧАСТИНА 1 )</a:t>
            </a:r>
            <a:endParaRPr lang="uk-UA" altLang="en-US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uk-UA" altLang="en-US"/>
              <a:t>План</a:t>
            </a:r>
            <a:endParaRPr lang="uk-UA" altLang="en-US"/>
          </a:p>
          <a:p>
            <a:r>
              <a:rPr lang="uk-UA" altLang="en-US"/>
              <a:t>1. Антична література: представники, твори, ідеї</a:t>
            </a:r>
            <a:endParaRPr lang="uk-UA" altLang="en-US"/>
          </a:p>
          <a:p>
            <a:r>
              <a:rPr lang="uk-UA" altLang="en-US"/>
              <a:t>2. Література епохи відродження: </a:t>
            </a:r>
            <a:r>
              <a:rPr lang="uk-UA" altLang="en-US">
                <a:sym typeface="+mn-ea"/>
              </a:rPr>
              <a:t>представники, твори, ідеї</a:t>
            </a:r>
            <a:endParaRPr lang="uk-UA" altLang="en-US"/>
          </a:p>
          <a:p>
            <a:r>
              <a:rPr lang="uk-UA" altLang="en-US"/>
              <a:t>3. Література Нового часу та Просвітництва: </a:t>
            </a:r>
            <a:r>
              <a:rPr lang="uk-UA" altLang="en-US">
                <a:sym typeface="+mn-ea"/>
              </a:rPr>
              <a:t>представники, твори, ідеї</a:t>
            </a:r>
            <a:endParaRPr lang="uk-UA" altLang="en-US">
              <a:sym typeface="+mn-ea"/>
            </a:endParaRPr>
          </a:p>
          <a:p>
            <a:endParaRPr lang="uk-UA" altLang="en-US"/>
          </a:p>
          <a:p>
            <a:endParaRPr lang="uk-UA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uk-UA" altLang="en-US">
                <a:sym typeface="+mn-ea"/>
              </a:rPr>
              <a:t> </a:t>
            </a:r>
            <a:r>
              <a:rPr lang="en-US" altLang="en-US" b="1">
                <a:sym typeface="+mn-ea"/>
              </a:rPr>
              <a:t>Основні представники та твори</a:t>
            </a:r>
            <a:endParaRPr lang="en-US" altLang="en-US" b="1"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49680" y="1253490"/>
            <a:ext cx="10515600" cy="5288915"/>
          </a:xfrm>
        </p:spPr>
        <p:txBody>
          <a:bodyPr>
            <a:normAutofit lnSpcReduction="10000"/>
          </a:bodyPr>
          <a:p>
            <a:pPr marL="0" indent="0">
              <a:buNone/>
            </a:pPr>
            <a:r>
              <a:rPr lang="uk-UA" altLang="en-US"/>
              <a:t>       </a:t>
            </a:r>
            <a:r>
              <a:rPr lang="uk-UA" altLang="en-US" b="1"/>
              <a:t> </a:t>
            </a:r>
            <a:r>
              <a:rPr lang="en-US" altLang="en-US" b="1"/>
              <a:t>Данте Аліг’єрі</a:t>
            </a:r>
            <a:r>
              <a:rPr lang="uk-UA" altLang="en-US" b="1"/>
              <a:t> </a:t>
            </a:r>
            <a:r>
              <a:rPr lang="uk-UA" altLang="en-US"/>
              <a:t>- </a:t>
            </a:r>
            <a:r>
              <a:rPr lang="en-US" altLang="en-US"/>
              <a:t>Божественна комедія</a:t>
            </a:r>
            <a:r>
              <a:rPr lang="uk-UA" altLang="en-US"/>
              <a:t> ( ідеї -а</a:t>
            </a:r>
            <a:r>
              <a:rPr lang="en-US" altLang="en-US"/>
              <a:t>легорія духовного шляху, критика церкв</a:t>
            </a:r>
            <a:r>
              <a:rPr lang="uk-UA" altLang="en-US"/>
              <a:t>и);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 </a:t>
            </a:r>
            <a:r>
              <a:rPr lang="uk-UA" altLang="en-US"/>
              <a:t>      </a:t>
            </a:r>
            <a:r>
              <a:rPr lang="en-US" altLang="en-US" b="1"/>
              <a:t>Франческо Петрарка</a:t>
            </a:r>
            <a:r>
              <a:rPr lang="uk-UA" altLang="en-US" b="1"/>
              <a:t> -  </a:t>
            </a:r>
            <a:r>
              <a:rPr lang="uk-UA" altLang="en-US"/>
              <a:t>Сонети, </a:t>
            </a:r>
            <a:r>
              <a:rPr lang="en-US" altLang="en-US"/>
              <a:t>Книга пісень, Листи до нащадків</a:t>
            </a:r>
            <a:r>
              <a:rPr lang="uk-UA" altLang="en-US"/>
              <a:t> (</a:t>
            </a:r>
            <a:r>
              <a:rPr lang="en-US" altLang="en-US"/>
              <a:t> </a:t>
            </a:r>
            <a:r>
              <a:rPr lang="uk-UA" altLang="en-US"/>
              <a:t>ідеї -г</a:t>
            </a:r>
            <a:r>
              <a:rPr lang="en-US" altLang="en-US"/>
              <a:t>уманізм, інтимна лірика, культ Лаури</a:t>
            </a:r>
            <a:r>
              <a:rPr lang="uk-UA" altLang="en-US"/>
              <a:t>);</a:t>
            </a:r>
            <a:endParaRPr lang="uk-UA" altLang="en-US"/>
          </a:p>
          <a:p>
            <a:pPr marL="0" indent="0">
              <a:buNone/>
            </a:pPr>
            <a:r>
              <a:rPr lang="uk-UA" altLang="en-US"/>
              <a:t>     </a:t>
            </a:r>
            <a:r>
              <a:rPr lang="uk-UA" altLang="en-US" b="1"/>
              <a:t> </a:t>
            </a:r>
            <a:r>
              <a:rPr lang="en-US" altLang="en-US" b="1"/>
              <a:t>Джованні Боккаччо</a:t>
            </a:r>
            <a:r>
              <a:rPr lang="uk-UA" altLang="en-US" b="1"/>
              <a:t> - </a:t>
            </a:r>
            <a:r>
              <a:rPr lang="uk-UA" altLang="en-US"/>
              <a:t>Декамерон (ідеї - г</a:t>
            </a:r>
            <a:r>
              <a:rPr lang="en-US" altLang="en-US"/>
              <a:t>еалізм, гумор, критика аскетизму</a:t>
            </a:r>
            <a:r>
              <a:rPr lang="uk-UA" altLang="en-US"/>
              <a:t> та церкви);</a:t>
            </a:r>
            <a:endParaRPr lang="uk-UA" altLang="en-US"/>
          </a:p>
          <a:p>
            <a:pPr marL="0" indent="0">
              <a:buNone/>
            </a:pPr>
            <a:r>
              <a:rPr lang="uk-UA" altLang="en-US"/>
              <a:t>      </a:t>
            </a:r>
            <a:r>
              <a:rPr lang="en-US" altLang="en-US" b="1"/>
              <a:t>Франсуа Рабле</a:t>
            </a:r>
            <a:r>
              <a:rPr lang="uk-UA" altLang="en-US" b="1"/>
              <a:t> </a:t>
            </a:r>
            <a:r>
              <a:rPr lang="uk-UA" altLang="en-US"/>
              <a:t>-  </a:t>
            </a:r>
            <a:r>
              <a:rPr lang="en-US" altLang="en-US"/>
              <a:t>Гаргантюа і Пантагрюель</a:t>
            </a:r>
            <a:r>
              <a:rPr lang="uk-UA" altLang="en-US"/>
              <a:t> (ідеї - с</a:t>
            </a:r>
            <a:r>
              <a:rPr lang="en-US" altLang="en-US"/>
              <a:t>атира, енциклопедія культури, вільнодумство</a:t>
            </a:r>
            <a:r>
              <a:rPr lang="uk-UA" altLang="en-US"/>
              <a:t>);</a:t>
            </a:r>
            <a:endParaRPr lang="uk-UA" altLang="en-US"/>
          </a:p>
          <a:p>
            <a:pPr marL="0" indent="0">
              <a:buNone/>
            </a:pPr>
            <a:r>
              <a:rPr lang="uk-UA" altLang="en-US"/>
              <a:t>      </a:t>
            </a:r>
            <a:r>
              <a:rPr lang="en-US" altLang="en-US" b="1"/>
              <a:t>Мігель де Сервантес</a:t>
            </a:r>
            <a:r>
              <a:rPr lang="uk-UA" altLang="en-US" b="1"/>
              <a:t> - </a:t>
            </a:r>
            <a:r>
              <a:rPr lang="en-US" altLang="en-US"/>
              <a:t>Дон Кіхот</a:t>
            </a:r>
            <a:r>
              <a:rPr lang="uk-UA" altLang="en-US" b="1"/>
              <a:t> </a:t>
            </a:r>
            <a:r>
              <a:rPr lang="uk-UA" altLang="en-US"/>
              <a:t>(ідеї - ї</a:t>
            </a:r>
            <a:r>
              <a:rPr lang="en-US" altLang="en-US"/>
              <a:t>ронія, конфлікт ідеалізму і реальності</a:t>
            </a:r>
            <a:r>
              <a:rPr lang="uk-UA" altLang="en-US"/>
              <a:t>);</a:t>
            </a:r>
            <a:endParaRPr lang="uk-UA" altLang="en-US"/>
          </a:p>
          <a:p>
            <a:pPr marL="0" indent="0">
              <a:buNone/>
            </a:pPr>
            <a:r>
              <a:rPr lang="uk-UA" altLang="en-US"/>
              <a:t>     </a:t>
            </a:r>
            <a:r>
              <a:rPr lang="en-US" altLang="en-US" b="1"/>
              <a:t>Вільям Шекспір</a:t>
            </a:r>
            <a:r>
              <a:rPr lang="uk-UA" altLang="en-US"/>
              <a:t> - </a:t>
            </a:r>
            <a:r>
              <a:rPr lang="en-US" altLang="en-US"/>
              <a:t>Гамлет, Отелло, Ромео і Джульєтта</a:t>
            </a:r>
            <a:r>
              <a:rPr lang="uk-UA" altLang="en-US"/>
              <a:t> (ідеї -г</a:t>
            </a:r>
            <a:r>
              <a:rPr lang="en-US" altLang="en-US"/>
              <a:t>либина характерів, трагізм, гуманізм</a:t>
            </a:r>
            <a:r>
              <a:rPr lang="uk-UA" altLang="en-US"/>
              <a:t>)</a:t>
            </a:r>
            <a:endParaRPr lang="en-US" altLang="en-US"/>
          </a:p>
          <a:p>
            <a:endParaRPr lang="en-US" altLang="en-US"/>
          </a:p>
          <a:p>
            <a:endParaRPr lang="en-US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en-US" altLang="en-US" sz="3600" b="1">
                <a:sym typeface="+mn-ea"/>
              </a:rPr>
              <a:t>Жанри та особливості</a:t>
            </a:r>
            <a:endParaRPr lang="en-US" sz="3600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6500" y="1416050"/>
            <a:ext cx="10410825" cy="5088255"/>
          </a:xfrm>
        </p:spPr>
        <p:txBody>
          <a:bodyPr>
            <a:normAutofit fontScale="25000"/>
          </a:bodyPr>
          <a:p>
            <a:r>
              <a:rPr lang="en-US" altLang="en-US" sz="12800"/>
              <a:t>- Гуманістична лірика — культ краси, любові, індивідуальності (Петрарка).</a:t>
            </a:r>
            <a:endParaRPr lang="en-US" altLang="en-US" sz="12800"/>
          </a:p>
          <a:p>
            <a:r>
              <a:rPr lang="en-US" altLang="en-US" sz="12800"/>
              <a:t>- Новела — коротка проза з мораллю, часто сатирична (Боккаччо).</a:t>
            </a:r>
            <a:endParaRPr lang="en-US" altLang="en-US" sz="12800"/>
          </a:p>
          <a:p>
            <a:r>
              <a:rPr lang="en-US" altLang="en-US" sz="12800"/>
              <a:t>- Філософський роман — поєднання фантастики, сатири, моралі (Рабле).</a:t>
            </a:r>
            <a:endParaRPr lang="en-US" altLang="en-US" sz="12800"/>
          </a:p>
          <a:p>
            <a:r>
              <a:rPr lang="en-US" altLang="en-US" sz="12800"/>
              <a:t>- Трагедія і комедія — глибокі психологічні конфлікти (Шекспір).</a:t>
            </a:r>
            <a:endParaRPr lang="en-US" altLang="en-US" sz="12800"/>
          </a:p>
          <a:p>
            <a:r>
              <a:rPr lang="en-US" altLang="en-US" sz="12800"/>
              <a:t>- Алегорія і утопія — образи ідеального суспільства (Кампанелла, Мор).</a:t>
            </a:r>
            <a:endParaRPr lang="en-US" altLang="en-US" sz="12800"/>
          </a:p>
          <a:p>
            <a:endParaRPr lang="en-US" altLang="en-US" sz="12800"/>
          </a:p>
          <a:p>
            <a:r>
              <a:rPr lang="en-US" altLang="en-US" sz="4665"/>
              <a:t>мовами, стилями та героями.</a:t>
            </a:r>
            <a:endParaRPr lang="en-US" altLang="en-US" sz="4665"/>
          </a:p>
          <a:p>
            <a:endParaRPr lang="en-US" altLang="en-US"/>
          </a:p>
          <a:p>
            <a:endParaRPr lang="en-US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pPr algn="ctr"/>
            <a:r>
              <a:rPr lang="en-US" altLang="en-US">
                <a:sym typeface="+mn-ea"/>
              </a:rPr>
              <a:t>Провідні ідеї епохи</a:t>
            </a:r>
            <a:br>
              <a:rPr lang="en-US" altLang="en-US">
                <a:sym typeface="+mn-ea"/>
              </a:rPr>
            </a:br>
            <a:r>
              <a:rPr lang="uk-UA" altLang="en-US">
                <a:sym typeface="+mn-ea"/>
              </a:rPr>
              <a:t>літератури епохи Відродження</a:t>
            </a:r>
            <a:endParaRPr lang="uk-UA" altLang="en-US"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0000" lnSpcReduction="10000"/>
          </a:bodyPr>
          <a:p>
            <a:pPr marL="0" indent="0">
              <a:buNone/>
            </a:pPr>
            <a:r>
              <a:rPr lang="en-US" altLang="en-US">
                <a:sym typeface="+mn-ea"/>
              </a:rPr>
              <a:t> - Гуманізм — людина як центр світу, її розум, гідність, свобода.</a:t>
            </a:r>
            <a:endParaRPr lang="en-US" altLang="en-US"/>
          </a:p>
          <a:p>
            <a:pPr marL="0" indent="0">
              <a:buNone/>
            </a:pPr>
            <a:r>
              <a:rPr lang="en-US" altLang="en-US">
                <a:sym typeface="+mn-ea"/>
              </a:rPr>
              <a:t>- Антична спадщина — повернення до ідеалів краси, гармонії, логіки.</a:t>
            </a:r>
            <a:endParaRPr lang="en-US" altLang="en-US"/>
          </a:p>
          <a:p>
            <a:pPr marL="0" indent="0">
              <a:buNone/>
            </a:pPr>
            <a:r>
              <a:rPr lang="en-US" altLang="en-US">
                <a:sym typeface="+mn-ea"/>
              </a:rPr>
              <a:t>- Світська культура — інтерес до земного життя, природи, мистецтва.</a:t>
            </a:r>
            <a:endParaRPr lang="en-US" altLang="en-US"/>
          </a:p>
          <a:p>
            <a:pPr marL="0" indent="0">
              <a:buNone/>
            </a:pPr>
            <a:r>
              <a:rPr lang="en-US" altLang="en-US">
                <a:sym typeface="+mn-ea"/>
              </a:rPr>
              <a:t>- Індивідуалізм — унікальність особистості, внутрішній світ героя.</a:t>
            </a:r>
            <a:endParaRPr lang="en-US" altLang="en-US"/>
          </a:p>
          <a:p>
            <a:pPr marL="0" indent="0">
              <a:buNone/>
            </a:pPr>
            <a:r>
              <a:rPr lang="en-US" altLang="en-US">
                <a:sym typeface="+mn-ea"/>
              </a:rPr>
              <a:t>- Критика середньовічної моралі — висміювання аскетизму, догматизму.</a:t>
            </a:r>
            <a:endParaRPr lang="en-US" altLang="en-US"/>
          </a:p>
          <a:p>
            <a:pPr marL="0" indent="0">
              <a:buNone/>
            </a:pPr>
            <a:r>
              <a:rPr lang="en-US" altLang="en-US">
                <a:sym typeface="+mn-ea"/>
              </a:rPr>
              <a:t>- Пошук істини — через досвід, роздуми, сумніви, подорожі.</a:t>
            </a:r>
            <a:endParaRPr lang="en-US" altLang="en-US"/>
          </a:p>
          <a:p>
            <a:pPr marL="0" indent="0">
              <a:buNone/>
            </a:pPr>
            <a:endParaRPr lang="en-US" altLang="en-US">
              <a:sym typeface="+mn-ea"/>
            </a:endParaRPr>
          </a:p>
          <a:p>
            <a:pPr marL="0" indent="0">
              <a:buNone/>
            </a:pPr>
            <a:r>
              <a:rPr lang="en-US" altLang="en-US">
                <a:sym typeface="+mn-ea"/>
              </a:rPr>
              <a:t> Відродження започаткувало формування національних літератур — італійської, французької, англійської, іспанської — з власними </a:t>
            </a:r>
            <a:r>
              <a:rPr lang="en-US" altLang="en-US"/>
              <a:t>мовами, стилями та героями.</a:t>
            </a:r>
            <a:endParaRPr lang="en-US" altLang="en-US"/>
          </a:p>
          <a:p>
            <a:pPr marL="0" indent="0">
              <a:buNone/>
            </a:pPr>
            <a:endParaRPr lang="en-US" altLang="en-US"/>
          </a:p>
          <a:p>
            <a:pPr marL="0" indent="0"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uk-UA" dirty="0" smtClean="0">
                <a:sym typeface="+mn-ea"/>
              </a:rPr>
              <a:t>Данте Аліґ'єрі (13.07.1265-13.09.1321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p>
            <a:endParaRPr lang="uk-UA" dirty="0" smtClean="0">
              <a:sym typeface="+mn-ea"/>
            </a:endParaRPr>
          </a:p>
          <a:p>
            <a:pPr>
              <a:buNone/>
            </a:pPr>
            <a:r>
              <a:rPr lang="uk-UA" dirty="0" smtClean="0">
                <a:sym typeface="+mn-ea"/>
              </a:rPr>
              <a:t> відстоював ідеї </a:t>
            </a:r>
            <a:endParaRPr lang="uk-UA" dirty="0" smtClean="0"/>
          </a:p>
          <a:p>
            <a:pPr>
              <a:buNone/>
            </a:pPr>
            <a:r>
              <a:rPr lang="uk-UA" dirty="0" smtClean="0">
                <a:sym typeface="+mn-ea"/>
              </a:rPr>
              <a:t>цінності </a:t>
            </a:r>
            <a:r>
              <a:rPr lang="uk-UA" dirty="0">
                <a:sym typeface="+mn-ea"/>
              </a:rPr>
              <a:t>земного </a:t>
            </a:r>
            <a:r>
              <a:rPr lang="uk-UA" dirty="0" smtClean="0">
                <a:sym typeface="+mn-ea"/>
              </a:rPr>
              <a:t>життя,</a:t>
            </a:r>
            <a:endParaRPr lang="uk-UA" dirty="0" smtClean="0"/>
          </a:p>
          <a:p>
            <a:pPr>
              <a:buNone/>
            </a:pPr>
            <a:r>
              <a:rPr lang="uk-UA" dirty="0" smtClean="0">
                <a:sym typeface="+mn-ea"/>
              </a:rPr>
              <a:t> критичного </a:t>
            </a:r>
            <a:r>
              <a:rPr lang="uk-UA" dirty="0">
                <a:sym typeface="+mn-ea"/>
              </a:rPr>
              <a:t>ставлення до </a:t>
            </a:r>
            <a:endParaRPr lang="uk-UA" dirty="0" smtClean="0"/>
          </a:p>
          <a:p>
            <a:pPr>
              <a:buNone/>
            </a:pPr>
            <a:r>
              <a:rPr lang="uk-UA" dirty="0" smtClean="0">
                <a:sym typeface="+mn-ea"/>
              </a:rPr>
              <a:t>офіціальної </a:t>
            </a:r>
            <a:r>
              <a:rPr lang="uk-UA" dirty="0">
                <a:sym typeface="+mn-ea"/>
              </a:rPr>
              <a:t>релігії та її </a:t>
            </a:r>
            <a:endParaRPr lang="uk-UA" dirty="0" smtClean="0"/>
          </a:p>
          <a:p>
            <a:pPr>
              <a:buNone/>
            </a:pPr>
            <a:r>
              <a:rPr lang="uk-UA" dirty="0" smtClean="0">
                <a:sym typeface="+mn-ea"/>
              </a:rPr>
              <a:t>представників</a:t>
            </a:r>
            <a:r>
              <a:rPr lang="uk-UA" dirty="0">
                <a:sym typeface="+mn-ea"/>
              </a:rPr>
              <a:t>, а також </a:t>
            </a:r>
            <a:endParaRPr lang="uk-UA" dirty="0" smtClean="0"/>
          </a:p>
          <a:p>
            <a:pPr>
              <a:buNone/>
            </a:pPr>
            <a:r>
              <a:rPr lang="uk-UA" dirty="0" smtClean="0">
                <a:sym typeface="+mn-ea"/>
              </a:rPr>
              <a:t>відстоював  нове ставлення</a:t>
            </a:r>
            <a:endParaRPr lang="uk-UA" dirty="0" smtClean="0"/>
          </a:p>
          <a:p>
            <a:pPr>
              <a:buNone/>
            </a:pPr>
            <a:r>
              <a:rPr lang="uk-UA" dirty="0" smtClean="0">
                <a:sym typeface="+mn-ea"/>
              </a:rPr>
              <a:t> </a:t>
            </a:r>
            <a:r>
              <a:rPr lang="uk-UA" dirty="0">
                <a:sym typeface="+mn-ea"/>
              </a:rPr>
              <a:t>до людини, </a:t>
            </a:r>
            <a:r>
              <a:rPr lang="uk-UA" dirty="0" smtClean="0">
                <a:sym typeface="+mn-ea"/>
              </a:rPr>
              <a:t>її </a:t>
            </a:r>
            <a:r>
              <a:rPr lang="uk-UA" dirty="0">
                <a:sym typeface="+mn-ea"/>
              </a:rPr>
              <a:t>почуттів </a:t>
            </a:r>
            <a:r>
              <a:rPr lang="uk-UA" dirty="0" smtClean="0">
                <a:sym typeface="+mn-ea"/>
              </a:rPr>
              <a:t>та</a:t>
            </a:r>
            <a:endParaRPr lang="uk-UA" dirty="0" smtClean="0"/>
          </a:p>
          <a:p>
            <a:pPr>
              <a:buNone/>
            </a:pPr>
            <a:r>
              <a:rPr lang="uk-UA" dirty="0" smtClean="0">
                <a:sym typeface="+mn-ea"/>
              </a:rPr>
              <a:t> </a:t>
            </a:r>
            <a:r>
              <a:rPr lang="uk-UA" dirty="0">
                <a:sym typeface="+mn-ea"/>
              </a:rPr>
              <a:t>місця </a:t>
            </a:r>
            <a:r>
              <a:rPr lang="uk-UA" dirty="0" smtClean="0">
                <a:sym typeface="+mn-ea"/>
              </a:rPr>
              <a:t>людини  </a:t>
            </a:r>
            <a:r>
              <a:rPr lang="uk-UA" dirty="0">
                <a:sym typeface="+mn-ea"/>
              </a:rPr>
              <a:t>у світі. </a:t>
            </a:r>
            <a:endParaRPr lang="ru-RU" dirty="0"/>
          </a:p>
          <a:p>
            <a:endParaRPr lang="ru-RU" dirty="0"/>
          </a:p>
          <a:p>
            <a:endParaRPr lang="en-US"/>
          </a:p>
        </p:txBody>
      </p:sp>
      <p:pic>
        <p:nvPicPr>
          <p:cNvPr id="1026" name="Picture 2" descr="Dante-alighieri.jpg"/>
          <p:cNvPicPr>
            <a:picLocks noChangeAspect="1" noChangeArrowheads="1"/>
          </p:cNvPicPr>
          <p:nvPr>
            <p:ph sz="half" idx="2"/>
          </p:nvPr>
        </p:nvPicPr>
        <p:blipFill>
          <a:blip r:embed="rId1" cstate="print"/>
          <a:srcRect t="16840" b="16840"/>
          <a:stretch>
            <a:fillRect/>
          </a:stretch>
        </p:blipFill>
        <p:spPr bwMode="auto">
          <a:xfrm>
            <a:off x="6172200" y="1825625"/>
            <a:ext cx="5181600" cy="4351655"/>
          </a:xfr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blipFill>
            <a:blip r:embed="rId1" cstate="print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uk-UA" sz="3600" b="1" dirty="0" smtClean="0"/>
              <a:t>Данте Аліґ'єрі (13.07.1265-13.09.1321)</a:t>
            </a:r>
            <a:endParaRPr lang="uk-UA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03512" y="1412775"/>
            <a:ext cx="8856000" cy="5076000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vi-VN" dirty="0"/>
              <a:t> — видатний італійський поет </a:t>
            </a:r>
            <a:r>
              <a:rPr lang="vi-VN" dirty="0" smtClean="0"/>
              <a:t>доби</a:t>
            </a:r>
            <a:r>
              <a:rPr lang="uk-UA" dirty="0"/>
              <a:t> </a:t>
            </a:r>
            <a:r>
              <a:rPr lang="uk-UA" dirty="0" smtClean="0"/>
              <a:t>Відродження</a:t>
            </a:r>
            <a:r>
              <a:rPr lang="vi-VN" dirty="0" smtClean="0"/>
              <a:t>, </a:t>
            </a:r>
            <a:r>
              <a:rPr lang="vi-VN" dirty="0"/>
              <a:t>письменник і політик, «Батько італійської літератури». Першим став писати літературні твори народною (тобто </a:t>
            </a:r>
            <a:endParaRPr lang="uk-UA" dirty="0" smtClean="0"/>
          </a:p>
          <a:p>
            <a:r>
              <a:rPr lang="vi-VN" dirty="0" smtClean="0">
                <a:hlinkClick r:id="rId2" tooltip="Італійська мова"/>
              </a:rPr>
              <a:t>італійською</a:t>
            </a:r>
            <a:r>
              <a:rPr lang="vi-VN" dirty="0" smtClean="0"/>
              <a:t>) мовою, а не </a:t>
            </a:r>
            <a:r>
              <a:rPr lang="vi-VN" dirty="0" smtClean="0">
                <a:hlinkClick r:id="rId3" tooltip="Латина"/>
              </a:rPr>
              <a:t>латиною</a:t>
            </a:r>
            <a:r>
              <a:rPr lang="vi-VN" dirty="0" smtClean="0"/>
              <a:t>. Його головний художній твір, поема </a:t>
            </a:r>
            <a:r>
              <a:rPr lang="vi-VN" dirty="0" smtClean="0">
                <a:hlinkClick r:id="rId4" tooltip="Божественна Комедія"/>
              </a:rPr>
              <a:t>«Божественна Комедія»</a:t>
            </a:r>
            <a:r>
              <a:rPr lang="vi-VN" dirty="0" smtClean="0"/>
              <a:t> (</a:t>
            </a:r>
            <a:r>
              <a:rPr lang="vi-VN" dirty="0" smtClean="0">
                <a:hlinkClick r:id="rId2" tooltip="Італійська мова"/>
              </a:rPr>
              <a:t>іт</a:t>
            </a:r>
            <a:r>
              <a:rPr lang="vi-VN" dirty="0" smtClean="0"/>
              <a:t>. </a:t>
            </a:r>
            <a:r>
              <a:rPr lang="en-US" dirty="0" smtClean="0"/>
              <a:t>la Divina Commedia), </a:t>
            </a:r>
            <a:r>
              <a:rPr lang="vi-VN" dirty="0" smtClean="0"/>
              <a:t>вважається шедевром світової літератури</a:t>
            </a:r>
            <a:r>
              <a:rPr lang="uk-UA" dirty="0" smtClean="0"/>
              <a:t> -</a:t>
            </a:r>
            <a:endParaRPr lang="uk-UA" dirty="0" smtClean="0"/>
          </a:p>
          <a:p>
            <a:pPr>
              <a:buNone/>
            </a:pPr>
            <a:r>
              <a:rPr lang="vi-VN" dirty="0" smtClean="0"/>
              <a:t>http://ae-lib.org.ua/texts/dante__divina_comedia__ua.htm.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lang="vi-VN" b="1" dirty="0" smtClean="0">
                <a:sym typeface="+mn-ea"/>
              </a:rPr>
              <a:t>Франче́ско Петра́рка</a:t>
            </a:r>
            <a:r>
              <a:rPr lang="uk-UA" b="1" dirty="0" smtClean="0">
                <a:sym typeface="+mn-ea"/>
              </a:rPr>
              <a:t> (20.07.1304-18.07.1374)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uk-UA" dirty="0" smtClean="0">
                <a:sym typeface="+mn-ea"/>
              </a:rPr>
              <a:t> Італійський поет</a:t>
            </a:r>
            <a:r>
              <a:rPr lang="vi-VN" dirty="0" smtClean="0">
                <a:sym typeface="+mn-ea"/>
              </a:rPr>
              <a:t>. Один </a:t>
            </a:r>
            <a:r>
              <a:rPr lang="vi-VN" dirty="0">
                <a:sym typeface="+mn-ea"/>
              </a:rPr>
              <a:t>із </a:t>
            </a:r>
            <a:r>
              <a:rPr lang="vi-VN" dirty="0" smtClean="0">
                <a:sym typeface="+mn-ea"/>
              </a:rPr>
              <a:t>засновників</a:t>
            </a:r>
            <a:r>
              <a:rPr lang="uk-UA" dirty="0" smtClean="0">
                <a:sym typeface="+mn-ea"/>
              </a:rPr>
              <a:t> </a:t>
            </a:r>
            <a:r>
              <a:rPr lang="vi-VN" dirty="0" smtClean="0">
                <a:sym typeface="+mn-ea"/>
                <a:hlinkClick r:id="rId1" tooltip="Гуманізм"/>
              </a:rPr>
              <a:t>гуманізму</a:t>
            </a:r>
            <a:r>
              <a:rPr lang="vi-VN" dirty="0">
                <a:sym typeface="+mn-ea"/>
              </a:rPr>
              <a:t>, </a:t>
            </a:r>
            <a:r>
              <a:rPr lang="vi-VN" dirty="0" smtClean="0">
                <a:sym typeface="+mn-ea"/>
              </a:rPr>
              <a:t>його</a:t>
            </a:r>
            <a:r>
              <a:rPr lang="uk-UA" dirty="0" smtClean="0">
                <a:sym typeface="+mn-ea"/>
              </a:rPr>
              <a:t> </a:t>
            </a:r>
            <a:r>
              <a:rPr lang="vi-VN" dirty="0" smtClean="0">
                <a:sym typeface="+mn-ea"/>
              </a:rPr>
              <a:t> </a:t>
            </a:r>
            <a:r>
              <a:rPr lang="vi-VN" dirty="0">
                <a:sym typeface="+mn-ea"/>
              </a:rPr>
              <a:t>називають «</a:t>
            </a:r>
            <a:r>
              <a:rPr lang="vi-VN" u="sng" dirty="0">
                <a:sym typeface="+mn-ea"/>
              </a:rPr>
              <a:t>батьком гуманізму».</a:t>
            </a:r>
            <a:endParaRPr lang="vi-VN" u="sng" dirty="0"/>
          </a:p>
          <a:p>
            <a:pPr marL="0" indent="0">
              <a:buNone/>
            </a:pPr>
            <a:r>
              <a:rPr lang="uk-UA" dirty="0" smtClean="0">
                <a:sym typeface="+mn-ea"/>
              </a:rPr>
              <a:t>	</a:t>
            </a:r>
            <a:r>
              <a:rPr lang="vi-VN" dirty="0" smtClean="0">
                <a:sym typeface="+mn-ea"/>
              </a:rPr>
              <a:t>Особливо </a:t>
            </a:r>
            <a:r>
              <a:rPr lang="vi-VN" dirty="0">
                <a:sym typeface="+mn-ea"/>
              </a:rPr>
              <a:t>відомі </a:t>
            </a:r>
            <a:r>
              <a:rPr lang="vi-VN" dirty="0">
                <a:sym typeface="+mn-ea"/>
                <a:hlinkClick r:id="rId2" tooltip="Сонет"/>
              </a:rPr>
              <a:t>сонети</a:t>
            </a:r>
            <a:r>
              <a:rPr lang="vi-VN" dirty="0">
                <a:sym typeface="+mn-ea"/>
              </a:rPr>
              <a:t> Петрарки, </a:t>
            </a:r>
            <a:r>
              <a:rPr lang="vi-VN" dirty="0" smtClean="0">
                <a:sym typeface="+mn-ea"/>
              </a:rPr>
              <a:t>котрі</a:t>
            </a:r>
            <a:r>
              <a:rPr lang="uk-UA" dirty="0" smtClean="0">
                <a:sym typeface="+mn-ea"/>
              </a:rPr>
              <a:t> </a:t>
            </a:r>
            <a:r>
              <a:rPr lang="vi-VN" dirty="0" smtClean="0">
                <a:sym typeface="+mn-ea"/>
              </a:rPr>
              <a:t>вважаються </a:t>
            </a:r>
            <a:r>
              <a:rPr lang="vi-VN" dirty="0">
                <a:sym typeface="+mn-ea"/>
              </a:rPr>
              <a:t>зразком жанру. Мова творів </a:t>
            </a:r>
            <a:r>
              <a:rPr lang="vi-VN" dirty="0" smtClean="0">
                <a:sym typeface="+mn-ea"/>
              </a:rPr>
              <a:t>Петрарки</a:t>
            </a:r>
            <a:r>
              <a:rPr lang="uk-UA" dirty="0" smtClean="0">
                <a:sym typeface="+mn-ea"/>
              </a:rPr>
              <a:t> </a:t>
            </a:r>
            <a:r>
              <a:rPr lang="vi-VN" dirty="0" smtClean="0">
                <a:sym typeface="+mn-ea"/>
              </a:rPr>
              <a:t>заклала </a:t>
            </a:r>
            <a:r>
              <a:rPr lang="vi-VN" dirty="0">
                <a:sym typeface="+mn-ea"/>
              </a:rPr>
              <a:t>основу </a:t>
            </a:r>
            <a:r>
              <a:rPr lang="uk-UA" dirty="0" smtClean="0">
                <a:sym typeface="+mn-ea"/>
              </a:rPr>
              <a:t>с</a:t>
            </a:r>
            <a:r>
              <a:rPr lang="vi-VN" dirty="0" smtClean="0">
                <a:sym typeface="+mn-ea"/>
              </a:rPr>
              <a:t>учасної</a:t>
            </a:r>
            <a:r>
              <a:rPr lang="vi-VN" dirty="0">
                <a:sym typeface="+mn-ea"/>
              </a:rPr>
              <a:t> </a:t>
            </a:r>
            <a:r>
              <a:rPr lang="uk-UA" dirty="0" smtClean="0">
                <a:sym typeface="+mn-ea"/>
              </a:rPr>
              <a:t>італійської мови.</a:t>
            </a:r>
            <a:endParaRPr lang="uk-UA" dirty="0" smtClean="0">
              <a:sym typeface="+mn-ea"/>
            </a:endParaRPr>
          </a:p>
          <a:p>
            <a:pPr marL="0" indent="0">
              <a:buNone/>
            </a:pPr>
            <a:r>
              <a:rPr lang="uk-UA" dirty="0" smtClean="0">
                <a:sym typeface="+mn-ea"/>
              </a:rPr>
              <a:t>Відстоював </a:t>
            </a:r>
            <a:r>
              <a:rPr lang="uk-UA" dirty="0">
                <a:sym typeface="+mn-ea"/>
              </a:rPr>
              <a:t>право людини на щастя у реальному, земному житті. Ф. Петрарка вважав, що естетичне, наукове і моральне вдосконалення особистості можливе лише за умови відокремлення художника або філософа від мас, протиставлення просвітницьких діячів літератури та філософії </a:t>
            </a:r>
            <a:r>
              <a:rPr lang="uk-UA" dirty="0" err="1">
                <a:sym typeface="+mn-ea"/>
              </a:rPr>
              <a:t>„неосвіченій</a:t>
            </a:r>
            <a:r>
              <a:rPr lang="uk-UA" dirty="0">
                <a:sym typeface="+mn-ea"/>
              </a:rPr>
              <a:t> </a:t>
            </a:r>
            <a:r>
              <a:rPr lang="uk-UA" dirty="0" err="1">
                <a:sym typeface="+mn-ea"/>
              </a:rPr>
              <a:t>черні”</a:t>
            </a:r>
            <a:r>
              <a:rPr lang="uk-UA" dirty="0">
                <a:sym typeface="+mn-ea"/>
              </a:rPr>
              <a:t>.</a:t>
            </a:r>
            <a:endParaRPr lang="vi-VN" dirty="0"/>
          </a:p>
          <a:p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uk-UA" altLang="en-US" b="1"/>
              <a:t>Сонет Ф.Петрарки № 61(</a:t>
            </a:r>
            <a:r>
              <a:rPr lang="uk-UA" altLang="en-US" sz="2000" b="1"/>
              <a:t>П</a:t>
            </a:r>
            <a:r>
              <a:rPr lang="uk-UA" altLang="en-US" sz="1600" b="1"/>
              <a:t>ереклад Дмитра Павличка)</a:t>
            </a:r>
            <a:endParaRPr lang="uk-UA" altLang="en-US" sz="1600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2630" y="1330960"/>
            <a:ext cx="11062970" cy="5362575"/>
          </a:xfrm>
        </p:spPr>
        <p:txBody>
          <a:bodyPr>
            <a:normAutofit fontScale="25000"/>
          </a:bodyPr>
          <a:p>
            <a:pPr marL="0" indent="0" algn="ctr">
              <a:buNone/>
            </a:pPr>
            <a:r>
              <a:rPr lang="uk-UA" altLang="en-US" sz="7200">
                <a:latin typeface="Arial Black" panose="020B0A04020102020204" charset="0"/>
                <a:cs typeface="Arial Black" panose="020B0A04020102020204" charset="0"/>
              </a:rPr>
              <a:t>     Благо</a:t>
            </a:r>
            <a:r>
              <a:rPr lang="en-US" altLang="en-US" sz="7200">
                <a:latin typeface="Arial Black" panose="020B0A04020102020204" charset="0"/>
                <a:cs typeface="Arial Black" panose="020B0A04020102020204" charset="0"/>
              </a:rPr>
              <a:t>словенні будьте, день і рік,</a:t>
            </a:r>
            <a:endParaRPr lang="en-US" altLang="en-US" sz="7200">
              <a:latin typeface="Arial Black" panose="020B0A04020102020204" charset="0"/>
              <a:cs typeface="Arial Black" panose="020B0A04020102020204" charset="0"/>
            </a:endParaRPr>
          </a:p>
          <a:p>
            <a:pPr marL="0" indent="0" algn="ctr">
              <a:buNone/>
            </a:pPr>
            <a:r>
              <a:rPr lang="en-US" altLang="en-US" sz="7200">
                <a:latin typeface="Arial Black" panose="020B0A04020102020204" charset="0"/>
                <a:cs typeface="Arial Black" panose="020B0A04020102020204" charset="0"/>
              </a:rPr>
              <a:t>І мить, і місяць, і місця урочі,</a:t>
            </a:r>
            <a:endParaRPr lang="en-US" altLang="en-US" sz="7200">
              <a:latin typeface="Arial Black" panose="020B0A04020102020204" charset="0"/>
              <a:cs typeface="Arial Black" panose="020B0A04020102020204" charset="0"/>
            </a:endParaRPr>
          </a:p>
          <a:p>
            <a:pPr marL="0" indent="0" algn="ctr">
              <a:buNone/>
            </a:pPr>
            <a:r>
              <a:rPr lang="en-US" altLang="en-US" sz="7200">
                <a:latin typeface="Arial Black" panose="020B0A04020102020204" charset="0"/>
                <a:cs typeface="Arial Black" panose="020B0A04020102020204" charset="0"/>
              </a:rPr>
              <a:t>Де постеріг я ті сяйливі очі,</a:t>
            </a:r>
            <a:endParaRPr lang="en-US" altLang="en-US" sz="7200">
              <a:latin typeface="Arial Black" panose="020B0A04020102020204" charset="0"/>
              <a:cs typeface="Arial Black" panose="020B0A04020102020204" charset="0"/>
            </a:endParaRPr>
          </a:p>
          <a:p>
            <a:pPr marL="0" indent="0" algn="ctr">
              <a:buNone/>
            </a:pPr>
            <a:r>
              <a:rPr lang="uk-UA" altLang="en-US" sz="7200">
                <a:latin typeface="Arial Black" panose="020B0A04020102020204" charset="0"/>
                <a:cs typeface="Arial Black" panose="020B0A04020102020204" charset="0"/>
              </a:rPr>
              <a:t>  </a:t>
            </a:r>
            <a:r>
              <a:rPr lang="en-US" altLang="en-US" sz="7200">
                <a:latin typeface="Arial Black" panose="020B0A04020102020204" charset="0"/>
                <a:cs typeface="Arial Black" panose="020B0A04020102020204" charset="0"/>
              </a:rPr>
              <a:t>Що зав'язали світ мені навік!</a:t>
            </a:r>
            <a:endParaRPr lang="en-US" altLang="en-US" sz="7200">
              <a:latin typeface="Arial Black" panose="020B0A04020102020204" charset="0"/>
              <a:cs typeface="Arial Black" panose="020B0A04020102020204" charset="0"/>
            </a:endParaRPr>
          </a:p>
          <a:p>
            <a:pPr marL="0" indent="0" algn="ctr">
              <a:buNone/>
            </a:pPr>
            <a:r>
              <a:rPr lang="uk-UA" altLang="en-US" sz="7200">
                <a:latin typeface="Arial Black" panose="020B0A04020102020204" charset="0"/>
                <a:cs typeface="Arial Black" panose="020B0A04020102020204" charset="0"/>
              </a:rPr>
              <a:t>           </a:t>
            </a:r>
            <a:r>
              <a:rPr lang="en-US" altLang="en-US" sz="7200">
                <a:latin typeface="Arial Black" panose="020B0A04020102020204" charset="0"/>
                <a:cs typeface="Arial Black" panose="020B0A04020102020204" charset="0"/>
              </a:rPr>
              <a:t>Благословен вогонь, що серце пік,</a:t>
            </a:r>
            <a:endParaRPr lang="en-US" altLang="en-US" sz="7200">
              <a:latin typeface="Arial Black" panose="020B0A04020102020204" charset="0"/>
              <a:cs typeface="Arial Black" panose="020B0A04020102020204" charset="0"/>
            </a:endParaRPr>
          </a:p>
          <a:p>
            <a:pPr marL="0" indent="0" algn="ctr">
              <a:buNone/>
            </a:pPr>
            <a:r>
              <a:rPr lang="uk-UA" altLang="en-US" sz="7200">
                <a:latin typeface="Arial Black" panose="020B0A04020102020204" charset="0"/>
                <a:cs typeface="Arial Black" panose="020B0A04020102020204" charset="0"/>
              </a:rPr>
              <a:t>    </a:t>
            </a:r>
            <a:r>
              <a:rPr lang="en-US" altLang="en-US" sz="7200">
                <a:latin typeface="Arial Black" panose="020B0A04020102020204" charset="0"/>
                <a:cs typeface="Arial Black" panose="020B0A04020102020204" charset="0"/>
              </a:rPr>
              <a:t>Солодкий біль спечаленої ночі</a:t>
            </a:r>
            <a:endParaRPr lang="en-US" altLang="en-US" sz="7200">
              <a:latin typeface="Arial Black" panose="020B0A04020102020204" charset="0"/>
              <a:cs typeface="Arial Black" panose="020B0A04020102020204" charset="0"/>
            </a:endParaRPr>
          </a:p>
          <a:p>
            <a:pPr marL="0" indent="0" algn="ctr">
              <a:buNone/>
            </a:pPr>
            <a:r>
              <a:rPr lang="uk-UA" altLang="en-US" sz="7200">
                <a:latin typeface="Arial Black" panose="020B0A04020102020204" charset="0"/>
                <a:cs typeface="Arial Black" panose="020B0A04020102020204" charset="0"/>
              </a:rPr>
              <a:t> </a:t>
            </a:r>
            <a:r>
              <a:rPr lang="en-US" altLang="en-US" sz="7200">
                <a:latin typeface="Arial Black" panose="020B0A04020102020204" charset="0"/>
                <a:cs typeface="Arial Black" panose="020B0A04020102020204" charset="0"/>
              </a:rPr>
              <a:t>І лук Амура, що в безоболоччі</a:t>
            </a:r>
            <a:endParaRPr lang="en-US" altLang="en-US" sz="7200">
              <a:latin typeface="Arial Black" panose="020B0A04020102020204" charset="0"/>
              <a:cs typeface="Arial Black" panose="020B0A04020102020204" charset="0"/>
            </a:endParaRPr>
          </a:p>
          <a:p>
            <a:pPr marL="0" indent="0" algn="ctr">
              <a:buNone/>
            </a:pPr>
            <a:r>
              <a:rPr lang="uk-UA" altLang="en-US" sz="7200">
                <a:latin typeface="Arial Black" panose="020B0A04020102020204" charset="0"/>
                <a:cs typeface="Arial Black" panose="020B0A04020102020204" charset="0"/>
              </a:rPr>
              <a:t>   </a:t>
            </a:r>
            <a:r>
              <a:rPr lang="en-US" altLang="en-US" sz="7200">
                <a:latin typeface="Arial Black" panose="020B0A04020102020204" charset="0"/>
                <a:cs typeface="Arial Black" panose="020B0A04020102020204" charset="0"/>
              </a:rPr>
              <a:t>Пускав у мене стріл ясний потік!</a:t>
            </a:r>
            <a:endParaRPr lang="en-US" altLang="en-US" sz="7200">
              <a:latin typeface="Arial Black" panose="020B0A04020102020204" charset="0"/>
              <a:cs typeface="Arial Black" panose="020B0A04020102020204" charset="0"/>
            </a:endParaRPr>
          </a:p>
          <a:p>
            <a:pPr marL="0" indent="0" algn="ctr">
              <a:buNone/>
            </a:pPr>
            <a:r>
              <a:rPr lang="uk-UA" altLang="en-US" sz="7200">
                <a:latin typeface="Arial Black" panose="020B0A04020102020204" charset="0"/>
                <a:cs typeface="Arial Black" panose="020B0A04020102020204" charset="0"/>
              </a:rPr>
              <a:t>     </a:t>
            </a:r>
            <a:r>
              <a:rPr lang="en-US" altLang="en-US" sz="7200">
                <a:latin typeface="Arial Black" panose="020B0A04020102020204" charset="0"/>
                <a:cs typeface="Arial Black" panose="020B0A04020102020204" charset="0"/>
              </a:rPr>
              <a:t>Благословенні будьте, серця рани</a:t>
            </a:r>
            <a:endParaRPr lang="en-US" altLang="en-US" sz="7200">
              <a:latin typeface="Arial Black" panose="020B0A04020102020204" charset="0"/>
              <a:cs typeface="Arial Black" panose="020B0A04020102020204" charset="0"/>
            </a:endParaRPr>
          </a:p>
          <a:p>
            <a:pPr marL="0" indent="0" algn="ctr">
              <a:buNone/>
            </a:pPr>
            <a:r>
              <a:rPr lang="en-US" altLang="en-US" sz="7200">
                <a:latin typeface="Arial Black" panose="020B0A04020102020204" charset="0"/>
                <a:cs typeface="Arial Black" panose="020B0A04020102020204" charset="0"/>
              </a:rPr>
              <a:t>І вимовлене пошепки ім'я</a:t>
            </a:r>
            <a:endParaRPr lang="en-US" altLang="en-US" sz="7200">
              <a:latin typeface="Arial Black" panose="020B0A04020102020204" charset="0"/>
              <a:cs typeface="Arial Black" panose="020B0A04020102020204" charset="0"/>
            </a:endParaRPr>
          </a:p>
          <a:p>
            <a:pPr marL="0" indent="0" algn="ctr">
              <a:buNone/>
            </a:pPr>
            <a:r>
              <a:rPr lang="uk-UA" altLang="en-US" sz="7200">
                <a:latin typeface="Arial Black" panose="020B0A04020102020204" charset="0"/>
                <a:cs typeface="Arial Black" panose="020B0A04020102020204" charset="0"/>
              </a:rPr>
              <a:t>     </a:t>
            </a:r>
            <a:r>
              <a:rPr lang="en-US" altLang="en-US" sz="7200">
                <a:latin typeface="Arial Black" panose="020B0A04020102020204" charset="0"/>
                <a:cs typeface="Arial Black" panose="020B0A04020102020204" charset="0"/>
              </a:rPr>
              <a:t>Моєї донни — ніжне і кохане,</a:t>
            </a:r>
            <a:endParaRPr lang="en-US" altLang="en-US" sz="7200">
              <a:latin typeface="Arial Black" panose="020B0A04020102020204" charset="0"/>
              <a:cs typeface="Arial Black" panose="020B0A04020102020204" charset="0"/>
            </a:endParaRPr>
          </a:p>
          <a:p>
            <a:pPr marL="0" indent="0" algn="ctr">
              <a:buNone/>
            </a:pPr>
            <a:r>
              <a:rPr lang="uk-UA" altLang="en-US" sz="7200">
                <a:latin typeface="Arial Black" panose="020B0A04020102020204" charset="0"/>
                <a:cs typeface="Arial Black" panose="020B0A04020102020204" charset="0"/>
              </a:rPr>
              <a:t>                    </a:t>
            </a:r>
            <a:r>
              <a:rPr lang="en-US" altLang="en-US" sz="7200">
                <a:latin typeface="Arial Black" panose="020B0A04020102020204" charset="0"/>
                <a:cs typeface="Arial Black" panose="020B0A04020102020204" charset="0"/>
              </a:rPr>
              <a:t>Писав, творивши славу, що не в'яне, —</a:t>
            </a:r>
            <a:endParaRPr lang="en-US" altLang="en-US" sz="7200">
              <a:latin typeface="Arial Black" panose="020B0A04020102020204" charset="0"/>
              <a:cs typeface="Arial Black" panose="020B0A04020102020204" charset="0"/>
            </a:endParaRPr>
          </a:p>
          <a:p>
            <a:pPr marL="0" indent="0" algn="ctr">
              <a:buNone/>
            </a:pPr>
            <a:r>
              <a:rPr lang="uk-UA" altLang="en-US" sz="7200">
                <a:latin typeface="Arial Black" panose="020B0A04020102020204" charset="0"/>
                <a:cs typeface="Arial Black" panose="020B0A04020102020204" charset="0"/>
              </a:rPr>
              <a:t>   </a:t>
            </a:r>
            <a:r>
              <a:rPr lang="en-US" altLang="en-US" sz="7200">
                <a:latin typeface="Arial Black" panose="020B0A04020102020204" charset="0"/>
                <a:cs typeface="Arial Black" panose="020B0A04020102020204" charset="0"/>
              </a:rPr>
              <a:t>Й ти, неподільна радосте моя</a:t>
            </a:r>
            <a:r>
              <a:rPr lang="en-US" altLang="en-US" sz="6400"/>
              <a:t>!</a:t>
            </a:r>
            <a:endParaRPr lang="en-US" altLang="en-US" sz="64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uk-UA" altLang="en-US"/>
              <a:t>СОНЕТ ФРАНЧЕСКО ПЕТРАРКИ№  267</a:t>
            </a:r>
            <a:endParaRPr lang="uk-UA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3105" y="1365885"/>
            <a:ext cx="10640695" cy="4811395"/>
          </a:xfrm>
        </p:spPr>
        <p:txBody>
          <a:bodyPr>
            <a:normAutofit fontScale="25000"/>
          </a:bodyPr>
          <a:p>
            <a:pPr marL="0" indent="0">
              <a:buNone/>
            </a:pPr>
            <a:r>
              <a:rPr lang="en-US" altLang="en-US" sz="7200"/>
              <a:t>Де постать горда, де струнка постава,</a:t>
            </a:r>
            <a:endParaRPr lang="en-US" altLang="en-US" sz="7200"/>
          </a:p>
          <a:p>
            <a:r>
              <a:rPr lang="en-US" altLang="en-US" sz="7200"/>
              <a:t>Де мова та бентежна й величава,</a:t>
            </a:r>
            <a:endParaRPr lang="en-US" altLang="en-US" sz="7200"/>
          </a:p>
          <a:p>
            <a:r>
              <a:rPr lang="en-US" altLang="en-US" sz="7200"/>
              <a:t>Що завдає негідникові встид?</a:t>
            </a:r>
            <a:endParaRPr lang="en-US" altLang="en-US" sz="7200"/>
          </a:p>
          <a:p>
            <a:endParaRPr lang="en-US" altLang="en-US" sz="7200"/>
          </a:p>
          <a:p>
            <a:r>
              <a:rPr lang="en-US" altLang="en-US" sz="7200"/>
              <a:t>Де сміх, що жалить того, хто набрид?</a:t>
            </a:r>
            <a:endParaRPr lang="en-US" altLang="en-US" sz="7200"/>
          </a:p>
          <a:p>
            <a:r>
              <a:rPr lang="en-US" altLang="en-US" sz="7200"/>
              <a:t>Де та душа, що, мов зоря яскрава,</a:t>
            </a:r>
            <a:endParaRPr lang="en-US" altLang="en-US" sz="7200"/>
          </a:p>
          <a:p>
            <a:r>
              <a:rPr lang="en-US" altLang="en-US" sz="7200"/>
              <a:t>Висока й гідна владарського права,</a:t>
            </a:r>
            <a:endParaRPr lang="en-US" altLang="en-US" sz="7200"/>
          </a:p>
          <a:p>
            <a:r>
              <a:rPr lang="en-US" altLang="en-US" sz="7200"/>
              <a:t>Небесну нам осяяла блакить?</a:t>
            </a:r>
            <a:endParaRPr lang="en-US" altLang="en-US" sz="7200"/>
          </a:p>
          <a:p>
            <a:endParaRPr lang="en-US" altLang="en-US" sz="7200"/>
          </a:p>
          <a:p>
            <a:r>
              <a:rPr lang="en-US" altLang="en-US" sz="7200"/>
              <a:t>Я вами дихаю, для вас палаю,</a:t>
            </a:r>
            <a:endParaRPr lang="en-US" altLang="en-US" sz="7200"/>
          </a:p>
          <a:p>
            <a:r>
              <a:rPr lang="en-US" altLang="en-US" sz="7200"/>
              <a:t>Я народивсь для вашого єства,</a:t>
            </a:r>
            <a:endParaRPr lang="en-US" altLang="en-US" sz="7200"/>
          </a:p>
          <a:p>
            <a:r>
              <a:rPr lang="en-US" altLang="en-US" sz="7200"/>
              <a:t>Без вас мені нема й не треба раю;</a:t>
            </a:r>
            <a:endParaRPr lang="en-US" altLang="en-US" sz="7200"/>
          </a:p>
          <a:p>
            <a:endParaRPr lang="en-US" altLang="en-US" sz="7200"/>
          </a:p>
          <a:p>
            <a:r>
              <a:rPr lang="en-US" altLang="en-US" sz="7200"/>
              <a:t>Як радість відійшла моя жива,</a:t>
            </a:r>
            <a:endParaRPr lang="en-US" altLang="en-US" sz="7200"/>
          </a:p>
          <a:p>
            <a:r>
              <a:rPr lang="en-US" altLang="en-US" sz="7200"/>
              <a:t>В словах надію я плекав безкраю,</a:t>
            </a:r>
            <a:endParaRPr lang="en-US" altLang="en-US" sz="7200"/>
          </a:p>
          <a:p>
            <a:r>
              <a:rPr lang="en-US" altLang="en-US" sz="7200"/>
              <a:t>Та вітер порозвіював слова.</a:t>
            </a:r>
            <a:endParaRPr lang="en-US" altLang="en-US" sz="72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uk-UA" altLang="en-US"/>
              <a:t>ФРАНЧЕСКО ПЕТРАРКА. СОНЕТ 267.</a:t>
            </a:r>
            <a:endParaRPr lang="uk-UA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593090" y="1460500"/>
            <a:ext cx="5241925" cy="1149985"/>
          </a:xfrm>
        </p:spPr>
        <p:txBody>
          <a:bodyPr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77545" y="2010410"/>
            <a:ext cx="5062220" cy="4022090"/>
          </a:xfrm>
        </p:spPr>
        <p:txBody>
          <a:bodyPr>
            <a:normAutofit fontScale="25000"/>
          </a:bodyPr>
          <a:p>
            <a:pPr marL="0" indent="0">
              <a:buNone/>
            </a:pPr>
            <a:endParaRPr lang="en-US" altLang="en-US" sz="9600"/>
          </a:p>
          <a:p>
            <a:pPr marL="0" indent="0">
              <a:buNone/>
            </a:pPr>
            <a:r>
              <a:rPr lang="en-US" altLang="en-US" sz="9600"/>
              <a:t>Де погляд ніжний, де чарівний вид;</a:t>
            </a:r>
            <a:endParaRPr lang="en-US" altLang="en-US" sz="9600"/>
          </a:p>
          <a:p>
            <a:pPr marL="0" indent="0">
              <a:buNone/>
            </a:pPr>
            <a:r>
              <a:rPr lang="en-US" altLang="en-US" sz="9600"/>
              <a:t>Де постать горда, де струнка постава,</a:t>
            </a:r>
            <a:endParaRPr lang="en-US" altLang="en-US" sz="9600"/>
          </a:p>
          <a:p>
            <a:pPr marL="0" indent="0">
              <a:buNone/>
            </a:pPr>
            <a:r>
              <a:rPr lang="en-US" altLang="en-US" sz="9600"/>
              <a:t>Де мова та бентежна й величава,</a:t>
            </a:r>
            <a:endParaRPr lang="en-US" altLang="en-US" sz="9600"/>
          </a:p>
          <a:p>
            <a:pPr marL="0" indent="0">
              <a:buNone/>
            </a:pPr>
            <a:r>
              <a:rPr lang="en-US" altLang="en-US" sz="9600"/>
              <a:t>Що завдає негідникові встид?</a:t>
            </a:r>
            <a:endParaRPr lang="en-US" altLang="en-US" sz="9600"/>
          </a:p>
          <a:p>
            <a:pPr marL="0" indent="0">
              <a:buNone/>
            </a:pPr>
            <a:r>
              <a:rPr lang="en-US" altLang="en-US" sz="9600"/>
              <a:t>Де сміх, що жалить того, хто набрид?</a:t>
            </a:r>
            <a:endParaRPr lang="en-US" altLang="en-US" sz="9600"/>
          </a:p>
          <a:p>
            <a:pPr marL="0" indent="0">
              <a:buNone/>
            </a:pPr>
            <a:r>
              <a:rPr lang="en-US" altLang="en-US" sz="9600"/>
              <a:t>Де та душа, що, мов зоря яскрава,</a:t>
            </a:r>
            <a:endParaRPr lang="en-US" altLang="en-US" sz="9600"/>
          </a:p>
          <a:p>
            <a:pPr marL="0" indent="0">
              <a:buNone/>
            </a:pPr>
            <a:r>
              <a:rPr lang="en-US" altLang="en-US" sz="9600"/>
              <a:t>Висока й гідна владарського права,</a:t>
            </a:r>
            <a:endParaRPr lang="en-US" altLang="en-US" sz="9600"/>
          </a:p>
          <a:p>
            <a:pPr marL="0" indent="0">
              <a:buNone/>
            </a:pPr>
            <a:r>
              <a:rPr lang="en-US" altLang="en-US" sz="9600"/>
              <a:t>Небесну нам о</a:t>
            </a:r>
            <a:r>
              <a:rPr lang="en-US" altLang="en-US" sz="11200"/>
              <a:t>сяяла блакить?</a:t>
            </a:r>
            <a:endParaRPr lang="en-US" altLang="en-US" sz="1120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6393815" y="1786573"/>
            <a:ext cx="5183188" cy="823912"/>
          </a:xfrm>
        </p:spPr>
        <p:txBody>
          <a:bodyPr/>
          <a:p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6309360" y="2348230"/>
            <a:ext cx="5604510" cy="3841750"/>
          </a:xfrm>
        </p:spPr>
        <p:txBody>
          <a:bodyPr>
            <a:normAutofit lnSpcReduction="20000"/>
          </a:bodyPr>
          <a:p>
            <a:pPr marL="0" indent="0">
              <a:buNone/>
            </a:pPr>
            <a:endParaRPr lang="en-US" altLang="en-US"/>
          </a:p>
          <a:p>
            <a:pPr marL="0" indent="0">
              <a:buNone/>
            </a:pPr>
            <a:r>
              <a:rPr lang="en-US" altLang="en-US"/>
              <a:t>Я вами дихаю, для вас палаю,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Я народивсь для вашого єства,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Без вас мені нема й не треба раю;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Як радість відійшла моя жива,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В словах надію я плекав безкраю,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Та вітер порозвіював слова.</a:t>
            </a:r>
            <a:endParaRPr lang="en-US" alt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pPr algn="ctr"/>
            <a:r>
              <a:rPr lang="" altLang="en-US" sz="3555" b="1"/>
              <a:t>«</a:t>
            </a:r>
            <a:r>
              <a:rPr lang="en-US" altLang="en-US" sz="3555" b="1"/>
              <a:t>Декамерон</a:t>
            </a:r>
            <a:r>
              <a:rPr lang="" altLang="en-US" sz="3555" b="1"/>
              <a:t>»</a:t>
            </a:r>
            <a:r>
              <a:rPr lang="uk-UA" sz="3555" b="1"/>
              <a:t>.</a:t>
            </a:r>
            <a:r>
              <a:rPr lang="en-US" altLang="en-US" sz="3555" b="1"/>
              <a:t> </a:t>
            </a:r>
            <a:r>
              <a:rPr lang="en-US" altLang="en-US" sz="3555" b="1">
                <a:sym typeface="+mn-ea"/>
              </a:rPr>
              <a:t>Основні ідеї</a:t>
            </a:r>
            <a:endParaRPr lang="en-US" altLang="en-US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0000"/>
          </a:bodyPr>
          <a:p>
            <a:r>
              <a:rPr lang="en-US" altLang="en-US"/>
              <a:t>- </a:t>
            </a:r>
            <a:r>
              <a:rPr lang="en-US" altLang="en-US" b="1"/>
              <a:t>Гуманізм </a:t>
            </a:r>
            <a:r>
              <a:rPr lang="en-US" altLang="en-US"/>
              <a:t>— людина як розумна, чуттєва істота, здатна на вибір, помилку і вдосконалення.</a:t>
            </a:r>
            <a:endParaRPr lang="en-US" altLang="en-US"/>
          </a:p>
          <a:p>
            <a:r>
              <a:rPr lang="en-US" altLang="en-US"/>
              <a:t>- </a:t>
            </a:r>
            <a:r>
              <a:rPr lang="en-US" altLang="en-US" b="1"/>
              <a:t>Критика аскетизму</a:t>
            </a:r>
            <a:r>
              <a:rPr lang="en-US" altLang="en-US"/>
              <a:t> — висміювання середньовічної моралі, подвійних стандартів духовенства.</a:t>
            </a:r>
            <a:endParaRPr lang="en-US" altLang="en-US"/>
          </a:p>
          <a:p>
            <a:r>
              <a:rPr lang="en-US" altLang="en-US"/>
              <a:t>- </a:t>
            </a:r>
            <a:r>
              <a:rPr lang="en-US" altLang="en-US" b="1"/>
              <a:t>Сила розуму і винахідливості</a:t>
            </a:r>
            <a:r>
              <a:rPr lang="en-US" altLang="en-US"/>
              <a:t> — герої часто перемагають завдяки дотепності, хитрості, гумору.</a:t>
            </a:r>
            <a:endParaRPr lang="en-US" altLang="en-US"/>
          </a:p>
          <a:p>
            <a:r>
              <a:rPr lang="en-US" altLang="en-US"/>
              <a:t>- </a:t>
            </a:r>
            <a:r>
              <a:rPr lang="en-US" altLang="en-US" b="1"/>
              <a:t>Любов у різних формах</a:t>
            </a:r>
            <a:r>
              <a:rPr lang="en-US" altLang="en-US"/>
              <a:t> — романтична, тілесна, трагічна, комічна, заборонена.</a:t>
            </a:r>
            <a:endParaRPr lang="en-US" altLang="en-US"/>
          </a:p>
          <a:p>
            <a:r>
              <a:rPr lang="en-US" altLang="en-US"/>
              <a:t>- </a:t>
            </a:r>
            <a:r>
              <a:rPr lang="en-US" altLang="en-US" b="1"/>
              <a:t>Життєва мудрість</a:t>
            </a:r>
            <a:r>
              <a:rPr lang="en-US" altLang="en-US"/>
              <a:t> — новели містять моральні висновки, але не повчальні, а життєво-практичні.</a:t>
            </a:r>
            <a:endParaRPr lang="en-US" altLang="en-US"/>
          </a:p>
          <a:p>
            <a:r>
              <a:rPr lang="en-US" altLang="en-US"/>
              <a:t>- </a:t>
            </a:r>
            <a:r>
              <a:rPr lang="en-US" altLang="en-US" b="1"/>
              <a:t>Світська культура </a:t>
            </a:r>
            <a:r>
              <a:rPr lang="en-US" altLang="en-US"/>
              <a:t>— увага до побуту, краси, задоволень, мистецтва, природи.</a:t>
            </a:r>
            <a:endParaRPr lang="en-US" altLang="en-US"/>
          </a:p>
          <a:p>
            <a:endParaRPr lang="en-US" altLang="en-US"/>
          </a:p>
          <a:p>
            <a:endParaRPr lang="en-US" altLang="en-US"/>
          </a:p>
          <a:p>
            <a:endParaRPr lang="en-US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uk-UA" altLang="en-US" b="1"/>
              <a:t>Антична література</a:t>
            </a:r>
            <a:endParaRPr lang="uk-UA" altLang="en-US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66825"/>
            <a:ext cx="10515600" cy="4910455"/>
          </a:xfrm>
        </p:spPr>
        <p:txBody>
          <a:bodyPr>
            <a:normAutofit fontScale="80000"/>
          </a:bodyPr>
          <a:p>
            <a:pPr marL="0" indent="0">
              <a:buNone/>
            </a:pPr>
            <a:r>
              <a:rPr lang="en-US" altLang="en-US" b="1"/>
              <a:t>Антична література</a:t>
            </a:r>
            <a:r>
              <a:rPr lang="en-US" altLang="en-US"/>
              <a:t> охоплює творчість давньогрецьких і римських авторів, серед яких Гомер, Софокл, Платон, Вергілій та Овідій. Її твори розкривають ідеї героїзму, доброчесності, долі, краси та гармонії.</a:t>
            </a:r>
            <a:endParaRPr lang="en-US" altLang="en-US"/>
          </a:p>
          <a:p>
            <a:pPr marL="0" indent="0">
              <a:buNone/>
            </a:pPr>
            <a:r>
              <a:rPr lang="zh-CN" altLang="en-US"/>
              <a:t>🏛</a:t>
            </a:r>
            <a:r>
              <a:rPr lang="en-US" altLang="en-US"/>
              <a:t> Основні представники</a:t>
            </a:r>
            <a:endParaRPr lang="en-US" altLang="en-US"/>
          </a:p>
          <a:p>
            <a:pPr marL="0" indent="0">
              <a:buNone/>
            </a:pPr>
            <a:r>
              <a:rPr lang="en-US" altLang="en-US" b="1" u="sng"/>
              <a:t>Давньогрецькі автори:</a:t>
            </a:r>
            <a:endParaRPr lang="en-US" altLang="en-US" b="1" u="sng"/>
          </a:p>
          <a:p>
            <a:pPr marL="0" indent="0">
              <a:buNone/>
            </a:pPr>
            <a:r>
              <a:rPr lang="en-US" altLang="en-US" b="1"/>
              <a:t>Гомер </a:t>
            </a:r>
            <a:r>
              <a:rPr lang="en-US" altLang="en-US"/>
              <a:t>— </a:t>
            </a:r>
            <a:r>
              <a:rPr lang="" altLang="en-US"/>
              <a:t>«</a:t>
            </a:r>
            <a:r>
              <a:rPr lang="en-US" altLang="en-US"/>
              <a:t>Іліада</a:t>
            </a:r>
            <a:r>
              <a:rPr lang="" altLang="en-US"/>
              <a:t>»</a:t>
            </a:r>
            <a:r>
              <a:rPr lang="en-US" altLang="en-US"/>
              <a:t>, </a:t>
            </a:r>
            <a:r>
              <a:rPr lang="" altLang="en-US"/>
              <a:t>«</a:t>
            </a:r>
            <a:r>
              <a:rPr lang="en-US" altLang="en-US"/>
              <a:t>Одіссея</a:t>
            </a:r>
            <a:r>
              <a:rPr lang="" altLang="en-US"/>
              <a:t>»</a:t>
            </a:r>
            <a:r>
              <a:rPr lang="en-US" altLang="en-US"/>
              <a:t> — епічні поеми про героїзм, честь, долю.</a:t>
            </a:r>
            <a:endParaRPr lang="en-US" altLang="en-US"/>
          </a:p>
          <a:p>
            <a:pPr marL="0" indent="0">
              <a:buNone/>
            </a:pPr>
            <a:r>
              <a:rPr lang="en-US" altLang="en-US" b="1"/>
              <a:t>Софокл </a:t>
            </a:r>
            <a:r>
              <a:rPr lang="en-US" altLang="en-US"/>
              <a:t>— </a:t>
            </a:r>
            <a:r>
              <a:rPr lang="" altLang="en-US"/>
              <a:t>«</a:t>
            </a:r>
            <a:r>
              <a:rPr lang="en-US" altLang="en-US"/>
              <a:t>Цар Едіп</a:t>
            </a:r>
            <a:r>
              <a:rPr lang="" altLang="en-US"/>
              <a:t>»</a:t>
            </a:r>
            <a:r>
              <a:rPr lang="en-US" altLang="en-US"/>
              <a:t>, </a:t>
            </a:r>
            <a:r>
              <a:rPr lang="" altLang="en-US"/>
              <a:t>«</a:t>
            </a:r>
            <a:r>
              <a:rPr lang="en-US" altLang="en-US"/>
              <a:t>Антігона</a:t>
            </a:r>
            <a:r>
              <a:rPr lang="" altLang="en-US"/>
              <a:t>»</a:t>
            </a:r>
            <a:r>
              <a:rPr lang="en-US" altLang="en-US"/>
              <a:t> — трагедії про моральний вибір і фатум.</a:t>
            </a:r>
            <a:endParaRPr lang="en-US" altLang="en-US"/>
          </a:p>
          <a:p>
            <a:pPr marL="0" indent="0">
              <a:buNone/>
            </a:pPr>
            <a:r>
              <a:rPr lang="en-US" altLang="en-US" b="1"/>
              <a:t>Есхіл</a:t>
            </a:r>
            <a:r>
              <a:rPr lang="en-US" altLang="en-US"/>
              <a:t> — </a:t>
            </a:r>
            <a:r>
              <a:rPr lang="" altLang="en-US"/>
              <a:t>«</a:t>
            </a:r>
            <a:r>
              <a:rPr lang="en-US" altLang="en-US"/>
              <a:t>Орестея</a:t>
            </a:r>
            <a:r>
              <a:rPr lang="" altLang="en-US"/>
              <a:t>»</a:t>
            </a:r>
            <a:r>
              <a:rPr lang="en-US" altLang="en-US"/>
              <a:t> — цикл трагедій про справедливість і божественний порядок.</a:t>
            </a:r>
            <a:endParaRPr lang="en-US" altLang="en-US"/>
          </a:p>
          <a:p>
            <a:pPr marL="0" indent="0">
              <a:buNone/>
            </a:pPr>
            <a:r>
              <a:rPr lang="en-US" altLang="en-US" b="1"/>
              <a:t>Еврипід</a:t>
            </a:r>
            <a:r>
              <a:rPr lang="en-US" altLang="en-US"/>
              <a:t> — </a:t>
            </a:r>
            <a:r>
              <a:rPr lang="" altLang="en-US"/>
              <a:t>«</a:t>
            </a:r>
            <a:r>
              <a:rPr lang="en-US" altLang="en-US"/>
              <a:t>Медея</a:t>
            </a:r>
            <a:r>
              <a:rPr lang="" altLang="en-US"/>
              <a:t>»</a:t>
            </a:r>
            <a:r>
              <a:rPr lang="en-US" altLang="en-US"/>
              <a:t>, </a:t>
            </a:r>
            <a:r>
              <a:rPr lang="" altLang="en-US"/>
              <a:t>«</a:t>
            </a:r>
            <a:r>
              <a:rPr lang="en-US" altLang="en-US"/>
              <a:t>Іфігенія в Авліді</a:t>
            </a:r>
            <a:r>
              <a:rPr lang="" altLang="en-US"/>
              <a:t>»</a:t>
            </a:r>
            <a:r>
              <a:rPr lang="en-US" altLang="en-US"/>
              <a:t> — психологічна глибина і конфлікти.</a:t>
            </a:r>
            <a:endParaRPr lang="en-US" altLang="en-US"/>
          </a:p>
          <a:p>
            <a:pPr marL="0" indent="0">
              <a:buNone/>
            </a:pPr>
            <a:r>
              <a:rPr lang="en-US" altLang="en-US" b="1"/>
              <a:t>Платон</a:t>
            </a:r>
            <a:r>
              <a:rPr lang="en-US" altLang="en-US"/>
              <a:t> — </a:t>
            </a:r>
            <a:r>
              <a:rPr lang="" altLang="en-US"/>
              <a:t>«</a:t>
            </a:r>
            <a:r>
              <a:rPr lang="en-US" altLang="en-US"/>
              <a:t>Діалоги</a:t>
            </a:r>
            <a:r>
              <a:rPr lang="" altLang="en-US"/>
              <a:t>»</a:t>
            </a:r>
            <a:r>
              <a:rPr lang="en-US" altLang="en-US"/>
              <a:t> (наприклад, </a:t>
            </a:r>
            <a:r>
              <a:rPr lang="" altLang="en-US"/>
              <a:t>«</a:t>
            </a:r>
            <a:r>
              <a:rPr lang="en-US" altLang="en-US"/>
              <a:t>Республіка</a:t>
            </a:r>
            <a:r>
              <a:rPr lang="" altLang="en-US"/>
              <a:t>»</a:t>
            </a:r>
            <a:r>
              <a:rPr lang="en-US" altLang="en-US"/>
              <a:t>) — філософські роздуми про ідеальне суспільство.</a:t>
            </a:r>
            <a:endParaRPr lang="en-US" altLang="en-US"/>
          </a:p>
          <a:p>
            <a:pPr marL="0" indent="0">
              <a:buNone/>
            </a:pPr>
            <a:r>
              <a:rPr lang="en-US" altLang="en-US" b="1"/>
              <a:t>Аристотель</a:t>
            </a:r>
            <a:r>
              <a:rPr lang="en-US" altLang="en-US"/>
              <a:t> — </a:t>
            </a:r>
            <a:r>
              <a:rPr lang="" altLang="en-US"/>
              <a:t>«</a:t>
            </a:r>
            <a:r>
              <a:rPr lang="en-US" altLang="en-US"/>
              <a:t>Поетика</a:t>
            </a:r>
            <a:r>
              <a:rPr lang="" altLang="en-US"/>
              <a:t>»</a:t>
            </a:r>
            <a:r>
              <a:rPr lang="en-US" altLang="en-US"/>
              <a:t>, </a:t>
            </a:r>
            <a:r>
              <a:rPr lang="" altLang="en-US"/>
              <a:t>«</a:t>
            </a:r>
            <a:r>
              <a:rPr lang="en-US" altLang="en-US"/>
              <a:t>Етика Нікомахова</a:t>
            </a:r>
            <a:r>
              <a:rPr lang="" altLang="en-US"/>
              <a:t>»</a:t>
            </a:r>
            <a:r>
              <a:rPr lang="en-US" altLang="en-US"/>
              <a:t> — основи літературознавства і моралі.</a:t>
            </a:r>
            <a:endParaRPr lang="en-US" alt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pPr algn="ctr"/>
            <a:r>
              <a:rPr lang="uk-UA" dirty="0">
                <a:sym typeface="+mn-ea"/>
              </a:rPr>
              <a:t>Джованні  </a:t>
            </a:r>
            <a:r>
              <a:rPr lang="uk-UA" dirty="0" smtClean="0">
                <a:sym typeface="+mn-ea"/>
              </a:rPr>
              <a:t>Боккаччо</a:t>
            </a:r>
            <a:r>
              <a:rPr lang="uk-UA" dirty="0">
                <a:sym typeface="+mn-ea"/>
                <a:hlinkClick r:id="rId1" tooltip="Франческо Петрарка"/>
              </a:rPr>
              <a:t> </a:t>
            </a:r>
            <a:br>
              <a:rPr lang="uk-UA" dirty="0" smtClean="0">
                <a:sym typeface="+mn-ea"/>
                <a:hlinkClick r:id="rId1" tooltip="Франческо Петрарка"/>
              </a:rPr>
            </a:br>
            <a:r>
              <a:rPr lang="uk-UA" dirty="0" smtClean="0">
                <a:sym typeface="+mn-ea"/>
                <a:hlinkClick r:id="rId1" tooltip="Франческо Петрарка"/>
              </a:rPr>
              <a:t>(</a:t>
            </a:r>
            <a:r>
              <a:rPr lang="uk-UA" dirty="0">
                <a:sym typeface="+mn-ea"/>
                <a:hlinkClick r:id="rId1" tooltip="Франческо Петрарка"/>
              </a:rPr>
              <a:t>1313-1373</a:t>
            </a:r>
            <a:r>
              <a:rPr lang="uk-UA" dirty="0">
                <a:sym typeface="+mn-ea"/>
              </a:rPr>
              <a:t>) 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3105" y="1514475"/>
            <a:ext cx="10944225" cy="5031105"/>
          </a:xfrm>
        </p:spPr>
        <p:txBody>
          <a:bodyPr>
            <a:noAutofit/>
          </a:bodyPr>
          <a:p>
            <a:pPr marL="0" indent="0">
              <a:buNone/>
            </a:pPr>
            <a:r>
              <a:rPr lang="" altLang="en-US" sz="2300">
                <a:latin typeface="Times New Roman" panose="02020603050405020304" charset="0"/>
                <a:cs typeface="Times New Roman" panose="02020603050405020304" charset="0"/>
              </a:rPr>
              <a:t>«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Декамерон</a:t>
            </a:r>
            <a:r>
              <a:rPr lang="" altLang="en-US" sz="2300">
                <a:latin typeface="Times New Roman" panose="02020603050405020304" charset="0"/>
                <a:cs typeface="Times New Roman" panose="02020603050405020304" charset="0"/>
              </a:rPr>
              <a:t>»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 Джованні Боккаччо — це збірка зі 100 новел, які десятеро молодих людей розповідають одне одному протягом десяти днів, рятуючись від чуми у Флоренції. Основні ідеї твору — гуманізм, сила розуму, критика аскетизму та утвердження земного життя.</a:t>
            </a:r>
            <a:endParaRPr lang="en-US" altLang="en-US" sz="230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zh-CN" altLang="en-US" sz="2300">
                <a:latin typeface="Times New Roman" panose="02020603050405020304" charset="0"/>
                <a:cs typeface="Times New Roman" panose="02020603050405020304" charset="0"/>
              </a:rPr>
              <a:t>📖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 Сюжетна рамка</a:t>
            </a:r>
            <a:endParaRPr lang="en-US" altLang="en-US" sz="230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Чума у Флоренції (1348) — на тлі епідемії семеро жінок і троє чоловіків залишають місто.</a:t>
            </a:r>
            <a:r>
              <a:rPr lang="uk-UA" altLang="en-US" sz="23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Втеча на віллу — вони оселяються в заміському маєтку, щоб уникнути смерті та страху.</a:t>
            </a:r>
            <a:r>
              <a:rPr lang="uk-UA" altLang="en-US" sz="2300">
                <a:latin typeface="Times New Roman" panose="02020603050405020304" charset="0"/>
                <a:cs typeface="Times New Roman" panose="02020603050405020304" charset="0"/>
              </a:rPr>
              <a:t> </a:t>
            </a:r>
            <a:endParaRPr lang="uk-UA" altLang="en-US" sz="230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Розповіді протягом 10 днів — щодня кожен герой розповідає одну історію, окрім одного дня, коли всі відпочивають.</a:t>
            </a:r>
            <a:endParaRPr lang="en-US" altLang="en-US" sz="230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Тематика днів — кожен день має свою тему: любов, хитрість, помста, щастя після страждань, глузування, моральні уроки тощо.</a:t>
            </a:r>
            <a:endParaRPr lang="en-US" altLang="en-US" sz="230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en-US" sz="2300">
                <a:latin typeface="Times New Roman" panose="02020603050405020304" charset="0"/>
                <a:cs typeface="Times New Roman" panose="02020603050405020304" charset="0"/>
              </a:rPr>
              <a:t>Композиція — мозаїчна: кожна новела — окрема історія, але всі разом створюють панораму людських характерів і ситуацій.</a:t>
            </a:r>
            <a:endParaRPr lang="en-US" altLang="en-US" sz="2300"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en-US" altLang="en-US" sz="23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zh-CN" altLang="en-US" sz="2300">
                <a:latin typeface="Times New Roman" panose="02020603050405020304" charset="0"/>
                <a:cs typeface="Times New Roman" panose="02020603050405020304" charset="0"/>
              </a:rPr>
              <a:t>💡</a:t>
            </a:r>
            <a:endParaRPr lang="zh-CN" altLang="en-US" sz="2300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uk-UA" altLang="en-US" b="1">
                <a:sym typeface="+mn-ea"/>
              </a:rPr>
              <a:t> Декамерон. </a:t>
            </a:r>
            <a:r>
              <a:rPr lang="en-US" altLang="en-US" b="1">
                <a:sym typeface="+mn-ea"/>
              </a:rPr>
              <a:t>Значення для епохи</a:t>
            </a:r>
            <a:endParaRPr lang="en-US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p>
            <a:r>
              <a:rPr lang="en-US" altLang="en-US"/>
              <a:t>- </a:t>
            </a:r>
            <a:r>
              <a:rPr lang="" altLang="en-US"/>
              <a:t>«</a:t>
            </a:r>
            <a:r>
              <a:rPr lang="en-US" altLang="en-US"/>
              <a:t>Декамерон</a:t>
            </a:r>
            <a:r>
              <a:rPr lang="" altLang="en-US"/>
              <a:t>»</a:t>
            </a:r>
            <a:r>
              <a:rPr lang="en-US" altLang="en-US"/>
              <a:t> — маніфест Ренесансу, що протиставляє страху життя, а догмі — досвід.</a:t>
            </a:r>
            <a:endParaRPr lang="en-US" altLang="en-US"/>
          </a:p>
          <a:p>
            <a:r>
              <a:rPr lang="en-US" altLang="en-US"/>
              <a:t>- Відкрив шлях новелі як жанру, вплинув на Сервантеса, Шекспіра, Рабле.</a:t>
            </a:r>
            <a:endParaRPr lang="en-US" altLang="en-US"/>
          </a:p>
          <a:p>
            <a:r>
              <a:rPr lang="en-US" altLang="en-US"/>
              <a:t>- У творі — реалістичне зображення суспільства, з усіма його вадами і чеснотами.</a:t>
            </a:r>
            <a:endParaRPr lang="en-US" altLang="en-US"/>
          </a:p>
          <a:p>
            <a:r>
              <a:rPr lang="" altLang="en-US"/>
              <a:t>«</a:t>
            </a:r>
            <a:r>
              <a:rPr lang="en-US" altLang="en-US"/>
              <a:t>Декамерон</a:t>
            </a:r>
            <a:r>
              <a:rPr lang="" altLang="en-US"/>
              <a:t>»</a:t>
            </a:r>
            <a:r>
              <a:rPr lang="en-US" altLang="en-US"/>
              <a:t> — це не просто збірка історій, а дзеркало епохи, де людина постає в усій складності — смішна, трагічна, мудра, грішна, але завжди жива.</a:t>
            </a:r>
            <a:endParaRPr lang="en-US" altLang="en-US"/>
          </a:p>
          <a:p>
            <a:pPr marL="0" indent="0">
              <a:buNone/>
            </a:pPr>
            <a:endParaRPr lang="en-US" altLang="en-US"/>
          </a:p>
          <a:p>
            <a:endParaRPr lang="en-US" alt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pPr algn="ctr"/>
            <a:r>
              <a:rPr lang="uk-UA" b="1" dirty="0" smtClean="0">
                <a:sym typeface="+mn-ea"/>
              </a:rPr>
              <a:t>Лоренцо </a:t>
            </a:r>
            <a:r>
              <a:rPr lang="uk-UA" b="1" dirty="0" err="1" smtClean="0">
                <a:sym typeface="+mn-ea"/>
              </a:rPr>
              <a:t>Валла</a:t>
            </a:r>
            <a:r>
              <a:rPr lang="uk-UA" b="1" dirty="0" smtClean="0">
                <a:sym typeface="+mn-ea"/>
              </a:rPr>
              <a:t> (1407-1457 ) - </a:t>
            </a:r>
            <a:r>
              <a:rPr lang="ru-RU" b="1" dirty="0" err="1" smtClean="0">
                <a:sym typeface="+mn-ea"/>
              </a:rPr>
              <a:t>італійський</a:t>
            </a:r>
            <a:r>
              <a:rPr lang="ru-RU" b="1" dirty="0" smtClean="0">
                <a:sym typeface="+mn-ea"/>
              </a:rPr>
              <a:t> критик, </a:t>
            </a:r>
            <a:r>
              <a:rPr lang="ru-RU" b="1" dirty="0" err="1" smtClean="0">
                <a:sym typeface="+mn-ea"/>
              </a:rPr>
              <a:t>викладач</a:t>
            </a:r>
            <a:r>
              <a:rPr lang="ru-RU" b="1" dirty="0" smtClean="0">
                <a:sym typeface="+mn-ea"/>
              </a:rPr>
              <a:t>, </a:t>
            </a:r>
            <a:r>
              <a:rPr lang="ru-RU" b="1" dirty="0" err="1" smtClean="0">
                <a:sym typeface="+mn-ea"/>
              </a:rPr>
              <a:t>гуманіст</a:t>
            </a:r>
            <a:r>
              <a:rPr lang="ru-RU" b="1" dirty="0" smtClean="0">
                <a:sym typeface="+mn-ea"/>
              </a:rPr>
              <a:t>, </a:t>
            </a:r>
            <a:r>
              <a:rPr lang="ru-RU" b="1" dirty="0" err="1" smtClean="0">
                <a:sym typeface="+mn-ea"/>
              </a:rPr>
              <a:t>перекладач</a:t>
            </a:r>
            <a:r>
              <a:rPr lang="ru-RU" b="1" dirty="0" smtClean="0">
                <a:sym typeface="+mn-ea"/>
              </a:rPr>
              <a:t>, </a:t>
            </a:r>
            <a:r>
              <a:rPr lang="ru-RU" b="1" dirty="0" err="1" smtClean="0">
                <a:sym typeface="+mn-ea"/>
              </a:rPr>
              <a:t>філософ</a:t>
            </a:r>
            <a:endParaRPr lang="en-US" b="1"/>
          </a:p>
        </p:txBody>
      </p:sp>
      <p:pic>
        <p:nvPicPr>
          <p:cNvPr id="25602" name="Picture 2" descr="Lorenzo Valla aport011.png"/>
          <p:cNvPicPr>
            <a:picLocks noGrp="1" noChangeAspect="1" noChangeArrowheads="1"/>
          </p:cNvPicPr>
          <p:nvPr>
            <p:ph idx="1"/>
          </p:nvPr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4825365" y="2318385"/>
            <a:ext cx="2540000" cy="3365500"/>
          </a:xfrm>
          <a:prstGeom prst="rect">
            <a:avLst/>
          </a:prstGeom>
          <a:solidFill>
            <a:srgbClr val="F79646">
              <a:lumMod val="60000"/>
              <a:lumOff val="40000"/>
            </a:srgbClr>
          </a:solidFill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/>
            <a:r>
              <a:rPr lang="uk-UA" dirty="0" smtClean="0">
                <a:sym typeface="+mn-ea"/>
              </a:rPr>
              <a:t>1)довів підробку </a:t>
            </a:r>
            <a:r>
              <a:rPr lang="uk-UA" dirty="0" err="1" smtClean="0">
                <a:sym typeface="+mn-ea"/>
              </a:rPr>
              <a:t>т.зв</a:t>
            </a:r>
            <a:r>
              <a:rPr lang="uk-UA" dirty="0" smtClean="0">
                <a:sym typeface="+mn-ea"/>
              </a:rPr>
              <a:t>. „</a:t>
            </a:r>
            <a:r>
              <a:rPr lang="uk-UA" b="1" dirty="0" smtClean="0">
                <a:sym typeface="+mn-ea"/>
              </a:rPr>
              <a:t>Дару Костянтина</a:t>
            </a:r>
            <a:r>
              <a:rPr lang="uk-UA" dirty="0" smtClean="0">
                <a:sym typeface="+mn-ea"/>
              </a:rPr>
              <a:t>” - юридичного документа про світську владу Папи Римського у Європі, основна робота - „Міркування про "Дар Костянтина«;</a:t>
            </a:r>
            <a:endParaRPr lang="ru-RU" dirty="0" smtClean="0"/>
          </a:p>
          <a:p>
            <a:pPr marL="0" indent="0"/>
            <a:r>
              <a:rPr lang="uk-UA" dirty="0" smtClean="0">
                <a:sym typeface="+mn-ea"/>
              </a:rPr>
              <a:t>2) вимагав віротерпимості, свободи наукового дослідження і права людини на задоволення своїх матеріальних та духовних потреб; </a:t>
            </a:r>
            <a:endParaRPr lang="uk-UA" dirty="0" smtClean="0"/>
          </a:p>
          <a:p>
            <a:pPr marL="0" indent="0"/>
            <a:r>
              <a:rPr lang="uk-UA" dirty="0" smtClean="0">
                <a:sym typeface="+mn-ea"/>
              </a:rPr>
              <a:t>3) обґрунтовував право чоловіка та жінки на свободу у шлюбі та коханні;</a:t>
            </a:r>
            <a:endParaRPr lang="uk-UA" dirty="0" smtClean="0"/>
          </a:p>
          <a:p>
            <a:pPr marL="0" indent="0"/>
            <a:r>
              <a:rPr lang="uk-UA" dirty="0" smtClean="0">
                <a:sym typeface="+mn-ea"/>
              </a:rPr>
              <a:t>4) проповідував активну боротьбу вченого, політика, філософа за свої ідеї, вимагав виховання волі до дії;</a:t>
            </a:r>
            <a:endParaRPr lang="en-US"/>
          </a:p>
        </p:txBody>
      </p:sp>
      <p:sp>
        <p:nvSpPr>
          <p:cNvPr id="4" name="Заголовок 1"/>
          <p:cNvSpPr>
            <a:spLocks noGrp="1"/>
          </p:cNvSpPr>
          <p:nvPr/>
        </p:nvSpPr>
        <p:spPr>
          <a:xfrm>
            <a:off x="1394644" y="506264"/>
            <a:ext cx="7560000" cy="1044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3600" u="sng" dirty="0" smtClean="0"/>
              <a:t>Основні ідеї Лоренцо </a:t>
            </a:r>
            <a:r>
              <a:rPr lang="uk-UA" sz="3600" u="sng" dirty="0" err="1"/>
              <a:t>Валла</a:t>
            </a:r>
            <a:r>
              <a:rPr lang="uk-UA" sz="3600" u="sng" dirty="0"/>
              <a:t> </a:t>
            </a:r>
            <a:br>
              <a:rPr lang="uk-UA" sz="3600" dirty="0" smtClean="0"/>
            </a:br>
            <a:endParaRPr lang="ru-RU" sz="36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pPr algn="ctr"/>
            <a:r>
              <a:rPr lang="uk-UA" b="1" dirty="0" smtClean="0">
                <a:sym typeface="+mn-ea"/>
              </a:rPr>
              <a:t> Соціальні </a:t>
            </a:r>
            <a:r>
              <a:rPr lang="uk-UA" b="1" dirty="0">
                <a:sym typeface="+mn-ea"/>
              </a:rPr>
              <a:t>теорії  епохи Відродження: представники, основні </a:t>
            </a:r>
            <a:r>
              <a:rPr lang="uk-UA" b="1" dirty="0" smtClean="0">
                <a:sym typeface="+mn-ea"/>
              </a:rPr>
              <a:t>ідеї</a:t>
            </a:r>
            <a:r>
              <a:rPr lang="uk-UA" dirty="0" smtClean="0">
                <a:sym typeface="+mn-ea"/>
              </a:rPr>
              <a:t>.</a:t>
            </a:r>
            <a:br>
              <a:rPr lang="uk-UA" dirty="0" smtClean="0">
                <a:sym typeface="+mn-ea"/>
              </a:rPr>
            </a:br>
            <a:r>
              <a:rPr lang="uk-UA" dirty="0" smtClean="0">
                <a:sym typeface="+mn-ea"/>
              </a:rPr>
              <a:t> </a:t>
            </a:r>
            <a:r>
              <a:rPr lang="uk-UA" b="1" dirty="0" smtClean="0">
                <a:sym typeface="+mn-ea"/>
              </a:rPr>
              <a:t>Томас </a:t>
            </a:r>
            <a:r>
              <a:rPr lang="uk-UA" b="1" dirty="0">
                <a:sym typeface="+mn-ea"/>
              </a:rPr>
              <a:t>Мор  „Утопія</a:t>
            </a:r>
            <a:r>
              <a:rPr lang="uk-UA" b="1" dirty="0" smtClean="0">
                <a:sym typeface="+mn-ea"/>
              </a:rPr>
              <a:t>".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0000"/>
          </a:bodyPr>
          <a:p>
            <a:pPr>
              <a:buNone/>
            </a:pPr>
            <a:r>
              <a:rPr lang="uk-UA" b="1" dirty="0">
                <a:sym typeface="+mn-ea"/>
              </a:rPr>
              <a:t>Томас Мор (1478-1535) - один з основоположників </a:t>
            </a:r>
            <a:r>
              <a:rPr lang="uk-UA" b="1" dirty="0" smtClean="0">
                <a:sym typeface="+mn-ea"/>
              </a:rPr>
              <a:t> соціальних  утопій, </a:t>
            </a:r>
            <a:r>
              <a:rPr lang="uk-UA" b="1" dirty="0">
                <a:sym typeface="+mn-ea"/>
              </a:rPr>
              <a:t>гуманіст-раціоналіст епохи Відродження. </a:t>
            </a:r>
            <a:endParaRPr lang="ru-RU" b="1" dirty="0" smtClean="0"/>
          </a:p>
          <a:p>
            <a:pPr>
              <a:buNone/>
            </a:pPr>
            <a:r>
              <a:rPr lang="ru-RU" b="1" dirty="0" smtClean="0">
                <a:sym typeface="+mn-ea"/>
              </a:rPr>
              <a:t>1.</a:t>
            </a:r>
            <a:r>
              <a:rPr lang="uk-UA" b="1" dirty="0" smtClean="0">
                <a:sym typeface="+mn-ea"/>
              </a:rPr>
              <a:t>   </a:t>
            </a:r>
            <a:r>
              <a:rPr lang="uk-UA" b="1" dirty="0">
                <a:sym typeface="+mn-ea"/>
              </a:rPr>
              <a:t>З діалогом про мандрівку в невідому країну </a:t>
            </a:r>
            <a:r>
              <a:rPr lang="uk-UA" b="1" dirty="0" smtClean="0">
                <a:sym typeface="+mn-ea"/>
              </a:rPr>
              <a:t>Утопію, пов’язане </a:t>
            </a:r>
            <a:r>
              <a:rPr lang="uk-UA" b="1" dirty="0">
                <a:sym typeface="+mn-ea"/>
              </a:rPr>
              <a:t>виникнення утопічного соціалізму.</a:t>
            </a:r>
            <a:endParaRPr lang="ru-RU" b="1" dirty="0"/>
          </a:p>
          <a:p>
            <a:pPr>
              <a:buNone/>
            </a:pPr>
            <a:r>
              <a:rPr lang="uk-UA" b="1" dirty="0" smtClean="0">
                <a:sym typeface="+mn-ea"/>
              </a:rPr>
              <a:t>2.  </a:t>
            </a:r>
            <a:r>
              <a:rPr lang="uk-UA" b="1" dirty="0">
                <a:sym typeface="+mn-ea"/>
              </a:rPr>
              <a:t>Т. Мор вперше широко критикував суспільний лад, який ґрунтувався на приватній власності, соціально-політичних відносинах в Англії того часу.</a:t>
            </a:r>
            <a:endParaRPr lang="ru-RU" b="1" dirty="0"/>
          </a:p>
          <a:p>
            <a:pPr>
              <a:buNone/>
            </a:pPr>
            <a:r>
              <a:rPr lang="uk-UA" b="1" dirty="0" smtClean="0">
                <a:sym typeface="+mn-ea"/>
              </a:rPr>
              <a:t>3. </a:t>
            </a:r>
            <a:r>
              <a:rPr lang="uk-UA" b="1" dirty="0">
                <a:sym typeface="+mn-ea"/>
              </a:rPr>
              <a:t>Т. Мор вперше висунув ідею усуспільнення виробництва, пов'язав з  цим ідею комуністичної організації праці і її розподілу.</a:t>
            </a:r>
            <a:endParaRPr lang="ru-RU" b="1" dirty="0"/>
          </a:p>
          <a:p>
            <a:pPr>
              <a:buNone/>
            </a:pPr>
            <a:r>
              <a:rPr lang="uk-UA" b="1" dirty="0" smtClean="0">
                <a:sym typeface="+mn-ea"/>
              </a:rPr>
              <a:t>4.   </a:t>
            </a:r>
            <a:r>
              <a:rPr lang="uk-UA" b="1" dirty="0">
                <a:sym typeface="+mn-ea"/>
              </a:rPr>
              <a:t>Основна господарська клітинка ідеальної, вільної держави Утопії - сім’я, виробництво, засноване на ремеслі. </a:t>
            </a:r>
            <a:endParaRPr lang="ru-RU" b="1" dirty="0"/>
          </a:p>
          <a:p>
            <a:pPr>
              <a:buNone/>
            </a:pPr>
            <a:r>
              <a:rPr lang="uk-UA" b="1" dirty="0" smtClean="0">
                <a:sym typeface="+mn-ea"/>
              </a:rPr>
              <a:t>5. Утопісти </a:t>
            </a:r>
            <a:r>
              <a:rPr lang="uk-UA" b="1" dirty="0">
                <a:sym typeface="+mn-ea"/>
              </a:rPr>
              <a:t>живуть в умовах рівності в праці, відсутності протилежностей між містом і селом, між працею розумовою і фізичною, існує демократичний устрій. Люди працюють по </a:t>
            </a:r>
            <a:r>
              <a:rPr lang="uk-UA" b="1" u="sng" dirty="0">
                <a:sym typeface="+mn-ea"/>
              </a:rPr>
              <a:t>шість годин на добу</a:t>
            </a:r>
            <a:r>
              <a:rPr lang="uk-UA" b="1" dirty="0">
                <a:sym typeface="+mn-ea"/>
              </a:rPr>
              <a:t>, інший час віддають зайняттю науками і </a:t>
            </a:r>
            <a:r>
              <a:rPr lang="uk-UA" b="1" dirty="0" smtClean="0">
                <a:sym typeface="+mn-ea"/>
              </a:rPr>
              <a:t>мистецтвом.</a:t>
            </a:r>
            <a:endParaRPr lang="uk-UA" b="1" dirty="0" smtClean="0"/>
          </a:p>
          <a:p>
            <a:pPr>
              <a:buNone/>
            </a:pPr>
            <a:r>
              <a:rPr lang="uk-UA" b="1" dirty="0" smtClean="0">
                <a:sym typeface="+mn-ea"/>
              </a:rPr>
              <a:t>6.  Велике </a:t>
            </a:r>
            <a:r>
              <a:rPr lang="uk-UA" b="1" dirty="0">
                <a:sym typeface="+mn-ea"/>
              </a:rPr>
              <a:t>значення надається всебічному розвитку особистості, поєднанню теоретичної освіти з працею. </a:t>
            </a:r>
            <a:endParaRPr lang="ru-RU" b="1" dirty="0"/>
          </a:p>
          <a:p>
            <a:pPr marL="514350" indent="-514350">
              <a:buNone/>
            </a:pPr>
            <a:r>
              <a:rPr lang="uk-UA" b="1" dirty="0" smtClean="0">
                <a:sym typeface="+mn-ea"/>
              </a:rPr>
              <a:t>7.  </a:t>
            </a:r>
            <a:r>
              <a:rPr lang="uk-UA" b="1" dirty="0">
                <a:sym typeface="+mn-ea"/>
              </a:rPr>
              <a:t>Перехід до нового </a:t>
            </a:r>
            <a:r>
              <a:rPr lang="uk-UA" b="1" dirty="0" smtClean="0">
                <a:sym typeface="+mn-ea"/>
              </a:rPr>
              <a:t>ладу </a:t>
            </a:r>
            <a:r>
              <a:rPr lang="uk-UA" b="1" dirty="0">
                <a:sym typeface="+mn-ea"/>
              </a:rPr>
              <a:t>Т. Мор мріяв здійснити мирним шляхом.</a:t>
            </a:r>
            <a:endParaRPr lang="ru-RU" b="1" dirty="0"/>
          </a:p>
          <a:p>
            <a:endParaRPr lang="ru-RU" dirty="0"/>
          </a:p>
          <a:p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uk-UA" b="1" dirty="0" err="1">
                <a:sym typeface="+mn-ea"/>
              </a:rPr>
              <a:t>Томазо</a:t>
            </a:r>
            <a:r>
              <a:rPr lang="uk-UA" b="1" dirty="0">
                <a:sym typeface="+mn-ea"/>
              </a:rPr>
              <a:t> Кампанелла "Місто Сонця</a:t>
            </a:r>
            <a:r>
              <a:rPr lang="uk-UA" b="1" dirty="0" smtClean="0">
                <a:sym typeface="+mn-ea"/>
              </a:rPr>
              <a:t>"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/>
          </a:bodyPr>
          <a:p>
            <a:pPr algn="just">
              <a:buNone/>
            </a:pPr>
            <a:r>
              <a:rPr lang="uk-UA" b="1" dirty="0" smtClean="0">
                <a:sym typeface="+mn-ea"/>
              </a:rPr>
              <a:t>1. </a:t>
            </a:r>
            <a:r>
              <a:rPr lang="uk-UA" b="1" dirty="0" err="1" smtClean="0">
                <a:sym typeface="+mn-ea"/>
              </a:rPr>
              <a:t>Томазо</a:t>
            </a:r>
            <a:r>
              <a:rPr lang="uk-UA" b="1" dirty="0" smtClean="0">
                <a:sym typeface="+mn-ea"/>
              </a:rPr>
              <a:t> </a:t>
            </a:r>
            <a:r>
              <a:rPr lang="uk-UA" b="1" dirty="0">
                <a:sym typeface="+mn-ea"/>
              </a:rPr>
              <a:t>Кампанелла (1568-1639) - італійський філософ.</a:t>
            </a:r>
            <a:endParaRPr lang="ru-RU" b="1" dirty="0"/>
          </a:p>
          <a:p>
            <a:pPr algn="just">
              <a:buNone/>
            </a:pPr>
            <a:r>
              <a:rPr lang="uk-UA" b="1" dirty="0" smtClean="0">
                <a:sym typeface="+mn-ea"/>
              </a:rPr>
              <a:t>2. Т</a:t>
            </a:r>
            <a:r>
              <a:rPr lang="uk-UA" b="1" dirty="0">
                <a:sym typeface="+mn-ea"/>
              </a:rPr>
              <a:t>. Кампанелла виступав проти схоластики. У Т. Кампанелли поєднувались ідеї сенсуалізму і деїзму з релігійно-містичними поглядами. </a:t>
            </a:r>
            <a:endParaRPr lang="ru-RU" b="1" dirty="0"/>
          </a:p>
          <a:p>
            <a:pPr algn="just">
              <a:buNone/>
            </a:pPr>
            <a:r>
              <a:rPr lang="uk-UA" b="1" dirty="0" smtClean="0">
                <a:sym typeface="+mn-ea"/>
              </a:rPr>
              <a:t>3.Т</a:t>
            </a:r>
            <a:r>
              <a:rPr lang="uk-UA" b="1" dirty="0">
                <a:sym typeface="+mn-ea"/>
              </a:rPr>
              <a:t>. Кампанелла мріяв про єдність та благоденство людства, вважаючи, що це можна зробити  за допомогою папства.</a:t>
            </a:r>
            <a:endParaRPr lang="ru-RU" b="1" dirty="0"/>
          </a:p>
          <a:p>
            <a:pPr algn="just">
              <a:buNone/>
            </a:pPr>
            <a:r>
              <a:rPr lang="uk-UA" b="1" dirty="0" smtClean="0">
                <a:sym typeface="+mn-ea"/>
              </a:rPr>
              <a:t>4. У </a:t>
            </a:r>
            <a:r>
              <a:rPr lang="uk-UA" b="1" dirty="0">
                <a:sym typeface="+mn-ea"/>
              </a:rPr>
              <a:t>1599 р. Т. Кампанелла намагався підняти повстання з метою звільнення Італії від іспанського гніту. Але заколот розкрили і Т.Кампанеллу було піддано жорстоким тортурам. Після чого Т. Кампанеллу було ув’язнено у тюрмі, де він провів 27 років.  Там він написав повість "Місто Сонця".</a:t>
            </a:r>
            <a:endParaRPr lang="ru-RU" b="1" dirty="0"/>
          </a:p>
          <a:p>
            <a:pPr algn="just">
              <a:buNone/>
            </a:pPr>
            <a:r>
              <a:rPr lang="uk-UA" b="1" dirty="0" smtClean="0">
                <a:sym typeface="+mn-ea"/>
              </a:rPr>
              <a:t>5. "Місто </a:t>
            </a:r>
            <a:r>
              <a:rPr lang="uk-UA" b="1" dirty="0">
                <a:sym typeface="+mn-ea"/>
              </a:rPr>
              <a:t>Сонця" (1602) - це повість про ідеальне суспільство, в якому відсутня приватна власність, всезагальна </a:t>
            </a:r>
            <a:r>
              <a:rPr lang="uk-UA" b="1" dirty="0" smtClean="0">
                <a:sym typeface="+mn-ea"/>
              </a:rPr>
              <a:t>праця </a:t>
            </a:r>
            <a:r>
              <a:rPr lang="uk-UA" b="1" u="sng" dirty="0" smtClean="0">
                <a:sym typeface="+mn-ea"/>
              </a:rPr>
              <a:t>( 4 години на день) </a:t>
            </a:r>
            <a:r>
              <a:rPr lang="uk-UA" b="1" dirty="0">
                <a:sym typeface="+mn-ea"/>
              </a:rPr>
              <a:t>гарантує достаток, але існує сувора регламентація побуту, влада належить мудрецям та жерцям і має теократичний характер</a:t>
            </a:r>
            <a:r>
              <a:rPr lang="uk-UA" b="1" dirty="0" smtClean="0">
                <a:sym typeface="+mn-ea"/>
              </a:rPr>
              <a:t>. У </a:t>
            </a:r>
            <a:r>
              <a:rPr lang="uk-UA" b="1" dirty="0">
                <a:sym typeface="+mn-ea"/>
              </a:rPr>
              <a:t>цьому помітний вплив на Т. Кампанеллу церковної ідеології.</a:t>
            </a:r>
            <a:endParaRPr lang="ru-RU" b="1" dirty="0"/>
          </a:p>
          <a:p>
            <a:endParaRPr lang="ru-RU" dirty="0"/>
          </a:p>
          <a:p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lang="en-US" altLang="en-US" sz="2400" b="1" u="sng"/>
              <a:t>Література Нового часу та Просвітництва (XVII–XVIII ст.) </a:t>
            </a:r>
            <a:r>
              <a:rPr lang="en-US" altLang="en-US" sz="2400" b="1"/>
              <a:t>утверджує ідеї розуму, свободи, освіти та прогресу. Її представники — Вольтер, Руссо, Свіфт, Дефо, Гете, Шиллер — створили твори, що формували нову моральну свідомість і заклали основи модерної культури.</a:t>
            </a:r>
            <a:endParaRPr lang="en-US" altLang="en-US" sz="2400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uk-UA" altLang="en-US"/>
              <a:t>       </a:t>
            </a:r>
            <a:r>
              <a:rPr lang="en-US" altLang="en-US"/>
              <a:t>Історичний контекст</a:t>
            </a:r>
            <a:endParaRPr lang="en-US" altLang="en-US"/>
          </a:p>
          <a:p>
            <a:pPr marL="0" indent="0">
              <a:buNone/>
            </a:pPr>
            <a:r>
              <a:rPr lang="uk-UA" altLang="en-US"/>
              <a:t>         </a:t>
            </a:r>
            <a:r>
              <a:rPr lang="uk-UA" altLang="en-US" b="1"/>
              <a:t> </a:t>
            </a:r>
            <a:r>
              <a:rPr lang="en-US" altLang="en-US" b="1"/>
              <a:t>Новий час</a:t>
            </a:r>
            <a:r>
              <a:rPr lang="en-US" altLang="en-US"/>
              <a:t> — період після Ренесансу, що включає бароко, класицизм, ранній реалізм.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	</a:t>
            </a:r>
            <a:r>
              <a:rPr lang="en-US" altLang="en-US" b="1"/>
              <a:t>Просвітництво </a:t>
            </a:r>
            <a:r>
              <a:rPr lang="en-US" altLang="en-US"/>
              <a:t>— інтелектуальний рух XVIII ст., що проголошував культ розуму, науки, освіти.</a:t>
            </a:r>
            <a:endParaRPr lang="en-US" altLang="en-US"/>
          </a:p>
          <a:p>
            <a:pPr marL="0" indent="0">
              <a:buNone/>
            </a:pPr>
            <a:r>
              <a:rPr lang="uk-UA" altLang="en-US"/>
              <a:t>           </a:t>
            </a:r>
            <a:r>
              <a:rPr lang="en-US" altLang="en-US" b="1"/>
              <a:t>Філософський фундамент </a:t>
            </a:r>
            <a:r>
              <a:rPr lang="en-US" altLang="en-US"/>
              <a:t>— Джон Локк, Іммануїл Кант, Гельвецій, Руссо.</a:t>
            </a:r>
            <a:endParaRPr lang="en-US" alt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pPr algn="ctr"/>
            <a:r>
              <a:rPr lang="en-US" altLang="en-US"/>
              <a:t> </a:t>
            </a:r>
            <a:r>
              <a:rPr lang="en-US" altLang="en-US" b="1"/>
              <a:t>Основні представники та твори</a:t>
            </a:r>
            <a:br>
              <a:rPr lang="en-US" altLang="en-US" b="1"/>
            </a:br>
            <a:endParaRPr lang="en-US" altLang="en-US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065" y="1078230"/>
            <a:ext cx="10915015" cy="5467985"/>
          </a:xfrm>
        </p:spPr>
        <p:txBody>
          <a:bodyPr>
            <a:normAutofit lnSpcReduction="20000"/>
          </a:bodyPr>
          <a:p>
            <a:pPr marL="0" indent="0">
              <a:buNone/>
            </a:pPr>
            <a:r>
              <a:rPr lang="uk-UA" altLang="en-US"/>
              <a:t> </a:t>
            </a:r>
            <a:r>
              <a:rPr lang="en-US" altLang="en-US" sz="2400" b="1"/>
              <a:t>Вольтер</a:t>
            </a:r>
            <a:r>
              <a:rPr lang="uk-UA" altLang="en-US" sz="2400"/>
              <a:t> - Кандид, Філософські листи ( ідеї - і</a:t>
            </a:r>
            <a:r>
              <a:rPr lang="en-US" altLang="en-US" sz="2400"/>
              <a:t>ронія, критика фанатизму, свобода думки</a:t>
            </a:r>
            <a:r>
              <a:rPr lang="uk-UA" altLang="en-US" sz="2400"/>
              <a:t>);</a:t>
            </a:r>
            <a:endParaRPr lang="uk-UA" altLang="en-US" sz="2400"/>
          </a:p>
          <a:p>
            <a:pPr marL="0" indent="0">
              <a:buNone/>
            </a:pPr>
            <a:r>
              <a:rPr lang="en-US" altLang="en-US" sz="2400" b="1"/>
              <a:t>Жан-Жак Руссо</a:t>
            </a:r>
            <a:r>
              <a:rPr lang="uk-UA" altLang="en-US" sz="2400" b="1"/>
              <a:t> -</a:t>
            </a:r>
            <a:r>
              <a:rPr lang="uk-UA" altLang="en-US" sz="2400"/>
              <a:t> </a:t>
            </a:r>
            <a:r>
              <a:rPr lang="en-US" altLang="en-US" sz="2400"/>
              <a:t>Еміль, Про суспільний договір</a:t>
            </a:r>
            <a:r>
              <a:rPr lang="uk-UA" altLang="en-US" sz="2400"/>
              <a:t> ( ідеї - п</a:t>
            </a:r>
            <a:r>
              <a:rPr lang="en-US" altLang="en-US" sz="2400"/>
              <a:t>рирода, виховання, рівність</a:t>
            </a:r>
            <a:r>
              <a:rPr lang="uk-UA" altLang="en-US" sz="2400"/>
              <a:t>);</a:t>
            </a:r>
            <a:endParaRPr lang="uk-UA" altLang="en-US" sz="2400"/>
          </a:p>
          <a:p>
            <a:pPr marL="0" indent="0">
              <a:buNone/>
            </a:pPr>
            <a:r>
              <a:rPr lang="en-US" altLang="en-US" sz="2400" b="1"/>
              <a:t>Дені Дідро</a:t>
            </a:r>
            <a:r>
              <a:rPr lang="uk-UA" altLang="en-US" sz="2400" b="1"/>
              <a:t> - </a:t>
            </a:r>
            <a:r>
              <a:rPr lang="en-US" altLang="en-US" sz="2400"/>
              <a:t>Жак-фаталіст, Енциклопедія</a:t>
            </a:r>
            <a:r>
              <a:rPr lang="uk-UA" altLang="en-US" sz="2400"/>
              <a:t> </a:t>
            </a:r>
            <a:r>
              <a:rPr lang="uk-UA" altLang="en-US" sz="2400">
                <a:sym typeface="+mn-ea"/>
              </a:rPr>
              <a:t> (  ідеї - м</a:t>
            </a:r>
            <a:r>
              <a:rPr lang="en-US" altLang="en-US" sz="2400"/>
              <a:t>атеріалізм, свобода волі, освіта</a:t>
            </a:r>
            <a:r>
              <a:rPr lang="uk-UA" altLang="en-US" sz="2400"/>
              <a:t>);</a:t>
            </a:r>
            <a:endParaRPr lang="uk-UA" altLang="en-US" sz="2400"/>
          </a:p>
          <a:p>
            <a:pPr marL="0" indent="0">
              <a:buNone/>
            </a:pPr>
            <a:r>
              <a:rPr lang="en-US" altLang="en-US" sz="2400" b="1"/>
              <a:t>Джонатан Свіфт</a:t>
            </a:r>
            <a:r>
              <a:rPr lang="uk-UA" altLang="en-US" sz="2400" b="1"/>
              <a:t> - </a:t>
            </a:r>
            <a:r>
              <a:rPr lang="en-US" altLang="en-US" sz="2400"/>
              <a:t>Подорожі Гулівера</a:t>
            </a:r>
            <a:r>
              <a:rPr lang="uk-UA" altLang="en-US" sz="2400"/>
              <a:t> ( ідеї - с</a:t>
            </a:r>
            <a:r>
              <a:rPr lang="en-US" altLang="en-US" sz="2400"/>
              <a:t>атира на суспільство, політику, науку</a:t>
            </a:r>
            <a:r>
              <a:rPr lang="uk-UA" altLang="en-US" sz="2400"/>
              <a:t>);</a:t>
            </a:r>
            <a:endParaRPr lang="uk-UA" altLang="en-US" sz="2400"/>
          </a:p>
          <a:p>
            <a:pPr marL="0" indent="0">
              <a:buNone/>
            </a:pPr>
            <a:r>
              <a:rPr lang="en-US" altLang="en-US" sz="2400" b="1"/>
              <a:t>Даніель Дефо</a:t>
            </a:r>
            <a:r>
              <a:rPr lang="uk-UA" altLang="en-US" sz="2400" b="1"/>
              <a:t> - </a:t>
            </a:r>
            <a:r>
              <a:rPr lang="en-US" altLang="en-US" sz="2400"/>
              <a:t>Робінзон Крузо</a:t>
            </a:r>
            <a:r>
              <a:rPr lang="uk-UA" altLang="en-US" sz="2400"/>
              <a:t> ( ідеї - пригоди, і</a:t>
            </a:r>
            <a:r>
              <a:rPr lang="en-US" altLang="en-US" sz="2400"/>
              <a:t>ндивідуалізм, праця, самовдосконалення</a:t>
            </a:r>
            <a:r>
              <a:rPr lang="uk-UA" altLang="en-US" sz="2400"/>
              <a:t>);</a:t>
            </a:r>
            <a:endParaRPr lang="uk-UA" altLang="en-US" sz="2400"/>
          </a:p>
          <a:p>
            <a:pPr marL="0" indent="0">
              <a:buNone/>
            </a:pPr>
            <a:r>
              <a:rPr lang="en-US" altLang="en-US" sz="2400" b="1"/>
              <a:t>Йоганн Вольфганг Гете</a:t>
            </a:r>
            <a:r>
              <a:rPr lang="en-US" altLang="en-US" sz="2400"/>
              <a:t> </a:t>
            </a:r>
            <a:r>
              <a:rPr lang="uk-UA" altLang="en-US" sz="2400"/>
              <a:t>-</a:t>
            </a:r>
            <a:r>
              <a:rPr lang="uk-UA" altLang="en-US" sz="2400" b="1"/>
              <a:t> </a:t>
            </a:r>
            <a:r>
              <a:rPr lang="en-US" altLang="en-US" sz="2400"/>
              <a:t>Страждання молодого Вертера, Фауст</a:t>
            </a:r>
            <a:r>
              <a:rPr lang="uk-UA" altLang="en-US" sz="2400"/>
              <a:t> ( ідеї - п</a:t>
            </a:r>
            <a:r>
              <a:rPr lang="en-US" altLang="en-US" sz="2400"/>
              <a:t>очуття, конфлікт ідеалів і реальності</a:t>
            </a:r>
            <a:endParaRPr lang="en-US" altLang="en-US" sz="2400"/>
          </a:p>
          <a:p>
            <a:pPr marL="0" indent="0">
              <a:buNone/>
            </a:pPr>
            <a:r>
              <a:rPr lang="en-US" altLang="en-US" sz="2400" b="1"/>
              <a:t>Фрідріх Шиллер</a:t>
            </a:r>
            <a:r>
              <a:rPr lang="uk-UA" altLang="en-US" sz="2400" b="1"/>
              <a:t> </a:t>
            </a:r>
            <a:r>
              <a:rPr lang="uk-UA" altLang="en-US" sz="2400"/>
              <a:t>- </a:t>
            </a:r>
            <a:r>
              <a:rPr lang="en-US" altLang="en-US" sz="2400"/>
              <a:t>Розбійники, Марія Стюарт</a:t>
            </a:r>
            <a:r>
              <a:rPr lang="uk-UA" altLang="en-US" sz="2400"/>
              <a:t> ( ідеї - с</a:t>
            </a:r>
            <a:r>
              <a:rPr lang="en-US" altLang="en-US" sz="2400"/>
              <a:t>вобода, гідність, боротьба з тиранією</a:t>
            </a:r>
            <a:r>
              <a:rPr lang="uk-UA" altLang="en-US" sz="2400"/>
              <a:t>);</a:t>
            </a:r>
            <a:endParaRPr lang="uk-UA" altLang="en-US" sz="2400"/>
          </a:p>
          <a:p>
            <a:pPr marL="0" indent="0">
              <a:buNone/>
            </a:pPr>
            <a:r>
              <a:rPr lang="en-US" altLang="en-US" sz="2400" b="1"/>
              <a:t>Готхольд Ефраїм Лессінг</a:t>
            </a:r>
            <a:r>
              <a:rPr lang="uk-UA" altLang="en-US" sz="2400" b="1"/>
              <a:t> </a:t>
            </a:r>
            <a:r>
              <a:rPr lang="uk-UA" altLang="en-US" sz="2400"/>
              <a:t>- </a:t>
            </a:r>
            <a:r>
              <a:rPr lang="en-US" altLang="en-US" sz="2400"/>
              <a:t>Натан Мудрий</a:t>
            </a:r>
            <a:r>
              <a:rPr lang="uk-UA" altLang="en-US" sz="2400"/>
              <a:t> ( ідеї - т</a:t>
            </a:r>
            <a:r>
              <a:rPr lang="en-US" altLang="en-US" sz="2400"/>
              <a:t>олерантність, розум, міжрелігійний діалог</a:t>
            </a:r>
            <a:r>
              <a:rPr lang="uk-UA" altLang="en-US" sz="2400"/>
              <a:t>).</a:t>
            </a:r>
            <a:endParaRPr lang="uk-UA" altLang="en-US" sz="240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uk-UA" altLang="en-US">
                <a:sym typeface="+mn-ea"/>
              </a:rPr>
              <a:t>         </a:t>
            </a:r>
            <a:r>
              <a:rPr lang="uk-UA" altLang="en-US" b="1">
                <a:sym typeface="+mn-ea"/>
              </a:rPr>
              <a:t>  </a:t>
            </a:r>
            <a:r>
              <a:rPr lang="en-US" altLang="en-US" b="1">
                <a:sym typeface="+mn-ea"/>
              </a:rPr>
              <a:t>Жанри та напрями</a:t>
            </a:r>
            <a:endParaRPr lang="en-US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en-US" altLang="en-US"/>
              <a:t>- </a:t>
            </a:r>
            <a:r>
              <a:rPr lang="en-US" altLang="en-US" b="1"/>
              <a:t>Просвітницький класицизм</a:t>
            </a:r>
            <a:r>
              <a:rPr lang="en-US" altLang="en-US"/>
              <a:t> — трагедії, оди, епопеї (Шиллер, Гете).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- </a:t>
            </a:r>
            <a:r>
              <a:rPr lang="en-US" altLang="en-US" b="1"/>
              <a:t>Просвітницький реалізм</a:t>
            </a:r>
            <a:r>
              <a:rPr lang="en-US" altLang="en-US"/>
              <a:t> — романи, повісті, сатира (Свіфт, Дефо).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- Сентименталізм — емоційна проза, щоденники, листи (Руссо, Гете).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- </a:t>
            </a:r>
            <a:r>
              <a:rPr lang="en-US" altLang="en-US" b="1"/>
              <a:t>Філософський роман</a:t>
            </a:r>
            <a:r>
              <a:rPr lang="en-US" altLang="en-US"/>
              <a:t> — поєднання художнього і теоретичного (Вольтер, Дідро).</a:t>
            </a:r>
            <a:endParaRPr lang="en-US" altLang="en-US"/>
          </a:p>
          <a:p>
            <a:endParaRPr lang="en-US" alt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en-US" altLang="en-US" b="1">
                <a:sym typeface="+mn-ea"/>
              </a:rPr>
              <a:t>Основні ідеї</a:t>
            </a:r>
            <a:endParaRPr lang="en-US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0000" lnSpcReduction="20000"/>
          </a:bodyPr>
          <a:p>
            <a:endParaRPr lang="en-US" altLang="en-US"/>
          </a:p>
          <a:p>
            <a:pPr marL="0" indent="0">
              <a:buNone/>
            </a:pPr>
            <a:r>
              <a:rPr lang="en-US" altLang="en-US"/>
              <a:t>- </a:t>
            </a:r>
            <a:r>
              <a:rPr lang="en-US" altLang="en-US" b="1"/>
              <a:t>Культ розуму і науки</a:t>
            </a:r>
            <a:r>
              <a:rPr lang="en-US" altLang="en-US"/>
              <a:t> — віра в пізнання як шлях до прогресу.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- </a:t>
            </a:r>
            <a:r>
              <a:rPr lang="en-US" altLang="en-US" b="1"/>
              <a:t>Освіта і моральне виховання</a:t>
            </a:r>
            <a:r>
              <a:rPr lang="en-US" altLang="en-US"/>
              <a:t> — формування гармонійної особистості.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-</a:t>
            </a:r>
            <a:r>
              <a:rPr lang="en-US" altLang="en-US" b="1"/>
              <a:t> Свобода і рівність </a:t>
            </a:r>
            <a:r>
              <a:rPr lang="en-US" altLang="en-US"/>
              <a:t>— критика абсолютизму, ідеї демократії.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- </a:t>
            </a:r>
            <a:r>
              <a:rPr lang="en-US" altLang="en-US" b="1"/>
              <a:t>Природа і простота </a:t>
            </a:r>
            <a:r>
              <a:rPr lang="en-US" altLang="en-US"/>
              <a:t>— повернення до природного стану людини.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- </a:t>
            </a:r>
            <a:r>
              <a:rPr lang="en-US" altLang="en-US" b="1"/>
              <a:t>Толерантність і гуманізм </a:t>
            </a:r>
            <a:r>
              <a:rPr lang="en-US" altLang="en-US"/>
              <a:t>— міжрелігійний діалог, права людини.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- </a:t>
            </a:r>
            <a:r>
              <a:rPr lang="en-US" altLang="en-US" b="1"/>
              <a:t>Критика суспільства </a:t>
            </a:r>
            <a:r>
              <a:rPr lang="en-US" altLang="en-US"/>
              <a:t>— сатира на політику, релігію, соціальні інститути.</a:t>
            </a:r>
            <a:endParaRPr lang="en-US" altLang="en-US"/>
          </a:p>
          <a:p>
            <a:endParaRPr lang="en-US" altLang="en-US"/>
          </a:p>
          <a:p>
            <a:pPr marL="0" indent="0">
              <a:buNone/>
            </a:pPr>
            <a:r>
              <a:rPr lang="en-US" altLang="en-US" b="1"/>
              <a:t>Вплив:</a:t>
            </a:r>
            <a:r>
              <a:rPr lang="en-US" altLang="en-US"/>
              <a:t> Література Просвітництва стала основою для революційних ідей, формування громадянського суспільства, розвитку педагогіки, журналістики, філософії.</a:t>
            </a:r>
            <a:endParaRPr lang="en-US" altLang="en-US"/>
          </a:p>
          <a:p>
            <a:endParaRPr lang="en-US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uk-UA" altLang="en-US" b="1">
                <a:sym typeface="+mn-ea"/>
              </a:rPr>
              <a:t>Антична література.</a:t>
            </a:r>
            <a:r>
              <a:rPr lang="en-US" altLang="en-US" b="1">
                <a:sym typeface="+mn-ea"/>
              </a:rPr>
              <a:t>Давньоримські автори:</a:t>
            </a:r>
            <a:endParaRPr lang="en-US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p>
            <a:pPr marL="0" indent="0">
              <a:buNone/>
            </a:pPr>
            <a:r>
              <a:rPr lang="en-US" altLang="en-US" b="1"/>
              <a:t>В</a:t>
            </a:r>
            <a:r>
              <a:rPr lang="en-US" altLang="en-US" sz="3200" b="1"/>
              <a:t>ергілій </a:t>
            </a:r>
            <a:r>
              <a:rPr lang="en-US" altLang="en-US" sz="3200"/>
              <a:t>— </a:t>
            </a:r>
            <a:r>
              <a:rPr lang="" altLang="en-US" sz="3200"/>
              <a:t>«</a:t>
            </a:r>
            <a:r>
              <a:rPr lang="en-US" altLang="en-US" sz="3200"/>
              <a:t>Енеїда</a:t>
            </a:r>
            <a:r>
              <a:rPr lang="" altLang="en-US" sz="3200"/>
              <a:t>»</a:t>
            </a:r>
            <a:r>
              <a:rPr lang="en-US" altLang="en-US" sz="3200"/>
              <a:t> — епос про заснування Риму, ідеали мужності та долі.</a:t>
            </a:r>
            <a:endParaRPr lang="en-US" altLang="en-US" sz="3200"/>
          </a:p>
          <a:p>
            <a:pPr marL="0" indent="0">
              <a:buNone/>
            </a:pPr>
            <a:r>
              <a:rPr lang="en-US" altLang="en-US" sz="3200" b="1"/>
              <a:t>Овідій </a:t>
            </a:r>
            <a:r>
              <a:rPr lang="en-US" altLang="en-US" sz="3200"/>
              <a:t>— </a:t>
            </a:r>
            <a:r>
              <a:rPr lang="" altLang="en-US" sz="3200"/>
              <a:t>«</a:t>
            </a:r>
            <a:r>
              <a:rPr lang="en-US" altLang="en-US" sz="3200"/>
              <a:t>Метаморфози</a:t>
            </a:r>
            <a:r>
              <a:rPr lang="" altLang="en-US" sz="3200"/>
              <a:t>»</a:t>
            </a:r>
            <a:r>
              <a:rPr lang="en-US" altLang="en-US" sz="3200"/>
              <a:t>, </a:t>
            </a:r>
            <a:r>
              <a:rPr lang="" altLang="en-US" sz="3200"/>
              <a:t>«</a:t>
            </a:r>
            <a:r>
              <a:rPr lang="en-US" altLang="en-US" sz="3200"/>
              <a:t>Мистецтво кохання</a:t>
            </a:r>
            <a:r>
              <a:rPr lang="" altLang="en-US" sz="3200"/>
              <a:t>»</a:t>
            </a:r>
            <a:r>
              <a:rPr lang="en-US" altLang="en-US" sz="3200"/>
              <a:t> — міфологія, трансформація, еротика.</a:t>
            </a:r>
            <a:endParaRPr lang="en-US" altLang="en-US" sz="3200"/>
          </a:p>
          <a:p>
            <a:pPr marL="0" indent="0">
              <a:buNone/>
            </a:pPr>
            <a:r>
              <a:rPr lang="en-US" altLang="en-US" sz="3200" b="1"/>
              <a:t>Цицерон</a:t>
            </a:r>
            <a:r>
              <a:rPr lang="en-US" altLang="en-US" sz="3200"/>
              <a:t> — </a:t>
            </a:r>
            <a:r>
              <a:rPr lang="" altLang="en-US" sz="3200"/>
              <a:t>«</a:t>
            </a:r>
            <a:r>
              <a:rPr lang="en-US" altLang="en-US" sz="3200"/>
              <a:t>Про обов’язки</a:t>
            </a:r>
            <a:r>
              <a:rPr lang="" altLang="en-US" sz="3200"/>
              <a:t>»</a:t>
            </a:r>
            <a:r>
              <a:rPr lang="en-US" altLang="en-US" sz="3200"/>
              <a:t>, </a:t>
            </a:r>
            <a:r>
              <a:rPr lang="" altLang="en-US" sz="3200"/>
              <a:t>«</a:t>
            </a:r>
            <a:r>
              <a:rPr lang="en-US" altLang="en-US" sz="3200"/>
              <a:t>Про державу</a:t>
            </a:r>
            <a:r>
              <a:rPr lang="" altLang="en-US" sz="3200"/>
              <a:t>»</a:t>
            </a:r>
            <a:r>
              <a:rPr lang="en-US" altLang="en-US" sz="3200"/>
              <a:t> — риторика, етика, політика.</a:t>
            </a:r>
            <a:endParaRPr lang="en-US" altLang="en-US" sz="3200"/>
          </a:p>
          <a:p>
            <a:pPr marL="0" indent="0">
              <a:buNone/>
            </a:pPr>
            <a:r>
              <a:rPr lang="en-US" altLang="en-US" sz="3200" b="1"/>
              <a:t>Сенека</a:t>
            </a:r>
            <a:r>
              <a:rPr lang="en-US" altLang="en-US" sz="3200"/>
              <a:t> — </a:t>
            </a:r>
            <a:r>
              <a:rPr lang="" altLang="en-US" sz="3200"/>
              <a:t>«</a:t>
            </a:r>
            <a:r>
              <a:rPr lang="en-US" altLang="en-US" sz="3200"/>
              <a:t>Листи до Луцилія</a:t>
            </a:r>
            <a:r>
              <a:rPr lang="" altLang="en-US" sz="3200"/>
              <a:t>»</a:t>
            </a:r>
            <a:r>
              <a:rPr lang="en-US" altLang="en-US" sz="3200"/>
              <a:t> — стоїчна філософія, моральна самодисципліна.</a:t>
            </a:r>
            <a:endParaRPr lang="en-US" altLang="en-US" sz="3200"/>
          </a:p>
          <a:p>
            <a:endParaRPr lang="en-US" altLang="en-US" sz="3200"/>
          </a:p>
          <a:p>
            <a:pPr marL="0" indent="0">
              <a:buNone/>
            </a:pPr>
            <a:endParaRPr lang="en-US" altLang="en-US" sz="32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p>
            <a:pPr algn="ctr"/>
            <a:r>
              <a:rPr lang="en-US" altLang="en-US" b="1">
                <a:sym typeface="+mn-ea"/>
              </a:rPr>
              <a:t>Жанри та твори</a:t>
            </a:r>
            <a:endParaRPr lang="en-US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78230"/>
            <a:ext cx="10515600" cy="5099050"/>
          </a:xfrm>
        </p:spPr>
        <p:txBody>
          <a:bodyPr>
            <a:noAutofit/>
          </a:bodyPr>
          <a:p>
            <a:pPr marL="0" indent="0">
              <a:buNone/>
            </a:pPr>
            <a:r>
              <a:rPr lang="en-US" altLang="en-US" sz="3600" b="1"/>
              <a:t>Епос</a:t>
            </a:r>
            <a:r>
              <a:rPr lang="en-US" altLang="en-US" sz="3600"/>
              <a:t> — довгі поеми про героїв і богів (Гомер, Вергілій).</a:t>
            </a:r>
            <a:endParaRPr lang="en-US" altLang="en-US" sz="3600"/>
          </a:p>
          <a:p>
            <a:pPr marL="0" indent="0">
              <a:buNone/>
            </a:pPr>
            <a:r>
              <a:rPr lang="en-US" altLang="en-US" sz="3600" b="1"/>
              <a:t>Трагедія</a:t>
            </a:r>
            <a:r>
              <a:rPr lang="en-US" altLang="en-US" sz="3600"/>
              <a:t> — конфлікти між людиною і долею (Софокл, Есхіл).</a:t>
            </a:r>
            <a:endParaRPr lang="en-US" altLang="en-US" sz="3600"/>
          </a:p>
          <a:p>
            <a:pPr marL="0" indent="0">
              <a:buNone/>
            </a:pPr>
            <a:r>
              <a:rPr lang="en-US" altLang="en-US" sz="3600" b="1"/>
              <a:t>Комедія</a:t>
            </a:r>
            <a:r>
              <a:rPr lang="en-US" altLang="en-US" sz="3600"/>
              <a:t> — соціальна сатира (Арістофан).</a:t>
            </a:r>
            <a:endParaRPr lang="en-US" altLang="en-US" sz="3600"/>
          </a:p>
          <a:p>
            <a:pPr marL="0" indent="0">
              <a:buNone/>
            </a:pPr>
            <a:r>
              <a:rPr lang="en-US" altLang="en-US" sz="3600" b="1"/>
              <a:t>Філософські діалоги </a:t>
            </a:r>
            <a:r>
              <a:rPr lang="en-US" altLang="en-US" sz="3600"/>
              <a:t>— пошук істини (Платон, Аристотель).</a:t>
            </a:r>
            <a:endParaRPr lang="en-US" altLang="en-US" sz="3600"/>
          </a:p>
          <a:p>
            <a:pPr marL="0" indent="0">
              <a:buNone/>
            </a:pPr>
            <a:r>
              <a:rPr lang="en-US" altLang="en-US" sz="3600" b="1"/>
              <a:t>Лірика</a:t>
            </a:r>
            <a:r>
              <a:rPr lang="en-US" altLang="en-US" sz="3600"/>
              <a:t> — особисті переживання (Сапфо, Горацій).</a:t>
            </a:r>
            <a:endParaRPr lang="en-US" altLang="en-US" sz="3600"/>
          </a:p>
          <a:p>
            <a:pPr marL="0" indent="0">
              <a:buNone/>
            </a:pPr>
            <a:r>
              <a:rPr lang="en-US" altLang="en-US" sz="3600" b="1"/>
              <a:t>Риторика </a:t>
            </a:r>
            <a:r>
              <a:rPr lang="en-US" altLang="en-US" sz="3600"/>
              <a:t>— мистецтво переконання (Цицерон).</a:t>
            </a:r>
            <a:endParaRPr lang="en-US" altLang="en-US" sz="36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en-US" altLang="en-US" b="1">
                <a:sym typeface="+mn-ea"/>
              </a:rPr>
              <a:t> Провідні ідеї</a:t>
            </a:r>
            <a:r>
              <a:rPr lang="uk-UA" altLang="en-US" b="1">
                <a:sym typeface="+mn-ea"/>
              </a:rPr>
              <a:t> античної літератури</a:t>
            </a:r>
            <a:endParaRPr lang="uk-UA" altLang="en-US" b="1"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0000" lnSpcReduction="20000"/>
          </a:bodyPr>
          <a:p>
            <a:pPr marL="0" indent="0">
              <a:buNone/>
            </a:pPr>
            <a:r>
              <a:rPr lang="en-US" altLang="en-US" b="1"/>
              <a:t>Героїзм і честь</a:t>
            </a:r>
            <a:r>
              <a:rPr lang="en-US" altLang="en-US"/>
              <a:t> — подвиги, вірність, слава (Іліада, Енеїда).</a:t>
            </a:r>
            <a:endParaRPr lang="en-US" altLang="en-US"/>
          </a:p>
          <a:p>
            <a:pPr marL="0" indent="0">
              <a:buNone/>
            </a:pPr>
            <a:r>
              <a:rPr lang="en-US" altLang="en-US" b="1"/>
              <a:t>Доля і фатум </a:t>
            </a:r>
            <a:r>
              <a:rPr lang="en-US" altLang="en-US"/>
              <a:t>— неминучість, боротьба з призначеним (Цар Едіп).</a:t>
            </a:r>
            <a:endParaRPr lang="en-US" altLang="en-US"/>
          </a:p>
          <a:p>
            <a:pPr marL="0" indent="0">
              <a:buNone/>
            </a:pPr>
            <a:r>
              <a:rPr lang="en-US" altLang="en-US" b="1"/>
              <a:t>Мораль і доброчесність </a:t>
            </a:r>
            <a:r>
              <a:rPr lang="en-US" altLang="en-US"/>
              <a:t>— етика, внутрішній вибір (Етика Нікомахова, Сенека).</a:t>
            </a:r>
            <a:endParaRPr lang="en-US" altLang="en-US"/>
          </a:p>
          <a:p>
            <a:pPr marL="0" indent="0">
              <a:buNone/>
            </a:pPr>
            <a:r>
              <a:rPr lang="en-US" altLang="en-US" b="1"/>
              <a:t>Краса і гармонія </a:t>
            </a:r>
            <a:r>
              <a:rPr lang="en-US" altLang="en-US"/>
              <a:t>— симетрія, естетика в мистецтві та літературі.</a:t>
            </a:r>
            <a:endParaRPr lang="en-US" altLang="en-US"/>
          </a:p>
          <a:p>
            <a:pPr marL="0" indent="0">
              <a:buNone/>
            </a:pPr>
            <a:r>
              <a:rPr lang="en-US" altLang="en-US" b="1"/>
              <a:t>Взаємодія з богами </a:t>
            </a:r>
            <a:r>
              <a:rPr lang="en-US" altLang="en-US"/>
              <a:t>— міфологія, релігійні уявлення (Метаморфози, Одіссея).</a:t>
            </a:r>
            <a:endParaRPr lang="en-US" altLang="en-US"/>
          </a:p>
          <a:p>
            <a:pPr marL="0" indent="0">
              <a:buNone/>
            </a:pPr>
            <a:r>
              <a:rPr lang="en-US" altLang="en-US" b="1"/>
              <a:t>Розум і пізнання</a:t>
            </a:r>
            <a:r>
              <a:rPr lang="en-US" altLang="en-US"/>
              <a:t> — людина як мисляча істота (Платон, Аристотель).</a:t>
            </a:r>
            <a:endParaRPr lang="en-US" altLang="en-US"/>
          </a:p>
          <a:p>
            <a:endParaRPr lang="en-US" altLang="en-US"/>
          </a:p>
          <a:p>
            <a:pPr marL="0" indent="0">
              <a:buNone/>
            </a:pPr>
            <a:r>
              <a:rPr lang="en-US" altLang="en-US"/>
              <a:t>Ці твори стали основою європейської літературної традиції, сформували жанри, стилі та ідеї, що впливають на культуру й сьогодні.</a:t>
            </a:r>
            <a:endParaRPr lang="en-US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lang="uk-UA" altLang="en-US"/>
              <a:t>“</a:t>
            </a:r>
            <a:r>
              <a:rPr lang="uk-UA" altLang="en-US" sz="4000" b="1"/>
              <a:t>Одіссея” </a:t>
            </a:r>
            <a:r>
              <a:rPr lang="en-US" altLang="en-US" sz="4000" b="1">
                <a:sym typeface="+mn-ea"/>
              </a:rPr>
              <a:t>— це епічна поема Гомера про довгу й небезпечну подорож героя Одіссея додому після Троянської війни</a:t>
            </a:r>
            <a:r>
              <a:rPr lang="en-US" altLang="en-US">
                <a:sym typeface="+mn-ea"/>
              </a:rPr>
              <a:t>.</a:t>
            </a:r>
            <a:endParaRPr lang="uk-UA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20000"/>
          </a:bodyPr>
          <a:p>
            <a:pPr marL="0" indent="0">
              <a:buNone/>
            </a:pPr>
            <a:r>
              <a:rPr lang="en-US" altLang="en-US"/>
              <a:t> Одіссей десять років мандрує, долаючи пастки богів, чудовиськ і спокус, щоб повернутися до Ітаки. Його чекає вірна дружина Пенелопа, а вдома він мусить відновити справедливість і владу.</a:t>
            </a:r>
            <a:endParaRPr lang="en-US" altLang="en-US"/>
          </a:p>
          <a:p>
            <a:pPr marL="0" indent="0">
              <a:buNone/>
            </a:pPr>
            <a:r>
              <a:rPr lang="uk-UA" altLang="en-US"/>
              <a:t> </a:t>
            </a:r>
            <a:r>
              <a:rPr lang="en-US" altLang="en-US" b="1"/>
              <a:t>Ключові теми:</a:t>
            </a:r>
            <a:endParaRPr lang="en-US" altLang="en-US" b="1"/>
          </a:p>
          <a:p>
            <a:pPr marL="0" indent="0">
              <a:buNone/>
            </a:pPr>
            <a:r>
              <a:rPr lang="en-US" altLang="en-US"/>
              <a:t>	</a:t>
            </a:r>
            <a:r>
              <a:rPr lang="uk-UA" altLang="en-US"/>
              <a:t>- </a:t>
            </a:r>
            <a:r>
              <a:rPr lang="en-US" altLang="en-US"/>
              <a:t>Вірність і наполегливість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	</a:t>
            </a:r>
            <a:r>
              <a:rPr lang="uk-UA" altLang="en-US"/>
              <a:t>- </a:t>
            </a:r>
            <a:r>
              <a:rPr lang="en-US" altLang="en-US"/>
              <a:t>Мудрість і винахідливість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	</a:t>
            </a:r>
            <a:r>
              <a:rPr lang="uk-UA" altLang="en-US"/>
              <a:t>- </a:t>
            </a:r>
            <a:r>
              <a:rPr lang="en-US" altLang="en-US"/>
              <a:t>Доля, божественне втручання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	</a:t>
            </a:r>
            <a:r>
              <a:rPr lang="uk-UA" altLang="en-US"/>
              <a:t>- </a:t>
            </a:r>
            <a:r>
              <a:rPr lang="en-US" altLang="en-US"/>
              <a:t>Пошук дому та ідентичност</a:t>
            </a:r>
            <a:r>
              <a:rPr lang="uk-UA" altLang="en-US"/>
              <a:t>і</a:t>
            </a:r>
            <a:endParaRPr lang="uk-UA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lang="en-US" altLang="en-US" sz="3110">
                <a:sym typeface="+mn-ea"/>
              </a:rPr>
              <a:t>Одіссей стикався з численними спокусами, які випробовували його вірність, розум і силу духу: </a:t>
            </a:r>
            <a:r>
              <a:rPr lang="en-US" altLang="en-US" sz="3110" b="1">
                <a:sym typeface="+mn-ea"/>
              </a:rPr>
              <a:t>це чарівні жінки, солодкі обіцянки безтурботного життя, забуття і втеча від обов’язку</a:t>
            </a:r>
            <a:endParaRPr lang="en-US" sz="3110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0000"/>
          </a:bodyPr>
          <a:p>
            <a:pPr marL="0" indent="0">
              <a:buNone/>
            </a:pPr>
            <a:r>
              <a:rPr lang="uk-UA" altLang="en-US"/>
              <a:t>  </a:t>
            </a:r>
            <a:r>
              <a:rPr lang="uk-UA" altLang="en-US" sz="3335" b="1"/>
              <a:t> </a:t>
            </a:r>
            <a:r>
              <a:rPr lang="en-US" altLang="en-US" sz="3335" b="1"/>
              <a:t>Основні спокуси Одіссея</a:t>
            </a:r>
            <a:endParaRPr lang="en-US" altLang="en-US" sz="3335" b="1"/>
          </a:p>
          <a:p>
            <a:pPr marL="0" indent="0">
              <a:buNone/>
            </a:pPr>
            <a:r>
              <a:rPr lang="en-US" altLang="en-US"/>
              <a:t>	</a:t>
            </a:r>
            <a:r>
              <a:rPr lang="en-US" altLang="en-US" sz="3335" b="1"/>
              <a:t>Кірка (Цирцея)</a:t>
            </a:r>
            <a:r>
              <a:rPr lang="en-US" altLang="en-US"/>
              <a:t> — чарівниця, яка перетворила його супутників на свиней. Одіссей залишився у неї на цілий рік, спокушений її красою та гостинністю.</a:t>
            </a:r>
            <a:endParaRPr lang="en-US" altLang="en-US"/>
          </a:p>
          <a:p>
            <a:pPr marL="0" indent="0">
              <a:buNone/>
            </a:pPr>
            <a:r>
              <a:rPr lang="uk-UA" altLang="en-US"/>
              <a:t>                </a:t>
            </a:r>
            <a:r>
              <a:rPr lang="en-US" altLang="en-US" b="1"/>
              <a:t>Каліпсо</a:t>
            </a:r>
            <a:r>
              <a:rPr lang="en-US" altLang="en-US"/>
              <a:t> — німфа, яка тримала Одіссея на острові Огигія сім років, пропонуючи йому безсмертя, якщо залишиться з нею. Це була найтриваліша спокуса — життя без болю, але без дому.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 	</a:t>
            </a:r>
            <a:r>
              <a:rPr lang="en-US" altLang="en-US" b="1"/>
              <a:t>Лотофаги</a:t>
            </a:r>
            <a:r>
              <a:rPr lang="en-US" altLang="en-US"/>
              <a:t> (пожирачі лотоса) — народ, що вживав рослину, яка викликала забуття. Деякі супутники Одіссея хотіли залишитися, забувши про Ітаку. Одіссей силоміць повернув їх на корабель.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 </a:t>
            </a:r>
            <a:r>
              <a:rPr lang="uk-UA" altLang="en-US"/>
              <a:t>                </a:t>
            </a:r>
            <a:r>
              <a:rPr lang="uk-UA" altLang="en-US" sz="3335" b="1"/>
              <a:t> </a:t>
            </a:r>
            <a:r>
              <a:rPr lang="en-US" altLang="en-US" sz="3335" b="1"/>
              <a:t>Сирени </a:t>
            </a:r>
            <a:r>
              <a:rPr lang="en-US" altLang="en-US"/>
              <a:t>— істоти з чарівним голосом, які заманювали моряків на смерть. Одіссей наказав заткнути вуха своїм людям, а себе прив’язати до щогли, щоб почути спів, але не піддатися.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	</a:t>
            </a:r>
            <a:r>
              <a:rPr lang="en-US" altLang="en-US" sz="3335" b="1"/>
              <a:t>Сон і втом</a:t>
            </a:r>
            <a:r>
              <a:rPr lang="en-US" altLang="en-US"/>
              <a:t>а — коли Одіссей заснув, його супутники відкрили мішок з вітрами, думаючи, що там золото, і корабель був відкинутий назад. Це була спокуса недовіри та жадібності.</a:t>
            </a:r>
            <a:endParaRPr lang="en-US" altLang="en-US"/>
          </a:p>
          <a:p>
            <a:pPr marL="0" indent="0">
              <a:buNone/>
            </a:pPr>
            <a:r>
              <a:rPr lang="uk-UA" altLang="en-US" sz="3335" b="1"/>
              <a:t>               </a:t>
            </a:r>
            <a:r>
              <a:rPr lang="en-US" altLang="en-US" sz="3335" b="1"/>
              <a:t>Скарби феаків </a:t>
            </a:r>
            <a:r>
              <a:rPr lang="en-US" altLang="en-US"/>
              <a:t>— після порятунку Одіссея феаки щедро обдарували його, але він не залишився, бо прагнув повернутися додому.</a:t>
            </a:r>
            <a:endParaRPr lang="en-US" altLang="en-US"/>
          </a:p>
          <a:p>
            <a:endParaRPr lang="en-US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 b="1">
                <a:sym typeface="+mn-ea"/>
              </a:rPr>
              <a:t>Символіка спокус</a:t>
            </a:r>
            <a:r>
              <a:rPr lang="uk-UA" altLang="en-US" b="1">
                <a:sym typeface="+mn-ea"/>
              </a:rPr>
              <a:t> в античній літературі</a:t>
            </a:r>
            <a:endParaRPr lang="uk-UA" altLang="en-US" b="1"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en-US" altLang="en-US" sz="4400"/>
              <a:t>Ці епізоди — не просто пригоди, а алегорії внутрішньої боротьби: між тілесним і духовним, між бажанням спокою і обов’язком, між забуттям і пам’яттю. Одіссей — образ людини, яка вибирає шлях додому, попри всі принади втечі.</a:t>
            </a:r>
            <a:endParaRPr lang="en-US" altLang="en-US" sz="44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uk-UA" altLang="en-US" b="1"/>
              <a:t>ЛІТЕРАТУРА ВІДРОДЖЕННЯ</a:t>
            </a:r>
            <a:endParaRPr lang="uk-UA" altLang="en-US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en-US" altLang="en-US" sz="4000"/>
              <a:t>Література епохи Відродження (XIV–XVI ст.) поєднує гуманізм, індивідуалізм і захоплення античністю. Її представники — Данте, Петрарка, Боккаччо, Шекспір, Сервантес — створили твори, що утверджували гідність людини, силу розуму та красу земного життя.</a:t>
            </a:r>
            <a:endParaRPr lang="en-US" altLang="en-US" sz="40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15080</Words>
  <Application>WPS Presentation</Application>
  <PresentationFormat>Widescreen</PresentationFormat>
  <Paragraphs>295</Paragraphs>
  <Slides>29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29</vt:i4>
      </vt:variant>
    </vt:vector>
  </HeadingPairs>
  <TitlesOfParts>
    <vt:vector size="39" baseType="lpstr">
      <vt:lpstr>Arial</vt:lpstr>
      <vt:lpstr>SimSun</vt:lpstr>
      <vt:lpstr>Wingdings</vt:lpstr>
      <vt:lpstr>Calibri Light</vt:lpstr>
      <vt:lpstr>Calibri</vt:lpstr>
      <vt:lpstr>Microsoft YaHei</vt:lpstr>
      <vt:lpstr>Arial Unicode MS</vt:lpstr>
      <vt:lpstr>Times New Roman</vt:lpstr>
      <vt:lpstr>Arial Black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Представники: Данте Аліґ'єрі (13.07.1265-13.09.1321)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Основні ідеї Лоренцо Валла  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8. ЕСТЕТИКА ЄВРОПЕЙСЬКОГО МИСТЕЦТВА: ЛІТЕРАТУРА</dc:title>
  <dc:creator/>
  <cp:lastModifiedBy>Mila</cp:lastModifiedBy>
  <cp:revision>9</cp:revision>
  <dcterms:created xsi:type="dcterms:W3CDTF">2025-10-09T03:37:30Z</dcterms:created>
  <dcterms:modified xsi:type="dcterms:W3CDTF">2025-10-09T09:18:23Z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47AD213AC5EB47B8933BD7A5194A1379_13</vt:lpwstr>
  </property>
  <property fmtid="{D5CDD505-2E9C-101B-9397-08002B2CF9AE}" pid="3" name="KSOProductBuildVer">
    <vt:lpwstr>1033-12.2.0.21931</vt:lpwstr>
  </property>
</Properties>
</file>