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3" d="100"/>
          <a:sy n="83" d="100"/>
        </p:scale>
        <p:origin x="-222"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dirty="0" smtClean="0"/>
              <a:t>Соціологія масових комунікацій</a:t>
            </a:r>
            <a:endParaRPr lang="ru-RU" dirty="0"/>
          </a:p>
        </p:txBody>
      </p:sp>
    </p:spTree>
    <p:extLst>
      <p:ext uri="{BB962C8B-B14F-4D97-AF65-F5344CB8AC3E}">
        <p14:creationId xmlns:p14="http://schemas.microsoft.com/office/powerpoint/2010/main" val="331619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4406" y="201585"/>
            <a:ext cx="10187188" cy="2862322"/>
          </a:xfrm>
          <a:prstGeom prst="rect">
            <a:avLst/>
          </a:prstGeom>
        </p:spPr>
        <p:txBody>
          <a:bodyPr wrap="square">
            <a:spAutoFit/>
          </a:bodyPr>
          <a:lstStyle/>
          <a:p>
            <a:pPr indent="457200" algn="just">
              <a:spcAft>
                <a:spcPts val="0"/>
              </a:spcAft>
            </a:pPr>
            <a:r>
              <a:rPr lang="uk-UA" sz="2000" b="1" dirty="0">
                <a:ea typeface="Times New Roman" panose="02020603050405020304" pitchFamily="18" charset="0"/>
              </a:rPr>
              <a:t>Предметом </a:t>
            </a:r>
            <a:r>
              <a:rPr lang="uk-UA" sz="2000" dirty="0">
                <a:ea typeface="Times New Roman" panose="02020603050405020304" pitchFamily="18" charset="0"/>
              </a:rPr>
              <a:t>вивчення навчальної дисципліни є вивчення конкретних фрагментів масово-комунікаційної діяльності, окремих каналів передач, реакції аудиторії на ту чи іншу інформацію. Окрім цього курс дозволить доповнити наукову картину світу, розширити методи дослідження соціальної, політичної, культурної, інформаційної реальності, поглибити уміння та навички оперувати поняттями комунікаційної діяльності.</a:t>
            </a:r>
            <a:endParaRPr lang="ru-RU" sz="2000" dirty="0">
              <a:ea typeface="Times New Roman" panose="02020603050405020304" pitchFamily="18" charset="0"/>
            </a:endParaRPr>
          </a:p>
          <a:p>
            <a:pPr algn="just">
              <a:spcAft>
                <a:spcPts val="0"/>
              </a:spcAft>
            </a:pPr>
            <a:r>
              <a:rPr lang="uk-UA" sz="2000" b="1" dirty="0">
                <a:ea typeface="Times New Roman" panose="02020603050405020304" pitchFamily="18" charset="0"/>
              </a:rPr>
              <a:t>Міждисциплінарні зв’язки. </a:t>
            </a:r>
            <a:r>
              <a:rPr lang="uk-UA" sz="2000" dirty="0">
                <a:ea typeface="Times New Roman" panose="02020603050405020304" pitchFamily="18" charset="0"/>
              </a:rPr>
              <a:t>Курс “Соціологія масових комунікацій” тісно пов’язаний з такими </a:t>
            </a:r>
            <a:r>
              <a:rPr lang="uk-UA" sz="2000" dirty="0" smtClean="0">
                <a:ea typeface="Times New Roman" panose="02020603050405020304" pitchFamily="18" charset="0"/>
              </a:rPr>
              <a:t>курсами</a:t>
            </a:r>
            <a:r>
              <a:rPr lang="ru-RU" sz="2000" dirty="0">
                <a:ea typeface="Times New Roman" panose="02020603050405020304" pitchFamily="18" charset="0"/>
              </a:rPr>
              <a:t>,</a:t>
            </a:r>
            <a:r>
              <a:rPr lang="uk-UA" sz="2000" dirty="0" smtClean="0">
                <a:ea typeface="Times New Roman" panose="02020603050405020304" pitchFamily="18" charset="0"/>
              </a:rPr>
              <a:t> як </a:t>
            </a:r>
            <a:r>
              <a:rPr lang="uk-UA" sz="2000" dirty="0">
                <a:ea typeface="Times New Roman" panose="02020603050405020304" pitchFamily="18" charset="0"/>
              </a:rPr>
              <a:t>“Соціальна філософія”, “Соціальна психологія”, “Політологія”. </a:t>
            </a:r>
            <a:endParaRPr lang="ru-RU" sz="2000" dirty="0">
              <a:effectLst/>
              <a:ea typeface="Times New Roman" panose="02020603050405020304" pitchFamily="18" charset="0"/>
            </a:endParaRPr>
          </a:p>
        </p:txBody>
      </p:sp>
      <p:pic>
        <p:nvPicPr>
          <p:cNvPr id="1026" name="Picture 2" descr="http://www.by.all.biz/img/by/service_catalog/2894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090" y="4063193"/>
            <a:ext cx="3477341" cy="260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2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52563" y="1064468"/>
            <a:ext cx="6096000" cy="4832092"/>
          </a:xfrm>
          <a:prstGeom prst="rect">
            <a:avLst/>
          </a:prstGeom>
        </p:spPr>
        <p:txBody>
          <a:bodyPr>
            <a:spAutoFit/>
          </a:bodyPr>
          <a:lstStyle/>
          <a:p>
            <a:r>
              <a:rPr lang="uk-UA" sz="2800" b="1" dirty="0">
                <a:latin typeface="Times New Roman" panose="02020603050405020304" pitchFamily="18" charset="0"/>
                <a:ea typeface="Times New Roman" panose="02020603050405020304" pitchFamily="18" charset="0"/>
              </a:rPr>
              <a:t>Метою</a:t>
            </a:r>
            <a:r>
              <a:rPr lang="uk-UA" sz="2800" dirty="0">
                <a:latin typeface="Times New Roman" panose="02020603050405020304" pitchFamily="18" charset="0"/>
                <a:ea typeface="Times New Roman" panose="02020603050405020304" pitchFamily="18" charset="0"/>
              </a:rPr>
              <a:t> викладання навчального курсу «Соціологія масових комунікацій» є ознайомлення зі специфічною природою засобів масової комунікації;</a:t>
            </a:r>
            <a:r>
              <a:rPr lang="uk-UA" sz="2800" b="1"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поглиблення розуміння системності як важливої ознаки засобів</a:t>
            </a:r>
            <a:r>
              <a:rPr lang="uk-UA" sz="2800" b="1"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масової комунікації у сьогоденні;</a:t>
            </a:r>
            <a:r>
              <a:rPr lang="uk-UA" sz="2800" b="1" dirty="0">
                <a:latin typeface="Times New Roman" panose="02020603050405020304" pitchFamily="18" charset="0"/>
                <a:ea typeface="Times New Roman" panose="02020603050405020304" pitchFamily="18" charset="0"/>
              </a:rPr>
              <a:t> </a:t>
            </a:r>
            <a:r>
              <a:rPr lang="uk-UA" sz="2800" dirty="0">
                <a:latin typeface="Times New Roman" panose="02020603050405020304" pitchFamily="18" charset="0"/>
                <a:ea typeface="Times New Roman" panose="02020603050405020304" pitchFamily="18" charset="0"/>
              </a:rPr>
              <a:t>закріплення розуміння функціональних особливостей засобів масової комунікації та їх ролі у житті сучасної людини і соціуму.</a:t>
            </a:r>
            <a:endParaRPr lang="ru-RU" sz="2800" dirty="0"/>
          </a:p>
        </p:txBody>
      </p:sp>
      <p:pic>
        <p:nvPicPr>
          <p:cNvPr id="2050" name="Picture 2" descr="http://lg.sfs.gov.ua/data/material/000/098/147904/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180" y="1841677"/>
            <a:ext cx="4370231" cy="327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46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18458" y="2333685"/>
            <a:ext cx="8452834" cy="4524315"/>
          </a:xfrm>
          <a:prstGeom prst="rect">
            <a:avLst/>
          </a:prstGeom>
        </p:spPr>
        <p:txBody>
          <a:bodyPr wrap="square">
            <a:spAutoFit/>
          </a:bodyPr>
          <a:lstStyle/>
          <a:p>
            <a:pPr algn="just">
              <a:spcAft>
                <a:spcPts val="0"/>
              </a:spcAft>
            </a:pPr>
            <a:r>
              <a:rPr lang="uk-UA" sz="2400" dirty="0">
                <a:latin typeface="Times New Roman" panose="02020603050405020304" pitchFamily="18" charset="0"/>
                <a:ea typeface="Times New Roman" panose="02020603050405020304" pitchFamily="18" charset="0"/>
              </a:rPr>
              <a:t>Основними </a:t>
            </a:r>
            <a:r>
              <a:rPr lang="uk-UA" sz="2400" b="1" dirty="0">
                <a:latin typeface="Times New Roman" panose="02020603050405020304" pitchFamily="18" charset="0"/>
                <a:ea typeface="Times New Roman" panose="02020603050405020304" pitchFamily="18" charset="0"/>
              </a:rPr>
              <a:t>завданнями</a:t>
            </a:r>
            <a:r>
              <a:rPr lang="uk-UA" sz="2400" dirty="0">
                <a:latin typeface="Times New Roman" panose="02020603050405020304" pitchFamily="18" charset="0"/>
                <a:ea typeface="Times New Roman" panose="02020603050405020304" pitchFamily="18" charset="0"/>
              </a:rPr>
              <a:t> навчальної дисципліни «Соціологія масових комунікацій» є:</a:t>
            </a:r>
            <a:endParaRPr lang="ru-R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uk-UA" sz="2400" dirty="0">
                <a:latin typeface="Times New Roman" panose="02020603050405020304" pitchFamily="18" charset="0"/>
                <a:ea typeface="Times New Roman" panose="02020603050405020304" pitchFamily="18" charset="0"/>
              </a:rPr>
              <a:t>формування уявлень про ЗМК як соціальний інститут, розвиток якого тісно пов’язаний з розвитком людської цивілізації; </a:t>
            </a:r>
            <a:endParaRPr lang="ru-R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uk-UA" sz="2400" dirty="0">
                <a:latin typeface="Times New Roman" panose="02020603050405020304" pitchFamily="18" charset="0"/>
                <a:ea typeface="Times New Roman" panose="02020603050405020304" pitchFamily="18" charset="0"/>
              </a:rPr>
              <a:t>отримання системного комплексу знань про інформаційну індустрію як соціальний інститут; </a:t>
            </a:r>
            <a:endParaRPr lang="ru-R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uk-UA" sz="2400" dirty="0">
                <a:latin typeface="Times New Roman" panose="02020603050405020304" pitchFamily="18" charset="0"/>
                <a:ea typeface="Times New Roman" panose="02020603050405020304" pitchFamily="18" charset="0"/>
              </a:rPr>
              <a:t>вивчення впливу ЗМК на індивід, соціум, громадську думку; </a:t>
            </a:r>
            <a:endParaRPr lang="ru-RU" sz="24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uk-UA" sz="2400" dirty="0">
                <a:latin typeface="Times New Roman" panose="02020603050405020304" pitchFamily="18" charset="0"/>
                <a:ea typeface="Times New Roman" panose="02020603050405020304" pitchFamily="18" charset="0"/>
              </a:rPr>
              <a:t>вивчення соціологічних досліджень в галузі функціонування інституту ЗМК, </a:t>
            </a:r>
            <a:r>
              <a:rPr lang="uk-UA" sz="2400" dirty="0" err="1">
                <a:latin typeface="Times New Roman" panose="02020603050405020304" pitchFamily="18" charset="0"/>
                <a:ea typeface="Times New Roman" panose="02020603050405020304" pitchFamily="18" charset="0"/>
              </a:rPr>
              <a:t>методик</a:t>
            </a:r>
            <a:r>
              <a:rPr lang="uk-UA" sz="2400" dirty="0">
                <a:latin typeface="Times New Roman" panose="02020603050405020304" pitchFamily="18" charset="0"/>
                <a:ea typeface="Times New Roman" panose="02020603050405020304" pitchFamily="18" charset="0"/>
              </a:rPr>
              <a:t>, за допомогою яких можна отримати уявлення про якісні та кількісні характеристики ЗМК.</a:t>
            </a:r>
            <a:endParaRPr lang="ru-RU" sz="2400" dirty="0">
              <a:latin typeface="Times New Roman" panose="02020603050405020304" pitchFamily="18" charset="0"/>
              <a:ea typeface="Times New Roman" panose="02020603050405020304" pitchFamily="18" charset="0"/>
            </a:endParaRPr>
          </a:p>
        </p:txBody>
      </p:sp>
      <p:pic>
        <p:nvPicPr>
          <p:cNvPr id="3074" name="Picture 2" descr="http://www.angelazahn.de/wp-content/uploads/2014/05/Team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765" y="214874"/>
            <a:ext cx="3236770" cy="21188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sogu.ru/media/photos/2012/03_20/kadry-eto-vazh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670" y="252391"/>
            <a:ext cx="2417371" cy="208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5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3048" y="740071"/>
            <a:ext cx="8963696" cy="5478423"/>
          </a:xfrm>
          <a:prstGeom prst="rect">
            <a:avLst/>
          </a:prstGeom>
        </p:spPr>
        <p:txBody>
          <a:bodyPr wrap="square">
            <a:spAutoFit/>
          </a:bodyPr>
          <a:lstStyle/>
          <a:p>
            <a:pPr lvl="1" algn="just">
              <a:spcAft>
                <a:spcPts val="0"/>
              </a:spcAft>
            </a:pPr>
            <a:r>
              <a:rPr lang="uk-UA" sz="2500" dirty="0">
                <a:latin typeface="Times New Roman" panose="02020603050405020304" pitchFamily="18" charset="0"/>
                <a:ea typeface="Times New Roman" panose="02020603050405020304" pitchFamily="18" charset="0"/>
              </a:rPr>
              <a:t>У результаті вивчення курсу студент має </a:t>
            </a:r>
            <a:endParaRPr lang="ru-RU" sz="2500" dirty="0">
              <a:latin typeface="Times New Roman" panose="02020603050405020304" pitchFamily="18" charset="0"/>
              <a:ea typeface="Times New Roman" panose="02020603050405020304" pitchFamily="18" charset="0"/>
            </a:endParaRPr>
          </a:p>
          <a:p>
            <a:pPr marL="228600" algn="just">
              <a:spcAft>
                <a:spcPts val="0"/>
              </a:spcAft>
            </a:pPr>
            <a:r>
              <a:rPr lang="uk-UA" sz="2500" b="1" i="1" dirty="0" smtClean="0">
                <a:latin typeface="Times New Roman" panose="02020603050405020304" pitchFamily="18" charset="0"/>
                <a:ea typeface="Times New Roman" panose="02020603050405020304" pitchFamily="18" charset="0"/>
              </a:rPr>
              <a:t>Знати</a:t>
            </a:r>
            <a:r>
              <a:rPr lang="uk-UA" sz="2500" b="1" i="1" dirty="0">
                <a:latin typeface="Times New Roman" panose="02020603050405020304" pitchFamily="18" charset="0"/>
                <a:ea typeface="Times New Roman" panose="02020603050405020304" pitchFamily="18" charset="0"/>
              </a:rPr>
              <a:t>:</a:t>
            </a:r>
            <a:endParaRPr lang="ru-RU"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uk-UA" sz="2500" dirty="0">
                <a:latin typeface="Times New Roman" panose="02020603050405020304" pitchFamily="18" charset="0"/>
                <a:ea typeface="Times New Roman" panose="02020603050405020304" pitchFamily="18" charset="0"/>
              </a:rPr>
              <a:t>визначення масової комунікації;</a:t>
            </a:r>
            <a:endParaRPr lang="ru-RU"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uk-UA" sz="2500" dirty="0">
                <a:latin typeface="Times New Roman" panose="02020603050405020304" pitchFamily="18" charset="0"/>
                <a:ea typeface="Times New Roman" panose="02020603050405020304" pitchFamily="18" charset="0"/>
              </a:rPr>
              <a:t>основні процеси зовнішньої та внутрішньої комунікації;</a:t>
            </a:r>
            <a:endParaRPr lang="ru-RU"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uk-UA" sz="2500" dirty="0">
                <a:latin typeface="Times New Roman" panose="02020603050405020304" pitchFamily="18" charset="0"/>
                <a:ea typeface="Times New Roman" panose="02020603050405020304" pitchFamily="18" charset="0"/>
              </a:rPr>
              <a:t>техніку конструювання новин і форми подачі інформаційних матеріалів;</a:t>
            </a:r>
            <a:endParaRPr lang="ru-RU"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uk-UA" sz="2500" dirty="0">
                <a:latin typeface="Times New Roman" panose="02020603050405020304" pitchFamily="18" charset="0"/>
                <a:ea typeface="Times New Roman" panose="02020603050405020304" pitchFamily="18" charset="0"/>
              </a:rPr>
              <a:t>особливості організаційної і функціональної структури засобів масової комунікації;</a:t>
            </a:r>
            <a:endParaRPr lang="ru-RU"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uk-UA" sz="2500" dirty="0">
                <a:latin typeface="Times New Roman" panose="02020603050405020304" pitchFamily="18" charset="0"/>
                <a:ea typeface="Times New Roman" panose="02020603050405020304" pitchFamily="18" charset="0"/>
              </a:rPr>
              <a:t>функції масової комунікації;</a:t>
            </a:r>
            <a:endParaRPr lang="ru-RU"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uk-UA" sz="2500" dirty="0">
                <a:latin typeface="Times New Roman" panose="02020603050405020304" pitchFamily="18" charset="0"/>
                <a:ea typeface="Times New Roman" panose="02020603050405020304" pitchFamily="18" charset="0"/>
              </a:rPr>
              <a:t>теорії масової комунікації</a:t>
            </a:r>
            <a:r>
              <a:rPr lang="uk-UA" sz="2500" dirty="0" smtClean="0">
                <a:latin typeface="Times New Roman" panose="02020603050405020304" pitchFamily="18" charset="0"/>
                <a:ea typeface="Times New Roman" panose="02020603050405020304" pitchFamily="18" charset="0"/>
              </a:rPr>
              <a:t>.</a:t>
            </a:r>
            <a:endParaRPr lang="ru-RU" sz="2500" dirty="0">
              <a:latin typeface="Times New Roman" panose="02020603050405020304" pitchFamily="18" charset="0"/>
              <a:ea typeface="Times New Roman" panose="02020603050405020304" pitchFamily="18" charset="0"/>
            </a:endParaRPr>
          </a:p>
          <a:p>
            <a:pPr indent="228600" algn="just">
              <a:spcAft>
                <a:spcPts val="0"/>
              </a:spcAft>
            </a:pPr>
            <a:r>
              <a:rPr lang="uk-UA" sz="2500" b="1" i="1" dirty="0" smtClean="0">
                <a:latin typeface="Times New Roman" panose="02020603050405020304" pitchFamily="18" charset="0"/>
                <a:ea typeface="Times New Roman" panose="02020603050405020304" pitchFamily="18" charset="0"/>
              </a:rPr>
              <a:t>Вміти</a:t>
            </a:r>
            <a:r>
              <a:rPr lang="uk-UA" sz="2500" b="1" i="1" dirty="0">
                <a:latin typeface="Times New Roman" panose="02020603050405020304" pitchFamily="18" charset="0"/>
                <a:ea typeface="Times New Roman" panose="02020603050405020304" pitchFamily="18" charset="0"/>
              </a:rPr>
              <a:t>:</a:t>
            </a:r>
            <a:endParaRPr lang="ru-RU"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uk-UA" sz="2500" dirty="0">
                <a:latin typeface="Times New Roman" panose="02020603050405020304" pitchFamily="18" charset="0"/>
                <a:ea typeface="Times New Roman" panose="02020603050405020304" pitchFamily="18" charset="0"/>
              </a:rPr>
              <a:t>застосовувати на практиці набуті теоретичні знання;</a:t>
            </a:r>
            <a:endParaRPr lang="ru-RU" sz="25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57200" algn="l"/>
              </a:tabLst>
            </a:pPr>
            <a:r>
              <a:rPr lang="uk-UA" sz="2500" dirty="0">
                <a:latin typeface="Times New Roman" panose="02020603050405020304" pitchFamily="18" charset="0"/>
                <a:ea typeface="Times New Roman" panose="02020603050405020304" pitchFamily="18" charset="0"/>
              </a:rPr>
              <a:t>проводити соціологічний аналіз ЗМІ.</a:t>
            </a:r>
            <a:endParaRPr lang="ru-RU" sz="2500" dirty="0">
              <a:latin typeface="Times New Roman" panose="02020603050405020304" pitchFamily="18" charset="0"/>
              <a:ea typeface="Times New Roman" panose="02020603050405020304" pitchFamily="18" charset="0"/>
            </a:endParaRPr>
          </a:p>
          <a:p>
            <a:pPr marL="449580">
              <a:spcAft>
                <a:spcPts val="0"/>
              </a:spcAft>
            </a:pPr>
            <a:r>
              <a:rPr lang="uk-UA" sz="2500" dirty="0">
                <a:latin typeface="Times New Roman" panose="02020603050405020304" pitchFamily="18" charset="0"/>
                <a:ea typeface="Times New Roman" panose="02020603050405020304" pitchFamily="18" charset="0"/>
              </a:rPr>
              <a:t> </a:t>
            </a:r>
            <a:endParaRPr lang="ru-RU"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410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84868" y="571246"/>
            <a:ext cx="7225048" cy="6001643"/>
          </a:xfrm>
          <a:prstGeom prst="rect">
            <a:avLst/>
          </a:prstGeom>
        </p:spPr>
        <p:txBody>
          <a:bodyPr wrap="square">
            <a:spAutoFit/>
          </a:bodyPr>
          <a:lstStyle/>
          <a:p>
            <a:pPr indent="449580" algn="just">
              <a:spcAft>
                <a:spcPts val="0"/>
              </a:spcAft>
            </a:pPr>
            <a:r>
              <a:rPr lang="uk-UA" sz="2400" b="1" dirty="0" smtClean="0">
                <a:latin typeface="Times New Roman" panose="02020603050405020304" pitchFamily="18" charset="0"/>
                <a:ea typeface="Times New Roman" panose="02020603050405020304" pitchFamily="18" charset="0"/>
              </a:rPr>
              <a:t>					Література</a:t>
            </a:r>
            <a:endParaRPr lang="ru-RU"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tabLst>
                <a:tab pos="228600" algn="l"/>
              </a:tabLst>
            </a:pPr>
            <a:r>
              <a:rPr lang="ru-RU" sz="2400" dirty="0">
                <a:latin typeface="Times New Roman" panose="02020603050405020304" pitchFamily="18" charset="0"/>
                <a:ea typeface="Times New Roman" panose="02020603050405020304" pitchFamily="18" charset="0"/>
              </a:rPr>
              <a:t>Бакулев Г. П. Массовая коммуникация. М., 2005.</a:t>
            </a:r>
          </a:p>
          <a:p>
            <a:pPr marL="342900" lvl="0" indent="-342900" algn="just">
              <a:spcAft>
                <a:spcPts val="0"/>
              </a:spcAft>
              <a:buFont typeface="+mj-lt"/>
              <a:buAutoNum type="arabicPeriod"/>
              <a:tabLst>
                <a:tab pos="228600" algn="l"/>
              </a:tabLst>
            </a:pPr>
            <a:r>
              <a:rPr lang="ru-RU" sz="2400" dirty="0">
                <a:latin typeface="Times New Roman" panose="02020603050405020304" pitchFamily="18" charset="0"/>
                <a:ea typeface="Times New Roman" panose="02020603050405020304" pitchFamily="18" charset="0"/>
              </a:rPr>
              <a:t>Назаров М. М. Массовая коммуникация в современном мире: методология анализа и практика исследований. М., 2000.</a:t>
            </a:r>
          </a:p>
          <a:p>
            <a:pPr marL="342900" lvl="0" indent="-342900" algn="just">
              <a:spcAft>
                <a:spcPts val="0"/>
              </a:spcAft>
              <a:buFont typeface="+mj-lt"/>
              <a:buAutoNum type="arabicPeriod"/>
              <a:tabLst>
                <a:tab pos="228600" algn="l"/>
              </a:tabLst>
            </a:pPr>
            <a:r>
              <a:rPr lang="ru-RU" sz="2400" dirty="0">
                <a:latin typeface="Times New Roman" panose="02020603050405020304" pitchFamily="18" charset="0"/>
                <a:ea typeface="Times New Roman" panose="02020603050405020304" pitchFamily="18" charset="0"/>
              </a:rPr>
              <a:t>Науменко Т. В. Социология массовой коммуникации. М., 2005.</a:t>
            </a:r>
          </a:p>
          <a:p>
            <a:pPr marL="342900" lvl="0" indent="-342900" algn="just">
              <a:spcAft>
                <a:spcPts val="0"/>
              </a:spcAft>
              <a:buFont typeface="+mj-lt"/>
              <a:buAutoNum type="arabicPeriod"/>
              <a:tabLst>
                <a:tab pos="228600" algn="l"/>
              </a:tabLst>
            </a:pPr>
            <a:r>
              <a:rPr lang="ru-RU" sz="2400" dirty="0" err="1">
                <a:latin typeface="Times New Roman" panose="02020603050405020304" pitchFamily="18" charset="0"/>
                <a:ea typeface="Times New Roman" panose="02020603050405020304" pitchFamily="18" charset="0"/>
              </a:rPr>
              <a:t>Почепцов</a:t>
            </a:r>
            <a:r>
              <a:rPr lang="ru-RU" sz="2400" dirty="0">
                <a:latin typeface="Times New Roman" panose="02020603050405020304" pitchFamily="18" charset="0"/>
                <a:ea typeface="Times New Roman" panose="02020603050405020304" pitchFamily="18" charset="0"/>
              </a:rPr>
              <a:t> Г. Г. Теория коммуникации. М., 2001.</a:t>
            </a:r>
          </a:p>
          <a:p>
            <a:pPr marL="342900" lvl="0" indent="-342900" algn="just">
              <a:spcAft>
                <a:spcPts val="0"/>
              </a:spcAft>
              <a:buFont typeface="+mj-lt"/>
              <a:buAutoNum type="arabicPeriod"/>
              <a:tabLst>
                <a:tab pos="228600" algn="l"/>
              </a:tabLst>
            </a:pPr>
            <a:r>
              <a:rPr lang="ru-RU" sz="2400" dirty="0" err="1">
                <a:latin typeface="Times New Roman" panose="02020603050405020304" pitchFamily="18" charset="0"/>
                <a:ea typeface="Times New Roman" panose="02020603050405020304" pitchFamily="18" charset="0"/>
              </a:rPr>
              <a:t>Терин</a:t>
            </a:r>
            <a:r>
              <a:rPr lang="ru-RU" sz="2400" dirty="0">
                <a:latin typeface="Times New Roman" panose="02020603050405020304" pitchFamily="18" charset="0"/>
                <a:ea typeface="Times New Roman" panose="02020603050405020304" pitchFamily="18" charset="0"/>
              </a:rPr>
              <a:t> В. П. Массовая коммуникация. Социокультурные аспекты политического воздействия. Исследования опыта Запада. М., 1999.</a:t>
            </a:r>
          </a:p>
          <a:p>
            <a:pPr marL="342900" lvl="0" indent="-342900" algn="just">
              <a:spcAft>
                <a:spcPts val="0"/>
              </a:spcAft>
              <a:buFont typeface="+mj-lt"/>
              <a:buAutoNum type="arabicPeriod"/>
              <a:tabLst>
                <a:tab pos="228600" algn="l"/>
              </a:tabLst>
            </a:pPr>
            <a:r>
              <a:rPr lang="ru-RU" sz="2400" dirty="0">
                <a:latin typeface="Times New Roman" panose="02020603050405020304" pitchFamily="18" charset="0"/>
                <a:ea typeface="Times New Roman" panose="02020603050405020304" pitchFamily="18" charset="0"/>
              </a:rPr>
              <a:t>Федотова Л. Н. Социология массовой коммуникации. М., 2004.</a:t>
            </a:r>
          </a:p>
          <a:p>
            <a:pPr marL="342900" lvl="0" indent="-342900" algn="just">
              <a:spcAft>
                <a:spcPts val="0"/>
              </a:spcAft>
              <a:buFont typeface="+mj-lt"/>
              <a:buAutoNum type="arabicPeriod"/>
              <a:tabLst>
                <a:tab pos="228600" algn="l"/>
              </a:tabLst>
            </a:pPr>
            <a:r>
              <a:rPr lang="ru-RU" sz="2400" dirty="0">
                <a:latin typeface="Times New Roman" panose="02020603050405020304" pitchFamily="18" charset="0"/>
                <a:ea typeface="Times New Roman" panose="02020603050405020304" pitchFamily="18" charset="0"/>
              </a:rPr>
              <a:t>Яковлев И. П. Современные теории массовых коммуникаций. СПб., 2004.</a:t>
            </a:r>
          </a:p>
        </p:txBody>
      </p:sp>
    </p:spTree>
    <p:extLst>
      <p:ext uri="{BB962C8B-B14F-4D97-AF65-F5344CB8AC3E}">
        <p14:creationId xmlns:p14="http://schemas.microsoft.com/office/powerpoint/2010/main" val="2722262131"/>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TotalTime>
  <Words>263</Words>
  <Application>Microsoft Office PowerPoint</Application>
  <PresentationFormat>Произвольный</PresentationFormat>
  <Paragraphs>29</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Легкий дым</vt:lpstr>
      <vt:lpstr>Соціологія масових комунікацій</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Соціологія державного управління та місцевого самоврядування</dc:title>
  <dc:creator>Kate</dc:creator>
  <cp:lastModifiedBy>userznu</cp:lastModifiedBy>
  <cp:revision>5</cp:revision>
  <dcterms:created xsi:type="dcterms:W3CDTF">2016-01-22T09:21:41Z</dcterms:created>
  <dcterms:modified xsi:type="dcterms:W3CDTF">2016-02-16T06:25:34Z</dcterms:modified>
</cp:coreProperties>
</file>