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1" r:id="rId2"/>
    <p:sldId id="302" r:id="rId3"/>
    <p:sldId id="260" r:id="rId4"/>
    <p:sldId id="257" r:id="rId5"/>
    <p:sldId id="258" r:id="rId6"/>
    <p:sldId id="268" r:id="rId7"/>
    <p:sldId id="269" r:id="rId8"/>
    <p:sldId id="270" r:id="rId9"/>
    <p:sldId id="275" r:id="rId10"/>
    <p:sldId id="262" r:id="rId11"/>
    <p:sldId id="276" r:id="rId12"/>
    <p:sldId id="277" r:id="rId13"/>
    <p:sldId id="27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3" r:id="rId36"/>
    <p:sldId id="299" r:id="rId37"/>
    <p:sldId id="300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8" autoAdjust="0"/>
    <p:restoredTop sz="94635" autoAdjust="0"/>
  </p:normalViewPr>
  <p:slideViewPr>
    <p:cSldViewPr>
      <p:cViewPr varScale="1">
        <p:scale>
          <a:sx n="105" d="100"/>
          <a:sy n="105" d="100"/>
        </p:scale>
        <p:origin x="1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90AAC-3A9A-9E45-9A66-63D092691F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29E3D69-B8D0-8842-8313-FD7D273B02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Види діодів</a:t>
          </a:r>
          <a:endParaRPr kumimoji="0" lang="ru-RU" altLang="ru-UA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A844CD3-92D9-0249-BDD3-366CF7166CD3}" type="parTrans" cxnId="{00E1EED4-018C-AE43-86D1-5DCE5A049CC1}">
      <dgm:prSet/>
      <dgm:spPr/>
      <dgm:t>
        <a:bodyPr/>
        <a:lstStyle/>
        <a:p>
          <a:endParaRPr lang="ru-RU"/>
        </a:p>
      </dgm:t>
    </dgm:pt>
    <dgm:pt modelId="{D60A3934-D926-5A49-B9E0-D24CE70B3BC5}" type="sibTrans" cxnId="{00E1EED4-018C-AE43-86D1-5DCE5A049CC1}">
      <dgm:prSet/>
      <dgm:spPr/>
      <dgm:t>
        <a:bodyPr/>
        <a:lstStyle/>
        <a:p>
          <a:endParaRPr lang="ru-RU"/>
        </a:p>
      </dgm:t>
    </dgm:pt>
    <dgm:pt modelId="{B4CE26E9-9FFB-1040-99DB-41B9CF684F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електровакуумні</a:t>
          </a:r>
          <a:endParaRPr kumimoji="0" lang="ru-RU" altLang="ru-UA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94983DB-6B22-5748-ADA7-3A5A38C7151B}" type="parTrans" cxnId="{CB7B9534-DF67-E44F-A45D-C6BC86EE12C8}">
      <dgm:prSet/>
      <dgm:spPr/>
      <dgm:t>
        <a:bodyPr/>
        <a:lstStyle/>
        <a:p>
          <a:endParaRPr lang="ru-RU"/>
        </a:p>
      </dgm:t>
    </dgm:pt>
    <dgm:pt modelId="{16E678EB-7D84-474D-BE06-C52295C0BFF4}" type="sibTrans" cxnId="{CB7B9534-DF67-E44F-A45D-C6BC86EE12C8}">
      <dgm:prSet/>
      <dgm:spPr/>
      <dgm:t>
        <a:bodyPr/>
        <a:lstStyle/>
        <a:p>
          <a:endParaRPr lang="ru-RU"/>
        </a:p>
      </dgm:t>
    </dgm:pt>
    <dgm:pt modelId="{CD0F1DCF-98DA-A34A-9E50-6B0AA65701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напівпровідникові</a:t>
          </a:r>
          <a:endParaRPr kumimoji="0" lang="ru-RU" altLang="ru-UA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D7A0900-D4D7-4748-B892-FDDA460AB10C}" type="parTrans" cxnId="{4FF604BC-6C44-B945-9B8A-15ECA233BC1F}">
      <dgm:prSet/>
      <dgm:spPr/>
      <dgm:t>
        <a:bodyPr/>
        <a:lstStyle/>
        <a:p>
          <a:endParaRPr lang="ru-RU"/>
        </a:p>
      </dgm:t>
    </dgm:pt>
    <dgm:pt modelId="{BFD04892-A6F4-694B-B06C-40DDFE884C03}" type="sibTrans" cxnId="{4FF604BC-6C44-B945-9B8A-15ECA233BC1F}">
      <dgm:prSet/>
      <dgm:spPr/>
      <dgm:t>
        <a:bodyPr/>
        <a:lstStyle/>
        <a:p>
          <a:endParaRPr lang="ru-RU"/>
        </a:p>
      </dgm:t>
    </dgm:pt>
    <dgm:pt modelId="{39589D4A-AD9E-9C4E-B34E-83195DEDEE4F}" type="pres">
      <dgm:prSet presAssocID="{5D790AAC-3A9A-9E45-9A66-63D092691F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F1FE85-6551-A94A-83E0-B8193A377242}" type="pres">
      <dgm:prSet presAssocID="{229E3D69-B8D0-8842-8313-FD7D273B02D0}" presName="hierRoot1" presStyleCnt="0">
        <dgm:presLayoutVars>
          <dgm:hierBranch/>
        </dgm:presLayoutVars>
      </dgm:prSet>
      <dgm:spPr/>
    </dgm:pt>
    <dgm:pt modelId="{C19C6631-6970-3940-9AFE-F075D8A0F295}" type="pres">
      <dgm:prSet presAssocID="{229E3D69-B8D0-8842-8313-FD7D273B02D0}" presName="rootComposite1" presStyleCnt="0"/>
      <dgm:spPr/>
    </dgm:pt>
    <dgm:pt modelId="{DC4EFA07-1D6D-334B-8E4B-D2C12ED79CE5}" type="pres">
      <dgm:prSet presAssocID="{229E3D69-B8D0-8842-8313-FD7D273B02D0}" presName="rootText1" presStyleLbl="node0" presStyleIdx="0" presStyleCnt="1">
        <dgm:presLayoutVars>
          <dgm:chPref val="3"/>
        </dgm:presLayoutVars>
      </dgm:prSet>
      <dgm:spPr/>
    </dgm:pt>
    <dgm:pt modelId="{2BC84D51-7FF3-EF4C-8CA1-161EB382E28A}" type="pres">
      <dgm:prSet presAssocID="{229E3D69-B8D0-8842-8313-FD7D273B02D0}" presName="rootConnector1" presStyleLbl="node1" presStyleIdx="0" presStyleCnt="0"/>
      <dgm:spPr/>
    </dgm:pt>
    <dgm:pt modelId="{8BEBEC46-1D5D-7945-9E04-EBBD7639C5E0}" type="pres">
      <dgm:prSet presAssocID="{229E3D69-B8D0-8842-8313-FD7D273B02D0}" presName="hierChild2" presStyleCnt="0"/>
      <dgm:spPr/>
    </dgm:pt>
    <dgm:pt modelId="{6902720A-0FAD-814F-B303-20358618998A}" type="pres">
      <dgm:prSet presAssocID="{994983DB-6B22-5748-ADA7-3A5A38C7151B}" presName="Name35" presStyleLbl="parChTrans1D2" presStyleIdx="0" presStyleCnt="2"/>
      <dgm:spPr/>
    </dgm:pt>
    <dgm:pt modelId="{5ABC1EE6-82BC-3540-9B97-715FFDB862C4}" type="pres">
      <dgm:prSet presAssocID="{B4CE26E9-9FFB-1040-99DB-41B9CF684FCD}" presName="hierRoot2" presStyleCnt="0">
        <dgm:presLayoutVars>
          <dgm:hierBranch/>
        </dgm:presLayoutVars>
      </dgm:prSet>
      <dgm:spPr/>
    </dgm:pt>
    <dgm:pt modelId="{9D2EEEC3-F713-D84E-A098-53ECFDBF10DD}" type="pres">
      <dgm:prSet presAssocID="{B4CE26E9-9FFB-1040-99DB-41B9CF684FCD}" presName="rootComposite" presStyleCnt="0"/>
      <dgm:spPr/>
    </dgm:pt>
    <dgm:pt modelId="{6491A384-225B-6147-B5E2-04C8300AF4E7}" type="pres">
      <dgm:prSet presAssocID="{B4CE26E9-9FFB-1040-99DB-41B9CF684FCD}" presName="rootText" presStyleLbl="node2" presStyleIdx="0" presStyleCnt="2" custLinFactNeighborX="-1409" custLinFactNeighborY="-1855">
        <dgm:presLayoutVars>
          <dgm:chPref val="3"/>
        </dgm:presLayoutVars>
      </dgm:prSet>
      <dgm:spPr/>
    </dgm:pt>
    <dgm:pt modelId="{9815BB9E-529D-5345-B397-AB3C4A3EF5FB}" type="pres">
      <dgm:prSet presAssocID="{B4CE26E9-9FFB-1040-99DB-41B9CF684FCD}" presName="rootConnector" presStyleLbl="node2" presStyleIdx="0" presStyleCnt="2"/>
      <dgm:spPr/>
    </dgm:pt>
    <dgm:pt modelId="{3E219F97-D04D-0C47-91D1-A919DEA27526}" type="pres">
      <dgm:prSet presAssocID="{B4CE26E9-9FFB-1040-99DB-41B9CF684FCD}" presName="hierChild4" presStyleCnt="0"/>
      <dgm:spPr/>
    </dgm:pt>
    <dgm:pt modelId="{292CF607-D1AD-4141-9A90-F12986ADF435}" type="pres">
      <dgm:prSet presAssocID="{B4CE26E9-9FFB-1040-99DB-41B9CF684FCD}" presName="hierChild5" presStyleCnt="0"/>
      <dgm:spPr/>
    </dgm:pt>
    <dgm:pt modelId="{75F1DF45-0A66-654A-8AD1-E37AD21D67E8}" type="pres">
      <dgm:prSet presAssocID="{1D7A0900-D4D7-4748-B892-FDDA460AB10C}" presName="Name35" presStyleLbl="parChTrans1D2" presStyleIdx="1" presStyleCnt="2"/>
      <dgm:spPr/>
    </dgm:pt>
    <dgm:pt modelId="{7AC9FBD2-EE07-F245-B7F8-93CA0C226FC2}" type="pres">
      <dgm:prSet presAssocID="{CD0F1DCF-98DA-A34A-9E50-6B0AA657015C}" presName="hierRoot2" presStyleCnt="0">
        <dgm:presLayoutVars>
          <dgm:hierBranch/>
        </dgm:presLayoutVars>
      </dgm:prSet>
      <dgm:spPr/>
    </dgm:pt>
    <dgm:pt modelId="{6E3BF45F-DA78-EB41-857E-EBB1D1ADE522}" type="pres">
      <dgm:prSet presAssocID="{CD0F1DCF-98DA-A34A-9E50-6B0AA657015C}" presName="rootComposite" presStyleCnt="0"/>
      <dgm:spPr/>
    </dgm:pt>
    <dgm:pt modelId="{AEC9829E-165F-5041-80F8-8DA6F5A7179F}" type="pres">
      <dgm:prSet presAssocID="{CD0F1DCF-98DA-A34A-9E50-6B0AA657015C}" presName="rootText" presStyleLbl="node2" presStyleIdx="1" presStyleCnt="2">
        <dgm:presLayoutVars>
          <dgm:chPref val="3"/>
        </dgm:presLayoutVars>
      </dgm:prSet>
      <dgm:spPr/>
    </dgm:pt>
    <dgm:pt modelId="{1AD397AB-84CE-6246-AF93-1784ED57B2E8}" type="pres">
      <dgm:prSet presAssocID="{CD0F1DCF-98DA-A34A-9E50-6B0AA657015C}" presName="rootConnector" presStyleLbl="node2" presStyleIdx="1" presStyleCnt="2"/>
      <dgm:spPr/>
    </dgm:pt>
    <dgm:pt modelId="{6D908B51-694A-FD48-8CE5-42511C435124}" type="pres">
      <dgm:prSet presAssocID="{CD0F1DCF-98DA-A34A-9E50-6B0AA657015C}" presName="hierChild4" presStyleCnt="0"/>
      <dgm:spPr/>
    </dgm:pt>
    <dgm:pt modelId="{037F0515-F31A-5046-A6E1-8FD0A97F76A5}" type="pres">
      <dgm:prSet presAssocID="{CD0F1DCF-98DA-A34A-9E50-6B0AA657015C}" presName="hierChild5" presStyleCnt="0"/>
      <dgm:spPr/>
    </dgm:pt>
    <dgm:pt modelId="{40CFFFEB-C89B-2643-95CA-1984E868B23A}" type="pres">
      <dgm:prSet presAssocID="{229E3D69-B8D0-8842-8313-FD7D273B02D0}" presName="hierChild3" presStyleCnt="0"/>
      <dgm:spPr/>
    </dgm:pt>
  </dgm:ptLst>
  <dgm:cxnLst>
    <dgm:cxn modelId="{FBFE2A03-7407-A847-B02E-7A1A49879742}" type="presOf" srcId="{229E3D69-B8D0-8842-8313-FD7D273B02D0}" destId="{DC4EFA07-1D6D-334B-8E4B-D2C12ED79CE5}" srcOrd="0" destOrd="0" presId="urn:microsoft.com/office/officeart/2005/8/layout/orgChart1"/>
    <dgm:cxn modelId="{F90B3321-EC70-F145-8E74-17073FA1E758}" type="presOf" srcId="{1D7A0900-D4D7-4748-B892-FDDA460AB10C}" destId="{75F1DF45-0A66-654A-8AD1-E37AD21D67E8}" srcOrd="0" destOrd="0" presId="urn:microsoft.com/office/officeart/2005/8/layout/orgChart1"/>
    <dgm:cxn modelId="{CB7B9534-DF67-E44F-A45D-C6BC86EE12C8}" srcId="{229E3D69-B8D0-8842-8313-FD7D273B02D0}" destId="{B4CE26E9-9FFB-1040-99DB-41B9CF684FCD}" srcOrd="0" destOrd="0" parTransId="{994983DB-6B22-5748-ADA7-3A5A38C7151B}" sibTransId="{16E678EB-7D84-474D-BE06-C52295C0BFF4}"/>
    <dgm:cxn modelId="{9656B83B-BFB5-5945-A4B7-2A138BE3145A}" type="presOf" srcId="{5D790AAC-3A9A-9E45-9A66-63D092691F53}" destId="{39589D4A-AD9E-9C4E-B34E-83195DEDEE4F}" srcOrd="0" destOrd="0" presId="urn:microsoft.com/office/officeart/2005/8/layout/orgChart1"/>
    <dgm:cxn modelId="{85AC7341-A78C-FD42-A66E-F3C472EB3035}" type="presOf" srcId="{B4CE26E9-9FFB-1040-99DB-41B9CF684FCD}" destId="{6491A384-225B-6147-B5E2-04C8300AF4E7}" srcOrd="0" destOrd="0" presId="urn:microsoft.com/office/officeart/2005/8/layout/orgChart1"/>
    <dgm:cxn modelId="{58621156-2E27-D04F-9F6B-AA12C518661D}" type="presOf" srcId="{CD0F1DCF-98DA-A34A-9E50-6B0AA657015C}" destId="{AEC9829E-165F-5041-80F8-8DA6F5A7179F}" srcOrd="0" destOrd="0" presId="urn:microsoft.com/office/officeart/2005/8/layout/orgChart1"/>
    <dgm:cxn modelId="{52775B78-725B-AD4E-8B3F-F7B277999EA2}" type="presOf" srcId="{B4CE26E9-9FFB-1040-99DB-41B9CF684FCD}" destId="{9815BB9E-529D-5345-B397-AB3C4A3EF5FB}" srcOrd="1" destOrd="0" presId="urn:microsoft.com/office/officeart/2005/8/layout/orgChart1"/>
    <dgm:cxn modelId="{6244649A-1EAD-244B-91D5-55293A1E8371}" type="presOf" srcId="{CD0F1DCF-98DA-A34A-9E50-6B0AA657015C}" destId="{1AD397AB-84CE-6246-AF93-1784ED57B2E8}" srcOrd="1" destOrd="0" presId="urn:microsoft.com/office/officeart/2005/8/layout/orgChart1"/>
    <dgm:cxn modelId="{F14EB9B7-6228-A14C-9D5C-EBD7D902283A}" type="presOf" srcId="{229E3D69-B8D0-8842-8313-FD7D273B02D0}" destId="{2BC84D51-7FF3-EF4C-8CA1-161EB382E28A}" srcOrd="1" destOrd="0" presId="urn:microsoft.com/office/officeart/2005/8/layout/orgChart1"/>
    <dgm:cxn modelId="{4FF604BC-6C44-B945-9B8A-15ECA233BC1F}" srcId="{229E3D69-B8D0-8842-8313-FD7D273B02D0}" destId="{CD0F1DCF-98DA-A34A-9E50-6B0AA657015C}" srcOrd="1" destOrd="0" parTransId="{1D7A0900-D4D7-4748-B892-FDDA460AB10C}" sibTransId="{BFD04892-A6F4-694B-B06C-40DDFE884C03}"/>
    <dgm:cxn modelId="{00E1EED4-018C-AE43-86D1-5DCE5A049CC1}" srcId="{5D790AAC-3A9A-9E45-9A66-63D092691F53}" destId="{229E3D69-B8D0-8842-8313-FD7D273B02D0}" srcOrd="0" destOrd="0" parTransId="{1A844CD3-92D9-0249-BDD3-366CF7166CD3}" sibTransId="{D60A3934-D926-5A49-B9E0-D24CE70B3BC5}"/>
    <dgm:cxn modelId="{821056FC-CD3A-0E47-A6F8-9F37EC2D7F00}" type="presOf" srcId="{994983DB-6B22-5748-ADA7-3A5A38C7151B}" destId="{6902720A-0FAD-814F-B303-20358618998A}" srcOrd="0" destOrd="0" presId="urn:microsoft.com/office/officeart/2005/8/layout/orgChart1"/>
    <dgm:cxn modelId="{D4B3E9C5-5B9B-AB41-A248-FEBEA2A5FA5B}" type="presParOf" srcId="{39589D4A-AD9E-9C4E-B34E-83195DEDEE4F}" destId="{ACF1FE85-6551-A94A-83E0-B8193A377242}" srcOrd="0" destOrd="0" presId="urn:microsoft.com/office/officeart/2005/8/layout/orgChart1"/>
    <dgm:cxn modelId="{B3A0D058-3F9C-F04F-8646-27F7F362B8B8}" type="presParOf" srcId="{ACF1FE85-6551-A94A-83E0-B8193A377242}" destId="{C19C6631-6970-3940-9AFE-F075D8A0F295}" srcOrd="0" destOrd="0" presId="urn:microsoft.com/office/officeart/2005/8/layout/orgChart1"/>
    <dgm:cxn modelId="{50984AAE-24D8-7148-ACD7-F78116AB7E7F}" type="presParOf" srcId="{C19C6631-6970-3940-9AFE-F075D8A0F295}" destId="{DC4EFA07-1D6D-334B-8E4B-D2C12ED79CE5}" srcOrd="0" destOrd="0" presId="urn:microsoft.com/office/officeart/2005/8/layout/orgChart1"/>
    <dgm:cxn modelId="{17C6FCE4-01CA-264D-861E-8A5BE43FA9D4}" type="presParOf" srcId="{C19C6631-6970-3940-9AFE-F075D8A0F295}" destId="{2BC84D51-7FF3-EF4C-8CA1-161EB382E28A}" srcOrd="1" destOrd="0" presId="urn:microsoft.com/office/officeart/2005/8/layout/orgChart1"/>
    <dgm:cxn modelId="{374EF2D1-25D8-204F-9C33-440A2CB5881A}" type="presParOf" srcId="{ACF1FE85-6551-A94A-83E0-B8193A377242}" destId="{8BEBEC46-1D5D-7945-9E04-EBBD7639C5E0}" srcOrd="1" destOrd="0" presId="urn:microsoft.com/office/officeart/2005/8/layout/orgChart1"/>
    <dgm:cxn modelId="{706A222B-4A77-5D4F-BB16-375A68F1D1C1}" type="presParOf" srcId="{8BEBEC46-1D5D-7945-9E04-EBBD7639C5E0}" destId="{6902720A-0FAD-814F-B303-20358618998A}" srcOrd="0" destOrd="0" presId="urn:microsoft.com/office/officeart/2005/8/layout/orgChart1"/>
    <dgm:cxn modelId="{AD4F3A95-CD99-AB4E-AA9D-660989AE209B}" type="presParOf" srcId="{8BEBEC46-1D5D-7945-9E04-EBBD7639C5E0}" destId="{5ABC1EE6-82BC-3540-9B97-715FFDB862C4}" srcOrd="1" destOrd="0" presId="urn:microsoft.com/office/officeart/2005/8/layout/orgChart1"/>
    <dgm:cxn modelId="{F3051D5E-A84E-9440-9230-F03126D05787}" type="presParOf" srcId="{5ABC1EE6-82BC-3540-9B97-715FFDB862C4}" destId="{9D2EEEC3-F713-D84E-A098-53ECFDBF10DD}" srcOrd="0" destOrd="0" presId="urn:microsoft.com/office/officeart/2005/8/layout/orgChart1"/>
    <dgm:cxn modelId="{E4A1D8C7-C1BD-8540-AE7F-3A41864122CD}" type="presParOf" srcId="{9D2EEEC3-F713-D84E-A098-53ECFDBF10DD}" destId="{6491A384-225B-6147-B5E2-04C8300AF4E7}" srcOrd="0" destOrd="0" presId="urn:microsoft.com/office/officeart/2005/8/layout/orgChart1"/>
    <dgm:cxn modelId="{93EE2094-4687-0341-9335-2F8E2F079FDA}" type="presParOf" srcId="{9D2EEEC3-F713-D84E-A098-53ECFDBF10DD}" destId="{9815BB9E-529D-5345-B397-AB3C4A3EF5FB}" srcOrd="1" destOrd="0" presId="urn:microsoft.com/office/officeart/2005/8/layout/orgChart1"/>
    <dgm:cxn modelId="{39B841C8-23BF-8C4D-9E1F-74EF2A33287E}" type="presParOf" srcId="{5ABC1EE6-82BC-3540-9B97-715FFDB862C4}" destId="{3E219F97-D04D-0C47-91D1-A919DEA27526}" srcOrd="1" destOrd="0" presId="urn:microsoft.com/office/officeart/2005/8/layout/orgChart1"/>
    <dgm:cxn modelId="{D8BC35E3-D908-2543-BA28-109D2A7BB02E}" type="presParOf" srcId="{5ABC1EE6-82BC-3540-9B97-715FFDB862C4}" destId="{292CF607-D1AD-4141-9A90-F12986ADF435}" srcOrd="2" destOrd="0" presId="urn:microsoft.com/office/officeart/2005/8/layout/orgChart1"/>
    <dgm:cxn modelId="{FE74A823-7137-1C42-A04B-9939BA91DFDF}" type="presParOf" srcId="{8BEBEC46-1D5D-7945-9E04-EBBD7639C5E0}" destId="{75F1DF45-0A66-654A-8AD1-E37AD21D67E8}" srcOrd="2" destOrd="0" presId="urn:microsoft.com/office/officeart/2005/8/layout/orgChart1"/>
    <dgm:cxn modelId="{9048E664-9582-B843-ABF1-5A3D41FFA6D9}" type="presParOf" srcId="{8BEBEC46-1D5D-7945-9E04-EBBD7639C5E0}" destId="{7AC9FBD2-EE07-F245-B7F8-93CA0C226FC2}" srcOrd="3" destOrd="0" presId="urn:microsoft.com/office/officeart/2005/8/layout/orgChart1"/>
    <dgm:cxn modelId="{F1BB078F-6202-9C41-854E-09A43CFE188D}" type="presParOf" srcId="{7AC9FBD2-EE07-F245-B7F8-93CA0C226FC2}" destId="{6E3BF45F-DA78-EB41-857E-EBB1D1ADE522}" srcOrd="0" destOrd="0" presId="urn:microsoft.com/office/officeart/2005/8/layout/orgChart1"/>
    <dgm:cxn modelId="{3D7B05EC-20E4-2C41-AE09-012B8A005E03}" type="presParOf" srcId="{6E3BF45F-DA78-EB41-857E-EBB1D1ADE522}" destId="{AEC9829E-165F-5041-80F8-8DA6F5A7179F}" srcOrd="0" destOrd="0" presId="urn:microsoft.com/office/officeart/2005/8/layout/orgChart1"/>
    <dgm:cxn modelId="{D95CA4AB-7FEE-114C-8EDD-883B0214F5B3}" type="presParOf" srcId="{6E3BF45F-DA78-EB41-857E-EBB1D1ADE522}" destId="{1AD397AB-84CE-6246-AF93-1784ED57B2E8}" srcOrd="1" destOrd="0" presId="urn:microsoft.com/office/officeart/2005/8/layout/orgChart1"/>
    <dgm:cxn modelId="{AD1929D0-3B1A-E244-A29A-2B13729A013C}" type="presParOf" srcId="{7AC9FBD2-EE07-F245-B7F8-93CA0C226FC2}" destId="{6D908B51-694A-FD48-8CE5-42511C435124}" srcOrd="1" destOrd="0" presId="urn:microsoft.com/office/officeart/2005/8/layout/orgChart1"/>
    <dgm:cxn modelId="{9E4DDB4E-971F-B046-85F3-DCF12BFC1758}" type="presParOf" srcId="{7AC9FBD2-EE07-F245-B7F8-93CA0C226FC2}" destId="{037F0515-F31A-5046-A6E1-8FD0A97F76A5}" srcOrd="2" destOrd="0" presId="urn:microsoft.com/office/officeart/2005/8/layout/orgChart1"/>
    <dgm:cxn modelId="{96B6D3D8-4956-BD41-8D5A-46C075FFFC7D}" type="presParOf" srcId="{ACF1FE85-6551-A94A-83E0-B8193A377242}" destId="{40CFFFEB-C89B-2643-95CA-1984E868B2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1DF45-0A66-654A-8AD1-E37AD21D67E8}">
      <dsp:nvSpPr>
        <dsp:cNvPr id="0" name=""/>
        <dsp:cNvSpPr/>
      </dsp:nvSpPr>
      <dsp:spPr>
        <a:xfrm>
          <a:off x="3150071" y="1131016"/>
          <a:ext cx="1367927" cy="47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08"/>
              </a:lnTo>
              <a:lnTo>
                <a:pt x="1367927" y="237408"/>
              </a:lnTo>
              <a:lnTo>
                <a:pt x="1367927" y="474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2720A-0FAD-814F-B303-20358618998A}">
      <dsp:nvSpPr>
        <dsp:cNvPr id="0" name=""/>
        <dsp:cNvSpPr/>
      </dsp:nvSpPr>
      <dsp:spPr>
        <a:xfrm>
          <a:off x="1750285" y="1131016"/>
          <a:ext cx="1399785" cy="453846"/>
        </a:xfrm>
        <a:custGeom>
          <a:avLst/>
          <a:gdLst/>
          <a:ahLst/>
          <a:cxnLst/>
          <a:rect l="0" t="0" r="0" b="0"/>
          <a:pathLst>
            <a:path>
              <a:moveTo>
                <a:pt x="1399785" y="0"/>
              </a:moveTo>
              <a:lnTo>
                <a:pt x="1399785" y="216437"/>
              </a:lnTo>
              <a:lnTo>
                <a:pt x="0" y="216437"/>
              </a:lnTo>
              <a:lnTo>
                <a:pt x="0" y="4538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EFA07-1D6D-334B-8E4B-D2C12ED79CE5}">
      <dsp:nvSpPr>
        <dsp:cNvPr id="0" name=""/>
        <dsp:cNvSpPr/>
      </dsp:nvSpPr>
      <dsp:spPr>
        <a:xfrm>
          <a:off x="2019552" y="497"/>
          <a:ext cx="2261037" cy="1130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UA" sz="2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Види діодів</a:t>
          </a:r>
          <a:endParaRPr kumimoji="0" lang="ru-RU" altLang="ru-UA" sz="2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019552" y="497"/>
        <a:ext cx="2261037" cy="1130518"/>
      </dsp:txXfrm>
    </dsp:sp>
    <dsp:sp modelId="{6491A384-225B-6147-B5E2-04C8300AF4E7}">
      <dsp:nvSpPr>
        <dsp:cNvPr id="0" name=""/>
        <dsp:cNvSpPr/>
      </dsp:nvSpPr>
      <dsp:spPr>
        <a:xfrm>
          <a:off x="619766" y="1584863"/>
          <a:ext cx="2261037" cy="1130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UA" sz="2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електровакуумні</a:t>
          </a:r>
          <a:endParaRPr kumimoji="0" lang="ru-RU" altLang="ru-UA" sz="2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19766" y="1584863"/>
        <a:ext cx="2261037" cy="1130518"/>
      </dsp:txXfrm>
    </dsp:sp>
    <dsp:sp modelId="{AEC9829E-165F-5041-80F8-8DA6F5A7179F}">
      <dsp:nvSpPr>
        <dsp:cNvPr id="0" name=""/>
        <dsp:cNvSpPr/>
      </dsp:nvSpPr>
      <dsp:spPr>
        <a:xfrm>
          <a:off x="3387480" y="1605834"/>
          <a:ext cx="2261037" cy="1130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UA" sz="2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напівпровідникові</a:t>
          </a:r>
          <a:endParaRPr kumimoji="0" lang="ru-RU" altLang="ru-UA" sz="21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387480" y="1605834"/>
        <a:ext cx="2261037" cy="1130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45BDC-5290-48BA-84D2-AD22D0B10C0E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7FC5-F1DA-472B-A931-3ADCA504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C6B3-FC1E-4EC9-9DC4-9F2526F227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E09C5-9D15-4F58-B179-A8F0E1D07A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02F5-FD19-4F0A-B4CF-51830B9F65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E7CB9-B70B-994B-FCE6-CA38D074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66E2F-D188-1402-A1B0-E2F9ABD353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15B5F9-8D0E-F19A-072A-CA07608B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B2310-BCE9-10E7-61B1-9E7DE463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FDD8B-1590-FC6D-4EDE-73616296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2E54FF-E9D0-CCD4-E67F-AA20BB2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3AD25D-48D6-3E4F-A575-A3A2E36DD000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30993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0651-1083-B952-0EE8-1776A791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7D454-114C-8095-3A0C-3486787F3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2E569B-5BBB-E295-D2A3-29AB07FA506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BC1D5E6-7988-53A4-F00B-C8A34A6F0AB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B28AD18-546F-4BBF-90D7-9DB826B4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A7199DE-D98C-0709-CEBA-7C04CF3C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8FBA53E-F50C-4E69-F4F4-2044223A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69217-3503-D144-8A61-0AFC642CE4AF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55276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16406-97EC-4D71-A345-4A7B6C15878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A5898-03BE-4A25-B4F8-1CC303D94F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F2FB-6309-48DF-8CF4-1E702442EF3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4C2D-B526-4F17-8709-834AF39C55E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8C3E-F6EF-4F00-86A6-788D7BA6C67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0E69-E691-4024-BE02-351F1595EFF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F6B54-870F-4D35-8BC6-BACD2321B8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6210E-8B6B-4F46-A0FC-1E45C05AE0C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AE32D7-78E6-4A74-97A4-C103429E37F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3253474-96DE-A005-DE7A-39DE70FCE9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276475"/>
            <a:ext cx="7772400" cy="1470025"/>
          </a:xfrm>
        </p:spPr>
        <p:txBody>
          <a:bodyPr anchor="ctr"/>
          <a:lstStyle/>
          <a:p>
            <a:r>
              <a:rPr lang="ru-RU" altLang="ru-UA" sz="4000" b="1" i="1" dirty="0">
                <a:solidFill>
                  <a:schemeClr val="tx1"/>
                </a:solidFill>
                <a:latin typeface="Georgia" panose="02040502050405020303" pitchFamily="18" charset="0"/>
              </a:rPr>
              <a:t>На</a:t>
            </a:r>
            <a:r>
              <a:rPr lang="uk-UA" altLang="ru-UA" sz="40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півпровідникові</a:t>
            </a:r>
            <a:r>
              <a:rPr lang="uk-UA" altLang="ru-UA" sz="4000" b="1" i="1" dirty="0">
                <a:solidFill>
                  <a:schemeClr val="tx1"/>
                </a:solidFill>
                <a:latin typeface="Georgia" panose="02040502050405020303" pitchFamily="18" charset="0"/>
              </a:rPr>
              <a:t> діоди та їх використання</a:t>
            </a:r>
            <a:r>
              <a:rPr lang="uk-UA" altLang="ru-UA" sz="4000" dirty="0"/>
              <a:t> </a:t>
            </a:r>
            <a:endParaRPr lang="ru-RU" altLang="ru-UA" sz="4000" dirty="0"/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24744"/>
            <a:ext cx="6264696" cy="6153547"/>
          </a:xfrm>
        </p:spPr>
        <p:txBody>
          <a:bodyPr/>
          <a:lstStyle/>
          <a:p>
            <a:r>
              <a:rPr lang="ru-RU" sz="2200" dirty="0"/>
              <a:t>У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пластинка </a:t>
            </a:r>
            <a:r>
              <a:rPr lang="ru-RU" sz="2200" dirty="0" err="1"/>
              <a:t>германію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кремнію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електропровідністю</a:t>
            </a:r>
            <a:r>
              <a:rPr lang="ru-RU" sz="2200" dirty="0"/>
              <a:t> </a:t>
            </a:r>
            <a:r>
              <a:rPr lang="en-US" sz="2200" dirty="0"/>
              <a:t>n-</a:t>
            </a:r>
            <a:r>
              <a:rPr lang="ru-RU" sz="2200" dirty="0"/>
              <a:t>типу, </a:t>
            </a:r>
            <a:r>
              <a:rPr lang="ru-RU" sz="2200" dirty="0" err="1"/>
              <a:t>завтовшки</a:t>
            </a:r>
            <a:r>
              <a:rPr lang="ru-RU" sz="2200" dirty="0"/>
              <a:t> 0,1…0,6 мм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площею</a:t>
            </a:r>
            <a:r>
              <a:rPr lang="ru-RU" sz="2200" dirty="0"/>
              <a:t> 0,5...1,5 мм²; </a:t>
            </a:r>
            <a:r>
              <a:rPr lang="ru-RU" sz="2200" dirty="0" err="1"/>
              <a:t>з</a:t>
            </a:r>
            <a:r>
              <a:rPr lang="ru-RU" sz="2200" dirty="0"/>
              <a:t> пластинкою </a:t>
            </a:r>
            <a:r>
              <a:rPr lang="ru-RU" sz="2200" dirty="0" err="1"/>
              <a:t>стикається</a:t>
            </a:r>
            <a:r>
              <a:rPr lang="ru-RU" sz="2200" dirty="0"/>
              <a:t> </a:t>
            </a:r>
            <a:r>
              <a:rPr lang="ru-RU" sz="2200" dirty="0" err="1"/>
              <a:t>загострений</a:t>
            </a:r>
            <a:r>
              <a:rPr lang="ru-RU" sz="2200" dirty="0"/>
              <a:t> </a:t>
            </a:r>
            <a:r>
              <a:rPr lang="ru-RU" sz="2200" dirty="0" err="1"/>
              <a:t>провідник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нанесеною</a:t>
            </a:r>
            <a:r>
              <a:rPr lang="ru-RU" sz="2200" dirty="0"/>
              <a:t> на </a:t>
            </a:r>
            <a:r>
              <a:rPr lang="ru-RU" sz="2200" dirty="0" err="1"/>
              <a:t>вістря</a:t>
            </a:r>
            <a:r>
              <a:rPr lang="ru-RU" sz="2200" dirty="0"/>
              <a:t> </a:t>
            </a:r>
            <a:r>
              <a:rPr lang="ru-RU" sz="2200" dirty="0" err="1"/>
              <a:t>домішкою</a:t>
            </a:r>
            <a:r>
              <a:rPr lang="ru-RU" sz="2200" dirty="0"/>
              <a:t>. </a:t>
            </a:r>
          </a:p>
          <a:p>
            <a:endParaRPr lang="ru-RU" sz="2200" dirty="0"/>
          </a:p>
          <a:p>
            <a:r>
              <a:rPr lang="ru-RU" sz="2200" dirty="0"/>
              <a:t>При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вістря</a:t>
            </a:r>
            <a:r>
              <a:rPr lang="ru-RU" sz="2200" dirty="0"/>
              <a:t> в </a:t>
            </a:r>
            <a:r>
              <a:rPr lang="ru-RU" sz="2200" dirty="0" err="1"/>
              <a:t>основний</a:t>
            </a:r>
            <a:r>
              <a:rPr lang="ru-RU" sz="2200" dirty="0"/>
              <a:t> </a:t>
            </a:r>
            <a:r>
              <a:rPr lang="ru-RU" sz="2200" dirty="0" err="1"/>
              <a:t>напівпровідник</a:t>
            </a:r>
            <a:r>
              <a:rPr lang="ru-RU" sz="2200" dirty="0"/>
              <a:t> </a:t>
            </a:r>
            <a:r>
              <a:rPr lang="ru-RU" sz="2200" dirty="0" err="1"/>
              <a:t>дифундують</a:t>
            </a:r>
            <a:r>
              <a:rPr lang="ru-RU" sz="2200" dirty="0"/>
              <a:t> </a:t>
            </a:r>
            <a:r>
              <a:rPr lang="ru-RU" sz="2200" dirty="0" err="1"/>
              <a:t>домішки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створюють</a:t>
            </a:r>
            <a:r>
              <a:rPr lang="ru-RU" sz="2200" dirty="0"/>
              <a:t> область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іншим</a:t>
            </a:r>
            <a:r>
              <a:rPr lang="ru-RU" sz="2200" dirty="0"/>
              <a:t> типом </a:t>
            </a:r>
            <a:r>
              <a:rPr lang="ru-RU" sz="2200" dirty="0" err="1"/>
              <a:t>електропровідності</a:t>
            </a:r>
            <a:r>
              <a:rPr lang="ru-RU" sz="2200" dirty="0"/>
              <a:t>.</a:t>
            </a:r>
          </a:p>
          <a:p>
            <a:endParaRPr lang="ru-RU" sz="2200" dirty="0"/>
          </a:p>
          <a:p>
            <a:r>
              <a:rPr lang="ru-RU" sz="2200" dirty="0"/>
              <a:t> Таким чином, </a:t>
            </a:r>
            <a:r>
              <a:rPr lang="ru-RU" sz="2200" dirty="0" err="1"/>
              <a:t>біля</a:t>
            </a:r>
            <a:r>
              <a:rPr lang="ru-RU" sz="2200" dirty="0"/>
              <a:t> </a:t>
            </a:r>
            <a:r>
              <a:rPr lang="ru-RU" sz="2200" dirty="0" err="1"/>
              <a:t>вістря</a:t>
            </a:r>
            <a:r>
              <a:rPr lang="ru-RU" sz="2200" dirty="0"/>
              <a:t> </a:t>
            </a:r>
            <a:r>
              <a:rPr lang="ru-RU" sz="2200" dirty="0" err="1"/>
              <a:t>утворюється</a:t>
            </a:r>
            <a:r>
              <a:rPr lang="ru-RU" sz="2200" dirty="0"/>
              <a:t> </a:t>
            </a:r>
            <a:r>
              <a:rPr lang="ru-RU" sz="2200" dirty="0" err="1"/>
              <a:t>мініатюрний</a:t>
            </a:r>
            <a:r>
              <a:rPr lang="ru-RU" sz="2200" dirty="0"/>
              <a:t> </a:t>
            </a:r>
            <a:r>
              <a:rPr lang="ru-RU" sz="2200" dirty="0" err="1"/>
              <a:t>р</a:t>
            </a:r>
            <a:r>
              <a:rPr lang="ru-RU" sz="2200" dirty="0"/>
              <a:t>-</a:t>
            </a:r>
            <a:r>
              <a:rPr lang="en-US" sz="2200" dirty="0"/>
              <a:t>n </a:t>
            </a:r>
            <a:r>
              <a:rPr lang="ru-RU" sz="2200" dirty="0" err="1"/>
              <a:t>перехід</a:t>
            </a:r>
            <a:r>
              <a:rPr lang="ru-RU" sz="2200" dirty="0"/>
              <a:t> </a:t>
            </a:r>
            <a:r>
              <a:rPr lang="ru-RU" sz="2200" dirty="0" err="1"/>
              <a:t>півсферичної</a:t>
            </a:r>
            <a:r>
              <a:rPr lang="ru-RU" sz="2200" dirty="0"/>
              <a:t> </a:t>
            </a:r>
            <a:r>
              <a:rPr lang="ru-RU" sz="2200" dirty="0" err="1"/>
              <a:t>форми</a:t>
            </a:r>
            <a:r>
              <a:rPr lang="ru-RU" sz="2200" dirty="0"/>
              <a:t>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60648" y="0"/>
            <a:ext cx="8507288" cy="1143000"/>
          </a:xfrm>
        </p:spPr>
        <p:txBody>
          <a:bodyPr/>
          <a:lstStyle/>
          <a:p>
            <a:r>
              <a:rPr lang="ru-RU" sz="4800" dirty="0" err="1"/>
              <a:t>Точкові</a:t>
            </a:r>
            <a:endParaRPr lang="ru-R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2226543" cy="249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2023939" cy="22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err="1"/>
              <a:t>Планарні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644008" cy="5544616"/>
          </a:xfrm>
        </p:spPr>
        <p:txBody>
          <a:bodyPr/>
          <a:lstStyle/>
          <a:p>
            <a:r>
              <a:rPr lang="ru-RU" sz="2200" dirty="0"/>
              <a:t>У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р</a:t>
            </a:r>
            <a:r>
              <a:rPr lang="ru-RU" sz="2200" dirty="0"/>
              <a:t>-</a:t>
            </a:r>
            <a:r>
              <a:rPr lang="en-US" sz="2200" dirty="0"/>
              <a:t>n </a:t>
            </a:r>
            <a:r>
              <a:rPr lang="ru-RU" sz="2200" dirty="0" err="1"/>
              <a:t>перехід</a:t>
            </a:r>
            <a:r>
              <a:rPr lang="ru-RU" sz="2200" dirty="0"/>
              <a:t> </a:t>
            </a:r>
            <a:r>
              <a:rPr lang="ru-RU" sz="2200" dirty="0" err="1"/>
              <a:t>утворюється</a:t>
            </a:r>
            <a:r>
              <a:rPr lang="ru-RU" sz="2200" dirty="0"/>
              <a:t> </a:t>
            </a:r>
            <a:r>
              <a:rPr lang="ru-RU" sz="2200" dirty="0" err="1"/>
              <a:t>двома</a:t>
            </a:r>
            <a:r>
              <a:rPr lang="ru-RU" sz="2200" dirty="0"/>
              <a:t> </a:t>
            </a:r>
            <a:r>
              <a:rPr lang="ru-RU" sz="2200" dirty="0" err="1"/>
              <a:t>напівпровідниками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різними</a:t>
            </a:r>
            <a:r>
              <a:rPr lang="ru-RU" sz="2200" dirty="0"/>
              <a:t> типами </a:t>
            </a:r>
            <a:r>
              <a:rPr lang="ru-RU" sz="2200" dirty="0" err="1"/>
              <a:t>електропровідності</a:t>
            </a:r>
            <a:r>
              <a:rPr lang="ru-RU" sz="2200" dirty="0"/>
              <a:t>, </a:t>
            </a:r>
            <a:r>
              <a:rPr lang="ru-RU" sz="2200" dirty="0" err="1"/>
              <a:t>причому</a:t>
            </a:r>
            <a:r>
              <a:rPr lang="ru-RU" sz="2200" dirty="0"/>
              <a:t> </a:t>
            </a:r>
            <a:r>
              <a:rPr lang="ru-RU" sz="2200" dirty="0" err="1"/>
              <a:t>площа</a:t>
            </a:r>
            <a:r>
              <a:rPr lang="ru-RU" sz="2200" dirty="0"/>
              <a:t> переходу у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типів</a:t>
            </a:r>
            <a:r>
              <a:rPr lang="ru-RU" sz="2200" dirty="0"/>
              <a:t> </a:t>
            </a:r>
            <a:r>
              <a:rPr lang="ru-RU" sz="2200" dirty="0" err="1"/>
              <a:t>діодів</a:t>
            </a:r>
            <a:r>
              <a:rPr lang="ru-RU" sz="2200" dirty="0"/>
              <a:t> </a:t>
            </a:r>
            <a:r>
              <a:rPr lang="ru-RU" sz="2200" dirty="0" err="1"/>
              <a:t>лежить</a:t>
            </a:r>
            <a:r>
              <a:rPr lang="ru-RU" sz="2200" dirty="0"/>
              <a:t> в межах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сотих</a:t>
            </a:r>
            <a:r>
              <a:rPr lang="ru-RU" sz="2200" dirty="0"/>
              <a:t> долей квадратного </a:t>
            </a:r>
            <a:r>
              <a:rPr lang="ru-RU" sz="2200" dirty="0" err="1"/>
              <a:t>міліметра</a:t>
            </a:r>
            <a:r>
              <a:rPr lang="ru-RU" sz="2200" dirty="0"/>
              <a:t> до </a:t>
            </a:r>
            <a:r>
              <a:rPr lang="ru-RU" sz="2200" dirty="0" err="1"/>
              <a:t>декількох</a:t>
            </a:r>
            <a:r>
              <a:rPr lang="ru-RU" sz="2200" dirty="0"/>
              <a:t> </a:t>
            </a:r>
            <a:r>
              <a:rPr lang="ru-RU" sz="2200" dirty="0" err="1"/>
              <a:t>десятків</a:t>
            </a:r>
            <a:r>
              <a:rPr lang="ru-RU" sz="2200" dirty="0"/>
              <a:t> </a:t>
            </a:r>
            <a:r>
              <a:rPr lang="ru-RU" sz="2200" dirty="0" err="1"/>
              <a:t>квадратних</a:t>
            </a:r>
            <a:r>
              <a:rPr lang="ru-RU" sz="2200" dirty="0"/>
              <a:t> </a:t>
            </a:r>
            <a:r>
              <a:rPr lang="ru-RU" sz="2200" dirty="0" err="1"/>
              <a:t>сантиметрів</a:t>
            </a:r>
            <a:r>
              <a:rPr lang="ru-RU" sz="2200" dirty="0"/>
              <a:t> (</a:t>
            </a:r>
            <a:r>
              <a:rPr lang="ru-RU" sz="2200" dirty="0" err="1"/>
              <a:t>силові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).</a:t>
            </a:r>
          </a:p>
          <a:p>
            <a:endParaRPr lang="ru-RU" sz="2200" dirty="0"/>
          </a:p>
          <a:p>
            <a:r>
              <a:rPr lang="ru-RU" sz="2200" dirty="0"/>
              <a:t> </a:t>
            </a:r>
            <a:r>
              <a:rPr lang="ru-RU" sz="2200" dirty="0" err="1"/>
              <a:t>Площинні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 </a:t>
            </a:r>
            <a:r>
              <a:rPr lang="ru-RU" sz="2200" dirty="0" err="1"/>
              <a:t>виготовляються</a:t>
            </a:r>
            <a:r>
              <a:rPr lang="ru-RU" sz="2200" dirty="0"/>
              <a:t> методами </a:t>
            </a:r>
            <a:r>
              <a:rPr lang="ru-RU" sz="2200" dirty="0" err="1"/>
              <a:t>сплавлення</a:t>
            </a:r>
            <a:r>
              <a:rPr lang="ru-RU" sz="2200" dirty="0"/>
              <a:t> (</a:t>
            </a:r>
            <a:r>
              <a:rPr lang="ru-RU" sz="2200" dirty="0" err="1"/>
              <a:t>вплавлення</a:t>
            </a:r>
            <a:r>
              <a:rPr lang="ru-RU" sz="2200" dirty="0"/>
              <a:t>)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дифузії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9090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0"/>
            <a:ext cx="8229600" cy="1143000"/>
          </a:xfrm>
        </p:spPr>
        <p:txBody>
          <a:bodyPr/>
          <a:lstStyle/>
          <a:p>
            <a:r>
              <a:rPr lang="ru-RU" dirty="0" err="1"/>
              <a:t>Діод</a:t>
            </a:r>
            <a:r>
              <a:rPr lang="ru-RU" dirty="0"/>
              <a:t> </a:t>
            </a:r>
            <a:r>
              <a:rPr lang="ru-RU" dirty="0" err="1"/>
              <a:t>Шотткі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268760"/>
            <a:ext cx="4427984" cy="4857403"/>
          </a:xfrm>
        </p:spPr>
        <p:txBody>
          <a:bodyPr/>
          <a:lstStyle/>
          <a:p>
            <a:r>
              <a:rPr lang="ru-RU" sz="2200" dirty="0"/>
              <a:t>(названий на честь </a:t>
            </a:r>
            <a:r>
              <a:rPr lang="ru-RU" sz="2200" dirty="0" err="1"/>
              <a:t>імені</a:t>
            </a:r>
            <a:r>
              <a:rPr lang="ru-RU" sz="2200" dirty="0"/>
              <a:t> </a:t>
            </a:r>
            <a:r>
              <a:rPr lang="ru-RU" sz="2200" dirty="0" err="1"/>
              <a:t>німецького</a:t>
            </a:r>
            <a:r>
              <a:rPr lang="ru-RU" sz="2200" dirty="0"/>
              <a:t> </a:t>
            </a:r>
            <a:r>
              <a:rPr lang="ru-RU" sz="2200" dirty="0" err="1"/>
              <a:t>фізика</a:t>
            </a:r>
            <a:r>
              <a:rPr lang="ru-RU" sz="2200" dirty="0"/>
              <a:t> </a:t>
            </a:r>
            <a:r>
              <a:rPr lang="ru-RU" sz="2200" dirty="0" err="1"/>
              <a:t>Шотткі</a:t>
            </a:r>
            <a:r>
              <a:rPr lang="ru-RU" sz="2200" dirty="0"/>
              <a:t> Вальтера),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відомий</a:t>
            </a:r>
            <a:r>
              <a:rPr lang="ru-RU" sz="2200" dirty="0"/>
              <a:t>, як «</a:t>
            </a:r>
            <a:r>
              <a:rPr lang="ru-RU" sz="2200" dirty="0" err="1"/>
              <a:t>діод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гарячими</a:t>
            </a:r>
            <a:r>
              <a:rPr lang="ru-RU" sz="2200" dirty="0"/>
              <a:t> </a:t>
            </a:r>
            <a:r>
              <a:rPr lang="ru-RU" sz="2200" dirty="0" err="1"/>
              <a:t>носіями</a:t>
            </a:r>
            <a:r>
              <a:rPr lang="ru-RU" sz="2200" dirty="0"/>
              <a:t>», </a:t>
            </a:r>
            <a:r>
              <a:rPr lang="ru-RU" sz="2200" dirty="0" err="1"/>
              <a:t>є</a:t>
            </a:r>
            <a:r>
              <a:rPr lang="ru-RU" sz="2200" dirty="0"/>
              <a:t> </a:t>
            </a:r>
            <a:r>
              <a:rPr lang="ru-RU" sz="2200" dirty="0" err="1"/>
              <a:t>напівпровідниковим</a:t>
            </a:r>
            <a:r>
              <a:rPr lang="ru-RU" sz="2200" dirty="0"/>
              <a:t> </a:t>
            </a:r>
            <a:r>
              <a:rPr lang="ru-RU" sz="2200" dirty="0" err="1"/>
              <a:t>діодом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низьким</a:t>
            </a:r>
            <a:r>
              <a:rPr lang="ru-RU" sz="2200" dirty="0"/>
              <a:t> </a:t>
            </a:r>
            <a:r>
              <a:rPr lang="ru-RU" sz="2200" dirty="0" err="1"/>
              <a:t>значенням</a:t>
            </a:r>
            <a:r>
              <a:rPr lang="ru-RU" sz="2200" dirty="0"/>
              <a:t> </a:t>
            </a:r>
            <a:r>
              <a:rPr lang="ru-RU" sz="2200" dirty="0" err="1"/>
              <a:t>падіння</a:t>
            </a:r>
            <a:r>
              <a:rPr lang="ru-RU" sz="2200" dirty="0"/>
              <a:t> </a:t>
            </a:r>
            <a:r>
              <a:rPr lang="ru-RU" sz="2200" dirty="0" err="1"/>
              <a:t>прямої</a:t>
            </a:r>
            <a:r>
              <a:rPr lang="ru-RU" sz="2200" dirty="0"/>
              <a:t> </a:t>
            </a:r>
            <a:r>
              <a:rPr lang="ru-RU" sz="2200" dirty="0" err="1"/>
              <a:t>напруги</a:t>
            </a:r>
            <a:r>
              <a:rPr lang="ru-RU" sz="2200" dirty="0"/>
              <a:t>, та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швидким</a:t>
            </a:r>
            <a:r>
              <a:rPr lang="ru-RU" sz="2200" dirty="0"/>
              <a:t> </a:t>
            </a:r>
            <a:r>
              <a:rPr lang="ru-RU" sz="2200" dirty="0" err="1"/>
              <a:t>перемиканням</a:t>
            </a:r>
            <a:r>
              <a:rPr lang="ru-RU" sz="2200" dirty="0"/>
              <a:t>. </a:t>
            </a:r>
          </a:p>
          <a:p>
            <a:endParaRPr lang="ru-RU" sz="2200" dirty="0"/>
          </a:p>
          <a:p>
            <a:r>
              <a:rPr lang="ru-RU" sz="2200" dirty="0" err="1"/>
              <a:t>Діоди</a:t>
            </a:r>
            <a:r>
              <a:rPr lang="ru-RU" sz="2200" dirty="0"/>
              <a:t> </a:t>
            </a:r>
            <a:r>
              <a:rPr lang="ru-RU" sz="2200" dirty="0" err="1"/>
              <a:t>Шотткі</a:t>
            </a:r>
            <a:r>
              <a:rPr lang="ru-RU" sz="2200" dirty="0"/>
              <a:t> </a:t>
            </a:r>
            <a:r>
              <a:rPr lang="ru-RU" sz="2200" dirty="0" err="1"/>
              <a:t>використовують</a:t>
            </a:r>
            <a:r>
              <a:rPr lang="ru-RU" sz="2200" dirty="0"/>
              <a:t> </a:t>
            </a:r>
            <a:r>
              <a:rPr lang="ru-RU" sz="2200" dirty="0" err="1"/>
              <a:t>перехід</a:t>
            </a:r>
            <a:r>
              <a:rPr lang="ru-RU" sz="2200" dirty="0"/>
              <a:t> </a:t>
            </a:r>
            <a:r>
              <a:rPr lang="ru-RU" sz="2200" dirty="0" err="1"/>
              <a:t>метал-напівпровідник</a:t>
            </a:r>
            <a:r>
              <a:rPr lang="ru-RU" sz="2200" dirty="0"/>
              <a:t>, як </a:t>
            </a:r>
            <a:r>
              <a:rPr lang="ru-RU" sz="2200" dirty="0" err="1"/>
              <a:t>бар'єр</a:t>
            </a:r>
            <a:r>
              <a:rPr lang="ru-RU" sz="2200" dirty="0"/>
              <a:t> </a:t>
            </a:r>
            <a:r>
              <a:rPr lang="ru-RU" sz="2200" dirty="0" err="1"/>
              <a:t>Шотткі</a:t>
            </a:r>
            <a:r>
              <a:rPr lang="ru-RU" sz="2200" dirty="0"/>
              <a:t>, (</a:t>
            </a:r>
            <a:r>
              <a:rPr lang="ru-RU" sz="2200" dirty="0" err="1"/>
              <a:t>замість</a:t>
            </a:r>
            <a:r>
              <a:rPr lang="ru-RU" sz="2200" dirty="0"/>
              <a:t> </a:t>
            </a:r>
            <a:r>
              <a:rPr lang="en-US" sz="2200" dirty="0"/>
              <a:t>p-n </a:t>
            </a:r>
            <a:r>
              <a:rPr lang="ru-RU" sz="2200" dirty="0"/>
              <a:t>переходу як у </a:t>
            </a:r>
            <a:r>
              <a:rPr lang="ru-RU" sz="2200" dirty="0" err="1"/>
              <a:t>звичайних</a:t>
            </a:r>
            <a:r>
              <a:rPr lang="ru-RU" sz="2200" dirty="0"/>
              <a:t> </a:t>
            </a:r>
            <a:r>
              <a:rPr lang="ru-RU" sz="2200" dirty="0" err="1"/>
              <a:t>діодів</a:t>
            </a:r>
            <a:endParaRPr lang="ru-RU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3813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2625080" cy="341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C69BCFE-A209-CE03-2888-F0FC66B26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UA" sz="2400" b="1" dirty="0"/>
              <a:t>    </a:t>
            </a:r>
            <a:endParaRPr lang="ru-RU" altLang="ru-UA" sz="2400" dirty="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CA0FE525-14C5-1A2A-3319-F54BBB7B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3075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403BF21C-37F8-7667-2A67-F0B34EDE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661248"/>
            <a:ext cx="6696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000" dirty="0"/>
              <a:t>Вольт – </a:t>
            </a:r>
            <a:r>
              <a:rPr lang="ru-RU" altLang="ru-UA" sz="2000" dirty="0" err="1"/>
              <a:t>амперні</a:t>
            </a:r>
            <a:r>
              <a:rPr lang="ru-RU" altLang="ru-UA" sz="2000" dirty="0"/>
              <a:t> характеристики переходу </a:t>
            </a:r>
            <a:r>
              <a:rPr lang="ru-RU" altLang="ru-UA" sz="2000" dirty="0" err="1"/>
              <a:t>Шотткі</a:t>
            </a:r>
            <a:r>
              <a:rPr lang="ru-RU" altLang="ru-UA" sz="2000" dirty="0"/>
              <a:t> (1) і </a:t>
            </a:r>
            <a:r>
              <a:rPr lang="ru-RU" altLang="ru-UA" sz="2000" dirty="0" err="1"/>
              <a:t>p</a:t>
            </a:r>
            <a:r>
              <a:rPr lang="ru-RU" altLang="ru-UA" sz="2000" dirty="0"/>
              <a:t> – </a:t>
            </a:r>
            <a:r>
              <a:rPr lang="ru-RU" altLang="ru-UA" sz="2000" dirty="0" err="1"/>
              <a:t>n</a:t>
            </a:r>
            <a:r>
              <a:rPr lang="ru-RU" altLang="ru-UA" sz="2000" dirty="0"/>
              <a:t> переходу (2)</a:t>
            </a:r>
            <a:r>
              <a:rPr lang="ru-RU" altLang="ru-UA" dirty="0"/>
              <a:t> 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6264696" cy="4785395"/>
          </a:xfrm>
        </p:spPr>
        <p:txBody>
          <a:bodyPr/>
          <a:lstStyle/>
          <a:p>
            <a:r>
              <a:rPr lang="ru-RU" sz="2800" dirty="0" err="1"/>
              <a:t>Германієві</a:t>
            </a:r>
            <a:endParaRPr lang="ru-RU" sz="2800" dirty="0"/>
          </a:p>
          <a:p>
            <a:r>
              <a:rPr lang="ru-RU" sz="2800" dirty="0" err="1"/>
              <a:t>Кремнієві</a:t>
            </a:r>
            <a:endParaRPr lang="ru-RU" sz="2800" dirty="0"/>
          </a:p>
          <a:p>
            <a:r>
              <a:rPr lang="ru-RU" sz="2800" dirty="0" err="1"/>
              <a:t>Арсенідо-галієві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За </a:t>
            </a:r>
            <a:r>
              <a:rPr lang="ru-RU" sz="3200" dirty="0" err="1"/>
              <a:t>матеріалом</a:t>
            </a:r>
            <a:r>
              <a:rPr lang="ru-RU" sz="3200" dirty="0"/>
              <a:t> </a:t>
            </a:r>
            <a:r>
              <a:rPr lang="ru-RU" sz="3200" dirty="0" err="1"/>
              <a:t>напівпровідникові</a:t>
            </a:r>
            <a:r>
              <a:rPr lang="ru-RU" sz="3200" dirty="0"/>
              <a:t> </a:t>
            </a:r>
            <a:r>
              <a:rPr lang="ru-RU" sz="3200" dirty="0" err="1"/>
              <a:t>діоди</a:t>
            </a:r>
            <a:r>
              <a:rPr lang="ru-RU" sz="3200" dirty="0"/>
              <a:t> </a:t>
            </a:r>
            <a:r>
              <a:rPr lang="ru-RU" sz="3200" dirty="0" err="1"/>
              <a:t>бувають</a:t>
            </a:r>
            <a:r>
              <a:rPr lang="ru-RU" sz="3200" dirty="0"/>
              <a:t>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0613"/>
            <a:ext cx="3456384" cy="24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80549" y="4287168"/>
            <a:ext cx="3007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Монокристали</a:t>
            </a:r>
            <a:r>
              <a:rPr lang="ru-RU" sz="1600" dirty="0"/>
              <a:t> </a:t>
            </a:r>
            <a:r>
              <a:rPr lang="ru-RU" sz="1600" dirty="0" err="1"/>
              <a:t>арсеніду</a:t>
            </a:r>
            <a:r>
              <a:rPr lang="ru-RU" sz="1600" dirty="0"/>
              <a:t> </a:t>
            </a:r>
            <a:r>
              <a:rPr lang="ru-RU" sz="1600" dirty="0" err="1"/>
              <a:t>галію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Герман</a:t>
            </a:r>
            <a:r>
              <a:rPr lang="uk-UA" dirty="0"/>
              <a:t>і</a:t>
            </a:r>
            <a:r>
              <a:rPr lang="ru-RU" dirty="0" err="1"/>
              <a:t>й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651" r="7211" b="8008"/>
          <a:stretch>
            <a:fillRect/>
          </a:stretch>
        </p:blipFill>
        <p:spPr bwMode="auto">
          <a:xfrm>
            <a:off x="2771800" y="4365104"/>
            <a:ext cx="2232248" cy="18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71800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Кремній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/>
              <a:t>За </a:t>
            </a:r>
            <a:r>
              <a:rPr lang="ru-RU" sz="3600" dirty="0" err="1"/>
              <a:t>фізичними</a:t>
            </a:r>
            <a:r>
              <a:rPr lang="ru-RU" sz="3600" dirty="0"/>
              <a:t> </a:t>
            </a:r>
            <a:r>
              <a:rPr lang="ru-RU" sz="3600" dirty="0" err="1"/>
              <a:t>процесами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929411"/>
          </a:xfrm>
        </p:spPr>
        <p:txBody>
          <a:bodyPr/>
          <a:lstStyle/>
          <a:p>
            <a:r>
              <a:rPr lang="ru-RU" sz="2400" dirty="0" err="1"/>
              <a:t>Тунельні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Лавинно-</a:t>
            </a:r>
            <a:r>
              <a:rPr lang="ru-RU" sz="2400" dirty="0" err="1"/>
              <a:t>прольотні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Фотодіоди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Світлодіоди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Діоди</a:t>
            </a:r>
            <a:r>
              <a:rPr lang="ru-RU" sz="2400" dirty="0"/>
              <a:t> Ганна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err="1"/>
              <a:t>Тунельні</a:t>
            </a:r>
            <a:r>
              <a:rPr lang="ru-RU" dirty="0"/>
              <a:t>(</a:t>
            </a:r>
            <a:r>
              <a:rPr lang="ru-RU" dirty="0" err="1"/>
              <a:t>діоди</a:t>
            </a:r>
            <a:r>
              <a:rPr lang="ru-RU" dirty="0"/>
              <a:t> Лео </a:t>
            </a:r>
            <a:r>
              <a:rPr lang="ru-RU" dirty="0" err="1"/>
              <a:t>Есакі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320480" cy="4929411"/>
          </a:xfrm>
        </p:spPr>
        <p:txBody>
          <a:bodyPr/>
          <a:lstStyle/>
          <a:p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елементи</a:t>
            </a:r>
            <a:r>
              <a:rPr lang="ru-RU" sz="2200" dirty="0"/>
              <a:t> </a:t>
            </a:r>
            <a:r>
              <a:rPr lang="ru-RU" sz="2200" dirty="0" err="1"/>
              <a:t>електричного</a:t>
            </a:r>
            <a:r>
              <a:rPr lang="ru-RU" sz="2200" dirty="0"/>
              <a:t> кола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нелінійною</a:t>
            </a:r>
            <a:r>
              <a:rPr lang="ru-RU" sz="2200" dirty="0"/>
              <a:t> </a:t>
            </a:r>
            <a:r>
              <a:rPr lang="ru-RU" sz="2200" dirty="0" err="1"/>
              <a:t>вольт-амперною</a:t>
            </a:r>
            <a:r>
              <a:rPr lang="ru-RU" sz="2200" dirty="0"/>
              <a:t> характеристикою, на </a:t>
            </a:r>
            <a:r>
              <a:rPr lang="ru-RU" sz="2200" dirty="0" err="1"/>
              <a:t>якій</a:t>
            </a:r>
            <a:r>
              <a:rPr lang="ru-RU" sz="2200" dirty="0"/>
              <a:t> </a:t>
            </a:r>
            <a:r>
              <a:rPr lang="ru-RU" sz="2200" dirty="0" err="1"/>
              <a:t>існує</a:t>
            </a:r>
            <a:r>
              <a:rPr lang="ru-RU" sz="2200" dirty="0"/>
              <a:t> </a:t>
            </a:r>
            <a:r>
              <a:rPr lang="ru-RU" sz="2200" dirty="0" err="1"/>
              <a:t>ділянка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від'ємною</a:t>
            </a:r>
            <a:r>
              <a:rPr lang="ru-RU" sz="2200" dirty="0"/>
              <a:t> </a:t>
            </a:r>
            <a:r>
              <a:rPr lang="ru-RU" sz="2200" dirty="0" err="1"/>
              <a:t>диференційною</a:t>
            </a:r>
            <a:r>
              <a:rPr lang="ru-RU" sz="2200" dirty="0"/>
              <a:t> </a:t>
            </a:r>
            <a:r>
              <a:rPr lang="ru-RU" sz="2200" dirty="0" err="1"/>
              <a:t>провідністю</a:t>
            </a:r>
            <a:r>
              <a:rPr lang="ru-RU" sz="2200" dirty="0"/>
              <a:t>, </a:t>
            </a:r>
            <a:r>
              <a:rPr lang="ru-RU" sz="2200" dirty="0" err="1"/>
              <a:t>наявність</a:t>
            </a:r>
            <a:r>
              <a:rPr lang="ru-RU" sz="2200" dirty="0"/>
              <a:t> </a:t>
            </a:r>
            <a:r>
              <a:rPr lang="ru-RU" sz="2200" dirty="0" err="1"/>
              <a:t>якої</a:t>
            </a:r>
            <a:r>
              <a:rPr lang="ru-RU" sz="2200" dirty="0"/>
              <a:t> </a:t>
            </a:r>
            <a:r>
              <a:rPr lang="ru-RU" sz="2200" dirty="0" err="1"/>
              <a:t>базується</a:t>
            </a:r>
            <a:r>
              <a:rPr lang="ru-RU" sz="2200" dirty="0"/>
              <a:t> </a:t>
            </a:r>
            <a:r>
              <a:rPr lang="ru-RU" sz="2200" dirty="0" err="1"/>
              <a:t>на</a:t>
            </a:r>
            <a:r>
              <a:rPr lang="ru-RU" sz="2200" dirty="0"/>
              <a:t> </a:t>
            </a:r>
            <a:r>
              <a:rPr lang="ru-RU" sz="2200" dirty="0" err="1"/>
              <a:t>кванотовомеханічних</a:t>
            </a:r>
            <a:r>
              <a:rPr lang="ru-RU" sz="2200" dirty="0"/>
              <a:t> </a:t>
            </a:r>
            <a:r>
              <a:rPr lang="ru-RU" sz="2200" dirty="0" err="1"/>
              <a:t>ефектах</a:t>
            </a:r>
            <a:r>
              <a:rPr lang="ru-RU" sz="2200" dirty="0"/>
              <a:t>. </a:t>
            </a:r>
          </a:p>
          <a:p>
            <a:endParaRPr lang="ru-RU" sz="2200" dirty="0"/>
          </a:p>
          <a:p>
            <a:r>
              <a:rPr lang="ru-RU" sz="2200" dirty="0" err="1"/>
              <a:t>Застосовуються</a:t>
            </a:r>
            <a:r>
              <a:rPr lang="ru-RU" sz="2200" dirty="0"/>
              <a:t> як </a:t>
            </a:r>
            <a:r>
              <a:rPr lang="ru-RU" sz="2200" dirty="0" err="1"/>
              <a:t>підсилювачі</a:t>
            </a:r>
            <a:r>
              <a:rPr lang="ru-RU" sz="2200" dirty="0"/>
              <a:t>, </a:t>
            </a:r>
            <a:r>
              <a:rPr lang="ru-RU" sz="2200" dirty="0" err="1"/>
              <a:t>генератори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03194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5157192"/>
            <a:ext cx="120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Лео </a:t>
            </a:r>
            <a:r>
              <a:rPr lang="ru-RU" dirty="0" err="1"/>
              <a:t>Есакі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Лавинно-</a:t>
            </a:r>
            <a:r>
              <a:rPr lang="ru-RU" dirty="0" err="1"/>
              <a:t>прольотні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3528392" cy="4929411"/>
          </a:xfrm>
        </p:spPr>
        <p:txBody>
          <a:bodyPr/>
          <a:lstStyle/>
          <a:p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працюють</a:t>
            </a:r>
            <a:r>
              <a:rPr lang="ru-RU" sz="2200" dirty="0"/>
              <a:t> в </a:t>
            </a:r>
            <a:r>
              <a:rPr lang="ru-RU" sz="2200" dirty="0" err="1"/>
              <a:t>режимі</a:t>
            </a:r>
            <a:r>
              <a:rPr lang="ru-RU" sz="2200" dirty="0"/>
              <a:t> лавинного </a:t>
            </a:r>
            <a:r>
              <a:rPr lang="ru-RU" sz="2200" dirty="0" err="1"/>
              <a:t>розмноження</a:t>
            </a:r>
            <a:r>
              <a:rPr lang="ru-RU" sz="2200" dirty="0"/>
              <a:t> </a:t>
            </a:r>
            <a:r>
              <a:rPr lang="ru-RU" sz="2200" dirty="0" err="1"/>
              <a:t>носіїв</a:t>
            </a:r>
            <a:r>
              <a:rPr lang="ru-RU" sz="2200" dirty="0"/>
              <a:t> заряду при </a:t>
            </a:r>
            <a:r>
              <a:rPr lang="ru-RU" sz="2200" dirty="0" err="1"/>
              <a:t>зворотному</a:t>
            </a:r>
            <a:r>
              <a:rPr lang="ru-RU" sz="2200" dirty="0"/>
              <a:t> </a:t>
            </a:r>
            <a:r>
              <a:rPr lang="ru-RU" sz="2200" dirty="0" err="1"/>
              <a:t>зміщенні</a:t>
            </a:r>
            <a:r>
              <a:rPr lang="ru-RU" sz="2200" dirty="0"/>
              <a:t> </a:t>
            </a:r>
            <a:r>
              <a:rPr lang="ru-RU" sz="2200" dirty="0" err="1"/>
              <a:t>електричного</a:t>
            </a:r>
            <a:r>
              <a:rPr lang="ru-RU" sz="2200" dirty="0"/>
              <a:t> переходу та </a:t>
            </a:r>
            <a:r>
              <a:rPr lang="ru-RU" sz="2200" dirty="0" err="1"/>
              <a:t>призначені</a:t>
            </a:r>
            <a:r>
              <a:rPr lang="ru-RU" sz="2200" dirty="0"/>
              <a:t> для </a:t>
            </a:r>
            <a:r>
              <a:rPr lang="ru-RU" sz="2200" dirty="0" err="1"/>
              <a:t>генерування</a:t>
            </a:r>
            <a:r>
              <a:rPr lang="ru-RU" sz="2200" dirty="0"/>
              <a:t> </a:t>
            </a:r>
            <a:r>
              <a:rPr lang="ru-RU" sz="2200" dirty="0" err="1"/>
              <a:t>надвисокочастотних</a:t>
            </a:r>
            <a:r>
              <a:rPr lang="ru-RU" sz="2200" dirty="0"/>
              <a:t> </a:t>
            </a:r>
            <a:r>
              <a:rPr lang="ru-RU" sz="2200" dirty="0" err="1"/>
              <a:t>коливань</a:t>
            </a:r>
            <a:endParaRPr lang="ru-RU" sz="22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607173B-6706-D52E-8A33-2822EC68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26368"/>
            <a:ext cx="4321175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Фотодіоди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572000" cy="5001419"/>
          </a:xfrm>
        </p:spPr>
        <p:txBody>
          <a:bodyPr/>
          <a:lstStyle/>
          <a:p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приймачі</a:t>
            </a:r>
            <a:r>
              <a:rPr lang="ru-RU" sz="2200" dirty="0"/>
              <a:t> </a:t>
            </a:r>
            <a:r>
              <a:rPr lang="ru-RU" sz="2200" dirty="0" err="1"/>
              <a:t>оптичного</a:t>
            </a:r>
            <a:r>
              <a:rPr lang="ru-RU" sz="2200" dirty="0"/>
              <a:t> </a:t>
            </a:r>
            <a:r>
              <a:rPr lang="ru-RU" sz="2200" dirty="0" err="1"/>
              <a:t>випромінювання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перетворюють</a:t>
            </a:r>
            <a:r>
              <a:rPr lang="ru-RU" sz="2200" dirty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падає</a:t>
            </a:r>
            <a:r>
              <a:rPr lang="ru-RU" sz="2200" dirty="0"/>
              <a:t> на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фоточутливу</a:t>
            </a:r>
            <a:r>
              <a:rPr lang="ru-RU" sz="2200" dirty="0"/>
              <a:t> область в </a:t>
            </a:r>
            <a:r>
              <a:rPr lang="ru-RU" sz="2200" dirty="0" err="1"/>
              <a:t>електричний</a:t>
            </a:r>
            <a:r>
              <a:rPr lang="ru-RU" sz="2200" dirty="0"/>
              <a:t> заряд за </a:t>
            </a:r>
            <a:r>
              <a:rPr lang="ru-RU" sz="2200" dirty="0" err="1"/>
              <a:t>рахунок</a:t>
            </a:r>
            <a:r>
              <a:rPr lang="ru-RU" sz="2200" dirty="0"/>
              <a:t> </a:t>
            </a:r>
            <a:r>
              <a:rPr lang="ru-RU" sz="2200" dirty="0" err="1"/>
              <a:t>процесів</a:t>
            </a:r>
            <a:r>
              <a:rPr lang="ru-RU" sz="2200" dirty="0"/>
              <a:t> в </a:t>
            </a:r>
            <a:r>
              <a:rPr lang="en-US" sz="2200" dirty="0"/>
              <a:t>p-n </a:t>
            </a:r>
            <a:r>
              <a:rPr lang="ru-RU" sz="2200" dirty="0" err="1"/>
              <a:t>переході</a:t>
            </a:r>
            <a:r>
              <a:rPr lang="ru-RU" sz="2200" dirty="0"/>
              <a:t>. </a:t>
            </a:r>
          </a:p>
          <a:p>
            <a:endParaRPr lang="ru-RU" sz="2200" dirty="0"/>
          </a:p>
          <a:p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класифікувати</a:t>
            </a:r>
            <a:r>
              <a:rPr lang="ru-RU" sz="2200" dirty="0"/>
              <a:t> як </a:t>
            </a:r>
            <a:r>
              <a:rPr lang="ru-RU" sz="2200" dirty="0" err="1"/>
              <a:t>напівпровідниковий</a:t>
            </a:r>
            <a:r>
              <a:rPr lang="ru-RU" sz="2200" dirty="0"/>
              <a:t> </a:t>
            </a:r>
            <a:r>
              <a:rPr lang="ru-RU" sz="2200" dirty="0" err="1"/>
              <a:t>діод</a:t>
            </a:r>
            <a:r>
              <a:rPr lang="ru-RU" sz="2200" dirty="0"/>
              <a:t>, в 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</a:t>
            </a:r>
            <a:r>
              <a:rPr lang="ru-RU" sz="2200" dirty="0" err="1"/>
              <a:t>залежність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вольт-амперної</a:t>
            </a:r>
            <a:r>
              <a:rPr lang="ru-RU" sz="2200" dirty="0"/>
              <a:t> характеристики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освітленості</a:t>
            </a:r>
            <a:endParaRPr lang="ru-RU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2121024" cy="21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err="1"/>
              <a:t>Світлодіоди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392488" cy="4929411"/>
          </a:xfrm>
        </p:spPr>
        <p:txBody>
          <a:bodyPr/>
          <a:lstStyle/>
          <a:p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пристрої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випромінюють</a:t>
            </a:r>
            <a:r>
              <a:rPr lang="ru-RU" sz="2200" dirty="0"/>
              <a:t> </a:t>
            </a:r>
            <a:r>
              <a:rPr lang="ru-RU" sz="2200" dirty="0" err="1"/>
              <a:t>некогерентне</a:t>
            </a:r>
            <a:r>
              <a:rPr lang="ru-RU" sz="2200" dirty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, при </a:t>
            </a:r>
            <a:r>
              <a:rPr lang="ru-RU" sz="2200" dirty="0" err="1"/>
              <a:t>пропусканні</a:t>
            </a:r>
            <a:r>
              <a:rPr lang="ru-RU" sz="2200" dirty="0"/>
              <a:t> через них </a:t>
            </a:r>
            <a:r>
              <a:rPr lang="ru-RU" sz="2200" dirty="0" err="1"/>
              <a:t>електричного</a:t>
            </a:r>
            <a:r>
              <a:rPr lang="ru-RU" sz="2200" dirty="0"/>
              <a:t> струму (</a:t>
            </a:r>
            <a:r>
              <a:rPr lang="ru-RU" sz="2200" dirty="0" err="1"/>
              <a:t>ефект</a:t>
            </a:r>
            <a:r>
              <a:rPr lang="ru-RU" sz="2200" dirty="0"/>
              <a:t>, </a:t>
            </a:r>
            <a:r>
              <a:rPr lang="ru-RU" sz="2200" dirty="0" err="1"/>
              <a:t>відомий</a:t>
            </a:r>
            <a:r>
              <a:rPr lang="ru-RU" sz="2200" dirty="0"/>
              <a:t> як </a:t>
            </a:r>
            <a:r>
              <a:rPr lang="ru-RU" sz="2200" dirty="0" err="1"/>
              <a:t>електролюмінесценція</a:t>
            </a:r>
            <a:r>
              <a:rPr lang="ru-RU" sz="2200" dirty="0"/>
              <a:t>). </a:t>
            </a:r>
          </a:p>
          <a:p>
            <a:endParaRPr lang="ru-RU" sz="2200" dirty="0"/>
          </a:p>
          <a:p>
            <a:r>
              <a:rPr lang="ru-RU" sz="2200" dirty="0" err="1"/>
              <a:t>Випромінюване</a:t>
            </a:r>
            <a:r>
              <a:rPr lang="ru-RU" sz="2200" dirty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 </a:t>
            </a:r>
            <a:r>
              <a:rPr lang="ru-RU" sz="2200" dirty="0" err="1"/>
              <a:t>традиційних</a:t>
            </a:r>
            <a:r>
              <a:rPr lang="ru-RU" sz="2200" dirty="0"/>
              <a:t> </a:t>
            </a:r>
            <a:r>
              <a:rPr lang="ru-RU" sz="2200" dirty="0" err="1"/>
              <a:t>світлодіодів</a:t>
            </a:r>
            <a:r>
              <a:rPr lang="ru-RU" sz="2200" dirty="0"/>
              <a:t> </a:t>
            </a:r>
            <a:r>
              <a:rPr lang="ru-RU" sz="2200" dirty="0" err="1"/>
              <a:t>лежить</a:t>
            </a:r>
            <a:r>
              <a:rPr lang="ru-RU" sz="2200" dirty="0"/>
              <a:t> у </a:t>
            </a:r>
            <a:r>
              <a:rPr lang="ru-RU" sz="2200" dirty="0" err="1"/>
              <a:t>вузькій</a:t>
            </a:r>
            <a:r>
              <a:rPr lang="ru-RU" sz="2200" dirty="0"/>
              <a:t> </a:t>
            </a:r>
            <a:r>
              <a:rPr lang="ru-RU" sz="2200" dirty="0" err="1"/>
              <a:t>ділянці</a:t>
            </a:r>
            <a:r>
              <a:rPr lang="ru-RU" sz="2200" dirty="0"/>
              <a:t> спектру, а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колір</a:t>
            </a:r>
            <a:r>
              <a:rPr lang="ru-RU" sz="2200" dirty="0"/>
              <a:t> </a:t>
            </a:r>
            <a:r>
              <a:rPr lang="ru-RU" sz="2200" dirty="0" err="1"/>
              <a:t>залежить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хімічного</a:t>
            </a:r>
            <a:r>
              <a:rPr lang="ru-RU" sz="2200" dirty="0"/>
              <a:t> складу </a:t>
            </a:r>
            <a:r>
              <a:rPr lang="ru-RU" sz="2200" dirty="0" err="1"/>
              <a:t>використаного</a:t>
            </a:r>
            <a:r>
              <a:rPr lang="ru-RU" sz="2200" dirty="0"/>
              <a:t> у </a:t>
            </a:r>
            <a:r>
              <a:rPr lang="ru-RU" sz="2200" dirty="0" err="1"/>
              <a:t>світлодіоді</a:t>
            </a:r>
            <a:r>
              <a:rPr lang="ru-RU" sz="2200" dirty="0"/>
              <a:t> </a:t>
            </a:r>
            <a:r>
              <a:rPr lang="ru-RU" sz="2200" dirty="0" err="1"/>
              <a:t>напівпровідника</a:t>
            </a:r>
            <a:r>
              <a:rPr lang="ru-RU" sz="2200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9996"/>
          <a:stretch>
            <a:fillRect/>
          </a:stretch>
        </p:blipFill>
        <p:spPr bwMode="auto">
          <a:xfrm>
            <a:off x="4716016" y="4149080"/>
            <a:ext cx="3968202" cy="23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313188" cy="24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70E7B91-8267-9D0E-DF94-309A3EA0AD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-11201"/>
            <a:ext cx="882015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UA" sz="2800" b="1" i="1" dirty="0"/>
              <a:t>   </a:t>
            </a:r>
            <a:r>
              <a:rPr lang="uk-UA" altLang="ru-UA" sz="2800" b="1" i="1" dirty="0"/>
              <a:t>Діод</a:t>
            </a:r>
            <a:r>
              <a:rPr lang="uk-UA" altLang="ru-UA" sz="2800" dirty="0"/>
              <a:t>  — електронний прилад з двома електродами, що пропускає електричний струм лише в одному напрямку. 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301AEEB5-E9A4-B5EE-9652-0C0868716D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3225" y="1330521"/>
            <a:ext cx="29337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67E9353B-5547-E6D5-9AC4-BF106C35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6450770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b="1" dirty="0"/>
              <a:t>Чотири діода і </a:t>
            </a:r>
            <a:r>
              <a:rPr lang="uk-UA" altLang="ru-UA" b="1" dirty="0" err="1"/>
              <a:t>діодний</a:t>
            </a:r>
            <a:r>
              <a:rPr lang="uk-UA" altLang="ru-UA" b="1" dirty="0"/>
              <a:t> міст</a:t>
            </a:r>
            <a:endParaRPr lang="ru-RU" altLang="ru-UA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err="1"/>
              <a:t>діоди</a:t>
            </a:r>
            <a:r>
              <a:rPr lang="ru-RU" sz="4000" dirty="0"/>
              <a:t> Ганна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139952" cy="4785395"/>
          </a:xfrm>
        </p:spPr>
        <p:txBody>
          <a:bodyPr/>
          <a:lstStyle/>
          <a:p>
            <a:r>
              <a:rPr lang="ru-RU" sz="2200" dirty="0"/>
              <a:t>тип </a:t>
            </a:r>
            <a:r>
              <a:rPr lang="ru-RU" sz="2200" dirty="0" err="1"/>
              <a:t>напівпровідникових</a:t>
            </a:r>
            <a:r>
              <a:rPr lang="ru-RU" sz="2200" dirty="0"/>
              <a:t> </a:t>
            </a:r>
            <a:r>
              <a:rPr lang="ru-RU" sz="2200" dirty="0" err="1"/>
              <a:t>діодів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для </a:t>
            </a:r>
            <a:r>
              <a:rPr lang="ru-RU" sz="2200" dirty="0" err="1"/>
              <a:t>генерації</a:t>
            </a:r>
            <a:r>
              <a:rPr lang="ru-RU" sz="2200" dirty="0"/>
              <a:t> та </a:t>
            </a:r>
            <a:r>
              <a:rPr lang="ru-RU" sz="2200" dirty="0" err="1"/>
              <a:t>перетворення</a:t>
            </a:r>
            <a:r>
              <a:rPr lang="ru-RU" sz="2200" dirty="0"/>
              <a:t> </a:t>
            </a:r>
            <a:r>
              <a:rPr lang="ru-RU" sz="2200" dirty="0" err="1"/>
              <a:t>коливань</a:t>
            </a:r>
            <a:r>
              <a:rPr lang="ru-RU" sz="2200" dirty="0"/>
              <a:t> у </a:t>
            </a:r>
            <a:r>
              <a:rPr lang="ru-RU" sz="2200" dirty="0" err="1"/>
              <a:t>діапазоні</a:t>
            </a:r>
            <a:r>
              <a:rPr lang="ru-RU" sz="2200" dirty="0"/>
              <a:t> НВЧ.</a:t>
            </a:r>
          </a:p>
          <a:p>
            <a:endParaRPr lang="ru-RU" sz="2200" dirty="0"/>
          </a:p>
          <a:p>
            <a:r>
              <a:rPr lang="ru-RU" sz="2200" dirty="0"/>
              <a:t> На </a:t>
            </a:r>
            <a:r>
              <a:rPr lang="ru-RU" sz="2200" dirty="0" err="1"/>
              <a:t>відміну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типів</a:t>
            </a:r>
            <a:r>
              <a:rPr lang="ru-RU" sz="2200" dirty="0"/>
              <a:t> </a:t>
            </a:r>
            <a:r>
              <a:rPr lang="ru-RU" sz="2200" dirty="0" err="1"/>
              <a:t>діодів</a:t>
            </a:r>
            <a:r>
              <a:rPr lang="ru-RU" sz="2200" dirty="0"/>
              <a:t>, принцип </a:t>
            </a:r>
            <a:r>
              <a:rPr lang="ru-RU" sz="2200" dirty="0" err="1"/>
              <a:t>дії</a:t>
            </a:r>
            <a:r>
              <a:rPr lang="ru-RU" sz="2200" dirty="0"/>
              <a:t> </a:t>
            </a:r>
            <a:r>
              <a:rPr lang="ru-RU" sz="2200" dirty="0" err="1"/>
              <a:t>діода</a:t>
            </a:r>
            <a:r>
              <a:rPr lang="ru-RU" sz="2200" dirty="0"/>
              <a:t> Ганна </a:t>
            </a:r>
            <a:r>
              <a:rPr lang="ru-RU" sz="2200" dirty="0" err="1"/>
              <a:t>заснований</a:t>
            </a:r>
            <a:r>
              <a:rPr lang="ru-RU" sz="2200" dirty="0"/>
              <a:t> не на </a:t>
            </a:r>
            <a:r>
              <a:rPr lang="ru-RU" sz="2200" dirty="0" err="1"/>
              <a:t>властивостях</a:t>
            </a:r>
            <a:r>
              <a:rPr lang="ru-RU" sz="2200" dirty="0"/>
              <a:t> </a:t>
            </a:r>
            <a:r>
              <a:rPr lang="ru-RU" sz="2200" dirty="0" err="1"/>
              <a:t>p-n</a:t>
            </a:r>
            <a:r>
              <a:rPr lang="ru-RU" sz="2200" dirty="0"/>
              <a:t> </a:t>
            </a:r>
            <a:r>
              <a:rPr lang="ru-RU" sz="2200" dirty="0" err="1"/>
              <a:t>переходів</a:t>
            </a:r>
            <a:r>
              <a:rPr lang="ru-RU" sz="2200" dirty="0"/>
              <a:t>, а на </a:t>
            </a:r>
            <a:r>
              <a:rPr lang="ru-RU" sz="2200" dirty="0" err="1"/>
              <a:t>власних</a:t>
            </a:r>
            <a:r>
              <a:rPr lang="ru-RU" sz="2200" dirty="0"/>
              <a:t> </a:t>
            </a:r>
            <a:r>
              <a:rPr lang="ru-RU" sz="2200" dirty="0" err="1"/>
              <a:t>об'ємних</a:t>
            </a:r>
            <a:r>
              <a:rPr lang="ru-RU" sz="2200" dirty="0"/>
              <a:t> </a:t>
            </a:r>
            <a:r>
              <a:rPr lang="ru-RU" sz="2200" dirty="0" err="1"/>
              <a:t>властивостях</a:t>
            </a:r>
            <a:r>
              <a:rPr lang="ru-RU" sz="2200" dirty="0"/>
              <a:t> </a:t>
            </a:r>
            <a:r>
              <a:rPr lang="ru-RU" sz="2200" dirty="0" err="1"/>
              <a:t>напівпровідника</a:t>
            </a:r>
            <a:r>
              <a:rPr lang="ru-RU" sz="22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8297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5145435"/>
          </a:xfrm>
        </p:spPr>
        <p:txBody>
          <a:bodyPr numCol="2"/>
          <a:lstStyle/>
          <a:p>
            <a:r>
              <a:rPr lang="ru-RU" sz="2400" dirty="0" err="1"/>
              <a:t>Випрямні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 err="1"/>
              <a:t>Імпульсні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 err="1"/>
              <a:t>Варикапи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 err="1"/>
              <a:t>Стабілітрони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>
              <a:buNone/>
            </a:pPr>
            <a:br>
              <a:rPr lang="ru-RU" sz="2400" dirty="0"/>
            </a:br>
            <a:endParaRPr lang="ru-RU" sz="2400" dirty="0"/>
          </a:p>
          <a:p>
            <a:r>
              <a:rPr lang="ru-RU" sz="2400" dirty="0" err="1"/>
              <a:t>Детекторні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 err="1"/>
              <a:t>Параметричні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 err="1"/>
              <a:t>Змішувальні</a:t>
            </a:r>
            <a:br>
              <a:rPr lang="ru-RU" sz="2400" dirty="0"/>
            </a:br>
            <a:endParaRPr lang="ru-RU" sz="2400" dirty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 </a:t>
            </a:r>
            <a:r>
              <a:rPr lang="ru-RU" sz="2800" dirty="0" err="1"/>
              <a:t>призначенням</a:t>
            </a:r>
            <a:r>
              <a:rPr lang="ru-RU" sz="2800" dirty="0"/>
              <a:t> </a:t>
            </a:r>
            <a:r>
              <a:rPr lang="ru-RU" sz="2800" dirty="0" err="1"/>
              <a:t>напівпровідникові</a:t>
            </a:r>
            <a:r>
              <a:rPr lang="ru-RU" sz="2800" dirty="0"/>
              <a:t> </a:t>
            </a:r>
            <a:r>
              <a:rPr lang="ru-RU" sz="2800" dirty="0" err="1"/>
              <a:t>діоди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</a:t>
            </a:r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4000" dirty="0" err="1"/>
              <a:t>Випрямні</a:t>
            </a:r>
            <a:r>
              <a:rPr lang="ru-RU" sz="4000" dirty="0"/>
              <a:t> та </a:t>
            </a:r>
            <a:r>
              <a:rPr lang="ru-RU" sz="4000" dirty="0" err="1"/>
              <a:t>імпульсні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676456" cy="4929411"/>
          </a:xfrm>
        </p:spPr>
        <p:txBody>
          <a:bodyPr numCol="2"/>
          <a:lstStyle/>
          <a:p>
            <a:r>
              <a:rPr lang="ru-RU" sz="2200" dirty="0" err="1"/>
              <a:t>випрямні</a:t>
            </a:r>
            <a:r>
              <a:rPr lang="ru-RU" sz="2200" dirty="0"/>
              <a:t> </a:t>
            </a:r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, </a:t>
            </a:r>
            <a:r>
              <a:rPr lang="ru-RU" sz="2200" dirty="0" err="1"/>
              <a:t>призначені</a:t>
            </a:r>
            <a:r>
              <a:rPr lang="ru-RU" sz="2200" dirty="0"/>
              <a:t> для </a:t>
            </a:r>
            <a:r>
              <a:rPr lang="ru-RU" sz="2200" dirty="0" err="1"/>
              <a:t>перетворення</a:t>
            </a:r>
            <a:r>
              <a:rPr lang="ru-RU" sz="2200" dirty="0"/>
              <a:t> </a:t>
            </a:r>
            <a:r>
              <a:rPr lang="ru-RU" sz="2200" dirty="0" err="1"/>
              <a:t>змінного</a:t>
            </a:r>
            <a:r>
              <a:rPr lang="ru-RU" sz="2200" dirty="0"/>
              <a:t> струму в </a:t>
            </a:r>
            <a:r>
              <a:rPr lang="ru-RU" sz="2200" dirty="0" err="1"/>
              <a:t>пульсуючий</a:t>
            </a:r>
            <a:endParaRPr lang="ru-RU" sz="2200" dirty="0"/>
          </a:p>
          <a:p>
            <a:endParaRPr lang="uk-UA" sz="2200" dirty="0"/>
          </a:p>
          <a:p>
            <a:endParaRPr lang="uk-UA" sz="2200" dirty="0"/>
          </a:p>
          <a:p>
            <a:endParaRPr lang="uk-UA" sz="2200" dirty="0"/>
          </a:p>
          <a:p>
            <a:endParaRPr lang="uk-UA" sz="2200" dirty="0"/>
          </a:p>
          <a:p>
            <a:endParaRPr lang="uk-UA" sz="2200" dirty="0"/>
          </a:p>
          <a:p>
            <a:endParaRPr lang="uk-UA" sz="2200" dirty="0"/>
          </a:p>
          <a:p>
            <a:endParaRPr lang="uk-UA" sz="2200" dirty="0"/>
          </a:p>
          <a:p>
            <a:endParaRPr lang="ru-RU" sz="2200" dirty="0"/>
          </a:p>
          <a:p>
            <a:r>
              <a:rPr lang="ru-RU" sz="2200" dirty="0" err="1"/>
              <a:t>імпульсні</a:t>
            </a:r>
            <a:r>
              <a:rPr lang="ru-RU" sz="2200" dirty="0"/>
              <a:t> — </a:t>
            </a:r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малу </a:t>
            </a:r>
            <a:r>
              <a:rPr lang="ru-RU" sz="2200" dirty="0" err="1"/>
              <a:t>тривалість</a:t>
            </a:r>
            <a:r>
              <a:rPr lang="ru-RU" sz="2200" dirty="0"/>
              <a:t> </a:t>
            </a:r>
            <a:r>
              <a:rPr lang="ru-RU" sz="2200" dirty="0" err="1"/>
              <a:t>перехідних</a:t>
            </a:r>
            <a:r>
              <a:rPr lang="ru-RU" sz="2200" dirty="0"/>
              <a:t> </a:t>
            </a:r>
            <a:r>
              <a:rPr lang="ru-RU" sz="2200" dirty="0" err="1"/>
              <a:t>процесів</a:t>
            </a:r>
            <a:r>
              <a:rPr lang="ru-RU" sz="2200" dirty="0"/>
              <a:t> в </a:t>
            </a:r>
            <a:r>
              <a:rPr lang="ru-RU" sz="2200" dirty="0" err="1"/>
              <a:t>імпульсних</a:t>
            </a:r>
            <a:r>
              <a:rPr lang="ru-RU" sz="2200" dirty="0"/>
              <a:t> режимах </a:t>
            </a:r>
            <a:r>
              <a:rPr lang="ru-RU" sz="2200" dirty="0" err="1"/>
              <a:t>роботи</a:t>
            </a:r>
            <a:endParaRPr lang="ru-RU" sz="2200" dirty="0"/>
          </a:p>
        </p:txBody>
      </p:sp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600400" cy="4669979"/>
          </a:xfrm>
        </p:spPr>
        <p:txBody>
          <a:bodyPr/>
          <a:lstStyle/>
          <a:p>
            <a:r>
              <a:rPr lang="ru-RU" sz="2400" dirty="0" err="1"/>
              <a:t>Напівпровідникові</a:t>
            </a:r>
            <a:r>
              <a:rPr lang="ru-RU" sz="2400" dirty="0"/>
              <a:t> </a:t>
            </a:r>
            <a:r>
              <a:rPr lang="ru-RU" sz="2400" dirty="0" err="1"/>
              <a:t>діоди</a:t>
            </a:r>
            <a:r>
              <a:rPr lang="ru-RU" sz="2400" dirty="0"/>
              <a:t>, </a:t>
            </a:r>
            <a:r>
              <a:rPr lang="ru-RU" sz="2400" dirty="0" err="1"/>
              <a:t>ємність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керується</a:t>
            </a:r>
            <a:r>
              <a:rPr lang="ru-RU" sz="2400" dirty="0"/>
              <a:t> </a:t>
            </a:r>
            <a:r>
              <a:rPr lang="ru-RU" sz="2400" dirty="0" err="1"/>
              <a:t>зворотною</a:t>
            </a:r>
            <a:r>
              <a:rPr lang="ru-RU" sz="2400" dirty="0"/>
              <a:t> </a:t>
            </a:r>
            <a:r>
              <a:rPr lang="ru-RU" sz="2400" dirty="0" err="1"/>
              <a:t>напругою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призначені</a:t>
            </a:r>
            <a:r>
              <a:rPr lang="ru-RU" sz="2400" dirty="0"/>
              <a:t> для </a:t>
            </a:r>
            <a:r>
              <a:rPr lang="ru-RU" sz="2400" dirty="0" err="1"/>
              <a:t>застосування</a:t>
            </a:r>
            <a:r>
              <a:rPr lang="ru-RU" sz="2400" dirty="0"/>
              <a:t> як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електрично</a:t>
            </a:r>
            <a:r>
              <a:rPr lang="ru-RU" sz="2400" dirty="0"/>
              <a:t> </a:t>
            </a:r>
            <a:r>
              <a:rPr lang="ru-RU" sz="2400" dirty="0" err="1"/>
              <a:t>керованою</a:t>
            </a:r>
            <a:r>
              <a:rPr lang="ru-RU" sz="2400" dirty="0"/>
              <a:t> </a:t>
            </a:r>
            <a:r>
              <a:rPr lang="ru-RU" sz="2400" dirty="0" err="1"/>
              <a:t>ємністю</a:t>
            </a:r>
            <a:r>
              <a:rPr lang="ru-RU" sz="2400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0648"/>
            <a:ext cx="6465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Варикапи</a:t>
            </a:r>
            <a:r>
              <a:rPr lang="ru-RU" sz="3200" dirty="0"/>
              <a:t> (</a:t>
            </a:r>
            <a:r>
              <a:rPr lang="ru-RU" sz="3200" dirty="0" err="1"/>
              <a:t>діод</a:t>
            </a:r>
            <a:r>
              <a:rPr lang="ru-RU" sz="3200" dirty="0"/>
              <a:t> Джона </a:t>
            </a:r>
            <a:r>
              <a:rPr lang="ru-RU" sz="3200" dirty="0" err="1"/>
              <a:t>Джеумма</a:t>
            </a:r>
            <a:r>
              <a:rPr lang="ru-RU" sz="3200" dirty="0"/>
              <a:t>)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93740" cy="46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4000" dirty="0" err="1"/>
              <a:t>Стабілітрони</a:t>
            </a:r>
            <a:r>
              <a:rPr lang="ru-RU" sz="4000" dirty="0"/>
              <a:t> (</a:t>
            </a:r>
            <a:r>
              <a:rPr lang="ru-RU" sz="4000" dirty="0" err="1"/>
              <a:t>діод</a:t>
            </a:r>
            <a:r>
              <a:rPr lang="ru-RU" sz="4000" dirty="0"/>
              <a:t> </a:t>
            </a:r>
            <a:r>
              <a:rPr lang="ru-RU" sz="4000" dirty="0" err="1"/>
              <a:t>Зенера</a:t>
            </a:r>
            <a:r>
              <a:rPr lang="ru-RU" sz="4000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096344" cy="4569371"/>
          </a:xfrm>
        </p:spPr>
        <p:txBody>
          <a:bodyPr/>
          <a:lstStyle/>
          <a:p>
            <a:r>
              <a:rPr lang="ru-RU" sz="2400" dirty="0" err="1"/>
              <a:t>напівпровідникові</a:t>
            </a:r>
            <a:r>
              <a:rPr lang="ru-RU" sz="2400" dirty="0"/>
              <a:t> </a:t>
            </a:r>
            <a:r>
              <a:rPr lang="ru-RU" sz="2400" dirty="0" err="1"/>
              <a:t>діоди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в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/>
              <a:t>зворотного</a:t>
            </a:r>
            <a:r>
              <a:rPr lang="ru-RU" sz="2400" dirty="0"/>
              <a:t> пробою та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як </a:t>
            </a:r>
            <a:r>
              <a:rPr lang="ru-RU" sz="2400" dirty="0" err="1"/>
              <a:t>джерело</a:t>
            </a:r>
            <a:r>
              <a:rPr lang="ru-RU" sz="2400" dirty="0"/>
              <a:t> </a:t>
            </a:r>
            <a:r>
              <a:rPr lang="ru-RU" sz="2400" dirty="0" err="1"/>
              <a:t>опорної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560168" cy="45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600" dirty="0" err="1"/>
              <a:t>Детекторні,параметричні</a:t>
            </a:r>
            <a:r>
              <a:rPr lang="ru-RU" sz="3600" dirty="0"/>
              <a:t> та </a:t>
            </a:r>
            <a:r>
              <a:rPr lang="ru-RU" sz="3600" dirty="0" err="1"/>
              <a:t>змішувальні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17440"/>
            <a:ext cx="8686800" cy="5040560"/>
          </a:xfrm>
        </p:spPr>
        <p:txBody>
          <a:bodyPr/>
          <a:lstStyle/>
          <a:p>
            <a:r>
              <a:rPr lang="ru-RU" sz="2200" dirty="0" err="1"/>
              <a:t>Детекторні</a:t>
            </a:r>
            <a:r>
              <a:rPr lang="ru-RU" sz="2200" dirty="0"/>
              <a:t> - </a:t>
            </a:r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, </a:t>
            </a:r>
            <a:r>
              <a:rPr lang="ru-RU" sz="2200" dirty="0" err="1"/>
              <a:t>призначені</a:t>
            </a:r>
            <a:r>
              <a:rPr lang="ru-RU" sz="2200" dirty="0"/>
              <a:t> для </a:t>
            </a:r>
            <a:r>
              <a:rPr lang="ru-RU" sz="2200" dirty="0" err="1"/>
              <a:t>детектування</a:t>
            </a:r>
            <a:r>
              <a:rPr lang="ru-RU" sz="2200" dirty="0"/>
              <a:t> сигналу;</a:t>
            </a:r>
          </a:p>
          <a:p>
            <a:endParaRPr lang="ru-RU" sz="2200" dirty="0"/>
          </a:p>
          <a:p>
            <a:r>
              <a:rPr lang="ru-RU" sz="2200" dirty="0" err="1"/>
              <a:t>параметричні</a:t>
            </a:r>
            <a:r>
              <a:rPr lang="ru-RU" sz="2200" dirty="0"/>
              <a:t> — </a:t>
            </a:r>
            <a:r>
              <a:rPr lang="ru-RU" sz="2200" dirty="0" err="1"/>
              <a:t>варикапи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призначені</a:t>
            </a:r>
            <a:r>
              <a:rPr lang="ru-RU" sz="2200" dirty="0"/>
              <a:t> для </a:t>
            </a:r>
            <a:r>
              <a:rPr lang="ru-RU" sz="2200" dirty="0" err="1"/>
              <a:t>застосування</a:t>
            </a:r>
            <a:r>
              <a:rPr lang="ru-RU" sz="2200" dirty="0"/>
              <a:t> в </a:t>
            </a:r>
            <a:r>
              <a:rPr lang="ru-RU" sz="2200" dirty="0" err="1"/>
              <a:t>діапазоні</a:t>
            </a:r>
            <a:r>
              <a:rPr lang="ru-RU" sz="2200" dirty="0"/>
              <a:t> </a:t>
            </a:r>
            <a:r>
              <a:rPr lang="ru-RU" sz="2200" dirty="0" err="1"/>
              <a:t>надвисоких</a:t>
            </a:r>
            <a:r>
              <a:rPr lang="ru-RU" sz="2200" dirty="0"/>
              <a:t> частот у </a:t>
            </a:r>
            <a:r>
              <a:rPr lang="ru-RU" sz="2200" dirty="0" err="1"/>
              <a:t>параметричних</a:t>
            </a:r>
            <a:r>
              <a:rPr lang="ru-RU" sz="2200" dirty="0"/>
              <a:t> </a:t>
            </a:r>
            <a:r>
              <a:rPr lang="ru-RU" sz="2200" dirty="0" err="1"/>
              <a:t>підсилювачах</a:t>
            </a:r>
            <a:r>
              <a:rPr lang="ru-RU" sz="2200" dirty="0"/>
              <a:t>,</a:t>
            </a:r>
          </a:p>
          <a:p>
            <a:endParaRPr lang="ru-RU" sz="2200" dirty="0"/>
          </a:p>
          <a:p>
            <a:r>
              <a:rPr lang="ru-RU" sz="2200" dirty="0" err="1"/>
              <a:t>змішувальні</a:t>
            </a:r>
            <a:r>
              <a:rPr lang="ru-RU" sz="2200" dirty="0"/>
              <a:t> — </a:t>
            </a:r>
            <a:r>
              <a:rPr lang="ru-RU" sz="2200" dirty="0" err="1"/>
              <a:t>напівпровідникові</a:t>
            </a:r>
            <a:r>
              <a:rPr lang="ru-RU" sz="2200" dirty="0"/>
              <a:t> </a:t>
            </a:r>
            <a:r>
              <a:rPr lang="ru-RU" sz="2200" dirty="0" err="1"/>
              <a:t>діоди</a:t>
            </a:r>
            <a:r>
              <a:rPr lang="ru-RU" sz="2200" dirty="0"/>
              <a:t>, </a:t>
            </a:r>
            <a:r>
              <a:rPr lang="ru-RU" sz="2200" dirty="0" err="1"/>
              <a:t>призначені</a:t>
            </a:r>
            <a:r>
              <a:rPr lang="ru-RU" sz="2200" dirty="0"/>
              <a:t> для </a:t>
            </a:r>
            <a:r>
              <a:rPr lang="ru-RU" sz="2200" dirty="0" err="1"/>
              <a:t>перетворення</a:t>
            </a:r>
            <a:r>
              <a:rPr lang="ru-RU" sz="2200" dirty="0"/>
              <a:t> </a:t>
            </a:r>
            <a:r>
              <a:rPr lang="ru-RU" sz="2200" dirty="0" err="1"/>
              <a:t>високочастотних</a:t>
            </a:r>
            <a:r>
              <a:rPr lang="ru-RU" sz="2200" dirty="0"/>
              <a:t> </a:t>
            </a:r>
            <a:r>
              <a:rPr lang="ru-RU" sz="2200" dirty="0" err="1"/>
              <a:t>сигналів</a:t>
            </a:r>
            <a:r>
              <a:rPr lang="ru-RU" sz="2200" dirty="0"/>
              <a:t> у сигнал </a:t>
            </a:r>
            <a:r>
              <a:rPr lang="ru-RU" sz="2200" dirty="0" err="1"/>
              <a:t>проміжної</a:t>
            </a:r>
            <a:r>
              <a:rPr lang="ru-RU" sz="2200" dirty="0"/>
              <a:t> </a:t>
            </a:r>
            <a:r>
              <a:rPr lang="ru-RU" sz="2200" dirty="0" err="1"/>
              <a:t>частоти</a:t>
            </a:r>
            <a:r>
              <a:rPr lang="ru-RU" sz="2200" dirty="0"/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dirty="0" err="1"/>
              <a:t>Історія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4608512" cy="5073427"/>
          </a:xfrm>
        </p:spPr>
        <p:txBody>
          <a:bodyPr/>
          <a:lstStyle/>
          <a:p>
            <a:r>
              <a:rPr lang="ru-RU" sz="2400" dirty="0"/>
              <a:t>У 1873 </a:t>
            </a:r>
            <a:r>
              <a:rPr lang="ru-RU" sz="2400" dirty="0" err="1"/>
              <a:t>Фредерік</a:t>
            </a:r>
            <a:r>
              <a:rPr lang="ru-RU" sz="2400" dirty="0"/>
              <a:t> </a:t>
            </a:r>
            <a:r>
              <a:rPr lang="ru-RU" sz="2400" dirty="0" err="1"/>
              <a:t>Ґутрай</a:t>
            </a:r>
            <a:r>
              <a:rPr lang="ru-RU" sz="2400" dirty="0"/>
              <a:t> </a:t>
            </a:r>
            <a:r>
              <a:rPr lang="ru-RU" sz="2400" dirty="0" err="1"/>
              <a:t>відкрив</a:t>
            </a:r>
            <a:r>
              <a:rPr lang="ru-RU" sz="2400" dirty="0"/>
              <a:t> принцип </a:t>
            </a:r>
            <a:r>
              <a:rPr lang="ru-RU" sz="2400" dirty="0" err="1"/>
              <a:t>функціонування</a:t>
            </a:r>
            <a:r>
              <a:rPr lang="ru-RU" sz="2400" dirty="0"/>
              <a:t> вакуумного </a:t>
            </a:r>
            <a:r>
              <a:rPr lang="ru-RU" sz="2400" dirty="0" err="1"/>
              <a:t>діода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ru-RU" sz="2400" dirty="0" err="1"/>
              <a:t>Підносячи</a:t>
            </a:r>
            <a:r>
              <a:rPr lang="ru-RU" sz="2400" dirty="0"/>
              <a:t> </a:t>
            </a:r>
            <a:r>
              <a:rPr lang="ru-RU" sz="2400" dirty="0" err="1"/>
              <a:t>розжарений</a:t>
            </a:r>
            <a:r>
              <a:rPr lang="ru-RU" sz="2400" dirty="0"/>
              <a:t> метал до </a:t>
            </a:r>
            <a:r>
              <a:rPr lang="ru-RU" sz="2400" dirty="0" err="1"/>
              <a:t>додатно</a:t>
            </a:r>
            <a:r>
              <a:rPr lang="ru-RU" sz="2400" dirty="0"/>
              <a:t> </a:t>
            </a:r>
            <a:r>
              <a:rPr lang="ru-RU" sz="2400" dirty="0" err="1"/>
              <a:t>зарядженого</a:t>
            </a:r>
            <a:r>
              <a:rPr lang="ru-RU" sz="2400" dirty="0"/>
              <a:t> </a:t>
            </a:r>
            <a:r>
              <a:rPr lang="ru-RU" sz="2400" dirty="0" err="1"/>
              <a:t>електроскопа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не </a:t>
            </a:r>
            <a:r>
              <a:rPr lang="ru-RU" sz="2400" dirty="0" err="1"/>
              <a:t>торкаючись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зміг</a:t>
            </a:r>
            <a:r>
              <a:rPr lang="ru-RU" sz="2400" dirty="0"/>
              <a:t> </a:t>
            </a:r>
            <a:r>
              <a:rPr lang="ru-RU" sz="2400" dirty="0" err="1"/>
              <a:t>розрядити</a:t>
            </a:r>
            <a:r>
              <a:rPr lang="ru-RU" sz="2400" dirty="0"/>
              <a:t> </a:t>
            </a:r>
            <a:r>
              <a:rPr lang="ru-RU" sz="2400" dirty="0" err="1"/>
              <a:t>електроскоп</a:t>
            </a:r>
            <a:r>
              <a:rPr lang="ru-RU" sz="2400" dirty="0"/>
              <a:t>, а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від'ємно</a:t>
            </a:r>
            <a:r>
              <a:rPr lang="ru-RU" sz="2400" dirty="0"/>
              <a:t> </a:t>
            </a:r>
            <a:r>
              <a:rPr lang="ru-RU" sz="2400" dirty="0" err="1"/>
              <a:t>зарядженим</a:t>
            </a:r>
            <a:r>
              <a:rPr lang="ru-RU" sz="2400" dirty="0"/>
              <a:t> </a:t>
            </a:r>
            <a:r>
              <a:rPr lang="ru-RU" sz="2400" dirty="0" err="1"/>
              <a:t>електроскопом</a:t>
            </a:r>
            <a:r>
              <a:rPr lang="ru-RU" sz="2400" dirty="0"/>
              <a:t> такого не </a:t>
            </a:r>
            <a:r>
              <a:rPr lang="ru-RU" sz="2400" dirty="0" err="1"/>
              <a:t>траплялося</a:t>
            </a:r>
            <a:r>
              <a:rPr lang="ru-RU" sz="2400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2857103" cy="450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104456" cy="5073427"/>
          </a:xfrm>
        </p:spPr>
        <p:txBody>
          <a:bodyPr/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незалежно</a:t>
            </a:r>
            <a:r>
              <a:rPr lang="ru-RU" sz="2400" dirty="0"/>
              <a:t> повторив Томас </a:t>
            </a:r>
            <a:r>
              <a:rPr lang="ru-RU" sz="2400" dirty="0" err="1"/>
              <a:t>Едісон</a:t>
            </a:r>
            <a:r>
              <a:rPr lang="ru-RU" sz="2400" dirty="0"/>
              <a:t> у 1880 </a:t>
            </a:r>
            <a:r>
              <a:rPr lang="ru-RU" sz="2400" dirty="0" err="1"/>
              <a:t>році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часи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незрозуміло</a:t>
            </a:r>
            <a:r>
              <a:rPr lang="ru-RU" sz="2400" dirty="0"/>
              <a:t>, як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err="1"/>
              <a:t>Едісон</a:t>
            </a:r>
            <a:r>
              <a:rPr lang="ru-RU" sz="2400" dirty="0"/>
              <a:t> на всякий </a:t>
            </a:r>
            <a:r>
              <a:rPr lang="ru-RU" sz="2400" dirty="0" err="1"/>
              <a:t>випадок</a:t>
            </a:r>
            <a:r>
              <a:rPr lang="ru-RU" sz="2400" dirty="0"/>
              <a:t> </a:t>
            </a:r>
            <a:r>
              <a:rPr lang="ru-RU" sz="2400" dirty="0" err="1"/>
              <a:t>запатентував</a:t>
            </a:r>
            <a:r>
              <a:rPr lang="ru-RU" sz="2400" dirty="0"/>
              <a:t> </a:t>
            </a:r>
            <a:r>
              <a:rPr lang="ru-RU" sz="2400" dirty="0" err="1"/>
              <a:t>винайдений</a:t>
            </a:r>
            <a:r>
              <a:rPr lang="ru-RU" sz="2400" dirty="0"/>
              <a:t> </a:t>
            </a:r>
            <a:r>
              <a:rPr lang="ru-RU" sz="2400" dirty="0" err="1"/>
              <a:t>пристрій</a:t>
            </a:r>
            <a:r>
              <a:rPr lang="ru-RU" sz="24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389362" cy="44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3682752" cy="4785395"/>
          </a:xfrm>
        </p:spPr>
        <p:txBody>
          <a:bodyPr/>
          <a:lstStyle/>
          <a:p>
            <a:r>
              <a:rPr lang="ru-RU" sz="2400" dirty="0"/>
              <a:t>Через 20 </a:t>
            </a:r>
            <a:r>
              <a:rPr lang="ru-RU" sz="2400" dirty="0" err="1"/>
              <a:t>років</a:t>
            </a:r>
            <a:r>
              <a:rPr lang="ru-RU" sz="2400" dirty="0"/>
              <a:t>, Джон </a:t>
            </a:r>
            <a:r>
              <a:rPr lang="ru-RU" sz="2400" dirty="0" err="1"/>
              <a:t>Амброуз</a:t>
            </a:r>
            <a:r>
              <a:rPr lang="ru-RU" sz="2400" dirty="0"/>
              <a:t> </a:t>
            </a:r>
            <a:r>
              <a:rPr lang="ru-RU" sz="2400" dirty="0" err="1"/>
              <a:t>Флемінг</a:t>
            </a:r>
            <a:r>
              <a:rPr lang="ru-RU" sz="2400" dirty="0"/>
              <a:t> </a:t>
            </a:r>
            <a:r>
              <a:rPr lang="ru-RU" sz="2400" dirty="0" err="1"/>
              <a:t>збагнув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односторонньої</a:t>
            </a:r>
            <a:r>
              <a:rPr lang="ru-RU" sz="2400" dirty="0"/>
              <a:t> </a:t>
            </a:r>
            <a:r>
              <a:rPr lang="ru-RU" sz="2400" dirty="0" err="1"/>
              <a:t>провідності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в </a:t>
            </a:r>
            <a:r>
              <a:rPr lang="ru-RU" sz="2400" dirty="0" err="1"/>
              <a:t>радіо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запатентував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винахід</a:t>
            </a:r>
            <a:r>
              <a:rPr lang="ru-RU" sz="2400" dirty="0"/>
              <a:t> у 1904 </a:t>
            </a:r>
            <a:r>
              <a:rPr lang="ru-RU" sz="2400" dirty="0" err="1"/>
              <a:t>році</a:t>
            </a:r>
            <a:r>
              <a:rPr lang="ru-RU" sz="2400" dirty="0"/>
              <a:t> — в </a:t>
            </a:r>
            <a:r>
              <a:rPr lang="ru-RU" sz="2400" dirty="0" err="1"/>
              <a:t>Британії</a:t>
            </a:r>
            <a:r>
              <a:rPr lang="ru-RU" sz="2400" dirty="0"/>
              <a:t>, а в 1905 </a:t>
            </a:r>
            <a:r>
              <a:rPr lang="ru-RU" sz="2400" dirty="0" err="1"/>
              <a:t>році</a:t>
            </a:r>
            <a:r>
              <a:rPr lang="ru-RU" sz="2400" dirty="0"/>
              <a:t> — в США.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358961" cy="49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4320480" cy="5073427"/>
          </a:xfrm>
        </p:spPr>
        <p:txBody>
          <a:bodyPr/>
          <a:lstStyle/>
          <a:p>
            <a:r>
              <a:rPr lang="ru-RU" sz="2400" dirty="0"/>
              <a:t>Принцип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напівпровідникового</a:t>
            </a:r>
            <a:r>
              <a:rPr lang="ru-RU" sz="2400" dirty="0"/>
              <a:t> </a:t>
            </a:r>
            <a:r>
              <a:rPr lang="ru-RU" sz="2400" dirty="0" err="1"/>
              <a:t>діода</a:t>
            </a:r>
            <a:r>
              <a:rPr lang="ru-RU" sz="2400" dirty="0"/>
              <a:t> </a:t>
            </a:r>
            <a:r>
              <a:rPr lang="ru-RU" sz="2400" dirty="0" err="1"/>
              <a:t>відкрив</a:t>
            </a:r>
            <a:r>
              <a:rPr lang="ru-RU" sz="2400" dirty="0"/>
              <a:t> у 1874 </a:t>
            </a:r>
            <a:r>
              <a:rPr lang="ru-RU" sz="2400" dirty="0" err="1"/>
              <a:t>році</a:t>
            </a:r>
            <a:r>
              <a:rPr lang="ru-RU" sz="2400" dirty="0"/>
              <a:t> Карл Фердинанд Браун. </a:t>
            </a:r>
          </a:p>
          <a:p>
            <a:endParaRPr lang="ru-RU" sz="2400" dirty="0"/>
          </a:p>
          <a:p>
            <a:r>
              <a:rPr lang="ru-RU" sz="2400" dirty="0"/>
              <a:t>Перший </a:t>
            </a:r>
            <a:r>
              <a:rPr lang="ru-RU" sz="2400" dirty="0" err="1"/>
              <a:t>радіоприймач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кристалічного</a:t>
            </a:r>
            <a:r>
              <a:rPr lang="ru-RU" sz="2400" dirty="0"/>
              <a:t> </a:t>
            </a:r>
            <a:r>
              <a:rPr lang="ru-RU" sz="2400" dirty="0" err="1"/>
              <a:t>діода</a:t>
            </a:r>
            <a:r>
              <a:rPr lang="ru-RU" sz="2400" dirty="0"/>
              <a:t> </a:t>
            </a:r>
            <a:r>
              <a:rPr lang="ru-RU" sz="2400" dirty="0" err="1"/>
              <a:t>сконструював</a:t>
            </a:r>
            <a:r>
              <a:rPr lang="ru-RU" sz="2400" dirty="0"/>
              <a:t> </a:t>
            </a:r>
            <a:r>
              <a:rPr lang="ru-RU" sz="2400" dirty="0" err="1"/>
              <a:t>Ґрінліф</a:t>
            </a:r>
            <a:r>
              <a:rPr lang="ru-RU" sz="2400" dirty="0"/>
              <a:t> </a:t>
            </a:r>
            <a:r>
              <a:rPr lang="ru-RU" sz="2400" dirty="0" err="1"/>
              <a:t>Віттіер</a:t>
            </a:r>
            <a:r>
              <a:rPr lang="ru-RU" sz="2400" dirty="0"/>
              <a:t> </a:t>
            </a:r>
            <a:r>
              <a:rPr lang="ru-RU" sz="2400" dirty="0" err="1"/>
              <a:t>Пікард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винахід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запатентував</a:t>
            </a:r>
            <a:r>
              <a:rPr lang="ru-RU" sz="2400" dirty="0"/>
              <a:t> у 1906 </a:t>
            </a:r>
            <a:r>
              <a:rPr lang="ru-RU" sz="2400" dirty="0" err="1"/>
              <a:t>році</a:t>
            </a:r>
            <a:r>
              <a:rPr lang="ru-RU" sz="2400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28484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6216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Карл Браун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02462"/>
            <a:ext cx="2952328" cy="312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5949280"/>
            <a:ext cx="254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Ґрінліф</a:t>
            </a:r>
            <a:r>
              <a:rPr lang="ru-RU" dirty="0"/>
              <a:t> </a:t>
            </a:r>
            <a:r>
              <a:rPr lang="ru-RU" dirty="0" err="1"/>
              <a:t>Віттіер</a:t>
            </a:r>
            <a:r>
              <a:rPr lang="ru-RU" dirty="0"/>
              <a:t> </a:t>
            </a:r>
            <a:r>
              <a:rPr lang="ru-RU" dirty="0" err="1"/>
              <a:t>Пікард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>
            <a:extLst>
              <a:ext uri="{FF2B5EF4-FFF2-40B4-BE49-F238E27FC236}">
                <a16:creationId xmlns:a16="http://schemas.microsoft.com/office/drawing/2014/main" id="{336A4E0A-F2B1-F430-65A8-CCBC0B820D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732114"/>
            <a:ext cx="2715196" cy="3841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2DA141A-A038-A879-EB3A-F2F92237D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740328"/>
              </p:ext>
            </p:extLst>
          </p:nvPr>
        </p:nvGraphicFramePr>
        <p:xfrm>
          <a:off x="1277466" y="165578"/>
          <a:ext cx="6300143" cy="273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94" name="Picture 26">
            <a:extLst>
              <a:ext uri="{FF2B5EF4-FFF2-40B4-BE49-F238E27FC236}">
                <a16:creationId xmlns:a16="http://schemas.microsoft.com/office/drawing/2014/main" id="{91D60AE1-5C85-D4D9-0F8A-123C57E5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96" y="3284538"/>
            <a:ext cx="3816350" cy="27368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95" name="Text Box 27">
            <a:extLst>
              <a:ext uri="{FF2B5EF4-FFF2-40B4-BE49-F238E27FC236}">
                <a16:creationId xmlns:a16="http://schemas.microsoft.com/office/drawing/2014/main" id="{805CA4BD-AB7C-8CD6-67D9-21B94633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201" y="3166415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1400" b="1" dirty="0"/>
              <a:t>Скляна колба</a:t>
            </a:r>
            <a:endParaRPr lang="ru-RU" altLang="ru-UA" sz="1400" b="1" dirty="0"/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72BA0C56-6888-754D-8FD6-A19E5849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539185"/>
            <a:ext cx="194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1400" b="1" dirty="0"/>
              <a:t>Пластина</a:t>
            </a:r>
            <a:endParaRPr lang="ru-RU" altLang="ru-UA" sz="1400" b="1" dirty="0"/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16ED92BC-1EC3-F0C5-80AC-13329EB4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999573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1400" b="1" dirty="0"/>
              <a:t>Нитка</a:t>
            </a:r>
            <a:endParaRPr lang="ru-RU" altLang="ru-UA" sz="1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4000" dirty="0" err="1"/>
              <a:t>Виготовлення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4464496" cy="5001419"/>
          </a:xfrm>
        </p:spPr>
        <p:txBody>
          <a:bodyPr/>
          <a:lstStyle/>
          <a:p>
            <a:r>
              <a:rPr lang="ru-RU" sz="2200" dirty="0" err="1"/>
              <a:t>Діоди</a:t>
            </a:r>
            <a:r>
              <a:rPr lang="ru-RU" sz="2200" dirty="0"/>
              <a:t> </a:t>
            </a:r>
            <a:r>
              <a:rPr lang="ru-RU" sz="2200" dirty="0" err="1"/>
              <a:t>виготовляють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кремнію</a:t>
            </a:r>
            <a:r>
              <a:rPr lang="ru-RU" sz="2200" dirty="0"/>
              <a:t>, </a:t>
            </a:r>
            <a:r>
              <a:rPr lang="ru-RU" sz="2200" dirty="0" err="1"/>
              <a:t>германію</a:t>
            </a:r>
            <a:r>
              <a:rPr lang="ru-RU" sz="2200" dirty="0"/>
              <a:t>, селену 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напівпровідників</a:t>
            </a:r>
            <a:r>
              <a:rPr lang="ru-RU" sz="2200" dirty="0"/>
              <a:t>.</a:t>
            </a:r>
          </a:p>
          <a:p>
            <a:endParaRPr lang="uk-UA" sz="2200" dirty="0"/>
          </a:p>
          <a:p>
            <a:r>
              <a:rPr lang="ru-RU" sz="2200" dirty="0" err="1"/>
              <a:t>Розглянемо</a:t>
            </a:r>
            <a:r>
              <a:rPr lang="ru-RU" sz="2200" dirty="0"/>
              <a:t> </a:t>
            </a:r>
            <a:r>
              <a:rPr lang="ru-RU" sz="2200" dirty="0" err="1"/>
              <a:t>германієвий</a:t>
            </a:r>
            <a:r>
              <a:rPr lang="ru-RU" sz="2200" dirty="0"/>
              <a:t> </a:t>
            </a:r>
            <a:r>
              <a:rPr lang="ru-RU" sz="2200" dirty="0" err="1"/>
              <a:t>діод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en-US" sz="2200" dirty="0"/>
              <a:t>n-</a:t>
            </a:r>
            <a:r>
              <a:rPr lang="ru-RU" sz="2200" dirty="0" err="1"/>
              <a:t>електропровідністю</a:t>
            </a:r>
            <a:r>
              <a:rPr lang="ru-RU" sz="2200" dirty="0"/>
              <a:t>. При </a:t>
            </a:r>
            <a:r>
              <a:rPr lang="ru-RU" sz="2200" dirty="0" err="1"/>
              <a:t>високій</a:t>
            </a:r>
            <a:r>
              <a:rPr lang="ru-RU" sz="2200" dirty="0"/>
              <a:t> </a:t>
            </a:r>
            <a:r>
              <a:rPr lang="ru-RU" sz="2200" dirty="0" err="1"/>
              <a:t>температурі</a:t>
            </a:r>
            <a:r>
              <a:rPr lang="ru-RU" sz="2200" dirty="0"/>
              <a:t> в </a:t>
            </a:r>
            <a:r>
              <a:rPr lang="ru-RU" sz="2200" dirty="0" err="1"/>
              <a:t>нього</a:t>
            </a:r>
            <a:r>
              <a:rPr lang="ru-RU" sz="2200" dirty="0"/>
              <a:t> </a:t>
            </a:r>
            <a:r>
              <a:rPr lang="ru-RU" sz="2200" dirty="0" err="1"/>
              <a:t>вплавляють</a:t>
            </a:r>
            <a:r>
              <a:rPr lang="ru-RU" sz="2200" dirty="0"/>
              <a:t> </a:t>
            </a:r>
            <a:r>
              <a:rPr lang="ru-RU" sz="2200" dirty="0" err="1"/>
              <a:t>індій</a:t>
            </a:r>
            <a:r>
              <a:rPr lang="ru-RU" sz="2200" dirty="0"/>
              <a:t>,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чого</a:t>
            </a:r>
            <a:r>
              <a:rPr lang="ru-RU" sz="2200" dirty="0"/>
              <a:t> </a:t>
            </a:r>
            <a:r>
              <a:rPr lang="ru-RU" sz="2200" dirty="0" err="1"/>
              <a:t>утворюється</a:t>
            </a:r>
            <a:r>
              <a:rPr lang="ru-RU" sz="2200" dirty="0"/>
              <a:t> </a:t>
            </a:r>
            <a:r>
              <a:rPr lang="ru-RU" sz="2200" dirty="0" err="1"/>
              <a:t>ділянка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р-електропровідністю</a:t>
            </a:r>
            <a:r>
              <a:rPr lang="ru-RU" sz="2200" dirty="0"/>
              <a:t>. </a:t>
            </a:r>
          </a:p>
          <a:p>
            <a:endParaRPr lang="ru-RU" sz="2200" dirty="0"/>
          </a:p>
          <a:p>
            <a:r>
              <a:rPr lang="ru-RU" sz="2200" dirty="0"/>
              <a:t>На </a:t>
            </a:r>
            <a:r>
              <a:rPr lang="ru-RU" sz="2200" dirty="0" err="1"/>
              <a:t>межі</a:t>
            </a:r>
            <a:r>
              <a:rPr lang="ru-RU" sz="2200" dirty="0"/>
              <a:t>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ділянок</a:t>
            </a:r>
            <a:r>
              <a:rPr lang="ru-RU" sz="2200" dirty="0"/>
              <a:t> </a:t>
            </a:r>
            <a:r>
              <a:rPr lang="ru-RU" sz="2200" dirty="0" err="1"/>
              <a:t>утворюється</a:t>
            </a:r>
            <a:r>
              <a:rPr lang="ru-RU" sz="2200" dirty="0"/>
              <a:t> </a:t>
            </a:r>
            <a:r>
              <a:rPr lang="en-US" sz="2200" dirty="0"/>
              <a:t>p-n </a:t>
            </a:r>
            <a:r>
              <a:rPr lang="ru-RU" sz="2200" dirty="0" err="1"/>
              <a:t>перехід</a:t>
            </a:r>
            <a:endParaRPr lang="ru-RU" sz="2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9132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3600" dirty="0" err="1"/>
              <a:t>Вольт-амперна</a:t>
            </a:r>
            <a:r>
              <a:rPr lang="ru-RU" sz="3600" dirty="0"/>
              <a:t> характеристика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344816" cy="548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dirty="0" err="1"/>
              <a:t>Рівняння</a:t>
            </a:r>
            <a:r>
              <a:rPr lang="ru-RU" sz="4000" dirty="0"/>
              <a:t> </a:t>
            </a:r>
            <a:r>
              <a:rPr lang="ru-RU" sz="4000" dirty="0" err="1"/>
              <a:t>ідеального</a:t>
            </a:r>
            <a:r>
              <a:rPr lang="ru-RU" sz="4000" dirty="0"/>
              <a:t> </a:t>
            </a:r>
            <a:r>
              <a:rPr lang="ru-RU" sz="4000" dirty="0" err="1"/>
              <a:t>діода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3024336" cy="4929411"/>
          </a:xfrm>
        </p:spPr>
        <p:txBody>
          <a:bodyPr/>
          <a:lstStyle/>
          <a:p>
            <a:r>
              <a:rPr lang="ru-RU" sz="2200" dirty="0" err="1"/>
              <a:t>Вольт-амперну</a:t>
            </a:r>
            <a:r>
              <a:rPr lang="ru-RU" sz="2200" dirty="0"/>
              <a:t> характеристику </a:t>
            </a:r>
            <a:r>
              <a:rPr lang="ru-RU" sz="2200" dirty="0" err="1"/>
              <a:t>ідеального</a:t>
            </a:r>
            <a:r>
              <a:rPr lang="ru-RU" sz="2200" dirty="0"/>
              <a:t> </a:t>
            </a:r>
            <a:r>
              <a:rPr lang="ru-RU" sz="2200" dirty="0" err="1"/>
              <a:t>діода</a:t>
            </a:r>
            <a:r>
              <a:rPr lang="ru-RU" sz="2200" dirty="0"/>
              <a:t>, </a:t>
            </a:r>
            <a:r>
              <a:rPr lang="ru-RU" sz="2200" dirty="0" err="1"/>
              <a:t>тобто</a:t>
            </a:r>
            <a:r>
              <a:rPr lang="ru-RU" sz="2200" dirty="0"/>
              <a:t> </a:t>
            </a:r>
            <a:r>
              <a:rPr lang="ru-RU" sz="2200" dirty="0" err="1"/>
              <a:t>діода</a:t>
            </a:r>
            <a:r>
              <a:rPr lang="ru-RU" sz="2200" dirty="0"/>
              <a:t>, в </a:t>
            </a:r>
            <a:r>
              <a:rPr lang="ru-RU" sz="2200" dirty="0" err="1"/>
              <a:t>якому</a:t>
            </a:r>
            <a:r>
              <a:rPr lang="ru-RU" sz="2200" dirty="0"/>
              <a:t> не </a:t>
            </a:r>
            <a:r>
              <a:rPr lang="ru-RU" sz="2200" dirty="0" err="1"/>
              <a:t>враховується</a:t>
            </a:r>
            <a:r>
              <a:rPr lang="ru-RU" sz="2200" dirty="0"/>
              <a:t> </a:t>
            </a:r>
            <a:r>
              <a:rPr lang="ru-RU" sz="2200" dirty="0" err="1"/>
              <a:t>можливість</a:t>
            </a:r>
            <a:r>
              <a:rPr lang="ru-RU" sz="2200" dirty="0"/>
              <a:t> пробою та </a:t>
            </a:r>
            <a:r>
              <a:rPr lang="ru-RU" sz="2200" dirty="0" err="1"/>
              <a:t>інші</a:t>
            </a:r>
            <a:r>
              <a:rPr lang="ru-RU" sz="2200" dirty="0"/>
              <a:t> </a:t>
            </a:r>
            <a:r>
              <a:rPr lang="ru-RU" sz="2200" dirty="0" err="1"/>
              <a:t>фактори</a:t>
            </a:r>
            <a:r>
              <a:rPr lang="ru-RU" sz="2200" dirty="0"/>
              <a:t>,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описати</a:t>
            </a:r>
            <a:r>
              <a:rPr lang="ru-RU" sz="2200" dirty="0"/>
              <a:t> </a:t>
            </a:r>
            <a:r>
              <a:rPr lang="ru-RU" sz="2200" dirty="0" err="1"/>
              <a:t>рівнянням</a:t>
            </a:r>
            <a:r>
              <a:rPr lang="ru-RU" sz="2200" dirty="0"/>
              <a:t> </a:t>
            </a:r>
            <a:r>
              <a:rPr lang="ru-RU" sz="2200" dirty="0" err="1"/>
              <a:t>Шоклі</a:t>
            </a:r>
            <a:endParaRPr lang="ru-RU" sz="2200" dirty="0"/>
          </a:p>
        </p:txBody>
      </p:sp>
      <p:pic>
        <p:nvPicPr>
          <p:cNvPr id="39938" name="Picture 2" descr=" I = I_S \left[ \exp\left( \frac{eV_a}{k_BT} \right) -1 \right]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4919454" cy="10558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 I — сила струму,      </a:t>
            </a:r>
          </a:p>
          <a:p>
            <a:r>
              <a:rPr lang="ru-RU" dirty="0"/>
              <a:t>        — сила струму </a:t>
            </a:r>
            <a:r>
              <a:rPr lang="ru-RU" dirty="0" err="1"/>
              <a:t>насичення</a:t>
            </a:r>
            <a:r>
              <a:rPr lang="ru-RU" dirty="0"/>
              <a:t> при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напрузі</a:t>
            </a:r>
            <a:r>
              <a:rPr lang="ru-RU" dirty="0"/>
              <a:t>,  </a:t>
            </a:r>
          </a:p>
          <a:p>
            <a:r>
              <a:rPr lang="ru-RU" dirty="0"/>
              <a:t>       — </a:t>
            </a:r>
            <a:r>
              <a:rPr lang="ru-RU" dirty="0" err="1"/>
              <a:t>напруга</a:t>
            </a:r>
            <a:r>
              <a:rPr lang="ru-RU" dirty="0"/>
              <a:t> (в прямому </a:t>
            </a:r>
            <a:r>
              <a:rPr lang="ru-RU" dirty="0" err="1"/>
              <a:t>напрямку</a:t>
            </a:r>
            <a:r>
              <a:rPr lang="ru-RU" dirty="0"/>
              <a:t>), </a:t>
            </a:r>
          </a:p>
          <a:p>
            <a:r>
              <a:rPr lang="ru-RU" dirty="0"/>
              <a:t>        — стала Больцмана,</a:t>
            </a:r>
          </a:p>
          <a:p>
            <a:r>
              <a:rPr lang="ru-RU" dirty="0"/>
              <a:t> T — температура.</a:t>
            </a:r>
          </a:p>
        </p:txBody>
      </p:sp>
      <p:pic>
        <p:nvPicPr>
          <p:cNvPr id="39940" name="Picture 4" descr=" 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323938" cy="305941"/>
          </a:xfrm>
          <a:prstGeom prst="rect">
            <a:avLst/>
          </a:prstGeom>
          <a:noFill/>
        </p:spPr>
      </p:pic>
      <p:pic>
        <p:nvPicPr>
          <p:cNvPr id="39942" name="Picture 6" descr=" V_a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288032" cy="272030"/>
          </a:xfrm>
          <a:prstGeom prst="rect">
            <a:avLst/>
          </a:prstGeom>
          <a:noFill/>
        </p:spPr>
      </p:pic>
      <p:pic>
        <p:nvPicPr>
          <p:cNvPr id="39944" name="Picture 8" descr=" k_B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93096"/>
            <a:ext cx="338861" cy="288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Величину                          </a:t>
            </a:r>
            <a:r>
              <a:rPr lang="ru-RU" dirty="0" err="1"/>
              <a:t>називають</a:t>
            </a:r>
            <a:r>
              <a:rPr lang="ru-RU" dirty="0"/>
              <a:t> термальною </a:t>
            </a:r>
            <a:r>
              <a:rPr lang="ru-RU" dirty="0" err="1"/>
              <a:t>напругою</a:t>
            </a:r>
            <a:r>
              <a:rPr lang="ru-RU" dirty="0"/>
              <a:t>.</a:t>
            </a:r>
          </a:p>
        </p:txBody>
      </p:sp>
      <p:pic>
        <p:nvPicPr>
          <p:cNvPr id="39946" name="Picture 10" descr=" V_T = k_BT/e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445224"/>
            <a:ext cx="1321303" cy="27203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3600" dirty="0"/>
              <a:t>Характеристики </a:t>
            </a:r>
            <a:r>
              <a:rPr lang="ru-RU" sz="3600" dirty="0" err="1"/>
              <a:t>діодів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r>
              <a:rPr lang="en-US" sz="2800" dirty="0"/>
              <a:t>Is — </a:t>
            </a:r>
            <a:r>
              <a:rPr lang="ru-RU" sz="2800" dirty="0"/>
              <a:t>струм </a:t>
            </a:r>
            <a:r>
              <a:rPr lang="ru-RU" sz="2800" dirty="0" err="1"/>
              <a:t>насичення</a:t>
            </a:r>
            <a:r>
              <a:rPr lang="ru-RU" sz="2800" dirty="0"/>
              <a:t> (</a:t>
            </a:r>
            <a:r>
              <a:rPr lang="ru-RU" sz="2800" dirty="0" err="1"/>
              <a:t>тепловий</a:t>
            </a:r>
            <a:r>
              <a:rPr lang="ru-RU" sz="2800" dirty="0"/>
              <a:t> </a:t>
            </a:r>
            <a:r>
              <a:rPr lang="ru-RU" sz="2800" dirty="0" err="1"/>
              <a:t>струм</a:t>
            </a:r>
            <a:r>
              <a:rPr lang="ru-RU" sz="2800" dirty="0"/>
              <a:t>)</a:t>
            </a:r>
          </a:p>
          <a:p>
            <a:r>
              <a:rPr lang="ru-RU" sz="2800" dirty="0"/>
              <a:t> </a:t>
            </a:r>
            <a:r>
              <a:rPr lang="en-US" sz="2800" dirty="0"/>
              <a:t>R</a:t>
            </a:r>
            <a:r>
              <a:rPr lang="ru-RU" sz="2800" dirty="0"/>
              <a:t>б — </a:t>
            </a:r>
            <a:r>
              <a:rPr lang="ru-RU" sz="2800" dirty="0" err="1"/>
              <a:t>опір</a:t>
            </a:r>
            <a:r>
              <a:rPr lang="ru-RU" sz="2800" dirty="0"/>
              <a:t> </a:t>
            </a:r>
            <a:r>
              <a:rPr lang="ru-RU" sz="2800" dirty="0" err="1"/>
              <a:t>бази</a:t>
            </a:r>
            <a:r>
              <a:rPr lang="ru-RU" sz="2800" dirty="0"/>
              <a:t> </a:t>
            </a:r>
            <a:r>
              <a:rPr lang="ru-RU" sz="2800" dirty="0" err="1"/>
              <a:t>діода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en-US" sz="2800" dirty="0"/>
              <a:t>R</a:t>
            </a:r>
            <a:r>
              <a:rPr lang="ru-RU" sz="2800" dirty="0"/>
              <a:t>а — </a:t>
            </a:r>
            <a:r>
              <a:rPr lang="ru-RU" sz="2800" dirty="0" err="1"/>
              <a:t>активний</a:t>
            </a:r>
            <a:r>
              <a:rPr lang="ru-RU" sz="2800" dirty="0"/>
              <a:t> </a:t>
            </a:r>
            <a:r>
              <a:rPr lang="ru-RU" sz="2800" dirty="0" err="1"/>
              <a:t>опір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en-US" sz="2800" dirty="0"/>
              <a:t>R</a:t>
            </a:r>
            <a:r>
              <a:rPr lang="ru-RU" sz="2800" dirty="0"/>
              <a:t>Д — </a:t>
            </a:r>
            <a:r>
              <a:rPr lang="ru-RU" sz="2800" dirty="0" err="1"/>
              <a:t>диференційний</a:t>
            </a:r>
            <a:r>
              <a:rPr lang="ru-RU" sz="2800" dirty="0"/>
              <a:t> </a:t>
            </a:r>
            <a:r>
              <a:rPr lang="ru-RU" sz="2800" dirty="0" err="1"/>
              <a:t>опір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en-US" sz="2800" dirty="0"/>
              <a:t>C</a:t>
            </a:r>
            <a:r>
              <a:rPr lang="ru-RU" sz="2800" dirty="0"/>
              <a:t>б — </a:t>
            </a:r>
            <a:r>
              <a:rPr lang="ru-RU" sz="2800" dirty="0" err="1"/>
              <a:t>бар'єрна</a:t>
            </a:r>
            <a:r>
              <a:rPr lang="ru-RU" sz="2800" dirty="0"/>
              <a:t> </a:t>
            </a:r>
            <a:r>
              <a:rPr lang="ru-RU" sz="2800" dirty="0" err="1"/>
              <a:t>ємність</a:t>
            </a:r>
            <a:endParaRPr lang="ru-RU" sz="2800" dirty="0"/>
          </a:p>
          <a:p>
            <a:r>
              <a:rPr lang="ru-RU" sz="2800" dirty="0"/>
              <a:t> СД — </a:t>
            </a:r>
            <a:r>
              <a:rPr lang="ru-RU" sz="2800" dirty="0" err="1"/>
              <a:t>дифузійна</a:t>
            </a:r>
            <a:r>
              <a:rPr lang="ru-RU" sz="2800" dirty="0"/>
              <a:t> </a:t>
            </a:r>
            <a:r>
              <a:rPr lang="ru-RU" sz="2800" dirty="0" err="1"/>
              <a:t>ємність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en-US" sz="2800" dirty="0"/>
              <a:t>R</a:t>
            </a:r>
            <a:r>
              <a:rPr lang="ru-RU" sz="2800" dirty="0" err="1"/>
              <a:t>тп</a:t>
            </a:r>
            <a:r>
              <a:rPr lang="ru-RU" sz="2800" dirty="0"/>
              <a:t> к — </a:t>
            </a:r>
            <a:r>
              <a:rPr lang="ru-RU" sz="2800" dirty="0" err="1"/>
              <a:t>тепловий</a:t>
            </a:r>
            <a:r>
              <a:rPr lang="ru-RU" sz="2800" dirty="0"/>
              <a:t> </a:t>
            </a:r>
            <a:r>
              <a:rPr lang="ru-RU" sz="2800" dirty="0" err="1"/>
              <a:t>опір</a:t>
            </a:r>
            <a:r>
              <a:rPr lang="ru-RU" sz="2800" dirty="0"/>
              <a:t> </a:t>
            </a:r>
            <a:r>
              <a:rPr lang="ru-RU" sz="2800" dirty="0" err="1"/>
              <a:t>перехід-корпус</a:t>
            </a:r>
            <a:endParaRPr lang="ru-RU" sz="2800" dirty="0"/>
          </a:p>
          <a:p>
            <a:r>
              <a:rPr lang="ru-RU" sz="2800" dirty="0"/>
              <a:t> КВ — </a:t>
            </a:r>
            <a:r>
              <a:rPr lang="ru-RU" sz="2800" dirty="0" err="1"/>
              <a:t>коефіцієнт</a:t>
            </a:r>
            <a:r>
              <a:rPr lang="ru-RU" sz="2800" dirty="0"/>
              <a:t> </a:t>
            </a:r>
            <a:r>
              <a:rPr lang="ru-RU" sz="2800" dirty="0" err="1"/>
              <a:t>випростування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el-GR" sz="2800" dirty="0"/>
              <a:t>φ</a:t>
            </a:r>
            <a:r>
              <a:rPr lang="ru-RU" sz="2800" dirty="0"/>
              <a:t>к — контактна </a:t>
            </a:r>
            <a:r>
              <a:rPr lang="ru-RU" sz="2800" dirty="0" err="1"/>
              <a:t>різниця</a:t>
            </a:r>
            <a:r>
              <a:rPr lang="ru-RU" sz="2800" dirty="0"/>
              <a:t> </a:t>
            </a:r>
            <a:r>
              <a:rPr lang="ru-RU" sz="2800" dirty="0" err="1"/>
              <a:t>потенціалів</a:t>
            </a:r>
            <a:endParaRPr lang="ru-RU" sz="2800" dirty="0"/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/>
              <a:t>Використання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6876256" cy="4857403"/>
          </a:xfrm>
        </p:spPr>
        <p:txBody>
          <a:bodyPr/>
          <a:lstStyle/>
          <a:p>
            <a:r>
              <a:rPr lang="ru-RU" sz="2400" dirty="0" err="1"/>
              <a:t>Діоди</a:t>
            </a:r>
            <a:r>
              <a:rPr lang="ru-RU" sz="2400" dirty="0"/>
              <a:t> широко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в </a:t>
            </a:r>
            <a:r>
              <a:rPr lang="ru-RU" sz="2400" dirty="0" err="1"/>
              <a:t>електротехніці</a:t>
            </a:r>
            <a:r>
              <a:rPr lang="ru-RU" sz="2400" dirty="0"/>
              <a:t>, </a:t>
            </a:r>
            <a:r>
              <a:rPr lang="ru-RU" sz="2400" dirty="0" err="1"/>
              <a:t>електроніці</a:t>
            </a:r>
            <a:r>
              <a:rPr lang="ru-RU" sz="2400" dirty="0"/>
              <a:t> та </a:t>
            </a:r>
            <a:r>
              <a:rPr lang="ru-RU" sz="2400" dirty="0" err="1"/>
              <a:t>радіотехніці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Діоди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при </a:t>
            </a:r>
            <a:r>
              <a:rPr lang="ru-RU" sz="2400" dirty="0" err="1"/>
              <a:t>демодуляції</a:t>
            </a:r>
            <a:r>
              <a:rPr lang="ru-RU" sz="2400" dirty="0"/>
              <a:t> </a:t>
            </a:r>
            <a:r>
              <a:rPr lang="ru-RU" sz="2400" dirty="0" err="1"/>
              <a:t>амплітудно-модульованого</a:t>
            </a:r>
            <a:r>
              <a:rPr lang="ru-RU" sz="2400" dirty="0"/>
              <a:t> </a:t>
            </a:r>
            <a:r>
              <a:rPr lang="ru-RU" sz="2400" dirty="0" err="1"/>
              <a:t>радіосигналу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низькочастотної</a:t>
            </a:r>
            <a:r>
              <a:rPr lang="ru-RU" sz="2400" dirty="0"/>
              <a:t> </a:t>
            </a:r>
            <a:r>
              <a:rPr lang="ru-RU" sz="2400" dirty="0" err="1"/>
              <a:t>складової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високочастотного</a:t>
            </a:r>
            <a:r>
              <a:rPr lang="ru-RU" sz="2400" dirty="0"/>
              <a:t> сигналу.</a:t>
            </a:r>
          </a:p>
          <a:p>
            <a:endParaRPr lang="uk-UA" sz="2000" dirty="0"/>
          </a:p>
          <a:p>
            <a:pPr>
              <a:buNone/>
            </a:pPr>
            <a:endParaRPr lang="ru-RU" sz="20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3260DF-159F-7FF1-8231-D3E1AD494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UA" altLang="ru-UA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5E067AA-3446-6E4F-F7C1-BAD6145D0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UA" altLang="ru-UA"/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F38574F1-0133-45C3-C7FD-A958D974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116E265D-338E-AC32-6DFC-97464572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>
            <a:extLst>
              <a:ext uri="{FF2B5EF4-FFF2-40B4-BE49-F238E27FC236}">
                <a16:creationId xmlns:a16="http://schemas.microsoft.com/office/drawing/2014/main" id="{B153B25B-676F-3085-FAB5-7E5EC6C9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>
            <a:extLst>
              <a:ext uri="{FF2B5EF4-FFF2-40B4-BE49-F238E27FC236}">
                <a16:creationId xmlns:a16="http://schemas.microsoft.com/office/drawing/2014/main" id="{113969A6-7EC5-CDA0-4A50-207435D1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r>
              <a:rPr lang="ru-RU" sz="2400" dirty="0" err="1"/>
              <a:t>Світлодіоди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як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, а </a:t>
            </a:r>
            <a:r>
              <a:rPr lang="ru-RU" sz="2400" dirty="0" err="1"/>
              <a:t>фотодіоди</a:t>
            </a:r>
            <a:r>
              <a:rPr lang="ru-RU" sz="2400" dirty="0"/>
              <a:t> — як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індикатори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Діоди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, </a:t>
            </a:r>
            <a:r>
              <a:rPr lang="ru-RU" sz="2400" dirty="0" err="1"/>
              <a:t>також</a:t>
            </a:r>
            <a:r>
              <a:rPr lang="ru-RU" sz="2400" dirty="0"/>
              <a:t>, для </a:t>
            </a:r>
            <a:r>
              <a:rPr lang="ru-RU" sz="2400" dirty="0" err="1"/>
              <a:t>вимірювання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падіння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на </a:t>
            </a:r>
            <a:r>
              <a:rPr lang="ru-RU" sz="2400" dirty="0" err="1"/>
              <a:t>діоді</a:t>
            </a:r>
            <a:r>
              <a:rPr lang="ru-RU" sz="2400" dirty="0"/>
              <a:t> (при прямому </a:t>
            </a:r>
            <a:r>
              <a:rPr lang="ru-RU" sz="2400" dirty="0" err="1"/>
              <a:t>включенні</a:t>
            </a:r>
            <a:r>
              <a:rPr lang="ru-RU" sz="2400" dirty="0"/>
              <a:t>)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Варікапи</a:t>
            </a:r>
            <a:r>
              <a:rPr lang="ru-RU" sz="2400" dirty="0"/>
              <a:t> </a:t>
            </a:r>
            <a:r>
              <a:rPr lang="ru-RU" sz="2400" dirty="0" err="1"/>
              <a:t>виконують</a:t>
            </a:r>
            <a:r>
              <a:rPr lang="ru-RU" sz="2400" dirty="0"/>
              <a:t> роль </a:t>
            </a:r>
            <a:r>
              <a:rPr lang="ru-RU" sz="2400" dirty="0" err="1"/>
              <a:t>керованої</a:t>
            </a:r>
            <a:r>
              <a:rPr lang="ru-RU" sz="2400" dirty="0"/>
              <a:t> </a:t>
            </a:r>
            <a:r>
              <a:rPr lang="ru-RU" sz="2400" dirty="0" err="1"/>
              <a:t>напругою</a:t>
            </a:r>
            <a:r>
              <a:rPr lang="ru-RU" sz="2400" dirty="0"/>
              <a:t> </a:t>
            </a:r>
            <a:r>
              <a:rPr lang="ru-RU" sz="2400" dirty="0" err="1"/>
              <a:t>ємності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57400"/>
            <a:ext cx="8579296" cy="5400600"/>
          </a:xfrm>
        </p:spPr>
        <p:txBody>
          <a:bodyPr/>
          <a:lstStyle/>
          <a:p>
            <a:r>
              <a:rPr lang="ru-RU" sz="2200" dirty="0" err="1"/>
              <a:t>Інше</a:t>
            </a:r>
            <a:r>
              <a:rPr lang="ru-RU" sz="2200" dirty="0"/>
              <a:t>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діодів</a:t>
            </a:r>
            <a:r>
              <a:rPr lang="ru-RU" sz="2200" dirty="0"/>
              <a:t> — у </a:t>
            </a:r>
            <a:r>
              <a:rPr lang="ru-RU" sz="2200" dirty="0" err="1"/>
              <a:t>клавіатурі</a:t>
            </a:r>
            <a:r>
              <a:rPr lang="ru-RU" sz="2200" dirty="0"/>
              <a:t> </a:t>
            </a:r>
            <a:r>
              <a:rPr lang="ru-RU" sz="2200" dirty="0" err="1"/>
              <a:t>електронних</a:t>
            </a:r>
            <a:r>
              <a:rPr lang="ru-RU" sz="2200" dirty="0"/>
              <a:t> </a:t>
            </a:r>
            <a:r>
              <a:rPr lang="ru-RU" sz="2200" dirty="0" err="1"/>
              <a:t>музичних</a:t>
            </a:r>
            <a:r>
              <a:rPr lang="ru-RU" sz="2200" dirty="0"/>
              <a:t> </a:t>
            </a:r>
            <a:r>
              <a:rPr lang="ru-RU" sz="2200" dirty="0" err="1"/>
              <a:t>інструментів</a:t>
            </a:r>
            <a:r>
              <a:rPr lang="ru-RU" sz="2200" dirty="0"/>
              <a:t>. </a:t>
            </a:r>
          </a:p>
          <a:p>
            <a:r>
              <a:rPr lang="ru-RU" sz="2200" dirty="0"/>
              <a:t>Для </a:t>
            </a:r>
            <a:r>
              <a:rPr lang="ru-RU" sz="2200" dirty="0" err="1"/>
              <a:t>зменшення</a:t>
            </a:r>
            <a:r>
              <a:rPr lang="ru-RU" sz="2200" dirty="0"/>
              <a:t> </a:t>
            </a:r>
            <a:r>
              <a:rPr lang="ru-RU" sz="2200" dirty="0" err="1"/>
              <a:t>кількості</a:t>
            </a:r>
            <a:r>
              <a:rPr lang="ru-RU" sz="2200" dirty="0"/>
              <a:t> </a:t>
            </a:r>
            <a:r>
              <a:rPr lang="ru-RU" sz="2200" dirty="0" err="1"/>
              <a:t>проводів</a:t>
            </a:r>
            <a:r>
              <a:rPr lang="ru-RU" sz="2200" dirty="0"/>
              <a:t>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/>
              <a:t>інструменти</a:t>
            </a:r>
            <a:r>
              <a:rPr lang="ru-RU" sz="2200" dirty="0"/>
              <a:t> часто </a:t>
            </a:r>
            <a:r>
              <a:rPr lang="ru-RU" sz="2200" dirty="0" err="1"/>
              <a:t>використовують</a:t>
            </a:r>
            <a:r>
              <a:rPr lang="ru-RU" sz="2200" dirty="0"/>
              <a:t> плати </a:t>
            </a:r>
            <a:r>
              <a:rPr lang="ru-RU" sz="2200" dirty="0" err="1"/>
              <a:t>клавіатурних</a:t>
            </a:r>
            <a:r>
              <a:rPr lang="ru-RU" sz="2200" dirty="0"/>
              <a:t> </a:t>
            </a:r>
            <a:r>
              <a:rPr lang="ru-RU" sz="2200" dirty="0" err="1"/>
              <a:t>матриць</a:t>
            </a:r>
            <a:r>
              <a:rPr lang="ru-RU" sz="2200" dirty="0"/>
              <a:t>. Контролер </a:t>
            </a:r>
            <a:r>
              <a:rPr lang="ru-RU" sz="2200" dirty="0" err="1"/>
              <a:t>клавіатури</a:t>
            </a:r>
            <a:r>
              <a:rPr lang="ru-RU" sz="2200" dirty="0"/>
              <a:t> </a:t>
            </a:r>
            <a:r>
              <a:rPr lang="ru-RU" sz="2200" dirty="0" err="1"/>
              <a:t>сканує</a:t>
            </a:r>
            <a:r>
              <a:rPr lang="ru-RU" sz="2200" dirty="0"/>
              <a:t> рядки </a:t>
            </a:r>
            <a:r>
              <a:rPr lang="ru-RU" sz="2200" dirty="0" err="1"/>
              <a:t>й</a:t>
            </a:r>
            <a:r>
              <a:rPr lang="ru-RU" sz="2200" dirty="0"/>
              <a:t> </a:t>
            </a:r>
            <a:r>
              <a:rPr lang="ru-RU" sz="2200" dirty="0" err="1"/>
              <a:t>стовпчики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визначити</a:t>
            </a:r>
            <a:r>
              <a:rPr lang="ru-RU" sz="2200" dirty="0"/>
              <a:t>, яку </a:t>
            </a:r>
            <a:r>
              <a:rPr lang="ru-RU" sz="2200" dirty="0" err="1"/>
              <a:t>клавішу</a:t>
            </a:r>
            <a:r>
              <a:rPr lang="ru-RU" sz="2200" dirty="0"/>
              <a:t> </a:t>
            </a:r>
            <a:r>
              <a:rPr lang="ru-RU" sz="2200" dirty="0" err="1"/>
              <a:t>натиснув</a:t>
            </a:r>
            <a:r>
              <a:rPr lang="ru-RU" sz="2200" dirty="0"/>
              <a:t> </a:t>
            </a:r>
            <a:r>
              <a:rPr lang="ru-RU" sz="2200" dirty="0" err="1"/>
              <a:t>музикант</a:t>
            </a:r>
            <a:r>
              <a:rPr lang="ru-RU" sz="2200" dirty="0"/>
              <a:t>. </a:t>
            </a:r>
          </a:p>
          <a:p>
            <a:r>
              <a:rPr lang="ru-RU" sz="2200" dirty="0" err="1"/>
              <a:t>Виникає</a:t>
            </a:r>
            <a:r>
              <a:rPr lang="ru-RU" sz="2200" dirty="0"/>
              <a:t> проблема в тому, </a:t>
            </a:r>
            <a:r>
              <a:rPr lang="ru-RU" sz="2200" dirty="0" err="1"/>
              <a:t>що</a:t>
            </a:r>
            <a:r>
              <a:rPr lang="ru-RU" sz="2200" dirty="0"/>
              <a:t> при </a:t>
            </a:r>
            <a:r>
              <a:rPr lang="ru-RU" sz="2200" dirty="0" err="1"/>
              <a:t>одночасному</a:t>
            </a:r>
            <a:r>
              <a:rPr lang="ru-RU" sz="2200" dirty="0"/>
              <a:t> </a:t>
            </a:r>
            <a:r>
              <a:rPr lang="ru-RU" sz="2200" dirty="0" err="1"/>
              <a:t>натисненні</a:t>
            </a:r>
            <a:r>
              <a:rPr lang="ru-RU" sz="2200" dirty="0"/>
              <a:t> на </a:t>
            </a:r>
            <a:r>
              <a:rPr lang="ru-RU" sz="2200" dirty="0" err="1"/>
              <a:t>декілька</a:t>
            </a:r>
            <a:r>
              <a:rPr lang="ru-RU" sz="2200" dirty="0"/>
              <a:t> </a:t>
            </a:r>
            <a:r>
              <a:rPr lang="ru-RU" sz="2200" dirty="0" err="1"/>
              <a:t>клавіш</a:t>
            </a:r>
            <a:r>
              <a:rPr lang="ru-RU" sz="2200" dirty="0"/>
              <a:t>, струм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текти</a:t>
            </a:r>
            <a:r>
              <a:rPr lang="ru-RU" sz="2200" dirty="0"/>
              <a:t> в </a:t>
            </a:r>
            <a:r>
              <a:rPr lang="ru-RU" sz="2200" dirty="0" err="1"/>
              <a:t>зворотному</a:t>
            </a:r>
            <a:r>
              <a:rPr lang="ru-RU" sz="2200" dirty="0"/>
              <a:t> </a:t>
            </a:r>
            <a:r>
              <a:rPr lang="ru-RU" sz="2200" dirty="0" err="1"/>
              <a:t>напрямку</a:t>
            </a:r>
            <a:r>
              <a:rPr lang="ru-RU" sz="2200" dirty="0"/>
              <a:t> </a:t>
            </a:r>
            <a:r>
              <a:rPr lang="ru-RU" sz="2200" dirty="0" err="1"/>
              <a:t>й</a:t>
            </a:r>
            <a:r>
              <a:rPr lang="ru-RU" sz="2200" dirty="0"/>
              <a:t> </a:t>
            </a:r>
            <a:r>
              <a:rPr lang="ru-RU" sz="2200" dirty="0" err="1"/>
              <a:t>викликати</a:t>
            </a:r>
            <a:r>
              <a:rPr lang="ru-RU" sz="2200" dirty="0"/>
              <a:t> </a:t>
            </a:r>
            <a:r>
              <a:rPr lang="ru-RU" sz="2200" dirty="0" err="1"/>
              <a:t>фантомні</a:t>
            </a:r>
            <a:r>
              <a:rPr lang="ru-RU" sz="2200" dirty="0"/>
              <a:t> </a:t>
            </a:r>
            <a:r>
              <a:rPr lang="ru-RU" sz="2200" dirty="0" err="1"/>
              <a:t>ноти</a:t>
            </a:r>
            <a:r>
              <a:rPr lang="ru-RU" sz="2200" dirty="0"/>
              <a:t>. </a:t>
            </a:r>
          </a:p>
          <a:p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запобігти</a:t>
            </a:r>
            <a:r>
              <a:rPr lang="ru-RU" sz="2200" dirty="0"/>
              <a:t> </a:t>
            </a:r>
            <a:r>
              <a:rPr lang="ru-RU" sz="2200" dirty="0" err="1"/>
              <a:t>цьому</a:t>
            </a:r>
            <a:r>
              <a:rPr lang="ru-RU" sz="2200" dirty="0"/>
              <a:t>, </a:t>
            </a:r>
            <a:r>
              <a:rPr lang="ru-RU" sz="2200" dirty="0" err="1"/>
              <a:t>клавітатурні</a:t>
            </a:r>
            <a:r>
              <a:rPr lang="ru-RU" sz="2200" dirty="0"/>
              <a:t> </a:t>
            </a:r>
            <a:r>
              <a:rPr lang="ru-RU" sz="2200" dirty="0" err="1"/>
              <a:t>матриці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діод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кожною </a:t>
            </a:r>
            <a:r>
              <a:rPr lang="ru-RU" sz="2200" dirty="0" err="1"/>
              <a:t>клавішею</a:t>
            </a:r>
            <a:r>
              <a:rPr lang="ru-RU" sz="2200" dirty="0"/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9727B76A-020C-DD44-1721-0D55F6D859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7536" y="116632"/>
            <a:ext cx="8424862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UA" sz="2800" dirty="0"/>
              <a:t>   </a:t>
            </a:r>
            <a:r>
              <a:rPr lang="uk-UA" altLang="ru-UA" sz="2800" b="1" i="1" dirty="0"/>
              <a:t>Напівпровідниковий діод</a:t>
            </a:r>
            <a:r>
              <a:rPr lang="uk-UA" altLang="ru-UA" sz="2800" dirty="0"/>
              <a:t> – це напівпровідниковий прилад з одним випрямим  електричним переходом і двома зовнішніми виводами.</a:t>
            </a:r>
            <a:endParaRPr lang="ru-RU" altLang="ru-UA" sz="2800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A3744BA-D6C1-970B-3B94-A700692193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36725"/>
            <a:ext cx="5616575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Text Box 11">
            <a:extLst>
              <a:ext uri="{FF2B5EF4-FFF2-40B4-BE49-F238E27FC236}">
                <a16:creationId xmlns:a16="http://schemas.microsoft.com/office/drawing/2014/main" id="{379CF300-BA01-2F5E-CD26-0E16C648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5013176"/>
            <a:ext cx="34210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b="1" dirty="0"/>
              <a:t>Типовий представник напівпровідникових діодів. На корпусі приладу катод позначається кільцем або крапкою</a:t>
            </a:r>
            <a:r>
              <a:rPr lang="uk-UA" altLang="ru-UA" dirty="0"/>
              <a:t>.</a:t>
            </a:r>
            <a:r>
              <a:rPr lang="ru-RU" altLang="ru-UA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A007C0F9-360B-8383-E982-138786818B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8675687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UA" sz="2800"/>
              <a:t>   Випрямним електричним переходом в напівпровідникових діодах може бути </a:t>
            </a:r>
            <a:r>
              <a:rPr lang="ru-RU" altLang="ru-UA" sz="2800" b="1"/>
              <a:t>електронно-дірковий перехід</a:t>
            </a:r>
            <a:r>
              <a:rPr lang="ru-RU" altLang="ru-UA" sz="2800"/>
              <a:t>, </a:t>
            </a:r>
            <a:r>
              <a:rPr lang="ru-RU" altLang="ru-UA" sz="2800" b="1"/>
              <a:t>гетероперехід</a:t>
            </a:r>
            <a:r>
              <a:rPr lang="ru-RU" altLang="ru-UA" sz="2800"/>
              <a:t> або </a:t>
            </a:r>
            <a:r>
              <a:rPr lang="ru-RU" altLang="ru-UA" sz="2800" b="1"/>
              <a:t>контакт метал-напівпровідник.</a:t>
            </a:r>
            <a:r>
              <a:rPr lang="ru-RU" altLang="ru-UA" sz="2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828F3C46-5AB4-3DD0-538C-17FB33217F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49788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UA" sz="2800" b="1"/>
              <a:t>   Електронно-дірковий перехід (p-n перехід)</a:t>
            </a:r>
            <a:r>
              <a:rPr lang="ru-RU" altLang="ru-UA" sz="2800"/>
              <a:t> — область контакту напівпровідників p- та n-типу, яка характеризується одностороннім пропусканням електричного струму. 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7342267-17B8-DCD1-0C2F-E19D3DFFDF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492375"/>
            <a:ext cx="5400675" cy="38163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3DAC6185-AFE6-BB2C-47E2-D7D52E5B5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UA" sz="2800" b="1"/>
              <a:t>    Гетероперехід</a:t>
            </a:r>
            <a:r>
              <a:rPr lang="ru-RU" altLang="ru-UA" sz="2800"/>
              <a:t> - контакт між двома різними за хімічною будовою матеріалами, зокрема напівпровідниками.</a:t>
            </a:r>
          </a:p>
          <a:p>
            <a:pPr>
              <a:buFontTx/>
              <a:buNone/>
            </a:pPr>
            <a:r>
              <a:rPr lang="ru-RU" altLang="ru-UA" sz="2800"/>
              <a:t>   Термін вживається на противагу p-n переходу, в якому існує контакт між двома областями одного матеріалу, але з різними домішками, частка яких дуже маленька, тож вони не змінюють зонної структури матеріалу.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B06D9C98-D0C5-D4CD-7720-9A4B9F0BC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UA"/>
              <a:t>   </a:t>
            </a:r>
            <a:r>
              <a:rPr lang="ru-RU" altLang="ru-UA" sz="2000"/>
              <a:t>Структура і властивості </a:t>
            </a:r>
            <a:r>
              <a:rPr lang="ru-RU" altLang="ru-UA" sz="2000" b="1"/>
              <a:t>контактів метал - напівпровідник</a:t>
            </a:r>
            <a:r>
              <a:rPr lang="ru-RU" altLang="ru-UA" sz="2000"/>
              <a:t> залежать від розташування рівнів Ферми (</a:t>
            </a:r>
            <a:r>
              <a:rPr lang="uk-UA" altLang="ru-UA" sz="2000"/>
              <a:t>конструкція, основні елементи якої працюють на розтягування-стискання</a:t>
            </a:r>
            <a:r>
              <a:rPr lang="ru-RU" altLang="ru-UA" sz="2000"/>
              <a:t>) в тім і іншому шарі і від величини роботи виходу, необхідної для переводу електрона з рівня Ферми у вакуум.</a:t>
            </a:r>
            <a:endParaRPr lang="ru-RU" altLang="ru-UA"/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E182E6D8-F385-7C96-6497-D3718931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0" y="1772202"/>
            <a:ext cx="4572000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E8440C00-35C8-1C44-7F1A-CAAA53727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97200"/>
            <a:ext cx="43561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b="1"/>
              <a:t>Енергетичні діаграми контакту метал – електронний напівпровідник:</a:t>
            </a:r>
            <a:br>
              <a:rPr lang="ru-RU" altLang="ru-UA" b="1"/>
            </a:br>
            <a:r>
              <a:rPr lang="ru-RU" altLang="ru-UA"/>
              <a:t>а) зразки не контактують;</a:t>
            </a:r>
            <a:br>
              <a:rPr lang="ru-RU" altLang="ru-UA"/>
            </a:br>
            <a:r>
              <a:rPr lang="ru-RU" altLang="ru-UA"/>
              <a:t>б) контакт – електронний напівпровідник n – типу при еφм &gt; еφп;</a:t>
            </a:r>
            <a:br>
              <a:rPr lang="ru-RU" altLang="ru-UA"/>
            </a:br>
            <a:r>
              <a:rPr lang="ru-RU" altLang="ru-UA"/>
              <a:t>в) контакт метал – напівпровідник n – типу при еφп &gt; еφм. </a:t>
            </a: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641379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За методом </a:t>
            </a:r>
            <a:r>
              <a:rPr lang="ru-RU" sz="2400" dirty="0" err="1"/>
              <a:t>отримання</a:t>
            </a:r>
            <a:r>
              <a:rPr lang="ru-RU" sz="2400" dirty="0"/>
              <a:t> переходу </a:t>
            </a:r>
            <a:r>
              <a:rPr lang="ru-RU" sz="2400" dirty="0" err="1"/>
              <a:t>бувають</a:t>
            </a:r>
            <a:r>
              <a:rPr lang="ru-RU" sz="2400" dirty="0"/>
              <a:t>:</a:t>
            </a:r>
          </a:p>
          <a:p>
            <a:pPr algn="ctr">
              <a:buNone/>
            </a:pPr>
            <a:endParaRPr lang="ru-RU" sz="2400" dirty="0"/>
          </a:p>
          <a:p>
            <a:r>
              <a:rPr lang="ru-RU" sz="2400" dirty="0" err="1"/>
              <a:t>Точкові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Планарні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діод</a:t>
            </a:r>
            <a:r>
              <a:rPr lang="ru-RU" sz="2400" dirty="0"/>
              <a:t> </a:t>
            </a:r>
            <a:r>
              <a:rPr lang="ru-RU" sz="2400" dirty="0" err="1"/>
              <a:t>Шотткі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/>
              <a:t>Класифікацію напівпровідникових діодів проводять за наступними ознаками: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1266</Words>
  <Application>Microsoft Macintosh PowerPoint</Application>
  <PresentationFormat>Экран (4:3)</PresentationFormat>
  <Paragraphs>167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Georgia</vt:lpstr>
      <vt:lpstr>Diseño predeterminado</vt:lpstr>
      <vt:lpstr>Напівпровідникові діоди та їх використання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Точкові</vt:lpstr>
      <vt:lpstr>Планарні</vt:lpstr>
      <vt:lpstr>Діод Шотткі</vt:lpstr>
      <vt:lpstr>Презентация PowerPoint</vt:lpstr>
      <vt:lpstr>Презентация PowerPoint</vt:lpstr>
      <vt:lpstr>За фізичними процесами</vt:lpstr>
      <vt:lpstr>Тунельні(діоди Лео Есакі)</vt:lpstr>
      <vt:lpstr>Лавинно-прольотні </vt:lpstr>
      <vt:lpstr>Фотодіоди </vt:lpstr>
      <vt:lpstr>Світлодіоди </vt:lpstr>
      <vt:lpstr>діоди Ганна</vt:lpstr>
      <vt:lpstr>Презентация PowerPoint</vt:lpstr>
      <vt:lpstr>Випрямні та імпульсні</vt:lpstr>
      <vt:lpstr>Презентация PowerPoint</vt:lpstr>
      <vt:lpstr>Стабілітрони (діод Зенера)</vt:lpstr>
      <vt:lpstr>Детекторні,параметричні та змішувальні</vt:lpstr>
      <vt:lpstr>Історія</vt:lpstr>
      <vt:lpstr>Презентация PowerPoint</vt:lpstr>
      <vt:lpstr>Презентация PowerPoint</vt:lpstr>
      <vt:lpstr>Презентация PowerPoint</vt:lpstr>
      <vt:lpstr>Виготовлення</vt:lpstr>
      <vt:lpstr>Вольт-амперна характеристика</vt:lpstr>
      <vt:lpstr>Рівняння ідеального діода</vt:lpstr>
      <vt:lpstr>Характеристики діодів</vt:lpstr>
      <vt:lpstr>Використання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ivanovvl</cp:lastModifiedBy>
  <cp:revision>720</cp:revision>
  <dcterms:created xsi:type="dcterms:W3CDTF">2010-05-23T14:28:12Z</dcterms:created>
  <dcterms:modified xsi:type="dcterms:W3CDTF">2024-03-30T17:22:54Z</dcterms:modified>
</cp:coreProperties>
</file>