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8288000" cy="10287000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Cormorant SC Bold" charset="-52"/>
      <p:regular r:id="rId24"/>
    </p:embeddedFont>
    <p:embeddedFont>
      <p:font typeface="Georgia" pitchFamily="18" charset="0"/>
      <p:regular r:id="rId25"/>
      <p:bold r:id="rId26"/>
      <p:italic r:id="rId27"/>
      <p:boldItalic r:id="rId28"/>
    </p:embeddedFont>
    <p:embeddedFont>
      <p:font typeface="Lora Bold" charset="-52"/>
      <p:regular r:id="rId29"/>
    </p:embeddedFont>
    <p:embeddedFont>
      <p:font typeface="Lora" charset="-52"/>
      <p:regular r:id="rId30"/>
    </p:embeddedFont>
    <p:embeddedFont>
      <p:font typeface="Alegreya" charset="0"/>
      <p:regular r:id="rId31"/>
    </p:embeddedFont>
    <p:embeddedFont>
      <p:font typeface="Alegreya Bold" charset="0"/>
      <p:regular r:id="rId32"/>
    </p:embeddedFont>
    <p:embeddedFont>
      <p:font typeface="Noto Serif Display Medium"/>
      <p:regular r:id="rId33"/>
    </p:embeddedFont>
    <p:embeddedFont>
      <p:font typeface="Nunito" charset="0"/>
      <p:regular r:id="rId34"/>
    </p:embeddedFont>
    <p:embeddedFont>
      <p:font typeface="Nunito Bold" charset="-52"/>
      <p:regular r:id="rId35"/>
    </p:embeddedFont>
    <p:embeddedFont>
      <p:font typeface="Lobster" charset="-52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-87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3.svg"/><Relationship Id="rId7" Type="http://schemas.openxmlformats.org/officeDocument/2006/relationships/image" Target="../media/image2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4.sv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0.png"/><Relationship Id="rId5" Type="http://schemas.openxmlformats.org/officeDocument/2006/relationships/image" Target="../media/image2.svg"/><Relationship Id="rId10" Type="http://schemas.openxmlformats.org/officeDocument/2006/relationships/image" Target="../media/image9.sv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4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4.sv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3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svg"/><Relationship Id="rId7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2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2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4.svg"/><Relationship Id="rId7" Type="http://schemas.openxmlformats.org/officeDocument/2006/relationships/image" Target="../media/image38.png"/><Relationship Id="rId12" Type="http://schemas.openxmlformats.org/officeDocument/2006/relationships/image" Target="../media/image3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23.svg"/><Relationship Id="rId5" Type="http://schemas.openxmlformats.org/officeDocument/2006/relationships/image" Target="../media/image2.svg"/><Relationship Id="rId10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13.svg"/><Relationship Id="rId14" Type="http://schemas.openxmlformats.org/officeDocument/2006/relationships/image" Target="../media/image1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10" Type="http://schemas.openxmlformats.org/officeDocument/2006/relationships/image" Target="../media/image8.gif"/><Relationship Id="rId4" Type="http://schemas.openxmlformats.org/officeDocument/2006/relationships/image" Target="../media/image1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4.sv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4.sv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.svg"/><Relationship Id="rId10" Type="http://schemas.openxmlformats.org/officeDocument/2006/relationships/image" Target="../media/image19.sv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5.sv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12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3.svg"/><Relationship Id="rId5" Type="http://schemas.openxmlformats.org/officeDocument/2006/relationships/image" Target="../media/image16.png"/><Relationship Id="rId15" Type="http://schemas.openxmlformats.org/officeDocument/2006/relationships/image" Target="../media/image27.sv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3.sv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svg"/><Relationship Id="rId7" Type="http://schemas.openxmlformats.org/officeDocument/2006/relationships/image" Target="../media/image21.png"/><Relationship Id="rId12" Type="http://schemas.openxmlformats.org/officeDocument/2006/relationships/image" Target="../media/image2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7.png"/><Relationship Id="rId5" Type="http://schemas.openxmlformats.org/officeDocument/2006/relationships/image" Target="../media/image2.svg"/><Relationship Id="rId10" Type="http://schemas.openxmlformats.org/officeDocument/2006/relationships/image" Target="../media/image13.svg"/><Relationship Id="rId4" Type="http://schemas.openxmlformats.org/officeDocument/2006/relationships/image" Target="../media/image1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4.sv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sv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782717" y="7131377"/>
            <a:ext cx="2926462" cy="292646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1C7E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01032" y="-5030267"/>
            <a:ext cx="10060535" cy="1006053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851271" y="-2982324"/>
            <a:ext cx="7304734" cy="73047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432339" y="5938611"/>
            <a:ext cx="7304734" cy="73047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773078" y="5610361"/>
            <a:ext cx="10060535" cy="10060535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596830" y="1819383"/>
            <a:ext cx="3831841" cy="7581956"/>
            <a:chOff x="0" y="0"/>
            <a:chExt cx="2620010" cy="5184140"/>
          </a:xfrm>
        </p:grpSpPr>
        <p:sp>
          <p:nvSpPr>
            <p:cNvPr id="10" name="Freeform 10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22324" r="-22324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610385" y="3565071"/>
            <a:ext cx="9590648" cy="5693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31"/>
              </a:lnSpc>
            </a:pPr>
            <a:r>
              <a:rPr lang="en-US" sz="8312" spc="-573">
                <a:solidFill>
                  <a:srgbClr val="12294E"/>
                </a:solidFill>
                <a:latin typeface="Cormorant SC Bold"/>
              </a:rPr>
              <a:t>Суб’єкти застосування спеціальних медичних знань в юриспруденції</a:t>
            </a:r>
          </a:p>
          <a:p>
            <a:pPr algn="just">
              <a:lnSpc>
                <a:spcPts val="8165"/>
              </a:lnSpc>
            </a:pPr>
            <a:endParaRPr/>
          </a:p>
        </p:txBody>
      </p:sp>
      <p:sp>
        <p:nvSpPr>
          <p:cNvPr id="20" name="AutoShape 20"/>
          <p:cNvSpPr/>
          <p:nvPr/>
        </p:nvSpPr>
        <p:spPr>
          <a:xfrm>
            <a:off x="4966929" y="8724069"/>
            <a:ext cx="3635278" cy="0"/>
          </a:xfrm>
          <a:prstGeom prst="line">
            <a:avLst/>
          </a:prstGeom>
          <a:ln w="19050" cap="flat">
            <a:solidFill>
              <a:srgbClr val="12294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951615" y="9718804"/>
            <a:ext cx="915527" cy="0"/>
          </a:xfrm>
          <a:prstGeom prst="line">
            <a:avLst/>
          </a:prstGeom>
          <a:ln w="180975" cap="rnd">
            <a:solidFill>
              <a:srgbClr val="12294E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132514" y="7604739"/>
            <a:ext cx="2114065" cy="211406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99840" y="7776189"/>
            <a:ext cx="7195528" cy="1936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77"/>
              </a:lnSpc>
            </a:pPr>
            <a:r>
              <a:rPr lang="en-US" sz="8019" spc="-312">
                <a:solidFill>
                  <a:srgbClr val="12294E"/>
                </a:solidFill>
                <a:latin typeface="Pecita"/>
              </a:rPr>
              <a:t>Спеціаліст зобов’язаний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01032" y="-5030267"/>
            <a:ext cx="10060535" cy="1006053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4759974" y="2234145"/>
            <a:ext cx="2926462" cy="292646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1C7E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99840" y="1789650"/>
            <a:ext cx="2926462" cy="292646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1C7E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7187205" y="9248775"/>
            <a:ext cx="5328689" cy="0"/>
          </a:xfrm>
          <a:prstGeom prst="line">
            <a:avLst/>
          </a:prstGeom>
          <a:ln w="9525" cap="flat">
            <a:solidFill>
              <a:srgbClr val="12294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-5400000">
            <a:off x="7212180" y="4890601"/>
            <a:ext cx="2395976" cy="0"/>
          </a:xfrm>
          <a:prstGeom prst="line">
            <a:avLst/>
          </a:prstGeom>
          <a:ln w="9525" cap="flat">
            <a:solidFill>
              <a:srgbClr val="12294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9205262" y="1764562"/>
            <a:ext cx="7333003" cy="2371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754"/>
              </a:lnSpc>
              <a:spcBef>
                <a:spcPct val="0"/>
              </a:spcBef>
            </a:pPr>
            <a:r>
              <a:rPr lang="en-US" sz="3395" spc="-234">
                <a:solidFill>
                  <a:srgbClr val="12294E"/>
                </a:solidFill>
                <a:latin typeface="Lora"/>
              </a:rPr>
              <a:t>виконувати вказівки сторони кримінального провадження, яка його залучила, чи суду та давати пояснення з поставлених питань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400000">
            <a:off x="15575275" y="1038472"/>
            <a:ext cx="2862338" cy="15664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20766" y="2394048"/>
            <a:ext cx="2284608" cy="17176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 cstate="print"/>
          <a:srcRect l="15625" r="6445"/>
          <a:stretch>
            <a:fillRect/>
          </a:stretch>
        </p:blipFill>
        <p:spPr>
          <a:xfrm>
            <a:off x="9144000" y="7921498"/>
            <a:ext cx="3022008" cy="2171606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524165" y="704649"/>
            <a:ext cx="2373438" cy="876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42"/>
              </a:lnSpc>
            </a:pPr>
            <a:r>
              <a:rPr lang="en-US" sz="7289" spc="-503">
                <a:solidFill>
                  <a:srgbClr val="12294E"/>
                </a:solidFill>
                <a:latin typeface="Nunito Bold"/>
              </a:rPr>
              <a:t>01.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144000" y="744223"/>
            <a:ext cx="2373438" cy="876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42"/>
              </a:lnSpc>
            </a:pPr>
            <a:r>
              <a:rPr lang="en-US" sz="7289" spc="-503">
                <a:solidFill>
                  <a:srgbClr val="12294E"/>
                </a:solidFill>
                <a:latin typeface="Nunito Bold"/>
              </a:rPr>
              <a:t>02.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743200" y="1715033"/>
            <a:ext cx="5662206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754"/>
              </a:lnSpc>
              <a:spcBef>
                <a:spcPct val="0"/>
              </a:spcBef>
            </a:pPr>
            <a:r>
              <a:rPr lang="uk-UA" sz="3395" spc="-234" dirty="0" smtClean="0">
                <a:solidFill>
                  <a:srgbClr val="12294E"/>
                </a:solidFill>
                <a:latin typeface="Lora"/>
              </a:rPr>
              <a:t>прибути за викликом до слідчого, прокурора, суду і мати при собі необхідні технічне обладнання, пристрої та прилади</a:t>
            </a:r>
            <a:endParaRPr lang="uk-UA" sz="3395" spc="-234" dirty="0">
              <a:solidFill>
                <a:srgbClr val="12294E"/>
              </a:solidFill>
              <a:latin typeface="Lora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28700" y="5258867"/>
            <a:ext cx="2373438" cy="876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42"/>
              </a:lnSpc>
            </a:pPr>
            <a:r>
              <a:rPr lang="en-US" sz="7289" spc="-503">
                <a:solidFill>
                  <a:srgbClr val="12294E"/>
                </a:solidFill>
                <a:latin typeface="Nunito Bold"/>
              </a:rPr>
              <a:t>03.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144000" y="4571312"/>
            <a:ext cx="2373438" cy="876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42"/>
              </a:lnSpc>
            </a:pPr>
            <a:r>
              <a:rPr lang="en-US" sz="7289" spc="-503">
                <a:solidFill>
                  <a:srgbClr val="12294E"/>
                </a:solidFill>
                <a:latin typeface="Nunito Bold"/>
              </a:rPr>
              <a:t>04.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953578" y="4838214"/>
            <a:ext cx="8305722" cy="3459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14"/>
              </a:lnSpc>
              <a:spcBef>
                <a:spcPct val="0"/>
              </a:spcBef>
            </a:pPr>
            <a:r>
              <a:rPr lang="en-US" sz="3295" spc="-227">
                <a:solidFill>
                  <a:srgbClr val="12294E"/>
                </a:solidFill>
                <a:latin typeface="Lora"/>
              </a:rPr>
              <a:t>не розголошувати відомості, які безпосередньо стосуються суті кримінального провадження та процесуальних дій, що здійснюються (здійснювалися) під час нього, і які стали відомі спеціалісту у зв’язку з виконанням його обов’язків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215419" y="5754421"/>
            <a:ext cx="5834191" cy="1171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754"/>
              </a:lnSpc>
              <a:spcBef>
                <a:spcPct val="0"/>
              </a:spcBef>
            </a:pPr>
            <a:r>
              <a:rPr lang="en-US" sz="3395" spc="-234">
                <a:solidFill>
                  <a:srgbClr val="12294E"/>
                </a:solidFill>
                <a:latin typeface="Lora"/>
              </a:rPr>
              <a:t>заявити самовідвід за наявності визначених законом обставин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851271" y="-2982324"/>
            <a:ext cx="7304734" cy="73047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01032" y="-5030267"/>
            <a:ext cx="10060535" cy="100605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596543" y="5383788"/>
            <a:ext cx="7304734" cy="73047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773078" y="5610361"/>
            <a:ext cx="10060535" cy="10060535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801096" y="2579628"/>
            <a:ext cx="6417340" cy="0"/>
          </a:xfrm>
          <a:prstGeom prst="line">
            <a:avLst/>
          </a:prstGeom>
          <a:ln w="180975" cap="rnd">
            <a:solidFill>
              <a:srgbClr val="12294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0330731" y="5383788"/>
            <a:ext cx="2926462" cy="2926462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1C7E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0493541" y="2760603"/>
            <a:ext cx="5246391" cy="5246370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39285" r="-39285"/>
              </a:stretch>
            </a:blip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3853876" y="2361416"/>
            <a:ext cx="2114065" cy="211406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13303" y="2997743"/>
            <a:ext cx="9480310" cy="3571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4"/>
              </a:lnSpc>
              <a:spcBef>
                <a:spcPct val="0"/>
              </a:spcBef>
            </a:pPr>
            <a:r>
              <a:rPr lang="en-US" sz="3395" spc="-234">
                <a:solidFill>
                  <a:srgbClr val="12294E"/>
                </a:solidFill>
                <a:latin typeface="Lora"/>
              </a:rPr>
              <a:t>на спеціаліста судом покладаються всі витрати, пов’язані з оголошенням перерви в судовому засіданні. Прибуття до суду спеціаліста забезпечується стороною кримінального провадження, яка заявила клопотання про його виклик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5747749" y="6385947"/>
            <a:ext cx="413632" cy="102848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5400314" y="8168175"/>
            <a:ext cx="2737578" cy="223538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66028" y="588260"/>
            <a:ext cx="13091164" cy="1969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7"/>
              </a:lnSpc>
            </a:pPr>
            <a:r>
              <a:rPr lang="en-US" sz="5848" spc="-403">
                <a:solidFill>
                  <a:srgbClr val="12294E"/>
                </a:solidFill>
                <a:latin typeface="Lora"/>
              </a:rPr>
              <a:t>У разі неприбуття до суду без поважних причин або неповідомлення про причини неприбуття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6028" y="7376329"/>
            <a:ext cx="9893614" cy="1526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12294E"/>
                </a:solidFill>
                <a:latin typeface="Lora"/>
              </a:rPr>
              <a:t>Суд сприяє сторонам кримінального провадження у забезпеченні явки зазначених осіб шляхом здійснення судового виклику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27181" y="9140995"/>
            <a:ext cx="13156652" cy="587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FF3131"/>
                </a:solidFill>
                <a:latin typeface="Lora Bold"/>
              </a:rPr>
              <a:t>Закон не передбачає застосування до спеціаліста приводу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851271" y="-2982324"/>
            <a:ext cx="7304734" cy="73047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01032" y="-5030267"/>
            <a:ext cx="10060535" cy="100605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116736" y="6128709"/>
            <a:ext cx="7304734" cy="73047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773078" y="5610361"/>
            <a:ext cx="10060535" cy="1006053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21289" y="4120515"/>
            <a:ext cx="1673537" cy="167353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363055" y="1771658"/>
            <a:ext cx="894135" cy="103368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21289" y="2155978"/>
            <a:ext cx="18066711" cy="1840712"/>
            <a:chOff x="0" y="0"/>
            <a:chExt cx="4758311" cy="48479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758311" cy="484797"/>
            </a:xfrm>
            <a:custGeom>
              <a:avLst/>
              <a:gdLst/>
              <a:ahLst/>
              <a:cxnLst/>
              <a:rect l="l" t="t" r="r" b="b"/>
              <a:pathLst>
                <a:path w="4758311" h="484797">
                  <a:moveTo>
                    <a:pt x="4678893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405379"/>
                  </a:lnTo>
                  <a:cubicBezTo>
                    <a:pt x="43699" y="405379"/>
                    <a:pt x="79418" y="440718"/>
                    <a:pt x="79418" y="484797"/>
                  </a:cubicBezTo>
                  <a:lnTo>
                    <a:pt x="4678893" y="484797"/>
                  </a:lnTo>
                  <a:cubicBezTo>
                    <a:pt x="4678893" y="441097"/>
                    <a:pt x="4714232" y="405379"/>
                    <a:pt x="4758311" y="405379"/>
                  </a:cubicBezTo>
                  <a:lnTo>
                    <a:pt x="4758311" y="79418"/>
                  </a:lnTo>
                  <a:cubicBezTo>
                    <a:pt x="4714611" y="79418"/>
                    <a:pt x="4678893" y="44079"/>
                    <a:pt x="4678893" y="0"/>
                  </a:cubicBezTo>
                  <a:close/>
                </a:path>
              </a:pathLst>
            </a:custGeom>
            <a:solidFill>
              <a:srgbClr val="B1C7E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38100" y="-9525"/>
              <a:ext cx="736600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4503384"/>
            <a:ext cx="7929618" cy="5256733"/>
            <a:chOff x="0" y="0"/>
            <a:chExt cx="2088459" cy="138448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88459" cy="1384489"/>
            </a:xfrm>
            <a:custGeom>
              <a:avLst/>
              <a:gdLst/>
              <a:ahLst/>
              <a:cxnLst/>
              <a:rect l="l" t="t" r="r" b="b"/>
              <a:pathLst>
                <a:path w="2088459" h="1384489">
                  <a:moveTo>
                    <a:pt x="1044230" y="0"/>
                  </a:moveTo>
                  <a:lnTo>
                    <a:pt x="1343936" y="212582"/>
                  </a:lnTo>
                  <a:lnTo>
                    <a:pt x="1782611" y="202754"/>
                  </a:lnTo>
                  <a:lnTo>
                    <a:pt x="1767786" y="493562"/>
                  </a:lnTo>
                  <a:lnTo>
                    <a:pt x="2088459" y="692245"/>
                  </a:lnTo>
                  <a:lnTo>
                    <a:pt x="1767786" y="890927"/>
                  </a:lnTo>
                  <a:lnTo>
                    <a:pt x="1782611" y="1181735"/>
                  </a:lnTo>
                  <a:lnTo>
                    <a:pt x="1343936" y="1171907"/>
                  </a:lnTo>
                  <a:lnTo>
                    <a:pt x="1044230" y="1384489"/>
                  </a:lnTo>
                  <a:lnTo>
                    <a:pt x="744523" y="1171907"/>
                  </a:lnTo>
                  <a:lnTo>
                    <a:pt x="305848" y="1181735"/>
                  </a:lnTo>
                  <a:lnTo>
                    <a:pt x="320673" y="890927"/>
                  </a:lnTo>
                  <a:lnTo>
                    <a:pt x="0" y="692245"/>
                  </a:lnTo>
                  <a:lnTo>
                    <a:pt x="320673" y="493562"/>
                  </a:lnTo>
                  <a:lnTo>
                    <a:pt x="305848" y="202754"/>
                  </a:lnTo>
                  <a:lnTo>
                    <a:pt x="744523" y="212582"/>
                  </a:lnTo>
                  <a:lnTo>
                    <a:pt x="1044230" y="0"/>
                  </a:lnTo>
                  <a:close/>
                </a:path>
              </a:pathLst>
            </a:custGeom>
            <a:solidFill>
              <a:srgbClr val="1A6AB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341175" y="369281"/>
              <a:ext cx="1364701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uk-UA" sz="2499" dirty="0" smtClean="0">
                  <a:solidFill>
                    <a:srgbClr val="FFFFFF"/>
                  </a:solidFill>
                  <a:latin typeface="Lora"/>
                </a:rPr>
                <a:t>На досудовому розслідуванні частіше за все залучаються спеціалісти-криміналісти, якими є працівники органів досудового розслідування поліції або Експертно-криміналістичної  служби МВС</a:t>
              </a:r>
              <a:endParaRPr lang="uk-UA" sz="2499" dirty="0">
                <a:solidFill>
                  <a:srgbClr val="FFFFFF"/>
                </a:solidFill>
                <a:latin typeface="Lora"/>
              </a:endParaRPr>
            </a:p>
          </p:txBody>
        </p:sp>
      </p:grpSp>
      <p:graphicFrame>
        <p:nvGraphicFramePr>
          <p:cNvPr id="14" name="Table 14"/>
          <p:cNvGraphicFramePr>
            <a:graphicFrameLocks noGrp="1"/>
          </p:cNvGraphicFramePr>
          <p:nvPr/>
        </p:nvGraphicFramePr>
        <p:xfrm>
          <a:off x="8011473" y="3996691"/>
          <a:ext cx="9971727" cy="5886704"/>
        </p:xfrm>
        <a:graphic>
          <a:graphicData uri="http://schemas.openxmlformats.org/drawingml/2006/table">
            <a:tbl>
              <a:tblPr/>
              <a:tblGrid>
                <a:gridCol w="819493"/>
                <a:gridCol w="4760271"/>
                <a:gridCol w="4391963"/>
              </a:tblGrid>
              <a:tr h="1371808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 dirty="0"/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 dirty="0">
                          <a:solidFill>
                            <a:srgbClr val="000000"/>
                          </a:solidFill>
                          <a:latin typeface="Lora"/>
                        </a:rPr>
                        <a:t>  №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 dirty="0">
                          <a:solidFill>
                            <a:srgbClr val="000000"/>
                          </a:solidFill>
                          <a:latin typeface="Lora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Lora"/>
                        </a:rPr>
                        <a:t>  СПЕЦІАЛІСТ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Lora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Lora"/>
                        </a:rPr>
                        <a:t>Нормативний акт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808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Lora"/>
                        </a:rPr>
                        <a:t>  1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Lora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Lora"/>
                        </a:rPr>
                        <a:t>  інспектори-криміналісти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Lora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ora"/>
                        </a:rPr>
                        <a:t>  Інструкція про порядок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ora"/>
                        </a:rPr>
                        <a:t>  залучення працівників органів досудового розслідування поліції та Експертної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ora"/>
                        </a:rPr>
                        <a:t>  служби Міністерства внутрішніх справ України як спеціалістів для участі в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ora"/>
                        </a:rPr>
                        <a:t>  проведенні огляду місця події», затверджена наказом МВС України від  03.11.2015 р.  № 1339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Lora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585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Lora"/>
                        </a:rPr>
                        <a:t>  2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Lora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Lora"/>
                        </a:rPr>
                        <a:t>  старші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Lora"/>
                        </a:rPr>
                        <a:t>  інспектори-криміналісти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Lora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ora"/>
                        </a:rPr>
                        <a:t>  Інструкція про порядок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ora"/>
                        </a:rPr>
                        <a:t>  залучення працівників органів досудового розслідування поліції та Експертної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ora"/>
                        </a:rPr>
                        <a:t>  служби Міністерства внутрішніх справ України як спеціалістів для участі в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ora"/>
                        </a:rPr>
                        <a:t>  проведенні огляду місця події», затверджена наказом МВС України від  03.11.2015 р.  № 1339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Lora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808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Lora"/>
                        </a:rPr>
                        <a:t>  3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Lora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 dirty="0"/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 dirty="0">
                          <a:solidFill>
                            <a:srgbClr val="000000"/>
                          </a:solidFill>
                          <a:latin typeface="Lora"/>
                        </a:rPr>
                        <a:t>  </a:t>
                      </a:r>
                      <a:r>
                        <a:rPr lang="en-US" sz="1899" dirty="0" err="1">
                          <a:solidFill>
                            <a:srgbClr val="000000"/>
                          </a:solidFill>
                          <a:latin typeface="Lora"/>
                        </a:rPr>
                        <a:t>техніки-криміналісти</a:t>
                      </a:r>
                      <a:endParaRPr lang="en-US" sz="1899" dirty="0">
                        <a:solidFill>
                          <a:srgbClr val="000000"/>
                        </a:solidFill>
                        <a:latin typeface="Lora"/>
                      </a:endParaRP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 dirty="0">
                          <a:solidFill>
                            <a:srgbClr val="000000"/>
                          </a:solidFill>
                          <a:latin typeface="Lora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ora"/>
                        </a:rPr>
                        <a:t>  Інструкція про порядок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ora"/>
                        </a:rPr>
                        <a:t>  залучення працівників органів досудового розслідування поліції та Експертної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ora"/>
                        </a:rPr>
                        <a:t>  служби Міністерства внутрішніх справ України як спеціалістів для участі в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ora"/>
                        </a:rPr>
                        <a:t>  проведенні огляду місця події», затверджена наказом МВС України від  03.11.2015 р.  № 1339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Lora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extBox 15"/>
          <p:cNvSpPr txBox="1"/>
          <p:nvPr/>
        </p:nvSpPr>
        <p:spPr>
          <a:xfrm>
            <a:off x="0" y="311219"/>
            <a:ext cx="17774910" cy="171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4"/>
              </a:lnSpc>
              <a:spcBef>
                <a:spcPct val="0"/>
              </a:spcBef>
            </a:pPr>
            <a:r>
              <a:rPr lang="en-US" sz="3295" spc="-227">
                <a:solidFill>
                  <a:srgbClr val="000000"/>
                </a:solidFill>
                <a:latin typeface="Lora"/>
              </a:rPr>
              <a:t>Виходячи із високого процесуального статусу слідчого як головної </a:t>
            </a:r>
          </a:p>
          <a:p>
            <a:pPr algn="ctr">
              <a:lnSpc>
                <a:spcPts val="4614"/>
              </a:lnSpc>
              <a:spcBef>
                <a:spcPct val="0"/>
              </a:spcBef>
            </a:pPr>
            <a:r>
              <a:rPr lang="en-US" sz="3295" spc="-227">
                <a:solidFill>
                  <a:srgbClr val="000000"/>
                </a:solidFill>
                <a:latin typeface="Lora"/>
              </a:rPr>
              <a:t>і незалежної процесуальної фігури на досудовому слідстві, спеціаліста  потрібно розглядати з точки зору його допоміжного статусу у діяльно?сті суб’єкта розслідування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74843" y="2385519"/>
            <a:ext cx="17511484" cy="1314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8"/>
              </a:lnSpc>
              <a:spcBef>
                <a:spcPct val="0"/>
              </a:spcBef>
            </a:pPr>
            <a:r>
              <a:rPr lang="en-US" sz="3763" spc="-259">
                <a:solidFill>
                  <a:srgbClr val="1F1A1D"/>
                </a:solidFill>
                <a:latin typeface="Lora"/>
              </a:rPr>
              <a:t>Слідчий може залучити будь-якого спеціа?ліста в залежності від виду спеціальних знань, що необхідні при прове?денні тієї чи іншої дії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898296" y="-2409370"/>
            <a:ext cx="7304734" cy="73047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339955" y="6303446"/>
            <a:ext cx="7304734" cy="73047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01032" y="-5030267"/>
            <a:ext cx="10060535" cy="10060535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947996" y="384244"/>
            <a:ext cx="8250871" cy="4641057"/>
            <a:chOff x="0" y="0"/>
            <a:chExt cx="1128903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6" cstate="print"/>
              <a:stretch>
                <a:fillRect t="-38897" b="-38897"/>
              </a:stretch>
            </a:blip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898296" y="5431671"/>
            <a:ext cx="10060535" cy="10060535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546409" y="3328616"/>
            <a:ext cx="11784415" cy="3901274"/>
            <a:chOff x="0" y="0"/>
            <a:chExt cx="3331392" cy="11028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31392" cy="1102870"/>
            </a:xfrm>
            <a:custGeom>
              <a:avLst/>
              <a:gdLst/>
              <a:ahLst/>
              <a:cxnLst/>
              <a:rect l="l" t="t" r="r" b="b"/>
              <a:pathLst>
                <a:path w="3331392" h="1102870">
                  <a:moveTo>
                    <a:pt x="3206932" y="1102870"/>
                  </a:moveTo>
                  <a:lnTo>
                    <a:pt x="124460" y="1102870"/>
                  </a:lnTo>
                  <a:cubicBezTo>
                    <a:pt x="55880" y="1102870"/>
                    <a:pt x="0" y="1046990"/>
                    <a:pt x="0" y="97841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06933" y="0"/>
                  </a:lnTo>
                  <a:cubicBezTo>
                    <a:pt x="3275512" y="0"/>
                    <a:pt x="3331392" y="55880"/>
                    <a:pt x="3331392" y="124460"/>
                  </a:cubicBezTo>
                  <a:lnTo>
                    <a:pt x="3331392" y="978410"/>
                  </a:lnTo>
                  <a:cubicBezTo>
                    <a:pt x="3331392" y="1046990"/>
                    <a:pt x="3275512" y="1102870"/>
                    <a:pt x="3206933" y="1102870"/>
                  </a:cubicBezTo>
                  <a:close/>
                </a:path>
              </a:pathLst>
            </a:custGeom>
            <a:solidFill>
              <a:srgbClr val="12294E">
                <a:alpha val="84706"/>
              </a:srgbClr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935289" y="481118"/>
            <a:ext cx="2114065" cy="2114065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2022712" y="4799913"/>
            <a:ext cx="2634486" cy="2490215"/>
            <a:chOff x="0" y="0"/>
            <a:chExt cx="693857" cy="6558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93857" cy="655859"/>
            </a:xfrm>
            <a:custGeom>
              <a:avLst/>
              <a:gdLst/>
              <a:ahLst/>
              <a:cxnLst/>
              <a:rect l="l" t="t" r="r" b="b"/>
              <a:pathLst>
                <a:path w="693857" h="655859">
                  <a:moveTo>
                    <a:pt x="346928" y="0"/>
                  </a:moveTo>
                  <a:lnTo>
                    <a:pt x="380585" y="26909"/>
                  </a:lnTo>
                  <a:lnTo>
                    <a:pt x="419456" y="7166"/>
                  </a:lnTo>
                  <a:lnTo>
                    <a:pt x="446425" y="40065"/>
                  </a:lnTo>
                  <a:lnTo>
                    <a:pt x="488814" y="28351"/>
                  </a:lnTo>
                  <a:lnTo>
                    <a:pt x="507917" y="65802"/>
                  </a:lnTo>
                  <a:lnTo>
                    <a:pt x="551970" y="62629"/>
                  </a:lnTo>
                  <a:lnTo>
                    <a:pt x="562374" y="102995"/>
                  </a:lnTo>
                  <a:lnTo>
                    <a:pt x="606166" y="108502"/>
                  </a:lnTo>
                  <a:lnTo>
                    <a:pt x="607414" y="150020"/>
                  </a:lnTo>
                  <a:lnTo>
                    <a:pt x="649032" y="163965"/>
                  </a:lnTo>
                  <a:lnTo>
                    <a:pt x="641070" y="204819"/>
                  </a:lnTo>
                  <a:lnTo>
                    <a:pt x="678694" y="226594"/>
                  </a:lnTo>
                  <a:lnTo>
                    <a:pt x="661871" y="264999"/>
                  </a:lnTo>
                  <a:lnTo>
                    <a:pt x="693857" y="293652"/>
                  </a:lnTo>
                  <a:lnTo>
                    <a:pt x="668907" y="327930"/>
                  </a:lnTo>
                  <a:lnTo>
                    <a:pt x="693857" y="362207"/>
                  </a:lnTo>
                  <a:lnTo>
                    <a:pt x="661871" y="390860"/>
                  </a:lnTo>
                  <a:lnTo>
                    <a:pt x="678694" y="429265"/>
                  </a:lnTo>
                  <a:lnTo>
                    <a:pt x="641070" y="451040"/>
                  </a:lnTo>
                  <a:lnTo>
                    <a:pt x="649032" y="491894"/>
                  </a:lnTo>
                  <a:lnTo>
                    <a:pt x="607414" y="505840"/>
                  </a:lnTo>
                  <a:lnTo>
                    <a:pt x="606166" y="547357"/>
                  </a:lnTo>
                  <a:lnTo>
                    <a:pt x="562374" y="552864"/>
                  </a:lnTo>
                  <a:lnTo>
                    <a:pt x="551970" y="593230"/>
                  </a:lnTo>
                  <a:lnTo>
                    <a:pt x="507917" y="590057"/>
                  </a:lnTo>
                  <a:lnTo>
                    <a:pt x="488814" y="627509"/>
                  </a:lnTo>
                  <a:lnTo>
                    <a:pt x="446425" y="615794"/>
                  </a:lnTo>
                  <a:lnTo>
                    <a:pt x="419456" y="648693"/>
                  </a:lnTo>
                  <a:lnTo>
                    <a:pt x="380585" y="628950"/>
                  </a:lnTo>
                  <a:lnTo>
                    <a:pt x="346928" y="655859"/>
                  </a:lnTo>
                  <a:lnTo>
                    <a:pt x="313272" y="628950"/>
                  </a:lnTo>
                  <a:lnTo>
                    <a:pt x="274401" y="648693"/>
                  </a:lnTo>
                  <a:lnTo>
                    <a:pt x="247431" y="615794"/>
                  </a:lnTo>
                  <a:lnTo>
                    <a:pt x="205042" y="627509"/>
                  </a:lnTo>
                  <a:lnTo>
                    <a:pt x="185939" y="590057"/>
                  </a:lnTo>
                  <a:lnTo>
                    <a:pt x="141886" y="593230"/>
                  </a:lnTo>
                  <a:lnTo>
                    <a:pt x="131483" y="552864"/>
                  </a:lnTo>
                  <a:lnTo>
                    <a:pt x="87690" y="547357"/>
                  </a:lnTo>
                  <a:lnTo>
                    <a:pt x="86442" y="505840"/>
                  </a:lnTo>
                  <a:lnTo>
                    <a:pt x="44825" y="491894"/>
                  </a:lnTo>
                  <a:lnTo>
                    <a:pt x="52786" y="451040"/>
                  </a:lnTo>
                  <a:lnTo>
                    <a:pt x="15162" y="429265"/>
                  </a:lnTo>
                  <a:lnTo>
                    <a:pt x="31986" y="390860"/>
                  </a:lnTo>
                  <a:lnTo>
                    <a:pt x="0" y="362207"/>
                  </a:lnTo>
                  <a:lnTo>
                    <a:pt x="24950" y="327930"/>
                  </a:lnTo>
                  <a:lnTo>
                    <a:pt x="0" y="293652"/>
                  </a:lnTo>
                  <a:lnTo>
                    <a:pt x="31986" y="264999"/>
                  </a:lnTo>
                  <a:lnTo>
                    <a:pt x="15162" y="226594"/>
                  </a:lnTo>
                  <a:lnTo>
                    <a:pt x="52786" y="204819"/>
                  </a:lnTo>
                  <a:lnTo>
                    <a:pt x="44825" y="163965"/>
                  </a:lnTo>
                  <a:lnTo>
                    <a:pt x="86442" y="150020"/>
                  </a:lnTo>
                  <a:lnTo>
                    <a:pt x="87690" y="108502"/>
                  </a:lnTo>
                  <a:lnTo>
                    <a:pt x="131483" y="102995"/>
                  </a:lnTo>
                  <a:lnTo>
                    <a:pt x="141886" y="62629"/>
                  </a:lnTo>
                  <a:lnTo>
                    <a:pt x="185939" y="65802"/>
                  </a:lnTo>
                  <a:lnTo>
                    <a:pt x="205042" y="28351"/>
                  </a:lnTo>
                  <a:lnTo>
                    <a:pt x="247431" y="40065"/>
                  </a:lnTo>
                  <a:lnTo>
                    <a:pt x="274401" y="7166"/>
                  </a:lnTo>
                  <a:lnTo>
                    <a:pt x="313272" y="26909"/>
                  </a:lnTo>
                  <a:lnTo>
                    <a:pt x="346928" y="0"/>
                  </a:lnTo>
                  <a:close/>
                </a:path>
              </a:pathLst>
            </a:custGeom>
            <a:solidFill>
              <a:srgbClr val="C1B9B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52400" y="104775"/>
              <a:ext cx="508000" cy="555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</a:pPr>
              <a:r>
                <a:rPr lang="en-US" sz="2699">
                  <a:solidFill>
                    <a:srgbClr val="CC3333"/>
                  </a:solidFill>
                  <a:latin typeface="Lora Bold"/>
                </a:rPr>
                <a:t>ст. 69 КПК</a:t>
              </a:r>
            </a:p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4775463" y="2348497"/>
            <a:ext cx="727847" cy="136046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754071" y="2342020"/>
            <a:ext cx="6107839" cy="1582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33"/>
              </a:lnSpc>
            </a:pPr>
            <a:r>
              <a:rPr lang="en-US" sz="6820" spc="-470">
                <a:solidFill>
                  <a:srgbClr val="12294E"/>
                </a:solidFill>
                <a:latin typeface="Lora Bold"/>
              </a:rPr>
              <a:t>ЕКСПЕРТ</a:t>
            </a:r>
          </a:p>
          <a:p>
            <a:pPr>
              <a:lnSpc>
                <a:spcPts val="5933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661259" y="3474135"/>
            <a:ext cx="11554716" cy="3313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4"/>
              </a:lnSpc>
              <a:spcBef>
                <a:spcPct val="0"/>
              </a:spcBef>
            </a:pPr>
            <a:r>
              <a:rPr lang="en-US" sz="3795" spc="-261">
                <a:solidFill>
                  <a:srgbClr val="E9F1FF"/>
                </a:solidFill>
                <a:latin typeface="Lora"/>
              </a:rPr>
              <a:t>особа, яка володіє науковими, технічними або іншими спеціальними знаннями, має право відповідно до Закону України "Про судову експертизу" на проведення експертизи і якій доручено провести дослідження об’єктів, явищ і процесів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0778" y="7348755"/>
            <a:ext cx="17957222" cy="2785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4"/>
              </a:lnSpc>
              <a:spcBef>
                <a:spcPct val="0"/>
              </a:spcBef>
            </a:pPr>
            <a:r>
              <a:rPr lang="en-US" sz="3202" spc="-221">
                <a:solidFill>
                  <a:srgbClr val="E53535"/>
                </a:solidFill>
                <a:latin typeface="Lora Bold"/>
              </a:rPr>
              <a:t>Не може залучатися до проведення  експертизи та виконання обов’язків  експерта </a:t>
            </a:r>
            <a:r>
              <a:rPr lang="en-US" sz="3202" spc="-221">
                <a:solidFill>
                  <a:srgbClr val="000000"/>
                </a:solidFill>
                <a:latin typeface="Lora"/>
              </a:rPr>
              <a:t>особа, визнана в установленому законом порядку недієздатною, а також та, яка має не зняту або не погашену судимість, або на яку протягом останнього року накладалося адміністративне стягнення за вчинення правопорушення, пов’язаного з корупцією або дисциплінарне стягнення у вигляді позбавлення кваліфікації судового експерта.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30778" y="169227"/>
            <a:ext cx="9617219" cy="1661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Lora"/>
              </a:rPr>
              <a:t>Залучення експерта та проведення судової експертизи є однією із важливих форм </a:t>
            </a:r>
          </a:p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Lora"/>
              </a:rPr>
              <a:t>використання спеціальних знань у судочинстві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1949150" y="-564789"/>
            <a:ext cx="7251970" cy="7494701"/>
            <a:chOff x="0" y="0"/>
            <a:chExt cx="6362700" cy="6575666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6350012" cy="6562979"/>
            </a:xfrm>
            <a:custGeom>
              <a:avLst/>
              <a:gdLst/>
              <a:ahLst/>
              <a:cxnLst/>
              <a:rect l="l" t="t" r="r" b="b"/>
              <a:pathLst>
                <a:path w="6350012" h="6562979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2" y="484594"/>
                    <a:pt x="6350012" y="1082383"/>
                  </a:cubicBezTo>
                  <a:lnTo>
                    <a:pt x="6350012" y="5480583"/>
                  </a:lnTo>
                  <a:close/>
                </a:path>
              </a:pathLst>
            </a:custGeom>
            <a:blipFill>
              <a:blip r:embed="rId2" cstate="print"/>
              <a:stretch>
                <a:fillRect l="-7378" r="-28985" b="-1530"/>
              </a:stretch>
            </a:blip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3339955" y="6303446"/>
            <a:ext cx="7304734" cy="73047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2898296" y="-2409370"/>
            <a:ext cx="7304734" cy="73047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2898296" y="5431671"/>
            <a:ext cx="10060535" cy="1006053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478735" y="6040165"/>
            <a:ext cx="9096400" cy="3616960"/>
            <a:chOff x="0" y="0"/>
            <a:chExt cx="3501429" cy="139225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501429" cy="1392257"/>
            </a:xfrm>
            <a:custGeom>
              <a:avLst/>
              <a:gdLst/>
              <a:ahLst/>
              <a:cxnLst/>
              <a:rect l="l" t="t" r="r" b="b"/>
              <a:pathLst>
                <a:path w="3501429" h="1392257">
                  <a:moveTo>
                    <a:pt x="3376969" y="1392257"/>
                  </a:moveTo>
                  <a:lnTo>
                    <a:pt x="124460" y="1392257"/>
                  </a:lnTo>
                  <a:cubicBezTo>
                    <a:pt x="55880" y="1392257"/>
                    <a:pt x="0" y="1336377"/>
                    <a:pt x="0" y="126779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76969" y="0"/>
                  </a:lnTo>
                  <a:cubicBezTo>
                    <a:pt x="3445549" y="0"/>
                    <a:pt x="3501429" y="55880"/>
                    <a:pt x="3501429" y="124460"/>
                  </a:cubicBezTo>
                  <a:lnTo>
                    <a:pt x="3501429" y="1267797"/>
                  </a:lnTo>
                  <a:cubicBezTo>
                    <a:pt x="3501429" y="1336377"/>
                    <a:pt x="3445549" y="1392257"/>
                    <a:pt x="3376969" y="1392257"/>
                  </a:cubicBezTo>
                  <a:close/>
                </a:path>
              </a:pathLst>
            </a:custGeom>
            <a:solidFill>
              <a:srgbClr val="12294E">
                <a:alpha val="84706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393814" y="3512575"/>
            <a:ext cx="6768425" cy="3261850"/>
            <a:chOff x="0" y="0"/>
            <a:chExt cx="2605334" cy="12555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05334" cy="1255567"/>
            </a:xfrm>
            <a:custGeom>
              <a:avLst/>
              <a:gdLst/>
              <a:ahLst/>
              <a:cxnLst/>
              <a:rect l="l" t="t" r="r" b="b"/>
              <a:pathLst>
                <a:path w="2605334" h="1255567">
                  <a:moveTo>
                    <a:pt x="2480874" y="1255567"/>
                  </a:moveTo>
                  <a:lnTo>
                    <a:pt x="124460" y="1255567"/>
                  </a:lnTo>
                  <a:cubicBezTo>
                    <a:pt x="55880" y="1255567"/>
                    <a:pt x="0" y="1199687"/>
                    <a:pt x="0" y="11311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80874" y="0"/>
                  </a:lnTo>
                  <a:cubicBezTo>
                    <a:pt x="2549454" y="0"/>
                    <a:pt x="2605334" y="55880"/>
                    <a:pt x="2605334" y="124460"/>
                  </a:cubicBezTo>
                  <a:lnTo>
                    <a:pt x="2605334" y="1131107"/>
                  </a:lnTo>
                  <a:cubicBezTo>
                    <a:pt x="2605334" y="1199687"/>
                    <a:pt x="2549454" y="1255567"/>
                    <a:pt x="2480874" y="1255567"/>
                  </a:cubicBezTo>
                  <a:close/>
                </a:path>
              </a:pathLst>
            </a:custGeom>
            <a:solidFill>
              <a:srgbClr val="12294E">
                <a:alpha val="84706"/>
              </a:srgbClr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173935" y="7760505"/>
            <a:ext cx="2114065" cy="211406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-440011" y="1075735"/>
            <a:ext cx="11466946" cy="1618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7"/>
              </a:lnSpc>
            </a:pPr>
            <a:r>
              <a:rPr lang="en-US" sz="7019" spc="-484">
                <a:solidFill>
                  <a:srgbClr val="5E17EB"/>
                </a:solidFill>
                <a:latin typeface="Lora"/>
              </a:rPr>
              <a:t>експертом у судочинстві може бути: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42997" y="4214438"/>
            <a:ext cx="6297497" cy="1825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4"/>
              </a:lnSpc>
              <a:spcBef>
                <a:spcPct val="0"/>
              </a:spcBef>
            </a:pPr>
            <a:r>
              <a:rPr lang="en-US" sz="3495" spc="-241">
                <a:solidFill>
                  <a:srgbClr val="FFFFFF"/>
                </a:solidFill>
                <a:latin typeface="Lora"/>
              </a:rPr>
              <a:t>державний експерт, тобто співробітник державної експертної установи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940494" y="6246296"/>
            <a:ext cx="8288541" cy="2971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4"/>
              </a:lnSpc>
              <a:spcBef>
                <a:spcPct val="0"/>
              </a:spcBef>
            </a:pPr>
            <a:r>
              <a:rPr lang="en-US" sz="3395" spc="-234">
                <a:solidFill>
                  <a:srgbClr val="FFFFFF"/>
                </a:solidFill>
                <a:latin typeface="Lora"/>
              </a:rPr>
              <a:t>недержавний експерт, який може бути або співробітником недержавної експертної установи, або приватною особою, яка має спеціальні знання, необхідні для надання відповіді на питання слідства або суду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851271" y="-2982324"/>
            <a:ext cx="7304734" cy="73047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01032" y="-5030267"/>
            <a:ext cx="10060535" cy="100605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116736" y="6128709"/>
            <a:ext cx="7304734" cy="73047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5607071" y="6466163"/>
            <a:ext cx="10060535" cy="1006053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381837" y="3384337"/>
            <a:ext cx="802807" cy="80280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2294E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Nunito"/>
                </a:rPr>
                <a:t>01.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80097" y="6709239"/>
            <a:ext cx="802807" cy="80280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2294E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Nunito"/>
                </a:rPr>
                <a:t>04.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81837" y="4597871"/>
            <a:ext cx="802807" cy="80280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2294E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Nunito"/>
                </a:rPr>
                <a:t>02.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439158" y="7648266"/>
            <a:ext cx="802807" cy="802807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2294E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Nunito"/>
                </a:rPr>
                <a:t>05.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36873" y="5676139"/>
            <a:ext cx="802807" cy="802807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2294E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Nunito"/>
                </a:rPr>
                <a:t>03.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643887" y="8958150"/>
            <a:ext cx="802807" cy="726830"/>
            <a:chOff x="0" y="0"/>
            <a:chExt cx="812800" cy="735878"/>
          </a:xfrm>
        </p:grpSpPr>
        <p:sp>
          <p:nvSpPr>
            <p:cNvPr id="22" name="Freeform 22"/>
            <p:cNvSpPr/>
            <p:nvPr/>
          </p:nvSpPr>
          <p:spPr>
            <a:xfrm>
              <a:off x="172574" y="0"/>
              <a:ext cx="467651" cy="735878"/>
            </a:xfrm>
            <a:custGeom>
              <a:avLst/>
              <a:gdLst/>
              <a:ahLst/>
              <a:cxnLst/>
              <a:rect l="l" t="t" r="r" b="b"/>
              <a:pathLst>
                <a:path w="467651" h="735878">
                  <a:moveTo>
                    <a:pt x="233826" y="0"/>
                  </a:moveTo>
                  <a:cubicBezTo>
                    <a:pt x="376521" y="66928"/>
                    <a:pt x="467652" y="210327"/>
                    <a:pt x="467652" y="367939"/>
                  </a:cubicBezTo>
                  <a:cubicBezTo>
                    <a:pt x="467652" y="525550"/>
                    <a:pt x="376521" y="668949"/>
                    <a:pt x="233826" y="735878"/>
                  </a:cubicBezTo>
                  <a:cubicBezTo>
                    <a:pt x="91131" y="668949"/>
                    <a:pt x="0" y="525550"/>
                    <a:pt x="0" y="367939"/>
                  </a:cubicBezTo>
                  <a:cubicBezTo>
                    <a:pt x="0" y="210327"/>
                    <a:pt x="91131" y="66928"/>
                    <a:pt x="233826" y="0"/>
                  </a:cubicBezTo>
                  <a:close/>
                </a:path>
              </a:pathLst>
            </a:custGeom>
            <a:solidFill>
              <a:srgbClr val="12294E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Nunito"/>
                </a:rPr>
                <a:t>06.</a:t>
              </a:r>
            </a:p>
          </p:txBody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13052286" y="-2982324"/>
            <a:ext cx="8414028" cy="8413995"/>
            <a:chOff x="0" y="0"/>
            <a:chExt cx="6350000" cy="634997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12547" r="-39649"/>
              </a:stretch>
            </a:blip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-3368738" y="7512045"/>
            <a:ext cx="8414028" cy="8413995"/>
            <a:chOff x="0" y="0"/>
            <a:chExt cx="6350000" cy="634997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 cstate="print"/>
              <a:stretch>
                <a:fillRect/>
              </a:stretch>
            </a:blipFill>
          </p:spPr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5400000">
            <a:off x="-647929" y="5294303"/>
            <a:ext cx="2862338" cy="156648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5400000">
            <a:off x="15696288" y="4251754"/>
            <a:ext cx="2862338" cy="1566480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-272454" y="573077"/>
            <a:ext cx="9832682" cy="689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1"/>
              </a:lnSpc>
            </a:pPr>
            <a:r>
              <a:rPr lang="en-US" sz="5771" spc="-398">
                <a:solidFill>
                  <a:srgbClr val="12294E"/>
                </a:solidFill>
                <a:latin typeface="Lora"/>
              </a:rPr>
              <a:t> Права судового експерта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566480" y="3181942"/>
            <a:ext cx="12458213" cy="1234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12294E"/>
                </a:solidFill>
                <a:latin typeface="Lora"/>
              </a:rPr>
              <a:t>подавати клопотання про надання додаткових матеріалів, якщо експертиза призначена судом або органом досудового розслідування або ознайомлюватися з матеріалами справи, що стосуються предмета судової експертизи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62909" y="4625932"/>
            <a:ext cx="13545708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12294E"/>
                </a:solidFill>
                <a:latin typeface="Lora"/>
              </a:rPr>
              <a:t> вказувати у висновку експерта на виявлені в ході проведення судової експертизи факти, які мають значення для справи і з приводу яких йому не були поставлені питання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62909" y="5650822"/>
            <a:ext cx="16912014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12294E"/>
                </a:solidFill>
                <a:latin typeface="Lora"/>
              </a:rPr>
              <a:t>з дозволу особи або органу, які призначили судову експертизу, бути присутнім під час проведення слідчих чи судових дій і заявляти клопотання, що стосуються предмета судової експертизи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698659" y="6696705"/>
            <a:ext cx="15212038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12294E"/>
                </a:solidFill>
                <a:latin typeface="Lora"/>
              </a:rPr>
              <a:t>подавати скарги на дії особи, у провадженні якої перебуває справа, якщо ці дії порушують права судового експерта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453463" y="7733234"/>
            <a:ext cx="13286896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12294E"/>
                </a:solidFill>
                <a:latin typeface="Lora"/>
              </a:rPr>
              <a:t>одержувати винагороду за проведення судової експертизи, якщо її виконання не є службовим завданням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637118" y="8768406"/>
            <a:ext cx="12273579" cy="1234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12294E"/>
                </a:solidFill>
                <a:latin typeface="Lora"/>
              </a:rPr>
              <a:t>проводити на договірних засадах експертні дослідження з питань, що становлять інтерес для юридичних і фізичних осіб, з урахуванням обмежень, передбачених законом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81837" y="1462678"/>
            <a:ext cx="13060618" cy="1216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9F6C41"/>
                </a:solidFill>
                <a:latin typeface="Lobster"/>
              </a:rPr>
              <a:t>Діяльність експерта повинна розглядатися у взаємозв’язку її процесуальних, гносеологічних та професійних елементів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898296" y="-2409370"/>
            <a:ext cx="7304734" cy="73047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898296" y="5431671"/>
            <a:ext cx="10060535" cy="100605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173935" y="5431671"/>
            <a:ext cx="2114065" cy="211406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07840" y="7780726"/>
            <a:ext cx="6854399" cy="1936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77"/>
              </a:lnSpc>
            </a:pPr>
            <a:r>
              <a:rPr lang="en-US" sz="8019" spc="-312">
                <a:solidFill>
                  <a:srgbClr val="CC3333"/>
                </a:solidFill>
                <a:latin typeface="Adlery Pro"/>
              </a:rPr>
              <a:t> Обов’язки судового експерта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820673"/>
            <a:ext cx="2373438" cy="876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42"/>
              </a:lnSpc>
            </a:pPr>
            <a:r>
              <a:rPr lang="en-US" sz="7289" spc="-503">
                <a:solidFill>
                  <a:srgbClr val="12294E"/>
                </a:solidFill>
                <a:latin typeface="Nunito Bold"/>
              </a:rPr>
              <a:t>01.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01032" y="-5030267"/>
            <a:ext cx="10060535" cy="10060535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4424200" y="2700230"/>
            <a:ext cx="2926462" cy="292646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1C7E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329060" y="2376179"/>
            <a:ext cx="2373438" cy="876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42"/>
              </a:lnSpc>
            </a:pPr>
            <a:r>
              <a:rPr lang="en-US" sz="7289" spc="-503">
                <a:solidFill>
                  <a:srgbClr val="12294E"/>
                </a:solidFill>
                <a:latin typeface="Nunito Bold"/>
              </a:rPr>
              <a:t>02.</a:t>
            </a:r>
          </a:p>
        </p:txBody>
      </p:sp>
      <p:sp>
        <p:nvSpPr>
          <p:cNvPr id="12" name="AutoShape 12"/>
          <p:cNvSpPr/>
          <p:nvPr/>
        </p:nvSpPr>
        <p:spPr>
          <a:xfrm rot="-5400000">
            <a:off x="7212180" y="4890601"/>
            <a:ext cx="2395976" cy="0"/>
          </a:xfrm>
          <a:prstGeom prst="line">
            <a:avLst/>
          </a:prstGeom>
          <a:ln w="9525" cap="flat">
            <a:solidFill>
              <a:srgbClr val="12294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2586075" y="2690374"/>
            <a:ext cx="5396988" cy="3063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4"/>
              </a:lnSpc>
              <a:spcBef>
                <a:spcPct val="0"/>
              </a:spcBef>
            </a:pPr>
            <a:r>
              <a:rPr lang="en-US" sz="3495" spc="-241">
                <a:solidFill>
                  <a:srgbClr val="12294E"/>
                </a:solidFill>
                <a:latin typeface="Lora"/>
              </a:rPr>
              <a:t> провести повне дослідження і дати обгрунтований та об’єктивний письмовий висновок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329060" y="3195731"/>
            <a:ext cx="7333003" cy="2444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4"/>
              </a:lnSpc>
              <a:spcBef>
                <a:spcPct val="0"/>
              </a:spcBef>
            </a:pPr>
            <a:r>
              <a:rPr lang="en-US" sz="3495" spc="-241">
                <a:solidFill>
                  <a:srgbClr val="12294E"/>
                </a:solidFill>
                <a:latin typeface="Lora"/>
              </a:rPr>
              <a:t> на вимогу особи або органу, які залучили експерта, судді, суду дати роз’яснення щодо даного ним висновку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5400000">
            <a:off x="15575275" y="1038472"/>
            <a:ext cx="2862338" cy="156648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0" y="511175"/>
            <a:ext cx="17597012" cy="1716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799">
                <a:solidFill>
                  <a:srgbClr val="12294E"/>
                </a:solidFill>
                <a:latin typeface="Pecita"/>
              </a:rPr>
              <a:t>Незалежно від виду судочинства та підстави проведення експертизи судовий експерт зобов’язаний: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09625" y="6321952"/>
            <a:ext cx="2373438" cy="876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42"/>
              </a:lnSpc>
            </a:pPr>
            <a:r>
              <a:rPr lang="en-US" sz="7289" spc="-503">
                <a:solidFill>
                  <a:srgbClr val="12294E"/>
                </a:solidFill>
                <a:latin typeface="Nunito Bold"/>
              </a:rPr>
              <a:t>03.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162239" y="6257216"/>
            <a:ext cx="7333003" cy="1825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4"/>
              </a:lnSpc>
              <a:spcBef>
                <a:spcPct val="0"/>
              </a:spcBef>
            </a:pPr>
            <a:r>
              <a:rPr lang="en-US" sz="3495" spc="-241">
                <a:solidFill>
                  <a:srgbClr val="12294E"/>
                </a:solidFill>
                <a:latin typeface="Lora"/>
              </a:rPr>
              <a:t>  заявляти самовідвід за наявності передбачених законодавством підстав, які виключають його участь у справ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162239" y="8702068"/>
            <a:ext cx="10929052" cy="1135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9F6C41"/>
                </a:solidFill>
                <a:latin typeface="Lora Bold"/>
              </a:rPr>
              <a:t>Інші обов’язки судового експерта передбачаються процесуальним законодавством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339955" y="6303446"/>
            <a:ext cx="7304734" cy="73047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01032" y="-5030267"/>
            <a:ext cx="10060535" cy="100605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898296" y="-1873063"/>
            <a:ext cx="7304734" cy="73047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898296" y="5431671"/>
            <a:ext cx="10060535" cy="10060535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4138064" y="6303446"/>
            <a:ext cx="3608246" cy="3608231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16752" r="-16752"/>
              </a:stretch>
            </a:blip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101038">
            <a:off x="14341398" y="2871590"/>
            <a:ext cx="3608246" cy="3608231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 cstate="print"/>
              <a:stretch>
                <a:fillRect l="-11633" r="-11633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028700" y="2264334"/>
            <a:ext cx="5486650" cy="1399168"/>
            <a:chOff x="0" y="0"/>
            <a:chExt cx="2589670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589670" cy="660400"/>
            </a:xfrm>
            <a:custGeom>
              <a:avLst/>
              <a:gdLst/>
              <a:ahLst/>
              <a:cxnLst/>
              <a:rect l="l" t="t" r="r" b="b"/>
              <a:pathLst>
                <a:path w="2589670" h="660400">
                  <a:moveTo>
                    <a:pt x="246521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65210" y="0"/>
                  </a:lnTo>
                  <a:cubicBezTo>
                    <a:pt x="2533790" y="0"/>
                    <a:pt x="2589670" y="55880"/>
                    <a:pt x="2589670" y="124460"/>
                  </a:cubicBezTo>
                  <a:lnTo>
                    <a:pt x="2589670" y="535940"/>
                  </a:lnTo>
                  <a:cubicBezTo>
                    <a:pt x="2589670" y="604520"/>
                    <a:pt x="2533790" y="660400"/>
                    <a:pt x="2465210" y="660400"/>
                  </a:cubicBezTo>
                  <a:close/>
                </a:path>
              </a:pathLst>
            </a:custGeom>
            <a:solidFill>
              <a:srgbClr val="C08C94">
                <a:alpha val="84706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515475" y="2264334"/>
            <a:ext cx="5615702" cy="1399168"/>
            <a:chOff x="0" y="0"/>
            <a:chExt cx="2650582" cy="660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650582" cy="660400"/>
            </a:xfrm>
            <a:custGeom>
              <a:avLst/>
              <a:gdLst/>
              <a:ahLst/>
              <a:cxnLst/>
              <a:rect l="l" t="t" r="r" b="b"/>
              <a:pathLst>
                <a:path w="2650582" h="660400">
                  <a:moveTo>
                    <a:pt x="252612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6122" y="0"/>
                  </a:lnTo>
                  <a:cubicBezTo>
                    <a:pt x="2594702" y="0"/>
                    <a:pt x="2650582" y="55880"/>
                    <a:pt x="2650582" y="124460"/>
                  </a:cubicBezTo>
                  <a:lnTo>
                    <a:pt x="2650582" y="535940"/>
                  </a:lnTo>
                  <a:cubicBezTo>
                    <a:pt x="2650582" y="604520"/>
                    <a:pt x="2594702" y="660400"/>
                    <a:pt x="2526122" y="660400"/>
                  </a:cubicBezTo>
                  <a:close/>
                </a:path>
              </a:pathLst>
            </a:custGeom>
            <a:solidFill>
              <a:srgbClr val="C08C94">
                <a:alpha val="84706"/>
              </a:srgbClr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700138" y="850153"/>
            <a:ext cx="2114065" cy="21140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313565" y="510111"/>
            <a:ext cx="16072622" cy="794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5"/>
              </a:lnSpc>
            </a:pPr>
            <a:r>
              <a:rPr lang="en-US" sz="3500" spc="-241">
                <a:solidFill>
                  <a:srgbClr val="66463C"/>
                </a:solidFill>
                <a:latin typeface="Lora"/>
              </a:rPr>
              <a:t>в теорії судової експертизи та науці кримінального процесуального права компетенцію експерта слід поділяти на два види: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5400000">
            <a:off x="-402469" y="3906078"/>
            <a:ext cx="2862338" cy="156648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5400000">
            <a:off x="15735235" y="1043740"/>
            <a:ext cx="2862338" cy="156648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3053262" y="3919742"/>
            <a:ext cx="1353176" cy="151192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9646737" y="3686986"/>
            <a:ext cx="1353176" cy="151192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166150" y="5796491"/>
            <a:ext cx="6314352" cy="384498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635874" y="5944586"/>
            <a:ext cx="6272302" cy="3819384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4069337" y="6731517"/>
            <a:ext cx="3446138" cy="495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4"/>
              </a:lnSpc>
            </a:pPr>
            <a:r>
              <a:rPr lang="en-US" sz="2995" spc="-206">
                <a:solidFill>
                  <a:srgbClr val="FFFFFF"/>
                </a:solidFill>
                <a:latin typeface="Nunito"/>
              </a:rPr>
              <a:t>Prostate Cancer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331803" y="6731517"/>
            <a:ext cx="3185408" cy="495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4"/>
              </a:lnSpc>
            </a:pPr>
            <a:r>
              <a:rPr lang="en-US" sz="2995" spc="-206">
                <a:solidFill>
                  <a:srgbClr val="FFFFFF"/>
                </a:solidFill>
                <a:latin typeface="Nunito"/>
              </a:rPr>
              <a:t>Breast Cancer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2382608"/>
            <a:ext cx="5486650" cy="101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00000"/>
                </a:solidFill>
                <a:latin typeface="Lora"/>
              </a:rPr>
              <a:t>процесуальну компетенцію експерта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515475" y="2429247"/>
            <a:ext cx="5615702" cy="101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00000"/>
                </a:solidFill>
                <a:latin typeface="Lora"/>
              </a:rPr>
              <a:t>професійну компетенцію експерта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664176" y="6312460"/>
            <a:ext cx="5318300" cy="277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66463C"/>
                </a:solidFill>
                <a:latin typeface="Lora"/>
              </a:rPr>
              <a:t>охоплює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66463C"/>
                </a:solidFill>
                <a:latin typeface="Lora"/>
              </a:rPr>
              <a:t>комплекс його знань, умінь та навичок в галузі теорії, методики та практики судової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66463C"/>
                </a:solidFill>
                <a:latin typeface="Lora"/>
              </a:rPr>
              <a:t>експертизи в межах її класу, роду, виду та підвиду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28700" y="6543221"/>
            <a:ext cx="5480225" cy="2836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66463C"/>
                </a:solidFill>
                <a:latin typeface="Lora"/>
              </a:rPr>
              <a:t>укупність повноважень, прав та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66463C"/>
                </a:solidFill>
                <a:latin typeface="Lora"/>
              </a:rPr>
              <a:t>обов’язків експерта, які закріплені в процесуальному законодавстві та законодавстві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66463C"/>
                </a:solidFill>
                <a:latin typeface="Lora"/>
              </a:rPr>
              <a:t>про судово-експертну діяльність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898296" y="-2409370"/>
            <a:ext cx="7304734" cy="73047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898296" y="5431671"/>
            <a:ext cx="10060535" cy="1006053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90052" y="2435493"/>
            <a:ext cx="2373438" cy="876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42"/>
              </a:lnSpc>
            </a:pPr>
            <a:r>
              <a:rPr lang="en-US" sz="7289" spc="-503">
                <a:solidFill>
                  <a:srgbClr val="12294E"/>
                </a:solidFill>
                <a:latin typeface="Nunito Bold"/>
              </a:rPr>
              <a:t>01.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01032" y="-5030267"/>
            <a:ext cx="10060535" cy="1006053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682473" y="2435493"/>
            <a:ext cx="2373438" cy="876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42"/>
              </a:lnSpc>
            </a:pPr>
            <a:r>
              <a:rPr lang="en-US" sz="7289" spc="-503">
                <a:solidFill>
                  <a:srgbClr val="12294E"/>
                </a:solidFill>
                <a:latin typeface="Nunito Bold"/>
              </a:rPr>
              <a:t>02.</a:t>
            </a:r>
          </a:p>
        </p:txBody>
      </p:sp>
      <p:sp>
        <p:nvSpPr>
          <p:cNvPr id="7" name="AutoShape 7"/>
          <p:cNvSpPr/>
          <p:nvPr/>
        </p:nvSpPr>
        <p:spPr>
          <a:xfrm rot="-5400000">
            <a:off x="7212180" y="4890601"/>
            <a:ext cx="2395976" cy="0"/>
          </a:xfrm>
          <a:prstGeom prst="line">
            <a:avLst/>
          </a:prstGeom>
          <a:ln w="9525" cap="flat">
            <a:solidFill>
              <a:srgbClr val="12294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684327" y="2451762"/>
            <a:ext cx="6483012" cy="3114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4"/>
              </a:lnSpc>
              <a:spcBef>
                <a:spcPct val="0"/>
              </a:spcBef>
            </a:pPr>
            <a:r>
              <a:rPr lang="en-US" sz="2995" spc="-206">
                <a:solidFill>
                  <a:srgbClr val="12294E"/>
                </a:solidFill>
                <a:latin typeface="Lora"/>
              </a:rPr>
              <a:t>Експерт повинен володіти науковими, технічними або іншими спеціальними знаннями з тим, щоб надати висновок з питань, які виникають під час кримінального провадження і, які стосуються сфери його знань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26297" y="2451762"/>
            <a:ext cx="7863388" cy="3114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4"/>
              </a:lnSpc>
              <a:spcBef>
                <a:spcPct val="0"/>
              </a:spcBef>
            </a:pPr>
            <a:r>
              <a:rPr lang="en-US" sz="2995" spc="-206">
                <a:solidFill>
                  <a:srgbClr val="12294E"/>
                </a:solidFill>
                <a:latin typeface="Lora"/>
              </a:rPr>
              <a:t>Експертами можуть бути фахівці, які мають відповідну вищу освіту, освітньо-кваліфікаційний рівень не нижче спеціаліста, пройшли відповідну підготовку, атестовані та отримали кваліфікацію експерта з певної спеціальності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400000">
            <a:off x="15575275" y="1038472"/>
            <a:ext cx="2862338" cy="156648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90052" y="278661"/>
            <a:ext cx="17499632" cy="1543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134C73"/>
                </a:solidFill>
                <a:latin typeface="Lora"/>
              </a:rPr>
              <a:t>Виходячи із аналізу норм КПК України та Закону України «Про судову експертизу» можна виділити наступну сукупність професійних та процесуальних вимог, які пред’являються до експерта у зв’язку із залученням його до кримінального провадження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90052" y="6321952"/>
            <a:ext cx="2373438" cy="876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42"/>
              </a:lnSpc>
            </a:pPr>
            <a:r>
              <a:rPr lang="en-US" sz="7289" spc="-503">
                <a:solidFill>
                  <a:srgbClr val="12294E"/>
                </a:solidFill>
                <a:latin typeface="Nunito Bold"/>
              </a:rPr>
              <a:t>03.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739578" y="6545840"/>
            <a:ext cx="2373438" cy="876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42"/>
              </a:lnSpc>
            </a:pPr>
            <a:r>
              <a:rPr lang="en-US" sz="7289" spc="-503">
                <a:solidFill>
                  <a:srgbClr val="12294E"/>
                </a:solidFill>
                <a:latin typeface="Nunito Bold"/>
              </a:rPr>
              <a:t>04.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84327" y="6045727"/>
            <a:ext cx="6483012" cy="2067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4"/>
              </a:lnSpc>
              <a:spcBef>
                <a:spcPct val="0"/>
              </a:spcBef>
            </a:pPr>
            <a:r>
              <a:rPr lang="en-US" sz="2995" spc="-206">
                <a:solidFill>
                  <a:srgbClr val="12294E"/>
                </a:solidFill>
                <a:latin typeface="Lora"/>
              </a:rPr>
              <a:t>Експерт повинен за результатами атестації та кваліфікації бути внесений до Державного реєстру атестованих судових експертів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616485" y="6598378"/>
            <a:ext cx="6483012" cy="495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4"/>
              </a:lnSpc>
              <a:spcBef>
                <a:spcPct val="0"/>
              </a:spcBef>
            </a:pPr>
            <a:r>
              <a:rPr lang="en-US" sz="2995" spc="-206">
                <a:solidFill>
                  <a:srgbClr val="12294E"/>
                </a:solidFill>
                <a:latin typeface="Lora"/>
              </a:rPr>
              <a:t>Експерт повинен володіти дієздатністю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12110" y="8934249"/>
            <a:ext cx="2373438" cy="876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42"/>
              </a:lnSpc>
            </a:pPr>
            <a:r>
              <a:rPr lang="en-US" sz="7289" spc="-503">
                <a:solidFill>
                  <a:srgbClr val="12294E"/>
                </a:solidFill>
                <a:latin typeface="Nunito Bold"/>
              </a:rPr>
              <a:t>05.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898829" y="8462911"/>
            <a:ext cx="15107472" cy="1543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4"/>
              </a:lnSpc>
              <a:spcBef>
                <a:spcPct val="0"/>
              </a:spcBef>
            </a:pPr>
            <a:r>
              <a:rPr lang="en-US" sz="2995" spc="-206">
                <a:solidFill>
                  <a:srgbClr val="12294E"/>
                </a:solidFill>
                <a:latin typeface="Lora"/>
              </a:rPr>
              <a:t> Експерт не повинен мати не зняту або не погашену судимість, або на нього протягом останнього року накладалося адміністративне стягнення за вчинення корупційного правопорушення або дисциплінарне стягнення у вигляді позбавлення кваліфікації експерта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 descr="Ти що, з трупами працюєш?» З чого складається робота судмедексперта | Kuf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62800" cy="1028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714789" y="495300"/>
            <a:ext cx="11755647" cy="9155112"/>
            <a:chOff x="3101" y="1123"/>
            <a:chExt cx="13188" cy="8676"/>
          </a:xfrm>
        </p:grpSpPr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3101" y="3289"/>
              <a:ext cx="3360" cy="3540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Суб’єкти застосування спеціальних медичних знань</a:t>
              </a:r>
              <a:endPara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endParaRPr>
            </a:p>
          </p:txBody>
        </p:sp>
        <p:grpSp>
          <p:nvGrpSpPr>
            <p:cNvPr id="1028" name="Group 4"/>
            <p:cNvGrpSpPr>
              <a:grpSpLocks/>
            </p:cNvGrpSpPr>
            <p:nvPr/>
          </p:nvGrpSpPr>
          <p:grpSpPr bwMode="auto">
            <a:xfrm>
              <a:off x="6149" y="1123"/>
              <a:ext cx="10140" cy="8676"/>
              <a:chOff x="5688" y="1560"/>
              <a:chExt cx="10140" cy="8676"/>
            </a:xfrm>
          </p:grpSpPr>
          <p:sp>
            <p:nvSpPr>
              <p:cNvPr id="1029" name="AutoShape 5"/>
              <p:cNvSpPr>
                <a:spLocks noChangeArrowheads="1"/>
              </p:cNvSpPr>
              <p:nvPr/>
            </p:nvSpPr>
            <p:spPr bwMode="auto">
              <a:xfrm>
                <a:off x="5688" y="1560"/>
                <a:ext cx="10044" cy="84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rgbClr val="4BACC6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eorgia" pitchFamily="18" charset="0"/>
                    <a:cs typeface="Arial" pitchFamily="34" charset="0"/>
                  </a:rPr>
                  <a:t>Суб’єкти, які є ініціаторами застосування спеціальних медичних знань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0" name="Rectangle 6"/>
              <p:cNvSpPr>
                <a:spLocks noChangeArrowheads="1"/>
              </p:cNvSpPr>
              <p:nvPr/>
            </p:nvSpPr>
            <p:spPr bwMode="auto">
              <a:xfrm>
                <a:off x="5856" y="3096"/>
                <a:ext cx="3240" cy="696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CC0D9"/>
                  </a:gs>
                </a:gsLst>
                <a:lin ang="5400000" scaled="1"/>
              </a:gradFill>
              <a:ln w="12700">
                <a:solidFill>
                  <a:srgbClr val="B2A1C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eorgia" pitchFamily="18" charset="0"/>
                    <a:cs typeface="Arial" pitchFamily="34" charset="0"/>
                  </a:rPr>
                  <a:t>слідчий (</a:t>
                </a:r>
                <a:r>
                  <a:rPr kumimoji="0" lang="uk-UA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eorgia" pitchFamily="18" charset="0"/>
                    <a:cs typeface="Arial" pitchFamily="34" charset="0"/>
                  </a:rPr>
                  <a:t>дізнанач</a:t>
                </a:r>
                <a:r>
                  <a:rPr kumimoji="0" lang="uk-UA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eorgia" pitchFamily="18" charset="0"/>
                    <a:cs typeface="Arial" pitchFamily="34" charset="0"/>
                  </a:rPr>
                  <a:t>)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1" name="Rectangle 7"/>
              <p:cNvSpPr>
                <a:spLocks noChangeArrowheads="1"/>
              </p:cNvSpPr>
              <p:nvPr/>
            </p:nvSpPr>
            <p:spPr bwMode="auto">
              <a:xfrm>
                <a:off x="9264" y="3096"/>
                <a:ext cx="3168" cy="696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CC0D9"/>
                  </a:gs>
                </a:gsLst>
                <a:lin ang="5400000" scaled="1"/>
              </a:gradFill>
              <a:ln w="12700">
                <a:solidFill>
                  <a:srgbClr val="B2A1C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uk-UA" sz="2000" dirty="0" smtClean="0">
                    <a:latin typeface="Georgia" pitchFamily="18" charset="0"/>
                    <a:cs typeface="Arial" pitchFamily="34" charset="0"/>
                  </a:rPr>
                  <a:t>прокурор</a:t>
                </a:r>
                <a:endParaRPr lang="ru-RU" sz="2000" dirty="0" smtClean="0">
                  <a:latin typeface="Georgia" pitchFamily="18" charset="0"/>
                  <a:cs typeface="Arial" pitchFamily="34" charset="0"/>
                </a:endParaRPr>
              </a:p>
            </p:txBody>
          </p:sp>
          <p:sp>
            <p:nvSpPr>
              <p:cNvPr id="1032" name="Rectangle 8"/>
              <p:cNvSpPr>
                <a:spLocks noChangeArrowheads="1"/>
              </p:cNvSpPr>
              <p:nvPr/>
            </p:nvSpPr>
            <p:spPr bwMode="auto">
              <a:xfrm>
                <a:off x="12576" y="3096"/>
                <a:ext cx="3036" cy="696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CC0D9"/>
                  </a:gs>
                </a:gsLst>
                <a:lin ang="5400000" scaled="1"/>
              </a:gradFill>
              <a:ln w="12700">
                <a:solidFill>
                  <a:srgbClr val="B2A1C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uk-UA" sz="2000" dirty="0" smtClean="0">
                    <a:latin typeface="Georgia" pitchFamily="18" charset="0"/>
                    <a:cs typeface="Arial" pitchFamily="34" charset="0"/>
                  </a:rPr>
                  <a:t>суддя</a:t>
                </a:r>
                <a:endParaRPr lang="ru-RU" sz="2000" dirty="0" smtClean="0">
                  <a:latin typeface="Georgia" pitchFamily="18" charset="0"/>
                  <a:cs typeface="Arial" pitchFamily="34" charset="0"/>
                </a:endParaRPr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 flipH="1">
                <a:off x="7512" y="2400"/>
                <a:ext cx="3192" cy="69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>
                <a:off x="10704" y="2400"/>
                <a:ext cx="3864" cy="69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35" name="AutoShape 11"/>
              <p:cNvCxnSpPr>
                <a:cxnSpLocks noChangeShapeType="1"/>
              </p:cNvCxnSpPr>
              <p:nvPr/>
            </p:nvCxnSpPr>
            <p:spPr bwMode="auto">
              <a:xfrm>
                <a:off x="10704" y="2400"/>
                <a:ext cx="0" cy="69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036" name="AutoShape 12"/>
              <p:cNvSpPr>
                <a:spLocks noChangeArrowheads="1"/>
              </p:cNvSpPr>
              <p:nvPr/>
            </p:nvSpPr>
            <p:spPr bwMode="auto">
              <a:xfrm>
                <a:off x="5820" y="5796"/>
                <a:ext cx="10008" cy="74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rgbClr val="4BACC6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eorgia" pitchFamily="18" charset="0"/>
                    <a:cs typeface="Arial" pitchFamily="34" charset="0"/>
                  </a:rPr>
                  <a:t>Суб’єкти, які є реалізують (застосовують) спеціальні медичні знання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>
                <a:off x="6936" y="7092"/>
                <a:ext cx="3060" cy="648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eorgia" pitchFamily="18" charset="0"/>
                    <a:cs typeface="Arial" pitchFamily="34" charset="0"/>
                  </a:rPr>
                  <a:t>спеціаліст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8" name="Rectangle 14"/>
              <p:cNvSpPr>
                <a:spLocks noChangeArrowheads="1"/>
              </p:cNvSpPr>
              <p:nvPr/>
            </p:nvSpPr>
            <p:spPr bwMode="auto">
              <a:xfrm>
                <a:off x="11760" y="7092"/>
                <a:ext cx="3060" cy="648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uk-UA" sz="2400" dirty="0" smtClean="0">
                    <a:latin typeface="Georgia" pitchFamily="18" charset="0"/>
                    <a:cs typeface="Arial" pitchFamily="34" charset="0"/>
                  </a:rPr>
                  <a:t>експерт</a:t>
                </a:r>
                <a:endParaRPr lang="ru-RU" sz="2400" dirty="0" smtClean="0">
                  <a:latin typeface="Georgia" pitchFamily="18" charset="0"/>
                  <a:cs typeface="Arial" pitchFamily="34" charset="0"/>
                </a:endParaRPr>
              </a:p>
            </p:txBody>
          </p:sp>
          <p:cxnSp>
            <p:nvCxnSpPr>
              <p:cNvPr id="1039" name="AutoShape 15"/>
              <p:cNvCxnSpPr>
                <a:cxnSpLocks noChangeShapeType="1"/>
              </p:cNvCxnSpPr>
              <p:nvPr/>
            </p:nvCxnSpPr>
            <p:spPr bwMode="auto">
              <a:xfrm>
                <a:off x="7440" y="3792"/>
                <a:ext cx="12" cy="44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040" name="Rectangle 16"/>
              <p:cNvSpPr>
                <a:spLocks noChangeArrowheads="1"/>
              </p:cNvSpPr>
              <p:nvPr/>
            </p:nvSpPr>
            <p:spPr bwMode="auto">
              <a:xfrm>
                <a:off x="5856" y="4236"/>
                <a:ext cx="3180" cy="1056"/>
              </a:xfrm>
              <a:prstGeom prst="rect">
                <a:avLst/>
              </a:prstGeom>
              <a:solidFill>
                <a:srgbClr val="DAEEF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eorgia" pitchFamily="18" charset="0"/>
                    <a:cs typeface="Arial" pitchFamily="34" charset="0"/>
                  </a:rPr>
                  <a:t>особа уповноважена здійснювати досудове розслідування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1" name="Rectangle 17"/>
              <p:cNvSpPr>
                <a:spLocks noChangeArrowheads="1"/>
              </p:cNvSpPr>
              <p:nvPr/>
            </p:nvSpPr>
            <p:spPr bwMode="auto">
              <a:xfrm>
                <a:off x="9223" y="4232"/>
                <a:ext cx="3180" cy="900"/>
              </a:xfrm>
              <a:prstGeom prst="rect">
                <a:avLst/>
              </a:prstGeom>
              <a:solidFill>
                <a:srgbClr val="DAEEF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uk-UA" sz="2000" dirty="0" smtClean="0">
                    <a:latin typeface="Georgia" pitchFamily="18" charset="0"/>
                    <a:cs typeface="Arial" pitchFamily="34" charset="0"/>
                  </a:rPr>
                  <a:t>законний представник  сторони обвинувачення</a:t>
                </a:r>
                <a:r>
                  <a:rPr kumimoji="0" lang="uk-UA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eorgia" pitchFamily="18" charset="0"/>
                    <a:cs typeface="Arial" pitchFamily="34" charset="0"/>
                  </a:rPr>
                  <a:t> 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2" name="Rectangle 18"/>
              <p:cNvSpPr>
                <a:spLocks noChangeArrowheads="1"/>
              </p:cNvSpPr>
              <p:nvPr/>
            </p:nvSpPr>
            <p:spPr bwMode="auto">
              <a:xfrm>
                <a:off x="12648" y="4236"/>
                <a:ext cx="3180" cy="1056"/>
              </a:xfrm>
              <a:prstGeom prst="rect">
                <a:avLst/>
              </a:prstGeom>
              <a:solidFill>
                <a:srgbClr val="DAEEF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uk-UA" sz="2000" dirty="0" smtClean="0">
                    <a:latin typeface="Georgia" pitchFamily="18" charset="0"/>
                    <a:cs typeface="Arial" pitchFamily="34" charset="0"/>
                  </a:rPr>
                  <a:t>посадова </a:t>
                </a:r>
                <a:r>
                  <a:rPr lang="uk-UA" sz="2000" dirty="0" smtClean="0">
                    <a:latin typeface="Georgia" pitchFamily="18" charset="0"/>
                    <a:cs typeface="Arial" pitchFamily="34" charset="0"/>
                  </a:rPr>
                  <a:t>особа</a:t>
                </a:r>
                <a:r>
                  <a:rPr lang="uk-UA" sz="2000" dirty="0" smtClean="0">
                    <a:latin typeface="Georgia" pitchFamily="18" charset="0"/>
                    <a:cs typeface="Arial" pitchFamily="34" charset="0"/>
                  </a:rPr>
                  <a:t>, яка здійснює правосуддя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rgbClr val="202122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/>
            </p:nvSpPr>
            <p:spPr bwMode="auto">
              <a:xfrm>
                <a:off x="5964" y="8052"/>
                <a:ext cx="4440" cy="2029"/>
              </a:xfrm>
              <a:prstGeom prst="rect">
                <a:avLst/>
              </a:prstGeom>
              <a:solidFill>
                <a:srgbClr val="DAEEF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eorgia" pitchFamily="18" charset="0"/>
                    <a:cs typeface="Arial" pitchFamily="34" charset="0"/>
                  </a:rPr>
                  <a:t>особа, яка володіє спеціальними знаннями та навичками застосування технічних або інших засобів і може надавати консультації з питань, що потребують відповідних спеціальних знань і навичок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/>
            </p:nvSpPr>
            <p:spPr bwMode="auto">
              <a:xfrm>
                <a:off x="11316" y="8052"/>
                <a:ext cx="4296" cy="2184"/>
              </a:xfrm>
              <a:prstGeom prst="rect">
                <a:avLst/>
              </a:prstGeom>
              <a:solidFill>
                <a:srgbClr val="DAEEF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eorgia" pitchFamily="18" charset="0"/>
                    <a:cs typeface="Arial" pitchFamily="34" charset="0"/>
                  </a:rPr>
                  <a:t>особа, яка володіє науковими, технічними або іншими спеціальними знаннями, має право на проведення експертизи і якій доручено провести дослідження об’єктів, явищ і процесів, та дати висновок з питань, які виникають у провадженні стосуються сфери її знань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045" name="AutoShape 21"/>
              <p:cNvCxnSpPr>
                <a:cxnSpLocks noChangeShapeType="1"/>
              </p:cNvCxnSpPr>
              <p:nvPr/>
            </p:nvCxnSpPr>
            <p:spPr bwMode="auto">
              <a:xfrm flipH="1">
                <a:off x="8292" y="6540"/>
                <a:ext cx="2544" cy="4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46" name="AutoShape 22"/>
              <p:cNvCxnSpPr>
                <a:cxnSpLocks noChangeShapeType="1"/>
              </p:cNvCxnSpPr>
              <p:nvPr/>
            </p:nvCxnSpPr>
            <p:spPr bwMode="auto">
              <a:xfrm>
                <a:off x="10836" y="6540"/>
                <a:ext cx="2568" cy="4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47" name="AutoShape 23"/>
              <p:cNvCxnSpPr>
                <a:cxnSpLocks noChangeShapeType="1"/>
              </p:cNvCxnSpPr>
              <p:nvPr/>
            </p:nvCxnSpPr>
            <p:spPr bwMode="auto">
              <a:xfrm>
                <a:off x="8352" y="7740"/>
                <a:ext cx="0" cy="31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48" name="AutoShape 24"/>
              <p:cNvCxnSpPr>
                <a:cxnSpLocks noChangeShapeType="1"/>
              </p:cNvCxnSpPr>
              <p:nvPr/>
            </p:nvCxnSpPr>
            <p:spPr bwMode="auto">
              <a:xfrm>
                <a:off x="13404" y="7740"/>
                <a:ext cx="0" cy="31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49" name="AutoShape 25"/>
              <p:cNvCxnSpPr>
                <a:cxnSpLocks noChangeShapeType="1"/>
              </p:cNvCxnSpPr>
              <p:nvPr/>
            </p:nvCxnSpPr>
            <p:spPr bwMode="auto">
              <a:xfrm>
                <a:off x="10836" y="3792"/>
                <a:ext cx="0" cy="44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50" name="AutoShape 26"/>
              <p:cNvCxnSpPr>
                <a:cxnSpLocks noChangeShapeType="1"/>
              </p:cNvCxnSpPr>
              <p:nvPr/>
            </p:nvCxnSpPr>
            <p:spPr bwMode="auto">
              <a:xfrm>
                <a:off x="14068" y="3792"/>
                <a:ext cx="1" cy="34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898296" y="-2409370"/>
            <a:ext cx="7304734" cy="73047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339955" y="6303446"/>
            <a:ext cx="7304734" cy="73047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01032" y="-5030267"/>
            <a:ext cx="10060535" cy="10060535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144000" y="1771300"/>
            <a:ext cx="4917978" cy="7025683"/>
            <a:chOff x="0" y="0"/>
            <a:chExt cx="4445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lnTo>
                    <a:pt x="2222500" y="6350000"/>
                  </a:ln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lnTo>
                    <a:pt x="2222500" y="0"/>
                  </a:ln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78665" r="-76436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4533333" y="1771300"/>
            <a:ext cx="4917978" cy="7025683"/>
            <a:chOff x="0" y="0"/>
            <a:chExt cx="4445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lnTo>
                    <a:pt x="2222500" y="6350000"/>
                  </a:ln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lnTo>
                    <a:pt x="2222500" y="0"/>
                  </a:ln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7" cstate="print"/>
              <a:stretch>
                <a:fillRect l="-112539" r="-98185" b="-11880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754071" y="3306100"/>
            <a:ext cx="6770165" cy="2336089"/>
            <a:chOff x="0" y="0"/>
            <a:chExt cx="1913890" cy="660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660400"/>
            </a:xfrm>
            <a:custGeom>
              <a:avLst/>
              <a:gdLst/>
              <a:ahLst/>
              <a:cxnLst/>
              <a:rect l="l" t="t" r="r" b="b"/>
              <a:pathLst>
                <a:path w="1913890" h="660400">
                  <a:moveTo>
                    <a:pt x="17894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535940"/>
                  </a:lnTo>
                  <a:cubicBezTo>
                    <a:pt x="1913890" y="604520"/>
                    <a:pt x="1858010" y="660400"/>
                    <a:pt x="1789430" y="660400"/>
                  </a:cubicBezTo>
                  <a:close/>
                </a:path>
              </a:pathLst>
            </a:custGeom>
            <a:solidFill>
              <a:srgbClr val="12294E">
                <a:alpha val="84706"/>
              </a:srgbClr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754071" y="6439534"/>
            <a:ext cx="7648575" cy="2818766"/>
            <a:chOff x="0" y="0"/>
            <a:chExt cx="2162212" cy="7968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62212" cy="796850"/>
            </a:xfrm>
            <a:custGeom>
              <a:avLst/>
              <a:gdLst/>
              <a:ahLst/>
              <a:cxnLst/>
              <a:rect l="l" t="t" r="r" b="b"/>
              <a:pathLst>
                <a:path w="2162212" h="796850">
                  <a:moveTo>
                    <a:pt x="2037752" y="796850"/>
                  </a:moveTo>
                  <a:lnTo>
                    <a:pt x="124460" y="796850"/>
                  </a:lnTo>
                  <a:cubicBezTo>
                    <a:pt x="55880" y="796850"/>
                    <a:pt x="0" y="740970"/>
                    <a:pt x="0" y="6723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37752" y="0"/>
                  </a:lnTo>
                  <a:cubicBezTo>
                    <a:pt x="2106332" y="0"/>
                    <a:pt x="2162212" y="55880"/>
                    <a:pt x="2162212" y="124460"/>
                  </a:cubicBezTo>
                  <a:lnTo>
                    <a:pt x="2162212" y="672390"/>
                  </a:lnTo>
                  <a:cubicBezTo>
                    <a:pt x="2162212" y="740970"/>
                    <a:pt x="2106332" y="796850"/>
                    <a:pt x="2037752" y="796850"/>
                  </a:cubicBezTo>
                  <a:close/>
                </a:path>
              </a:pathLst>
            </a:custGeom>
            <a:solidFill>
              <a:srgbClr val="12294E">
                <a:alpha val="84706"/>
              </a:srgbClr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279420" y="6308938"/>
            <a:ext cx="10060535" cy="1006053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937184" y="4629259"/>
            <a:ext cx="413632" cy="102848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089584" y="4781659"/>
            <a:ext cx="413632" cy="102848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1358497" y="1604947"/>
            <a:ext cx="1441020" cy="1610078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465629" y="494916"/>
            <a:ext cx="11488749" cy="2143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4"/>
              </a:lnSpc>
              <a:spcBef>
                <a:spcPct val="0"/>
              </a:spcBef>
            </a:pPr>
            <a:r>
              <a:rPr lang="en-US" sz="4095" spc="-282">
                <a:solidFill>
                  <a:srgbClr val="5E17EB"/>
                </a:solidFill>
                <a:latin typeface="Lora Bold"/>
              </a:rPr>
              <a:t>На сьогодні однією із процесуальних форм використання спеціальних </a:t>
            </a:r>
          </a:p>
          <a:p>
            <a:pPr algn="ctr">
              <a:lnSpc>
                <a:spcPts val="5734"/>
              </a:lnSpc>
              <a:spcBef>
                <a:spcPct val="0"/>
              </a:spcBef>
            </a:pPr>
            <a:r>
              <a:rPr lang="en-US" sz="4095" spc="-282">
                <a:solidFill>
                  <a:srgbClr val="5E17EB"/>
                </a:solidFill>
                <a:latin typeface="Lora Bold"/>
              </a:rPr>
              <a:t>знань в юриспруденції є: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40424" y="3680978"/>
            <a:ext cx="6397459" cy="1500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4"/>
              </a:lnSpc>
              <a:spcBef>
                <a:spcPct val="0"/>
              </a:spcBef>
            </a:pPr>
            <a:r>
              <a:rPr lang="en-US" sz="4295" spc="-296">
                <a:solidFill>
                  <a:srgbClr val="E9F1FF"/>
                </a:solidFill>
                <a:latin typeface="Lora"/>
              </a:rPr>
              <a:t>провадження судової експертизи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6680413"/>
            <a:ext cx="6986273" cy="2262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4"/>
              </a:lnSpc>
              <a:spcBef>
                <a:spcPct val="0"/>
              </a:spcBef>
            </a:pPr>
            <a:r>
              <a:rPr lang="en-US" sz="4295" spc="-296">
                <a:solidFill>
                  <a:srgbClr val="E9F1FF"/>
                </a:solidFill>
                <a:latin typeface="Lora"/>
              </a:rPr>
              <a:t>участь спеціаліста при проведенні процесуальних дій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851271" y="-2982324"/>
            <a:ext cx="7304734" cy="73047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01032" y="-5030267"/>
            <a:ext cx="10060535" cy="100605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116736" y="6128709"/>
            <a:ext cx="7304734" cy="73047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962400" y="723900"/>
            <a:ext cx="10060535" cy="1006053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1021354" y="5482364"/>
            <a:ext cx="2926462" cy="292646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1C7E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2484584" y="2085732"/>
            <a:ext cx="5246391" cy="5246370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/>
              </a:stretch>
            </a:blip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739932" y="1028700"/>
            <a:ext cx="2114065" cy="211406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442990" y="1562100"/>
            <a:ext cx="8324603" cy="8361914"/>
            <a:chOff x="119148" y="0"/>
            <a:chExt cx="2192488" cy="2202315"/>
          </a:xfrm>
        </p:grpSpPr>
        <p:sp>
          <p:nvSpPr>
            <p:cNvPr id="13" name="Freeform 13"/>
            <p:cNvSpPr/>
            <p:nvPr/>
          </p:nvSpPr>
          <p:spPr>
            <a:xfrm>
              <a:off x="119148" y="0"/>
              <a:ext cx="2192488" cy="2202315"/>
            </a:xfrm>
            <a:custGeom>
              <a:avLst/>
              <a:gdLst/>
              <a:ahLst/>
              <a:cxnLst/>
              <a:rect l="l" t="t" r="r" b="b"/>
              <a:pathLst>
                <a:path w="2192488" h="2202315">
                  <a:moveTo>
                    <a:pt x="1096244" y="0"/>
                  </a:moveTo>
                  <a:cubicBezTo>
                    <a:pt x="1702474" y="2711"/>
                    <a:pt x="2192487" y="494921"/>
                    <a:pt x="2192487" y="1101157"/>
                  </a:cubicBezTo>
                  <a:cubicBezTo>
                    <a:pt x="2192487" y="1707394"/>
                    <a:pt x="1702474" y="2199604"/>
                    <a:pt x="1096244" y="2202315"/>
                  </a:cubicBezTo>
                  <a:cubicBezTo>
                    <a:pt x="490013" y="2199604"/>
                    <a:pt x="0" y="1707394"/>
                    <a:pt x="0" y="1101157"/>
                  </a:cubicBezTo>
                  <a:cubicBezTo>
                    <a:pt x="0" y="494921"/>
                    <a:pt x="490013" y="2711"/>
                    <a:pt x="1096244" y="0"/>
                  </a:cubicBezTo>
                  <a:close/>
                </a:path>
              </a:pathLst>
            </a:custGeom>
            <a:solidFill>
              <a:srgbClr val="5271FF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60899" y="421452"/>
              <a:ext cx="1806222" cy="116502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endParaRPr dirty="0">
                <a:solidFill>
                  <a:schemeClr val="bg1"/>
                </a:solidFill>
              </a:endParaRPr>
            </a:p>
            <a:p>
              <a:pPr algn="ctr">
                <a:lnSpc>
                  <a:spcPts val="4759"/>
                </a:lnSpc>
              </a:pPr>
              <a:r>
                <a:rPr lang="uk-UA" sz="3399" dirty="0" smtClean="0">
                  <a:solidFill>
                    <a:schemeClr val="bg1"/>
                  </a:solidFill>
                  <a:latin typeface="Lora"/>
                </a:rPr>
                <a:t>особа, яка володіє спеціальними знаннями та навичками застосування технічних або інших засобів і може надавати консультації під час досудового розслідування і судового розгляду з питань, що потребують відповідних спеціальних знань і навичок</a:t>
              </a:r>
            </a:p>
            <a:p>
              <a:pPr algn="ctr">
                <a:lnSpc>
                  <a:spcPts val="3499"/>
                </a:lnSpc>
              </a:pPr>
              <a:endParaRPr dirty="0"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 rot="6760637">
            <a:off x="8629575" y="6706808"/>
            <a:ext cx="3261491" cy="2935342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7162800" y="723900"/>
            <a:ext cx="6212976" cy="1125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16"/>
              </a:lnSpc>
              <a:spcBef>
                <a:spcPct val="0"/>
              </a:spcBef>
            </a:pPr>
            <a:r>
              <a:rPr lang="en-US" sz="6725" b="1" spc="-464" dirty="0">
                <a:solidFill>
                  <a:srgbClr val="000000"/>
                </a:solidFill>
                <a:latin typeface="Lora"/>
              </a:rPr>
              <a:t>СПЕЦІАЛІСТ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021354" y="6645506"/>
            <a:ext cx="2926462" cy="752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4"/>
              </a:lnSpc>
              <a:spcBef>
                <a:spcPct val="0"/>
              </a:spcBef>
            </a:pPr>
            <a:r>
              <a:rPr lang="en-US" sz="4495" spc="-310" dirty="0" err="1">
                <a:solidFill>
                  <a:srgbClr val="CC3333"/>
                </a:solidFill>
                <a:latin typeface="Lora Bold"/>
              </a:rPr>
              <a:t>ст</a:t>
            </a:r>
            <a:r>
              <a:rPr lang="en-US" sz="4495" spc="-310" dirty="0">
                <a:solidFill>
                  <a:srgbClr val="CC3333"/>
                </a:solidFill>
                <a:latin typeface="Lora Bold"/>
              </a:rPr>
              <a:t>. 71 КПК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851271" y="-2982324"/>
            <a:ext cx="7304734" cy="73047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01032" y="-5030267"/>
            <a:ext cx="10060535" cy="100605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116736" y="6128709"/>
            <a:ext cx="7304734" cy="73047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773078" y="5610361"/>
            <a:ext cx="10060535" cy="10060535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0" y="0"/>
            <a:ext cx="4453463" cy="4452955"/>
            <a:chOff x="0" y="0"/>
            <a:chExt cx="6350013" cy="6349289"/>
          </a:xfrm>
        </p:grpSpPr>
        <p:sp>
          <p:nvSpPr>
            <p:cNvPr id="7" name="Freeform 7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blipFill>
              <a:blip r:embed="rId6" cstate="print"/>
              <a:stretch>
                <a:fillRect t="-5" b="-5"/>
              </a:stretch>
            </a:blip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345452" y="3094867"/>
            <a:ext cx="843799" cy="240461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972222" y="5610361"/>
            <a:ext cx="6757443" cy="41148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9791932" y="5067300"/>
            <a:ext cx="7776426" cy="4414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4"/>
              </a:lnSpc>
              <a:spcBef>
                <a:spcPct val="0"/>
              </a:spcBef>
            </a:pPr>
            <a:r>
              <a:rPr lang="en-US" sz="4202">
                <a:solidFill>
                  <a:srgbClr val="000000"/>
                </a:solidFill>
                <a:latin typeface="Alegreya"/>
              </a:rPr>
              <a:t>Причому ці висновки повинні бути доступні сприйняттю й розумінню неспеціалістів, у тому числі й умовах судового засідання, бо вони становлять зміст роз’яснень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53463" y="603368"/>
            <a:ext cx="13650522" cy="2380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1A6AB2"/>
                </a:solidFill>
                <a:latin typeface="Alegreya"/>
              </a:rPr>
              <a:t>На відміну від експерта, який здійснює самостійні експертні дослідження, тобто провадить їх поза рамками будь-яких інших процесуальних дій, та які вимагають відповідних умов і часу (досліди, дії з порівняння й ідентифікації об’єктів, складні обчислення, тощо)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33234" y="6190598"/>
            <a:ext cx="6496431" cy="2887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8"/>
              </a:lnSpc>
              <a:spcBef>
                <a:spcPct val="0"/>
              </a:spcBef>
            </a:pPr>
            <a:r>
              <a:rPr lang="en-US" sz="3312" spc="-228">
                <a:solidFill>
                  <a:srgbClr val="5E17EB"/>
                </a:solidFill>
                <a:latin typeface="Alegreya"/>
              </a:rPr>
              <a:t>спеціаліст, даючи роз’яснення, </a:t>
            </a:r>
            <a:r>
              <a:rPr lang="en-US" sz="3312" spc="-228">
                <a:solidFill>
                  <a:srgbClr val="FF3131"/>
                </a:solidFill>
                <a:latin typeface="Alegreya Bold"/>
              </a:rPr>
              <a:t>позбавлений можливості </a:t>
            </a:r>
            <a:r>
              <a:rPr lang="en-US" sz="3312" spc="-228">
                <a:solidFill>
                  <a:srgbClr val="5E17EB"/>
                </a:solidFill>
                <a:latin typeface="Alegreya"/>
              </a:rPr>
              <a:t>проводити будь-які дослідження, крім тих, які складають логічні умовиводи з використанням спеціальних знань</a:t>
            </a:r>
          </a:p>
        </p:txBody>
      </p:sp>
      <p:sp>
        <p:nvSpPr>
          <p:cNvPr id="13" name="AutoShape 13"/>
          <p:cNvSpPr/>
          <p:nvPr/>
        </p:nvSpPr>
        <p:spPr>
          <a:xfrm>
            <a:off x="7729665" y="7667761"/>
            <a:ext cx="1831785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898296" y="-2409370"/>
            <a:ext cx="7304734" cy="73047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339955" y="6303446"/>
            <a:ext cx="7304734" cy="730473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7489058" y="3130556"/>
            <a:ext cx="5076456" cy="5246370"/>
            <a:chOff x="0" y="0"/>
            <a:chExt cx="6362700" cy="6575666"/>
          </a:xfrm>
        </p:grpSpPr>
        <p:sp>
          <p:nvSpPr>
            <p:cNvPr id="5" name="Freeform 5"/>
            <p:cNvSpPr/>
            <p:nvPr/>
          </p:nvSpPr>
          <p:spPr>
            <a:xfrm>
              <a:off x="6350" y="6350"/>
              <a:ext cx="6350012" cy="6562979"/>
            </a:xfrm>
            <a:custGeom>
              <a:avLst/>
              <a:gdLst/>
              <a:ahLst/>
              <a:cxnLst/>
              <a:rect l="l" t="t" r="r" b="b"/>
              <a:pathLst>
                <a:path w="6350012" h="6562979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2" y="484594"/>
                    <a:pt x="6350012" y="1082383"/>
                  </a:cubicBezTo>
                  <a:lnTo>
                    <a:pt x="6350012" y="5480583"/>
                  </a:lnTo>
                  <a:close/>
                </a:path>
              </a:pathLst>
            </a:custGeom>
            <a:blipFill>
              <a:blip r:embed="rId4" cstate="print"/>
              <a:stretch>
                <a:fillRect l="-67226" r="-67226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889363" y="3130556"/>
            <a:ext cx="5076456" cy="5246370"/>
            <a:chOff x="0" y="0"/>
            <a:chExt cx="6362700" cy="6575666"/>
          </a:xfrm>
        </p:grpSpPr>
        <p:sp>
          <p:nvSpPr>
            <p:cNvPr id="7" name="Freeform 7"/>
            <p:cNvSpPr/>
            <p:nvPr/>
          </p:nvSpPr>
          <p:spPr>
            <a:xfrm>
              <a:off x="6350" y="6350"/>
              <a:ext cx="6350012" cy="6562979"/>
            </a:xfrm>
            <a:custGeom>
              <a:avLst/>
              <a:gdLst/>
              <a:ahLst/>
              <a:cxnLst/>
              <a:rect l="l" t="t" r="r" b="b"/>
              <a:pathLst>
                <a:path w="6350012" h="6562979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2" y="484594"/>
                    <a:pt x="6350012" y="1082383"/>
                  </a:cubicBezTo>
                  <a:lnTo>
                    <a:pt x="6350012" y="5480583"/>
                  </a:lnTo>
                  <a:close/>
                </a:path>
              </a:pathLst>
            </a:custGeom>
            <a:blipFill>
              <a:blip r:embed="rId5" cstate="print"/>
              <a:stretch>
                <a:fillRect l="-31073" r="-24627" b="-249"/>
              </a:stretch>
            </a:blip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201032" y="-5030267"/>
            <a:ext cx="10060535" cy="1006053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9334743" y="290375"/>
            <a:ext cx="8010423" cy="2840182"/>
            <a:chOff x="0" y="0"/>
            <a:chExt cx="2264505" cy="8029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64505" cy="802904"/>
            </a:xfrm>
            <a:custGeom>
              <a:avLst/>
              <a:gdLst/>
              <a:ahLst/>
              <a:cxnLst/>
              <a:rect l="l" t="t" r="r" b="b"/>
              <a:pathLst>
                <a:path w="2264505" h="802904">
                  <a:moveTo>
                    <a:pt x="2140045" y="802904"/>
                  </a:moveTo>
                  <a:lnTo>
                    <a:pt x="124460" y="802904"/>
                  </a:lnTo>
                  <a:cubicBezTo>
                    <a:pt x="55880" y="802904"/>
                    <a:pt x="0" y="747024"/>
                    <a:pt x="0" y="6784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40045" y="0"/>
                  </a:lnTo>
                  <a:cubicBezTo>
                    <a:pt x="2208625" y="0"/>
                    <a:pt x="2264505" y="55880"/>
                    <a:pt x="2264505" y="124460"/>
                  </a:cubicBezTo>
                  <a:lnTo>
                    <a:pt x="2264505" y="678444"/>
                  </a:lnTo>
                  <a:cubicBezTo>
                    <a:pt x="2264505" y="747025"/>
                    <a:pt x="2208625" y="802904"/>
                    <a:pt x="2140045" y="802904"/>
                  </a:cubicBezTo>
                  <a:close/>
                </a:path>
              </a:pathLst>
            </a:custGeom>
            <a:solidFill>
              <a:srgbClr val="D1D9D8">
                <a:alpha val="84706"/>
              </a:srgbClr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898296" y="5431671"/>
            <a:ext cx="10060535" cy="10060535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683753" y="9774838"/>
            <a:ext cx="915527" cy="0"/>
          </a:xfrm>
          <a:prstGeom prst="line">
            <a:avLst/>
          </a:prstGeom>
          <a:ln w="180975" cap="rnd">
            <a:solidFill>
              <a:srgbClr val="12294E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225890" y="7144235"/>
            <a:ext cx="2114065" cy="211406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5400000">
            <a:off x="6057888" y="2675551"/>
            <a:ext cx="2862338" cy="156648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53809" y="4366193"/>
            <a:ext cx="774891" cy="77730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664085" y="5753741"/>
            <a:ext cx="477431" cy="1103307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366626" y="951298"/>
            <a:ext cx="6945259" cy="2247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6"/>
              </a:lnSpc>
            </a:pPr>
            <a:r>
              <a:rPr lang="en-US" sz="3341" spc="-230">
                <a:solidFill>
                  <a:srgbClr val="12294E"/>
                </a:solidFill>
                <a:latin typeface="Alegreya"/>
              </a:rPr>
              <a:t>Експерт на підстав</a:t>
            </a:r>
            <a:r>
              <a:rPr lang="en-US" sz="3341" spc="-230">
                <a:solidFill>
                  <a:srgbClr val="FF3131"/>
                </a:solidFill>
                <a:latin typeface="Alegreya"/>
              </a:rPr>
              <a:t>і проведеного дослідження складає висновок, який є самостійним джерелом доказів,</a:t>
            </a:r>
            <a:r>
              <a:rPr lang="en-US" sz="3341" spc="-230">
                <a:solidFill>
                  <a:srgbClr val="12294E"/>
                </a:solidFill>
                <a:latin typeface="Alegreya"/>
              </a:rPr>
              <a:t> а спеціаліст надає слідчому лише консультативну або технічну допомогу в межах проведення слідчої (розшукової) дії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602085" y="643614"/>
            <a:ext cx="7475740" cy="2150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4"/>
              </a:lnSpc>
            </a:pPr>
            <a:r>
              <a:rPr lang="en-US" sz="3095" spc="-213">
                <a:solidFill>
                  <a:srgbClr val="5E17EB"/>
                </a:solidFill>
                <a:latin typeface="Lora Bold"/>
              </a:rPr>
              <a:t>між експертом і спеціалістом як суб’єктами діяльності, що спрямована на надання допомоги слідству, існують істотні відмінності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96990" y="4379132"/>
            <a:ext cx="5484531" cy="1661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Lora"/>
              </a:rPr>
              <a:t>Висновки, які містяться в роз’ясненнях спеціаліста, </a:t>
            </a:r>
            <a:r>
              <a:rPr lang="en-US" sz="3199">
                <a:solidFill>
                  <a:srgbClr val="CC3333"/>
                </a:solidFill>
                <a:latin typeface="Lora"/>
              </a:rPr>
              <a:t>не мають значення доказів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1000" y="6733465"/>
            <a:ext cx="8510876" cy="2878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00000"/>
                </a:solidFill>
                <a:latin typeface="Lora"/>
              </a:rPr>
              <a:t>знання спеціаліста можуть бути застосовані для виявлення лише слідів, ознак, властивостей тощо, в існуванні яких можна переконатися шляхом безпосереднього спостереження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339955" y="6303446"/>
            <a:ext cx="7304734" cy="73047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01032" y="-5030267"/>
            <a:ext cx="10060535" cy="100605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898296" y="-2409370"/>
            <a:ext cx="7304734" cy="73047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898296" y="5431671"/>
            <a:ext cx="10060535" cy="10060535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123884" y="5143500"/>
            <a:ext cx="3608246" cy="3608231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45907" r="-4365"/>
              </a:stretch>
            </a:blip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7162239" y="5143500"/>
            <a:ext cx="3608246" cy="3608231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 cstate="print"/>
              <a:stretch>
                <a:fillRect l="-26562" r="-26562"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2777941" y="5143500"/>
            <a:ext cx="3608246" cy="3608231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 cstate="print"/>
              <a:stretch>
                <a:fillRect l="-32323" t="-6787" r="-49588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3500562" y="6303446"/>
            <a:ext cx="3445185" cy="1399168"/>
            <a:chOff x="0" y="0"/>
            <a:chExt cx="1626109" cy="660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26109" cy="660400"/>
            </a:xfrm>
            <a:custGeom>
              <a:avLst/>
              <a:gdLst/>
              <a:ahLst/>
              <a:cxnLst/>
              <a:rect l="l" t="t" r="r" b="b"/>
              <a:pathLst>
                <a:path w="1626109" h="660400">
                  <a:moveTo>
                    <a:pt x="150164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01649" y="0"/>
                  </a:lnTo>
                  <a:cubicBezTo>
                    <a:pt x="1570229" y="0"/>
                    <a:pt x="1626109" y="55880"/>
                    <a:pt x="1626109" y="124460"/>
                  </a:cubicBezTo>
                  <a:lnTo>
                    <a:pt x="1626109" y="535940"/>
                  </a:lnTo>
                  <a:cubicBezTo>
                    <a:pt x="1626109" y="604520"/>
                    <a:pt x="1570229" y="660400"/>
                    <a:pt x="1501649" y="660400"/>
                  </a:cubicBezTo>
                  <a:close/>
                </a:path>
              </a:pathLst>
            </a:custGeom>
            <a:solidFill>
              <a:srgbClr val="12294E">
                <a:alpha val="84706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8763028" y="6303446"/>
            <a:ext cx="3445185" cy="1399168"/>
            <a:chOff x="0" y="0"/>
            <a:chExt cx="1626109" cy="660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26109" cy="660400"/>
            </a:xfrm>
            <a:custGeom>
              <a:avLst/>
              <a:gdLst/>
              <a:ahLst/>
              <a:cxnLst/>
              <a:rect l="l" t="t" r="r" b="b"/>
              <a:pathLst>
                <a:path w="1626109" h="660400">
                  <a:moveTo>
                    <a:pt x="150164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01649" y="0"/>
                  </a:lnTo>
                  <a:cubicBezTo>
                    <a:pt x="1570229" y="0"/>
                    <a:pt x="1626109" y="55880"/>
                    <a:pt x="1626109" y="124460"/>
                  </a:cubicBezTo>
                  <a:lnTo>
                    <a:pt x="1626109" y="535940"/>
                  </a:lnTo>
                  <a:cubicBezTo>
                    <a:pt x="1626109" y="604520"/>
                    <a:pt x="1570229" y="660400"/>
                    <a:pt x="1501649" y="660400"/>
                  </a:cubicBezTo>
                  <a:close/>
                </a:path>
              </a:pathLst>
            </a:custGeom>
            <a:solidFill>
              <a:srgbClr val="12294E">
                <a:alpha val="84706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3934731" y="6303446"/>
            <a:ext cx="4014913" cy="1399168"/>
            <a:chOff x="0" y="0"/>
            <a:chExt cx="1895018" cy="660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95018" cy="660400"/>
            </a:xfrm>
            <a:custGeom>
              <a:avLst/>
              <a:gdLst/>
              <a:ahLst/>
              <a:cxnLst/>
              <a:rect l="l" t="t" r="r" b="b"/>
              <a:pathLst>
                <a:path w="1895018" h="660400">
                  <a:moveTo>
                    <a:pt x="177055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558" y="0"/>
                  </a:lnTo>
                  <a:cubicBezTo>
                    <a:pt x="1839138" y="0"/>
                    <a:pt x="1895018" y="55880"/>
                    <a:pt x="1895018" y="124460"/>
                  </a:cubicBezTo>
                  <a:lnTo>
                    <a:pt x="1895018" y="535940"/>
                  </a:lnTo>
                  <a:cubicBezTo>
                    <a:pt x="1895018" y="604520"/>
                    <a:pt x="1839138" y="660400"/>
                    <a:pt x="1770558" y="660400"/>
                  </a:cubicBezTo>
                  <a:close/>
                </a:path>
              </a:pathLst>
            </a:custGeom>
            <a:solidFill>
              <a:srgbClr val="12294E">
                <a:alpha val="84706"/>
              </a:srgbClr>
            </a:solidFill>
          </p:spPr>
        </p:sp>
      </p:grpSp>
      <p:sp>
        <p:nvSpPr>
          <p:cNvPr id="18" name="AutoShape 18"/>
          <p:cNvSpPr/>
          <p:nvPr/>
        </p:nvSpPr>
        <p:spPr>
          <a:xfrm>
            <a:off x="1795358" y="4296526"/>
            <a:ext cx="915527" cy="0"/>
          </a:xfrm>
          <a:prstGeom prst="line">
            <a:avLst/>
          </a:prstGeom>
          <a:ln w="180975" cap="rnd">
            <a:solidFill>
              <a:srgbClr val="12294E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3828122" y="1549437"/>
            <a:ext cx="2114065" cy="2114065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8011265" y="2577894"/>
            <a:ext cx="5328689" cy="0"/>
          </a:xfrm>
          <a:prstGeom prst="line">
            <a:avLst/>
          </a:prstGeom>
          <a:ln w="9525" cap="flat">
            <a:solidFill>
              <a:srgbClr val="12294E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-82437" y="7427071"/>
            <a:ext cx="2862338" cy="156648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5735235" y="1043740"/>
            <a:ext cx="2862338" cy="1566480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3257485" y="621015"/>
            <a:ext cx="12288215" cy="1742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4"/>
              </a:lnSpc>
              <a:spcBef>
                <a:spcPct val="0"/>
              </a:spcBef>
            </a:pPr>
            <a:r>
              <a:rPr lang="en-US" sz="4895" spc="-337">
                <a:solidFill>
                  <a:srgbClr val="1A6AB2"/>
                </a:solidFill>
                <a:latin typeface="Libra Serif Modern Bold"/>
              </a:rPr>
              <a:t>Спеціаліст може бути залучений для надання безпосередньої технічної допомоги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500562" y="6721992"/>
            <a:ext cx="3445185" cy="537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4"/>
              </a:lnSpc>
              <a:spcBef>
                <a:spcPct val="0"/>
              </a:spcBef>
            </a:pPr>
            <a:r>
              <a:rPr lang="en-US" sz="3195" spc="-220">
                <a:solidFill>
                  <a:srgbClr val="FFFFFF"/>
                </a:solidFill>
                <a:latin typeface="Lora"/>
              </a:rPr>
              <a:t>фотографування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825892" y="6469579"/>
            <a:ext cx="3445185" cy="1019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4"/>
              </a:lnSpc>
              <a:spcBef>
                <a:spcPct val="0"/>
              </a:spcBef>
            </a:pPr>
            <a:r>
              <a:rPr lang="en-US" sz="2995" spc="-206">
                <a:solidFill>
                  <a:srgbClr val="FFFFFF"/>
                </a:solidFill>
                <a:latin typeface="Lora"/>
              </a:rPr>
              <a:t>складення схем, планів, креслень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090352" y="6246296"/>
            <a:ext cx="3795838" cy="1012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4"/>
              </a:lnSpc>
              <a:spcBef>
                <a:spcPct val="0"/>
              </a:spcBef>
            </a:pPr>
            <a:r>
              <a:rPr lang="en-US" sz="2895" spc="-199">
                <a:solidFill>
                  <a:srgbClr val="FFFFFF"/>
                </a:solidFill>
                <a:latin typeface="Lora"/>
              </a:rPr>
              <a:t>відбір зразків для проведення експертизи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339955" y="6303446"/>
            <a:ext cx="7304734" cy="73047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898296" y="-2409370"/>
            <a:ext cx="7304734" cy="73047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67955" y="4701360"/>
            <a:ext cx="10060535" cy="1006053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17911" y="7508090"/>
            <a:ext cx="7916091" cy="1548495"/>
            <a:chOff x="0" y="0"/>
            <a:chExt cx="3376044" cy="66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76044" cy="660400"/>
            </a:xfrm>
            <a:custGeom>
              <a:avLst/>
              <a:gdLst/>
              <a:ahLst/>
              <a:cxnLst/>
              <a:rect l="l" t="t" r="r" b="b"/>
              <a:pathLst>
                <a:path w="3376044" h="660400">
                  <a:moveTo>
                    <a:pt x="325158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51584" y="0"/>
                  </a:lnTo>
                  <a:cubicBezTo>
                    <a:pt x="3320164" y="0"/>
                    <a:pt x="3376044" y="55880"/>
                    <a:pt x="3376044" y="124460"/>
                  </a:cubicBezTo>
                  <a:lnTo>
                    <a:pt x="3376044" y="535940"/>
                  </a:lnTo>
                  <a:cubicBezTo>
                    <a:pt x="3376044" y="604520"/>
                    <a:pt x="3320164" y="660400"/>
                    <a:pt x="3251584" y="660400"/>
                  </a:cubicBezTo>
                  <a:close/>
                </a:path>
              </a:pathLst>
            </a:custGeom>
            <a:solidFill>
              <a:srgbClr val="12294E">
                <a:alpha val="84706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317911" y="4030068"/>
            <a:ext cx="8138281" cy="1492571"/>
            <a:chOff x="0" y="0"/>
            <a:chExt cx="3766992" cy="69087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66992" cy="690871"/>
            </a:xfrm>
            <a:custGeom>
              <a:avLst/>
              <a:gdLst/>
              <a:ahLst/>
              <a:cxnLst/>
              <a:rect l="l" t="t" r="r" b="b"/>
              <a:pathLst>
                <a:path w="3766992" h="690871">
                  <a:moveTo>
                    <a:pt x="3642532" y="690871"/>
                  </a:moveTo>
                  <a:lnTo>
                    <a:pt x="124460" y="690871"/>
                  </a:lnTo>
                  <a:cubicBezTo>
                    <a:pt x="55880" y="690871"/>
                    <a:pt x="0" y="634991"/>
                    <a:pt x="0" y="56641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42532" y="0"/>
                  </a:lnTo>
                  <a:cubicBezTo>
                    <a:pt x="3711112" y="0"/>
                    <a:pt x="3766992" y="55880"/>
                    <a:pt x="3766992" y="124460"/>
                  </a:cubicBezTo>
                  <a:lnTo>
                    <a:pt x="3766992" y="566411"/>
                  </a:lnTo>
                  <a:cubicBezTo>
                    <a:pt x="3766992" y="634991"/>
                    <a:pt x="3711112" y="690871"/>
                    <a:pt x="3642532" y="690871"/>
                  </a:cubicBezTo>
                  <a:close/>
                </a:path>
              </a:pathLst>
            </a:custGeom>
            <a:solidFill>
              <a:srgbClr val="12294E">
                <a:alpha val="84706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317911" y="2502099"/>
            <a:ext cx="9807973" cy="1360926"/>
            <a:chOff x="0" y="0"/>
            <a:chExt cx="4759397" cy="660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759397" cy="660400"/>
            </a:xfrm>
            <a:custGeom>
              <a:avLst/>
              <a:gdLst/>
              <a:ahLst/>
              <a:cxnLst/>
              <a:rect l="l" t="t" r="r" b="b"/>
              <a:pathLst>
                <a:path w="4759397" h="660400">
                  <a:moveTo>
                    <a:pt x="463493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34937" y="0"/>
                  </a:lnTo>
                  <a:cubicBezTo>
                    <a:pt x="4703517" y="0"/>
                    <a:pt x="4759397" y="55880"/>
                    <a:pt x="4759397" y="124460"/>
                  </a:cubicBezTo>
                  <a:lnTo>
                    <a:pt x="4759397" y="535940"/>
                  </a:lnTo>
                  <a:cubicBezTo>
                    <a:pt x="4759397" y="604520"/>
                    <a:pt x="4703517" y="660400"/>
                    <a:pt x="4634937" y="660400"/>
                  </a:cubicBezTo>
                  <a:close/>
                </a:path>
              </a:pathLst>
            </a:custGeom>
            <a:solidFill>
              <a:srgbClr val="12294E">
                <a:alpha val="84706"/>
              </a:srgbClr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2130712" y="-840740"/>
            <a:ext cx="6157288" cy="6363379"/>
            <a:chOff x="0" y="0"/>
            <a:chExt cx="6362700" cy="6575666"/>
          </a:xfrm>
        </p:grpSpPr>
        <p:sp>
          <p:nvSpPr>
            <p:cNvPr id="12" name="Freeform 12"/>
            <p:cNvSpPr/>
            <p:nvPr/>
          </p:nvSpPr>
          <p:spPr>
            <a:xfrm>
              <a:off x="6350" y="6350"/>
              <a:ext cx="6350012" cy="6562979"/>
            </a:xfrm>
            <a:custGeom>
              <a:avLst/>
              <a:gdLst/>
              <a:ahLst/>
              <a:cxnLst/>
              <a:rect l="l" t="t" r="r" b="b"/>
              <a:pathLst>
                <a:path w="6350012" h="6562979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2" y="484594"/>
                    <a:pt x="6350012" y="1082383"/>
                  </a:cubicBezTo>
                  <a:lnTo>
                    <a:pt x="6350012" y="5480583"/>
                  </a:lnTo>
                  <a:close/>
                </a:path>
              </a:pathLst>
            </a:custGeom>
            <a:blipFill>
              <a:blip r:embed="rId6" cstate="print"/>
              <a:stretch>
                <a:fillRect l="-21274" r="-27156" b="-7572"/>
              </a:stretch>
            </a:blip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125884" y="1775288"/>
            <a:ext cx="2114065" cy="211406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337297" y="5694089"/>
            <a:ext cx="9788587" cy="1613976"/>
            <a:chOff x="0" y="0"/>
            <a:chExt cx="4005253" cy="660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005253" cy="660400"/>
            </a:xfrm>
            <a:custGeom>
              <a:avLst/>
              <a:gdLst/>
              <a:ahLst/>
              <a:cxnLst/>
              <a:rect l="l" t="t" r="r" b="b"/>
              <a:pathLst>
                <a:path w="4005253" h="660400">
                  <a:moveTo>
                    <a:pt x="388079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80793" y="0"/>
                  </a:lnTo>
                  <a:cubicBezTo>
                    <a:pt x="3949373" y="0"/>
                    <a:pt x="4005253" y="55880"/>
                    <a:pt x="4005253" y="124460"/>
                  </a:cubicBezTo>
                  <a:lnTo>
                    <a:pt x="4005253" y="535940"/>
                  </a:lnTo>
                  <a:cubicBezTo>
                    <a:pt x="4005253" y="604520"/>
                    <a:pt x="3949373" y="660400"/>
                    <a:pt x="3880793" y="660400"/>
                  </a:cubicBezTo>
                  <a:close/>
                </a:path>
              </a:pathLst>
            </a:custGeom>
            <a:solidFill>
              <a:srgbClr val="12294E">
                <a:alpha val="84706"/>
              </a:srgbClr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8908972" y="7777095"/>
            <a:ext cx="2245520" cy="1010484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8839200" y="4533900"/>
            <a:ext cx="9982200" cy="5421913"/>
            <a:chOff x="0" y="0"/>
            <a:chExt cx="1919583" cy="1267441"/>
          </a:xfrm>
        </p:grpSpPr>
        <p:sp>
          <p:nvSpPr>
            <p:cNvPr id="18" name="Freeform 18"/>
            <p:cNvSpPr/>
            <p:nvPr/>
          </p:nvSpPr>
          <p:spPr>
            <a:xfrm>
              <a:off x="328899" y="0"/>
              <a:ext cx="1261785" cy="1267440"/>
            </a:xfrm>
            <a:custGeom>
              <a:avLst/>
              <a:gdLst/>
              <a:ahLst/>
              <a:cxnLst/>
              <a:rect l="l" t="t" r="r" b="b"/>
              <a:pathLst>
                <a:path w="1261785" h="1267440">
                  <a:moveTo>
                    <a:pt x="630893" y="0"/>
                  </a:moveTo>
                  <a:cubicBezTo>
                    <a:pt x="979780" y="1560"/>
                    <a:pt x="1261785" y="284829"/>
                    <a:pt x="1261785" y="633720"/>
                  </a:cubicBezTo>
                  <a:cubicBezTo>
                    <a:pt x="1261785" y="982611"/>
                    <a:pt x="979780" y="1265880"/>
                    <a:pt x="630893" y="1267440"/>
                  </a:cubicBezTo>
                  <a:cubicBezTo>
                    <a:pt x="282005" y="1265880"/>
                    <a:pt x="0" y="982611"/>
                    <a:pt x="0" y="633720"/>
                  </a:cubicBezTo>
                  <a:cubicBezTo>
                    <a:pt x="0" y="284829"/>
                    <a:pt x="282005" y="1560"/>
                    <a:pt x="630893" y="0"/>
                  </a:cubicBezTo>
                  <a:close/>
                </a:path>
              </a:pathLst>
            </a:custGeom>
            <a:solidFill>
              <a:srgbClr val="3E6F8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1201400" y="5143500"/>
            <a:ext cx="5056657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4"/>
              </a:lnSpc>
              <a:spcBef>
                <a:spcPct val="0"/>
              </a:spcBef>
            </a:pPr>
            <a:r>
              <a:rPr lang="uk-UA" sz="2596" spc="-179" dirty="0" smtClean="0">
                <a:solidFill>
                  <a:srgbClr val="E9F1FF"/>
                </a:solidFill>
                <a:latin typeface="Lora"/>
              </a:rPr>
              <a:t>Для цих цілей можуть запрошуватись незаінтересовані у результатах справи особи різних професій, котрі мають вищу чи середню освіту і систематичну підготовку за конкретною спеціальністю, а також досвід роботи у певній сфері виробництва, науки, культури й ремесла</a:t>
            </a:r>
            <a:endParaRPr lang="uk-UA" sz="2596" spc="-179" dirty="0">
              <a:solidFill>
                <a:srgbClr val="E9F1FF"/>
              </a:solidFill>
              <a:latin typeface="Lora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37297" y="272003"/>
            <a:ext cx="11746670" cy="2034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2"/>
              </a:lnSpc>
              <a:spcBef>
                <a:spcPct val="0"/>
              </a:spcBef>
            </a:pPr>
            <a:r>
              <a:rPr lang="en-US" sz="3894" spc="-268">
                <a:solidFill>
                  <a:srgbClr val="1A6AB2"/>
                </a:solidFill>
                <a:latin typeface="Noto Serif Display Medium"/>
              </a:rPr>
              <a:t>Спеціаліст може звертати увагу учасників кримінального провадження на обставини, пов’язані з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91849" y="2649111"/>
            <a:ext cx="7855026" cy="1019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4"/>
              </a:lnSpc>
              <a:spcBef>
                <a:spcPct val="0"/>
              </a:spcBef>
            </a:pPr>
            <a:r>
              <a:rPr lang="en-US" sz="2995" spc="-206">
                <a:solidFill>
                  <a:srgbClr val="FFFFFF"/>
                </a:solidFill>
                <a:latin typeface="Lora"/>
              </a:rPr>
              <a:t>виявленням, закріпленням та дослідженням доказів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59488" y="4397422"/>
            <a:ext cx="7693900" cy="497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4"/>
              </a:lnSpc>
              <a:spcBef>
                <a:spcPct val="0"/>
              </a:spcBef>
            </a:pPr>
            <a:r>
              <a:rPr lang="en-US" sz="2895" spc="-199">
                <a:solidFill>
                  <a:srgbClr val="FFFFFF"/>
                </a:solidFill>
                <a:latin typeface="Lora"/>
              </a:rPr>
              <a:t>давати пояснення з приводу спеціальних питань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5865539"/>
            <a:ext cx="8218175" cy="1019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4"/>
              </a:lnSpc>
              <a:spcBef>
                <a:spcPct val="0"/>
              </a:spcBef>
            </a:pPr>
            <a:r>
              <a:rPr lang="en-US" sz="2995" spc="-206">
                <a:solidFill>
                  <a:srgbClr val="FFFFFF"/>
                </a:solidFill>
                <a:latin typeface="Lora"/>
              </a:rPr>
              <a:t>надання усних консультацій або письмових роз’яснень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089367" y="7850990"/>
            <a:ext cx="4634141" cy="495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4"/>
              </a:lnSpc>
              <a:spcBef>
                <a:spcPct val="0"/>
              </a:spcBef>
            </a:pPr>
            <a:r>
              <a:rPr lang="en-US" sz="2995" spc="-206">
                <a:solidFill>
                  <a:srgbClr val="FFFFFF"/>
                </a:solidFill>
                <a:latin typeface="Lora"/>
              </a:rPr>
              <a:t> надавати технічну допомогу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851271" y="-2982324"/>
            <a:ext cx="7304734" cy="73047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01032" y="-5030267"/>
            <a:ext cx="10060535" cy="100605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116736" y="6128709"/>
            <a:ext cx="7304734" cy="73047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898296" y="5132085"/>
            <a:ext cx="10060535" cy="10060535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7876540" y="2129758"/>
            <a:ext cx="915527" cy="0"/>
          </a:xfrm>
          <a:prstGeom prst="line">
            <a:avLst/>
          </a:prstGeom>
          <a:ln w="180975" cap="rnd">
            <a:solidFill>
              <a:srgbClr val="12294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329165" y="2622845"/>
            <a:ext cx="802807" cy="80280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2294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Nunito"/>
                </a:rPr>
                <a:t>01.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586342" y="6466163"/>
            <a:ext cx="802807" cy="802807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2294E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Nunito"/>
                </a:rPr>
                <a:t>04.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29165" y="3802746"/>
            <a:ext cx="802807" cy="80280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2294E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Nunito"/>
                </a:rPr>
                <a:t>02.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650657" y="7666415"/>
            <a:ext cx="802807" cy="802807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2294E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Nunito"/>
                </a:rPr>
                <a:t>05.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09598" y="5132085"/>
            <a:ext cx="802807" cy="80280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2294E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Nunito"/>
                </a:rPr>
                <a:t>03.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052060" y="9100476"/>
            <a:ext cx="802807" cy="802807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2294E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Nunito"/>
                </a:rPr>
                <a:t>06.</a:t>
              </a:r>
            </a:p>
          </p:txBody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13031895" y="175586"/>
            <a:ext cx="5256105" cy="5256084"/>
            <a:chOff x="0" y="0"/>
            <a:chExt cx="6350000" cy="634997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27241" t="-1417" r="-24883"/>
              </a:stretch>
            </a:blipFill>
          </p:spPr>
        </p:sp>
      </p:grp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-443789" y="6951989"/>
            <a:ext cx="4094445" cy="4094429"/>
            <a:chOff x="0" y="0"/>
            <a:chExt cx="6350000" cy="634997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 cstate="print"/>
              <a:stretch>
                <a:fillRect l="-18769" r="-18769"/>
              </a:stretch>
            </a:blip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5400000">
            <a:off x="49334" y="4970339"/>
            <a:ext cx="2862338" cy="156648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5400000">
            <a:off x="15696288" y="4251754"/>
            <a:ext cx="2862338" cy="1566480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4581784" y="957228"/>
            <a:ext cx="7505039" cy="734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69"/>
              </a:lnSpc>
            </a:pPr>
            <a:r>
              <a:rPr lang="en-US" sz="6171" spc="-425">
                <a:solidFill>
                  <a:srgbClr val="12294E"/>
                </a:solidFill>
                <a:latin typeface="Lora"/>
              </a:rPr>
              <a:t>Спеціаліст має право: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263743" y="2490798"/>
            <a:ext cx="10636380" cy="1019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4"/>
              </a:lnSpc>
              <a:spcBef>
                <a:spcPct val="0"/>
              </a:spcBef>
            </a:pPr>
            <a:r>
              <a:rPr lang="en-US" sz="2995" spc="-206">
                <a:solidFill>
                  <a:srgbClr val="12294E"/>
                </a:solidFill>
                <a:latin typeface="Lora"/>
              </a:rPr>
              <a:t>ставити запитання учасникам процесуальної дії з дозволу сторони кримінального провадження, яка його залучила, чи суду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263743" y="3788959"/>
            <a:ext cx="11469047" cy="1019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4"/>
              </a:lnSpc>
              <a:spcBef>
                <a:spcPct val="0"/>
              </a:spcBef>
            </a:pPr>
            <a:r>
              <a:rPr lang="en-US" sz="2995" spc="-206">
                <a:solidFill>
                  <a:srgbClr val="12294E"/>
                </a:solidFill>
                <a:latin typeface="Lora"/>
              </a:rPr>
              <a:t>користуватися технічними засобами, приладами та спеціальним обладнанням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131972" y="4935021"/>
            <a:ext cx="13827274" cy="1019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4"/>
              </a:lnSpc>
              <a:spcBef>
                <a:spcPct val="0"/>
              </a:spcBef>
            </a:pPr>
            <a:r>
              <a:rPr lang="en-US" sz="2995" spc="-206">
                <a:solidFill>
                  <a:srgbClr val="12294E"/>
                </a:solidFill>
                <a:latin typeface="Lora"/>
              </a:rPr>
              <a:t>звертати увагу сторони кримінального провадження, яка його залучила, або суду на характерні обставини чи особливості речей і документів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712999" y="6418538"/>
            <a:ext cx="14197698" cy="1019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4"/>
              </a:lnSpc>
              <a:spcBef>
                <a:spcPct val="0"/>
              </a:spcBef>
            </a:pPr>
            <a:r>
              <a:rPr lang="en-US" sz="2995" spc="-206">
                <a:solidFill>
                  <a:srgbClr val="12294E"/>
                </a:solidFill>
                <a:latin typeface="Lora"/>
              </a:rPr>
              <a:t>знайомитися з протоколами процесуальних дій, в яких він брав участь, і подавати до них зауваження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453463" y="7618790"/>
            <a:ext cx="13706216" cy="1019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4"/>
              </a:lnSpc>
              <a:spcBef>
                <a:spcPct val="0"/>
              </a:spcBef>
            </a:pPr>
            <a:r>
              <a:rPr lang="en-US" sz="2995" spc="-206">
                <a:solidFill>
                  <a:srgbClr val="12294E"/>
                </a:solidFill>
                <a:latin typeface="Lora"/>
              </a:rPr>
              <a:t>одержувати винагороду за виконану роботу та відшкодування витрат, пов’язаних із його залученням до кримінального провадження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446161" y="9052851"/>
            <a:ext cx="12464535" cy="1019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4"/>
              </a:lnSpc>
              <a:spcBef>
                <a:spcPct val="0"/>
              </a:spcBef>
            </a:pPr>
            <a:r>
              <a:rPr lang="en-US" sz="2995" spc="-206">
                <a:solidFill>
                  <a:srgbClr val="12294E"/>
                </a:solidFill>
                <a:latin typeface="Lora"/>
              </a:rPr>
              <a:t>заявляти клопотання про забезпечення безпеки у випадках, передбачених законом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1475</Words>
  <Application>Microsoft Office PowerPoint</Application>
  <PresentationFormat>Произвольный</PresentationFormat>
  <Paragraphs>156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4" baseType="lpstr">
      <vt:lpstr>Arial</vt:lpstr>
      <vt:lpstr>Calibri</vt:lpstr>
      <vt:lpstr>Cormorant SC Bold</vt:lpstr>
      <vt:lpstr>Georgia</vt:lpstr>
      <vt:lpstr>Lora Bold</vt:lpstr>
      <vt:lpstr>Lora</vt:lpstr>
      <vt:lpstr>Alegreya</vt:lpstr>
      <vt:lpstr>Alegreya Bold</vt:lpstr>
      <vt:lpstr>Libra Serif Modern Bold</vt:lpstr>
      <vt:lpstr>Noto Serif Display Medium</vt:lpstr>
      <vt:lpstr>Nunito</vt:lpstr>
      <vt:lpstr>Pecita</vt:lpstr>
      <vt:lpstr>Nunito Bold</vt:lpstr>
      <vt:lpstr>Lobster</vt:lpstr>
      <vt:lpstr>Adlery Pro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Субєкти використання спеціальних медичних знань</dc:title>
  <dc:creator>User</dc:creator>
  <cp:lastModifiedBy>User</cp:lastModifiedBy>
  <cp:revision>4</cp:revision>
  <dcterms:created xsi:type="dcterms:W3CDTF">2006-08-16T00:00:00Z</dcterms:created>
  <dcterms:modified xsi:type="dcterms:W3CDTF">2023-02-27T16:38:09Z</dcterms:modified>
  <dc:identifier>DAFbq4NafD4</dc:identifier>
</cp:coreProperties>
</file>