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301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302" r:id="rId17"/>
    <p:sldId id="303" r:id="rId18"/>
    <p:sldId id="304" r:id="rId19"/>
    <p:sldId id="324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305" r:id="rId28"/>
    <p:sldId id="306" r:id="rId29"/>
    <p:sldId id="311" r:id="rId30"/>
    <p:sldId id="307" r:id="rId31"/>
    <p:sldId id="308" r:id="rId32"/>
    <p:sldId id="309" r:id="rId33"/>
    <p:sldId id="312" r:id="rId34"/>
    <p:sldId id="277" r:id="rId35"/>
    <p:sldId id="278" r:id="rId36"/>
    <p:sldId id="279" r:id="rId37"/>
    <p:sldId id="280" r:id="rId38"/>
    <p:sldId id="281" r:id="rId39"/>
    <p:sldId id="282" r:id="rId40"/>
    <p:sldId id="318" r:id="rId41"/>
    <p:sldId id="316" r:id="rId42"/>
    <p:sldId id="317" r:id="rId43"/>
    <p:sldId id="313" r:id="rId44"/>
    <p:sldId id="314" r:id="rId45"/>
    <p:sldId id="319" r:id="rId46"/>
    <p:sldId id="325" r:id="rId47"/>
    <p:sldId id="326" r:id="rId48"/>
    <p:sldId id="283" r:id="rId49"/>
    <p:sldId id="284" r:id="rId50"/>
    <p:sldId id="285" r:id="rId51"/>
    <p:sldId id="286" r:id="rId52"/>
    <p:sldId id="287" r:id="rId53"/>
    <p:sldId id="288" r:id="rId54"/>
    <p:sldId id="289" r:id="rId55"/>
    <p:sldId id="290" r:id="rId56"/>
    <p:sldId id="291" r:id="rId57"/>
    <p:sldId id="315" r:id="rId58"/>
    <p:sldId id="320" r:id="rId59"/>
    <p:sldId id="321" r:id="rId60"/>
    <p:sldId id="327" r:id="rId61"/>
    <p:sldId id="322" r:id="rId62"/>
    <p:sldId id="323" r:id="rId63"/>
    <p:sldId id="292" r:id="rId64"/>
    <p:sldId id="293" r:id="rId65"/>
    <p:sldId id="294" r:id="rId66"/>
    <p:sldId id="295" r:id="rId67"/>
    <p:sldId id="296" r:id="rId68"/>
    <p:sldId id="29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298" r:id="rId77"/>
    <p:sldId id="299" r:id="rId78"/>
    <p:sldId id="300" r:id="rId7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6B98-3F11-482B-A335-6898ED990887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3BD2-CAF8-4AE7-88F8-37D8513E04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6B98-3F11-482B-A335-6898ED990887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3BD2-CAF8-4AE7-88F8-37D8513E04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6B98-3F11-482B-A335-6898ED990887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3BD2-CAF8-4AE7-88F8-37D8513E04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6B98-3F11-482B-A335-6898ED990887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3BD2-CAF8-4AE7-88F8-37D8513E04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6B98-3F11-482B-A335-6898ED990887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3BD2-CAF8-4AE7-88F8-37D8513E04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6B98-3F11-482B-A335-6898ED990887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3BD2-CAF8-4AE7-88F8-37D8513E04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6B98-3F11-482B-A335-6898ED990887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3BD2-CAF8-4AE7-88F8-37D8513E04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6B98-3F11-482B-A335-6898ED990887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3BD2-CAF8-4AE7-88F8-37D8513E04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6B98-3F11-482B-A335-6898ED990887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3BD2-CAF8-4AE7-88F8-37D8513E04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6B98-3F11-482B-A335-6898ED990887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3BD2-CAF8-4AE7-88F8-37D8513E04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6B98-3F11-482B-A335-6898ED990887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3BD2-CAF8-4AE7-88F8-37D8513E04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F6B98-3F11-482B-A335-6898ED990887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C3BD2-CAF8-4AE7-88F8-37D8513E04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143668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uk-UA" b="1" i="1" dirty="0"/>
              <a:t>Скелет </a:t>
            </a:r>
            <a:r>
              <a:rPr lang="uk-UA" dirty="0"/>
              <a:t>окуня складається з черепа, хребта і скелета кінцівок (плавців). У черепі розрізняють два відділи: моз­ковий і зяброво-щелепний. У мозковому черепі розміщені органи нюху, зору й слуху та головний мозок, який крізь потиличний отвір черепа сполучається зі спинним моз­ком. Зяброво-щелепний відділ складається з кісток верх­ньої і нижньої щелеп, під'язикової та зябрових дуг і </a:t>
            </a:r>
            <a:r>
              <a:rPr lang="uk-UA" dirty="0" smtClean="0"/>
              <a:t>зябрових </a:t>
            </a:r>
            <a:r>
              <a:rPr lang="uk-UA" dirty="0"/>
              <a:t>кришок. Хребетний стовп, представлений великою </a:t>
            </a:r>
            <a:r>
              <a:rPr lang="ru-RU" dirty="0"/>
              <a:t>(39—42)</a:t>
            </a:r>
            <a:r>
              <a:rPr lang="uk-UA" dirty="0"/>
              <a:t> кількістю хребців, поділяється на тулубовий і хвостовий відділи. Кожний хребець має циліндричне дво­ввігнуте тіло і відростки. Зі спинного боку всіх хребців і черевного боку хвостових хребців до тіла прилягає верхня і нижня дуги з остистими відростками. В тулубовому відділі від поперечних відростків хребців униз відходять ребра. Порожнини, що утворюються між двома суміжни­ми тілами хребців, заповнені залишками хорди. Сукупність верхніх дуг утворює канал</a:t>
            </a:r>
            <a:r>
              <a:rPr lang="ru-RU" dirty="0"/>
              <a:t> —</a:t>
            </a:r>
            <a:r>
              <a:rPr lang="uk-UA" dirty="0"/>
              <a:t> надійний захист для </a:t>
            </a:r>
            <a:r>
              <a:rPr lang="uk-UA" dirty="0" smtClean="0"/>
              <a:t>спинного </a:t>
            </a:r>
            <a:r>
              <a:rPr lang="uk-UA" dirty="0"/>
              <a:t>мозку. В каналі нижніх дуг хвостових хребців </a:t>
            </a:r>
            <a:r>
              <a:rPr lang="uk-UA" dirty="0" smtClean="0"/>
              <a:t>проходять </a:t>
            </a:r>
            <a:r>
              <a:rPr lang="uk-UA" dirty="0"/>
              <a:t>хвостові артерія і вена. В скелет парних плавців </a:t>
            </a:r>
            <a:r>
              <a:rPr lang="uk-UA" dirty="0" smtClean="0"/>
              <a:t>входять </a:t>
            </a:r>
            <a:r>
              <a:rPr lang="uk-UA" dirty="0"/>
              <a:t>пояси</a:t>
            </a:r>
            <a:r>
              <a:rPr lang="ru-RU" dirty="0"/>
              <a:t> —</a:t>
            </a:r>
            <a:r>
              <a:rPr lang="uk-UA" dirty="0"/>
              <a:t> плечовий і тазовий</a:t>
            </a:r>
            <a:r>
              <a:rPr lang="ru-RU" dirty="0"/>
              <a:t> —</a:t>
            </a:r>
            <a:r>
              <a:rPr lang="uk-UA" dirty="0"/>
              <a:t> і кісткові промені, а непарних</a:t>
            </a:r>
            <a:r>
              <a:rPr lang="ru-RU" dirty="0"/>
              <a:t> —</a:t>
            </a:r>
            <a:r>
              <a:rPr lang="uk-UA" dirty="0"/>
              <a:t> лише кісткові промені.</a:t>
            </a:r>
            <a:endParaRPr lang="ru-RU" dirty="0"/>
          </a:p>
          <a:p>
            <a:pPr marL="0" indent="0" algn="just">
              <a:buNone/>
            </a:pPr>
            <a:r>
              <a:rPr lang="uk-UA" b="1" i="1" dirty="0"/>
              <a:t>Мускулатура. </a:t>
            </a:r>
            <a:r>
              <a:rPr lang="uk-UA" dirty="0"/>
              <a:t>Основна маса м'язів окуня розміщена у вигляді окремих сегментів, які з'єднуються між собою волокнистими прошарками. Є й спеціалізовані м'язи (</a:t>
            </a:r>
            <a:r>
              <a:rPr lang="uk-UA" dirty="0" smtClean="0"/>
              <a:t>м'язи </a:t>
            </a:r>
            <a:r>
              <a:rPr lang="uk-UA" dirty="0"/>
              <a:t>грудних і черевних плавців, зябрових кришок, щелепні м'язи тощо). Поступальний рух здійснюється за </a:t>
            </a:r>
            <a:r>
              <a:rPr lang="uk-UA" dirty="0" smtClean="0"/>
              <a:t>допомогою </a:t>
            </a:r>
            <a:r>
              <a:rPr lang="uk-UA" dirty="0"/>
              <a:t>м'язів хвостового плавця.</a:t>
            </a:r>
            <a:endParaRPr lang="ru-RU" dirty="0"/>
          </a:p>
          <a:p>
            <a:pPr marL="0" indent="0" algn="just">
              <a:buNone/>
            </a:pPr>
            <a:r>
              <a:rPr lang="uk-UA" b="1" i="1" dirty="0"/>
              <a:t>Травна система. </a:t>
            </a:r>
            <a:r>
              <a:rPr lang="uk-UA" dirty="0"/>
              <a:t>Рот окуня озброєний численними </a:t>
            </a:r>
            <a:r>
              <a:rPr lang="uk-UA" dirty="0" smtClean="0"/>
              <a:t>недиференційованими </a:t>
            </a:r>
            <a:r>
              <a:rPr lang="uk-UA" dirty="0"/>
              <a:t>зубами, які мають конічну форму і звернені назад. Зуби розміщені як на щелепах, так і на багатьох кістках, що обмежують ротову порожнину і при­значені винятково для утримання здобичі. Ротова </a:t>
            </a:r>
            <a:r>
              <a:rPr lang="uk-UA" dirty="0" smtClean="0"/>
              <a:t>порожнина </a:t>
            </a:r>
            <a:r>
              <a:rPr lang="uk-UA" dirty="0"/>
              <a:t>веде в пронизану зябровими щілинами глотку, яка переходить у короткий і широкий стравохід. Невиразно відмежований від стравоходу великий шлунок окуня </a:t>
            </a:r>
            <a:r>
              <a:rPr lang="uk-UA" dirty="0" smtClean="0"/>
              <a:t>здатний </a:t>
            </a:r>
            <a:r>
              <a:rPr lang="uk-UA" dirty="0"/>
              <a:t>розтягатися. Від шлунка відходить тонка кишка, яка переходить у задню кишку з відхідником. На межі </a:t>
            </a:r>
            <a:r>
              <a:rPr lang="uk-UA" dirty="0" smtClean="0"/>
              <a:t>шлунка </a:t>
            </a:r>
            <a:r>
              <a:rPr lang="uk-UA" dirty="0"/>
              <a:t>і кишки є три сліпих відростки, які збільшують </a:t>
            </a:r>
            <a:r>
              <a:rPr lang="uk-UA" dirty="0" smtClean="0"/>
              <a:t>поверхню </a:t>
            </a:r>
            <a:r>
              <a:rPr lang="uk-UA" dirty="0"/>
              <a:t>травлення. В тонку кишку впадають протоки </a:t>
            </a:r>
            <a:r>
              <a:rPr lang="uk-UA" dirty="0" smtClean="0"/>
              <a:t>підшлункової </a:t>
            </a:r>
            <a:r>
              <a:rPr lang="uk-UA" dirty="0"/>
              <a:t>залози й печінки. Остання виробляє жовч, яка </a:t>
            </a:r>
            <a:r>
              <a:rPr lang="uk-UA" dirty="0" smtClean="0"/>
              <a:t>накопичується </a:t>
            </a:r>
            <a:r>
              <a:rPr lang="uk-UA" dirty="0"/>
              <a:t>в жовчному міхурі. Підшлункова залоза </a:t>
            </a:r>
            <a:r>
              <a:rPr lang="uk-UA" dirty="0" smtClean="0"/>
              <a:t>розкидана </a:t>
            </a:r>
            <a:r>
              <a:rPr lang="uk-UA" dirty="0"/>
              <a:t>по брижі у вигляді мікроскопічних часточок. </a:t>
            </a:r>
            <a:r>
              <a:rPr lang="uk-UA" dirty="0" smtClean="0"/>
              <a:t>Слинних </a:t>
            </a:r>
            <a:r>
              <a:rPr lang="uk-UA" dirty="0"/>
              <a:t>залоз немає.</a:t>
            </a:r>
            <a:endParaRPr lang="ru-RU" dirty="0"/>
          </a:p>
          <a:p>
            <a:pPr marL="0" indent="0" algn="just">
              <a:buNone/>
            </a:pPr>
            <a:r>
              <a:rPr lang="uk-UA" b="1" i="1" dirty="0"/>
              <a:t>Плавальний міхур </a:t>
            </a:r>
            <a:r>
              <a:rPr lang="uk-UA" dirty="0"/>
              <a:t>у окуня, як і в багатьох інших видів риб, є гідростатичним апаратом. Це тонкостінний виріст кишки, який у личинок окуня і деяких видів риб (коропа, плітки) сполучається з кишкою впродовж усього життя </a:t>
            </a:r>
            <a:r>
              <a:rPr lang="uk-UA" i="1" dirty="0"/>
              <a:t>(відкритоміхурові риби). </a:t>
            </a:r>
            <a:r>
              <a:rPr lang="uk-UA" dirty="0"/>
              <a:t>Зв'язок плавального міхура з кишкою у дорослого окуня втрачений </a:t>
            </a:r>
            <a:r>
              <a:rPr lang="uk-UA" i="1" dirty="0"/>
              <a:t>(закритоміхурові риби). </a:t>
            </a:r>
            <a:r>
              <a:rPr lang="uk-UA" dirty="0"/>
              <a:t>Міхур розміщений над кишкою і заповнений </a:t>
            </a:r>
            <a:r>
              <a:rPr lang="uk-UA" dirty="0" smtClean="0"/>
              <a:t>газами</a:t>
            </a:r>
            <a:r>
              <a:rPr lang="ru-RU" dirty="0" smtClean="0"/>
              <a:t> </a:t>
            </a:r>
            <a:r>
              <a:rPr lang="ru-RU" dirty="0"/>
              <a:t>—</a:t>
            </a:r>
            <a:r>
              <a:rPr lang="uk-UA" dirty="0"/>
              <a:t> киснем, вуглекислим газом і переважно азотом. Стінки міхура пронизані численними кровоносними </a:t>
            </a:r>
            <a:r>
              <a:rPr lang="uk-UA" dirty="0" smtClean="0"/>
              <a:t>судинами</a:t>
            </a:r>
            <a:r>
              <a:rPr lang="uk-UA" dirty="0"/>
              <a:t>, через які кров виділяє або поглинає гази. Під час занурення або підіймання риби кількість газів може </a:t>
            </a:r>
            <a:r>
              <a:rPr lang="uk-UA" dirty="0" smtClean="0"/>
              <a:t>зменшуватися </a:t>
            </a:r>
            <a:r>
              <a:rPr lang="uk-UA" dirty="0"/>
              <a:t>або збільшуватися і регулювати таким чином питому масу тіла риби. Оскільки в плавальному міхурі багато кровоносних судин, які утворюють капілярні скуп­чення, його можуть використовувати для газообміну риби, що зариваються в мул при пересиханні.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143668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uk-UA" b="1" i="1" dirty="0"/>
              <a:t>Органи дихання</a:t>
            </a:r>
            <a:r>
              <a:rPr lang="uk-UA" dirty="0"/>
              <a:t>— зябра, які складаються із зябрових дуг, зябрових пелюсток і зябрових тичинок. Зяброві ти­чинки</a:t>
            </a:r>
            <a:r>
              <a:rPr lang="ru-RU" dirty="0"/>
              <a:t> —</a:t>
            </a:r>
            <a:r>
              <a:rPr lang="uk-UA" dirty="0"/>
              <a:t> це цідильний апарат, що затримує здобич у </a:t>
            </a:r>
            <a:r>
              <a:rPr lang="uk-UA" dirty="0" smtClean="0"/>
              <a:t>ротовій </a:t>
            </a:r>
            <a:r>
              <a:rPr lang="uk-UA" dirty="0"/>
              <a:t>порожнині. Газообмін здійснюється в яскраво-черво­них зябрових пелюстках, які розміщені на чотирьох </a:t>
            </a:r>
            <a:r>
              <a:rPr lang="uk-UA" dirty="0" smtClean="0"/>
              <a:t>зябрових </a:t>
            </a:r>
            <a:r>
              <a:rPr lang="uk-UA" dirty="0"/>
              <a:t>дугах у вигляді бахроми. Ніжні зябра зовні вкриті зябровими кришками, рухами яких здійснюється акт </a:t>
            </a:r>
            <a:r>
              <a:rPr lang="uk-UA" dirty="0" smtClean="0"/>
              <a:t>дихання</a:t>
            </a:r>
            <a:r>
              <a:rPr lang="uk-UA" dirty="0"/>
              <a:t>.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У дводишних і кистеперих риб, крім зябер, є органи </a:t>
            </a:r>
            <a:r>
              <a:rPr lang="uk-UA" dirty="0" smtClean="0"/>
              <a:t>дихання </a:t>
            </a:r>
            <a:r>
              <a:rPr lang="uk-UA" dirty="0"/>
              <a:t>повітряного типу — мішкоподібні легені з комір­частими стінками. У деяких костистих риб функцію </a:t>
            </a:r>
            <a:r>
              <a:rPr lang="uk-UA" dirty="0" smtClean="0"/>
              <a:t>дихання </a:t>
            </a:r>
            <a:r>
              <a:rPr lang="uk-UA" dirty="0"/>
              <a:t>виконує плавальний міхур. Легені дводишних і кистеперих риб закладаються як випинання черевної стінки стравоходу, подібно до легень наземних хребетних. Спочатку у давніх дводишних і кистеперих зазначені </a:t>
            </a:r>
            <a:r>
              <a:rPr lang="uk-UA" dirty="0" smtClean="0"/>
              <a:t>випинання </a:t>
            </a:r>
            <a:r>
              <a:rPr lang="uk-UA" dirty="0"/>
              <a:t>стравоходу формувалися також у плавальний міхур, але зі зміною умов існування цих риб їх </a:t>
            </a:r>
            <a:r>
              <a:rPr lang="uk-UA" dirty="0" smtClean="0"/>
              <a:t>плавальний </a:t>
            </a:r>
            <a:r>
              <a:rPr lang="uk-UA" dirty="0"/>
              <a:t>міхур перетворився на легеню.</a:t>
            </a:r>
            <a:endParaRPr lang="ru-RU" dirty="0"/>
          </a:p>
          <a:p>
            <a:pPr marL="0" indent="0" algn="just">
              <a:buNone/>
            </a:pPr>
            <a:r>
              <a:rPr lang="uk-UA" b="1" i="1" dirty="0"/>
              <a:t>Органами виділення </a:t>
            </a:r>
            <a:r>
              <a:rPr lang="uk-UA" i="1" dirty="0"/>
              <a:t>є </a:t>
            </a:r>
            <a:r>
              <a:rPr lang="uk-UA" dirty="0"/>
              <a:t>нирки, які мають вигляд довгих темно-червоних стрічкоподібних тіл, що лежать над пла­вальним міхуром по боках хребта. По двох сечоводах сеча надходить у сечовий міхур, який відкривається назовні позаду відхідника власною протокою.</a:t>
            </a:r>
            <a:endParaRPr lang="ru-RU" dirty="0"/>
          </a:p>
          <a:p>
            <a:pPr marL="0" indent="0" algn="just">
              <a:buNone/>
            </a:pPr>
            <a:r>
              <a:rPr lang="uk-UA" b="1" i="1" dirty="0"/>
              <a:t>Кровоносна система </a:t>
            </a:r>
            <a:r>
              <a:rPr lang="uk-UA" dirty="0"/>
              <a:t>риб представлена одним колом кровообігу. В серце надходить тільки венозна кров. Серце у риб двокамерне. Воно складається з шлуночка і </a:t>
            </a:r>
            <a:r>
              <a:rPr lang="uk-UA" dirty="0" smtClean="0"/>
              <a:t>передсердя</a:t>
            </a:r>
            <a:r>
              <a:rPr lang="uk-UA" dirty="0"/>
              <a:t>. В зябрових кровоносних капілярах кров насичується </a:t>
            </a:r>
            <a:r>
              <a:rPr lang="ru-RU" dirty="0"/>
              <a:t>киснем</a:t>
            </a:r>
            <a:r>
              <a:rPr lang="uk-UA" dirty="0"/>
              <a:t> і</a:t>
            </a:r>
            <a:r>
              <a:rPr lang="ru-RU" dirty="0"/>
              <a:t> по</a:t>
            </a:r>
            <a:r>
              <a:rPr lang="uk-UA" dirty="0"/>
              <a:t> виносних зябрових артеріях виноситься в спинну аорту, а далі по артеріях розноситься по всьому тілу. В органах і тканинах кров віддає кисень і забирає вуглекислий газ та переходить у вени, по яких тече до серця. Із серця кров по черевній аорті тече до зябер.</a:t>
            </a:r>
            <a:endParaRPr lang="ru-RU" dirty="0"/>
          </a:p>
          <a:p>
            <a:pPr marL="0" indent="0" algn="just">
              <a:buNone/>
            </a:pPr>
            <a:r>
              <a:rPr lang="uk-UA" b="1" i="1" dirty="0"/>
              <a:t>Нервова система. </a:t>
            </a:r>
            <a:r>
              <a:rPr lang="uk-UA" dirty="0"/>
              <a:t>Центральна нервова система окуня складається з головного і спинного мозку. Головний мо­зок, як і в усіх хребетних, складається з п'яти відділів, однак має ще примітивну будову. Передній мозок розви­нений слабко. Він є вищим нюховим центром. Середній мозок порівняно великий, у ньому розміщені центри зору. Добре розвинений мозочок, що пов'язано із складною ко­ординацією рухів. Від головного мозку відходить</a:t>
            </a:r>
            <a:r>
              <a:rPr lang="ru-RU" dirty="0"/>
              <a:t> 10</a:t>
            </a:r>
            <a:r>
              <a:rPr lang="uk-UA" dirty="0"/>
              <a:t> пар нервів.</a:t>
            </a:r>
            <a:endParaRPr lang="ru-RU" dirty="0"/>
          </a:p>
          <a:p>
            <a:pPr marL="0" indent="0" algn="just">
              <a:buNone/>
            </a:pPr>
            <a:r>
              <a:rPr lang="uk-UA" b="1" i="1" dirty="0"/>
              <a:t>Органи чуття </a:t>
            </a:r>
            <a:r>
              <a:rPr lang="uk-UA" dirty="0"/>
              <a:t>досить різноманітні. Дуже характерним і досить важливим органом чуття риб є </a:t>
            </a:r>
            <a:r>
              <a:rPr lang="uk-UA" i="1" dirty="0"/>
              <a:t>бічна </a:t>
            </a:r>
            <a:r>
              <a:rPr lang="uk-UA" dirty="0"/>
              <a:t>Вона тягнеться у вигляді вузенької смужки по боках тіла від голови до основи хвостового плавця і складається із за­глибленого в шкіру каналу, який сполучається із зов­нішнім середовищем численними отворами, що пронизу­ють луски. Завдяки бічній лінії риба здатна відчувати найслабші коливання води та напрямки водяних струменів, а також зворотні хвилі, що відбиваються від розміщених поблизу предметів, тому риби не наштовхуються на пред­мети в каламутній воді. Очі пристосовані до бачення на невеликій відстані. Вони мають кулястий кришталик, який майже не змінює своєї форми, і плоску рогівку. Всередині черепних кісток містяться органи рівноваги і слуху</a:t>
            </a:r>
            <a:r>
              <a:rPr lang="ru-RU" dirty="0"/>
              <a:t> — </a:t>
            </a:r>
            <a:r>
              <a:rPr lang="uk-UA" dirty="0"/>
              <a:t>внутрішнє вухо з перетинчастим лабіринтом. Вони запов­нені ендолімфою. Закінчення слухового нерва </a:t>
            </a:r>
            <a:r>
              <a:rPr lang="uk-UA" dirty="0" smtClean="0"/>
              <a:t>сприймають </a:t>
            </a:r>
            <a:r>
              <a:rPr lang="uk-UA" dirty="0"/>
              <a:t>звукові хвилі через кістки черепа. Органи смаку яв­ляють собою мікроскопічні смакові цибулини, що містяться в оболонці ротової порожнини, а також розкидані по всій зовнішній поверхні шкіри. Органи дотику</a:t>
            </a:r>
            <a:r>
              <a:rPr lang="ru-RU" dirty="0"/>
              <a:t> —</a:t>
            </a:r>
            <a:r>
              <a:rPr lang="uk-UA" dirty="0"/>
              <a:t> спеціальні тільця, розміщені переважно на передній частині голови. Орган нюху</a:t>
            </a:r>
            <a:r>
              <a:rPr lang="ru-RU" dirty="0"/>
              <a:t> —</a:t>
            </a:r>
            <a:r>
              <a:rPr lang="uk-UA" dirty="0"/>
              <a:t> два невеликих мішечки, що відкриваються назовні ніздрями. Нюх добре розвинений. Він допомагає визначати якість води та знаходити поживу.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1436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1050" b="1" i="1" dirty="0"/>
              <a:t>Поведінка риб. </a:t>
            </a:r>
            <a:r>
              <a:rPr lang="uk-UA" sz="1050" dirty="0"/>
              <a:t>За допомогою органів чуття риба орієн­тується в просторі і знаходить поживу. Виявлена пожива подразнює органи чуття. В них виникають збудження, що надходять до мозку. Нервові збудження передаються з мозку до м'язів тіла, щелепового апарату і глотки. Відповід­дю на збудження є переміщення риби до поживи, хапання і ковтання її. Як відомо, такі явища називають </a:t>
            </a:r>
            <a:r>
              <a:rPr lang="uk-UA" sz="1050" i="1" dirty="0"/>
              <a:t>рефлекса­ми. </a:t>
            </a:r>
            <a:r>
              <a:rPr lang="uk-UA" sz="1050" dirty="0"/>
              <a:t>Отже, зв'язок із зовнішнім середовищем здійснює­ться у риб через нервову систему.</a:t>
            </a:r>
            <a:endParaRPr lang="ru-RU" sz="1050" dirty="0"/>
          </a:p>
          <a:p>
            <a:pPr marL="0" indent="0" algn="just">
              <a:buNone/>
            </a:pPr>
            <a:r>
              <a:rPr lang="uk-UA" sz="1050" dirty="0"/>
              <a:t>Відповідь на подразнення здійснюється у окуня за до­помогою як безумовних, так і умовних рефлексів. Якщо доторкнутися до окуня, він миттю шугоне вбік. Така сама швидка реакція в нього і на свою здобич — червів, рако­подібних і дрібних риб. Це приклади безумовних реф­лексів. У риб утворюються і умовні рефлекси. їх можна виробити, наприклад, годуючи риб в акваріумі і одночасно постукуючи або вмикаючи лампочку. Через певний про­міжок часу лише один сигнал (постукування чи вмикан­ня лампи) привертає риб.</a:t>
            </a:r>
            <a:endParaRPr lang="ru-RU" sz="1050" dirty="0"/>
          </a:p>
          <a:p>
            <a:pPr marL="0" indent="0" algn="just">
              <a:buNone/>
            </a:pPr>
            <a:r>
              <a:rPr lang="uk-UA" sz="1050" dirty="0"/>
              <a:t>Молоді</a:t>
            </a:r>
            <a:r>
              <a:rPr lang="ru-RU" sz="1050" dirty="0"/>
              <a:t> окуньки</a:t>
            </a:r>
            <a:r>
              <a:rPr lang="uk-UA" sz="1050" dirty="0"/>
              <a:t> тримаються зазвичай зграйками і жив­ляться переважно дрібними безхребетними. Дорослі окуні живуть поодинці і ведуть, головним чином, хижий спосіб життя, нападаючи на молодь риб інших видів.</a:t>
            </a:r>
            <a:endParaRPr lang="ru-RU" sz="1050" dirty="0"/>
          </a:p>
          <a:p>
            <a:pPr marL="0" indent="0" algn="just">
              <a:buNone/>
            </a:pPr>
            <a:r>
              <a:rPr lang="uk-UA" sz="1050" b="1" i="1" dirty="0"/>
              <a:t>Розмноження і розвиток. </a:t>
            </a:r>
            <a:r>
              <a:rPr lang="uk-UA" sz="1050" dirty="0"/>
              <a:t>Органи розмноження окуня представлені одним яєчником (у самок) і двома сім'яни­ками (у самців). У деяких риб яєчники і сім'яники парні. В яєчнику розвиваються яйцеві клітини (ікринки), у сім'я­никах — молочко, що містить мільйони сперматозоонів. Розмноження окуня починається на другому</a:t>
            </a:r>
            <a:r>
              <a:rPr lang="ru-RU" sz="1050" dirty="0"/>
              <a:t> —</a:t>
            </a:r>
            <a:r>
              <a:rPr lang="uk-UA" sz="1050" dirty="0"/>
              <a:t> четверто­му році життя, навесні, щойно з водойм зійде крига. Самка відкладає ікринки, а самець виділяє молочко. Рухливі спер-матозоони запліднюють ікринки, які починають ділитися. Через </a:t>
            </a:r>
            <a:r>
              <a:rPr lang="uk-UA" sz="1050" b="1" dirty="0"/>
              <a:t>9—14 </a:t>
            </a:r>
            <a:r>
              <a:rPr lang="uk-UA" sz="1050" dirty="0"/>
              <a:t>діб утворюється личинка, яка залишає </a:t>
            </a:r>
            <a:r>
              <a:rPr lang="uk-UA" sz="1050" dirty="0" smtClean="0"/>
              <a:t>оболонку </a:t>
            </a:r>
            <a:r>
              <a:rPr lang="uk-UA" sz="1050" dirty="0"/>
              <a:t>яйцевої клітини і починає самостійно живитися. Через деякий час личинка стає схожою на дорослого окуня</a:t>
            </a:r>
            <a:r>
              <a:rPr lang="ru-RU" sz="1050" dirty="0"/>
              <a:t> —</a:t>
            </a:r>
            <a:r>
              <a:rPr lang="uk-UA" sz="1050" dirty="0"/>
              <a:t> її називають </a:t>
            </a:r>
            <a:r>
              <a:rPr lang="uk-UA" sz="1050" i="1" dirty="0"/>
              <a:t>мальком. </a:t>
            </a:r>
            <a:r>
              <a:rPr lang="uk-UA" sz="1050" dirty="0"/>
              <a:t>Вони ростуть порівняно швидко: при­близно через </a:t>
            </a:r>
            <a:r>
              <a:rPr lang="ru-RU" sz="1050" b="1" dirty="0"/>
              <a:t>2 </a:t>
            </a:r>
            <a:r>
              <a:rPr lang="uk-UA" sz="1050" dirty="0"/>
              <a:t>місяці довжина її досягає </a:t>
            </a:r>
            <a:r>
              <a:rPr lang="ru-RU" sz="1050" b="1" dirty="0"/>
              <a:t>2 </a:t>
            </a:r>
            <a:r>
              <a:rPr lang="uk-UA" sz="1050" dirty="0"/>
              <a:t>см, а через рік молодий окунь стає завдовжки </a:t>
            </a:r>
            <a:r>
              <a:rPr lang="ru-RU" sz="1050" b="1" dirty="0"/>
              <a:t>10 </a:t>
            </a:r>
            <a:r>
              <a:rPr lang="uk-UA" sz="1050" dirty="0"/>
              <a:t>см. Живуть окуні в </a:t>
            </a:r>
            <a:r>
              <a:rPr lang="uk-UA" sz="1050" dirty="0" smtClean="0"/>
              <a:t>середньому </a:t>
            </a:r>
            <a:r>
              <a:rPr lang="uk-UA" sz="1050" b="1" dirty="0"/>
              <a:t>10—12 </a:t>
            </a:r>
            <a:r>
              <a:rPr lang="uk-UA" sz="1050" dirty="0"/>
              <a:t>років. Час розвитку ікри у різних видів риб різний (від кількох годин — у тюльки, багатьох аква­ріумних риб, до кількох місяців — у лосося).</a:t>
            </a:r>
            <a:endParaRPr lang="ru-RU" sz="1050" dirty="0"/>
          </a:p>
          <a:p>
            <a:pPr marL="0" indent="0" algn="just">
              <a:buNone/>
            </a:pPr>
            <a:r>
              <a:rPr lang="uk-UA" sz="1050" b="1" i="1" dirty="0"/>
              <a:t>Нерест</a:t>
            </a:r>
            <a:r>
              <a:rPr lang="uk-UA" sz="1050" b="1" dirty="0"/>
              <a:t>. </a:t>
            </a:r>
            <a:r>
              <a:rPr lang="uk-UA" sz="1050" dirty="0"/>
              <a:t>У багатьох видів риб під час дозрівання стате­вих клітин виявляється інстинкт розмноження. У цей період одні види риб (так звані </a:t>
            </a:r>
            <a:r>
              <a:rPr lang="uk-UA" sz="1050" i="1" dirty="0"/>
              <a:t>прохідні) </a:t>
            </a:r>
            <a:r>
              <a:rPr lang="uk-UA" sz="1050" dirty="0"/>
              <a:t>мігрують для нересту з річок у море, інші</a:t>
            </a:r>
            <a:r>
              <a:rPr lang="ru-RU" sz="1050" dirty="0"/>
              <a:t> —</a:t>
            </a:r>
            <a:r>
              <a:rPr lang="uk-UA" sz="1050" dirty="0"/>
              <a:t> з моря в ріки. Так, майже статевозрілі європейський і американський вугри на­прикінці літа йдуть на розмноження з озер і рік Європи та Північної Америки в Атлантичний океан, у Саргасове море. Тут вони відкладають ікру на глибині </a:t>
            </a:r>
            <a:r>
              <a:rPr lang="ru-RU" sz="1050" b="1" dirty="0"/>
              <a:t>800—900 </a:t>
            </a:r>
            <a:r>
              <a:rPr lang="uk-UA" sz="1050" dirty="0"/>
              <a:t>м і гинуть. Молоді вугри виводяться з ікри наприкінці зими або на початку літа. Американський вугор росте значно швидше, ніж європейський; упродовж літа він досягає бе­регів Америки, взимку у нього відбувається метаморфоз і на другу весну він входить в американські річки. Євро­пейський вугор росте повільно; лише на третій рік восени він досягає віддалених європейських берегів. Взимку </a:t>
            </a:r>
            <a:r>
              <a:rPr lang="uk-UA" sz="1050" b="1" dirty="0"/>
              <a:t>у </a:t>
            </a:r>
            <a:r>
              <a:rPr lang="uk-UA" sz="1050" dirty="0"/>
              <a:t>нього відбувається метаморфоз, і лише на четверту весну він входить у європейські річки.</a:t>
            </a:r>
            <a:endParaRPr lang="ru-RU" sz="1050" dirty="0"/>
          </a:p>
          <a:p>
            <a:pPr marL="0" indent="0" algn="just">
              <a:buNone/>
            </a:pPr>
            <a:r>
              <a:rPr lang="uk-UA" sz="1050" dirty="0"/>
              <a:t>Деякі види лососевих (горбуша, лосось, кета та ін.) на Далекому Сході мігрують з морів у верхів'я річок, де </a:t>
            </a:r>
            <a:r>
              <a:rPr lang="uk-UA" sz="1050" dirty="0" smtClean="0"/>
              <a:t>нерестяться </a:t>
            </a:r>
            <a:r>
              <a:rPr lang="uk-UA" sz="1050" dirty="0"/>
              <a:t>і, знесилені, зносяться вниз за течією. Осетрові (севрюга,</a:t>
            </a:r>
            <a:r>
              <a:rPr lang="ru-RU" sz="1050" dirty="0"/>
              <a:t> осетр,</a:t>
            </a:r>
            <a:r>
              <a:rPr lang="uk-UA" sz="1050" dirty="0"/>
              <a:t> білуга) та інші види риб також належать до прохідних. Більшу частину життя вони проводять у морі, а для нересту заходять у річки.</a:t>
            </a:r>
            <a:endParaRPr lang="ru-RU" sz="1050" dirty="0"/>
          </a:p>
          <a:p>
            <a:pPr marL="0" indent="0" algn="just">
              <a:buNone/>
            </a:pPr>
            <a:r>
              <a:rPr lang="uk-UA" sz="1050" i="1" dirty="0"/>
              <a:t>Напівпрохідні </a:t>
            </a:r>
            <a:r>
              <a:rPr lang="uk-UA" sz="1050" dirty="0"/>
              <a:t>риби (сом, судак, лящ) живуть в </a:t>
            </a:r>
            <a:r>
              <a:rPr lang="uk-UA" sz="1050" dirty="0" smtClean="0"/>
              <a:t>опріснених </a:t>
            </a:r>
            <a:r>
              <a:rPr lang="uk-UA" sz="1050" dirty="0"/>
              <a:t>ділянках моря, що прилягають до гирл річок. На час зимування і розмноження вони мігрують у пониззя річок, проте можуть і все життя жити в прісних водоймах.</a:t>
            </a:r>
            <a:endParaRPr lang="ru-RU" sz="1050" dirty="0"/>
          </a:p>
          <a:p>
            <a:pPr marL="0" indent="0" algn="just">
              <a:buNone/>
            </a:pPr>
            <a:r>
              <a:rPr lang="uk-UA" sz="1050" dirty="0"/>
              <a:t>Прісноводні риби розмножуються на мілководді тих водойм, де вони живуть упродовж усього свого життя.</a:t>
            </a:r>
            <a:endParaRPr lang="ru-RU" sz="1050" dirty="0"/>
          </a:p>
          <a:p>
            <a:pPr marL="0" indent="0" algn="just">
              <a:buNone/>
            </a:pPr>
            <a:endParaRPr lang="ru-RU" sz="10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uk-UA" b="1" dirty="0"/>
              <a:t>Турбота про потомство. </a:t>
            </a:r>
            <a:r>
              <a:rPr lang="uk-UA" dirty="0"/>
              <a:t>У процесі розмноження знач­на кількість ікри риб гине з різних причин: одні ікринки залишились незаплідненими і загинули, інші були </a:t>
            </a:r>
            <a:r>
              <a:rPr lang="uk-UA" dirty="0" smtClean="0"/>
              <a:t>запліднені</a:t>
            </a:r>
            <a:r>
              <a:rPr lang="uk-UA" dirty="0"/>
              <a:t>, але їх з'їли риби або інші тварини. Личинок і мальків також знищують вороги. Усе це призводить до того, що лише невелика частина відкладеної ікри дає</a:t>
            </a:r>
            <a:r>
              <a:rPr lang="ru-RU" dirty="0"/>
              <a:t> потомство</a:t>
            </a:r>
            <a:r>
              <a:rPr lang="uk-UA" dirty="0"/>
              <a:t> з досягненням дорослої стадії.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У процесі природного добору вижили тільки ті види, у яких з'явились будь-які пристосування для збереження </a:t>
            </a:r>
            <a:r>
              <a:rPr lang="ru-RU" dirty="0"/>
              <a:t>потомства.</a:t>
            </a:r>
            <a:r>
              <a:rPr lang="uk-UA" dirty="0"/>
              <a:t> Так, у одних видів риб частина</a:t>
            </a:r>
            <a:r>
              <a:rPr lang="ru-RU" dirty="0"/>
              <a:t> потомства</a:t>
            </a:r>
            <a:r>
              <a:rPr lang="uk-UA" dirty="0"/>
              <a:t> до­живає до дорослого стану завдяки відкладанню величез­ної кількості ікринок (самка мойви відкладає від</a:t>
            </a:r>
            <a:r>
              <a:rPr lang="ru-RU" dirty="0"/>
              <a:t> 12</a:t>
            </a:r>
            <a:r>
              <a:rPr lang="uk-UA" dirty="0"/>
              <a:t> до </a:t>
            </a:r>
            <a:r>
              <a:rPr lang="ru-RU" dirty="0"/>
              <a:t>28 млн,</a:t>
            </a:r>
            <a:r>
              <a:rPr lang="uk-UA" dirty="0"/>
              <a:t> тріски</a:t>
            </a:r>
            <a:r>
              <a:rPr lang="ru-RU" dirty="0"/>
              <a:t> —</a:t>
            </a:r>
            <a:r>
              <a:rPr lang="uk-UA" dirty="0"/>
              <a:t> від</a:t>
            </a:r>
            <a:r>
              <a:rPr lang="ru-RU" dirty="0"/>
              <a:t> 3</a:t>
            </a:r>
            <a:r>
              <a:rPr lang="uk-UA" dirty="0"/>
              <a:t> до</a:t>
            </a:r>
            <a:r>
              <a:rPr lang="ru-RU" dirty="0"/>
              <a:t> 9 млн,</a:t>
            </a:r>
            <a:r>
              <a:rPr lang="uk-UA" dirty="0"/>
              <a:t> окуня</a:t>
            </a:r>
            <a:r>
              <a:rPr lang="ru-RU" dirty="0"/>
              <a:t> —</a:t>
            </a:r>
            <a:r>
              <a:rPr lang="uk-UA" dirty="0"/>
              <a:t> до</a:t>
            </a:r>
            <a:r>
              <a:rPr lang="ru-RU" dirty="0"/>
              <a:t> 300</a:t>
            </a:r>
            <a:r>
              <a:rPr lang="uk-UA" dirty="0"/>
              <a:t> тис. </a:t>
            </a:r>
            <a:r>
              <a:rPr lang="uk-UA" dirty="0" smtClean="0"/>
              <a:t>ікринок </a:t>
            </a:r>
            <a:r>
              <a:rPr lang="uk-UA" dirty="0"/>
              <a:t>тощо). У інших видів риб спостерігається турбота про </a:t>
            </a:r>
            <a:r>
              <a:rPr lang="ru-RU" dirty="0"/>
              <a:t>потомство.</a:t>
            </a:r>
            <a:r>
              <a:rPr lang="uk-UA" dirty="0"/>
              <a:t> І хоча вони відкладають невелику кількість ікринок (колючка, наприклад,</a:t>
            </a:r>
            <a:r>
              <a:rPr lang="ru-RU" dirty="0"/>
              <a:t> —</a:t>
            </a:r>
            <a:r>
              <a:rPr lang="uk-UA" dirty="0"/>
              <a:t> від</a:t>
            </a:r>
            <a:r>
              <a:rPr lang="ru-RU" dirty="0"/>
              <a:t> 80</a:t>
            </a:r>
            <a:r>
              <a:rPr lang="uk-UA" dirty="0"/>
              <a:t> до</a:t>
            </a:r>
            <a:r>
              <a:rPr lang="ru-RU" dirty="0"/>
              <a:t> 100),</a:t>
            </a:r>
            <a:r>
              <a:rPr lang="uk-UA" dirty="0"/>
              <a:t> однак лише незначна частина їх гине. Те саме стосується личинок та мальків цих риб. Наприклад, самці морської голки й мор­ського коника виношують ікру в спеціальних камерах, роз­міщених на черевці. Самець триголкової колючки будує гнізда з водоростей і оберігає ікринки, які відклали в них самки. Він не підпускає до гнізда ворогів, ремонтує і чис­тить його від сміття, працюючи грудними плавцями, підга­няє до гнізда свіжу воду і оберігає мальків упродовж кількох діб. Самець африканської прісноводної риби тиляпії ви­ношує ікру в ротовій порожнині, де в разі небезпеки хова­ються й мальки.</a:t>
            </a:r>
            <a:endParaRPr lang="ru-RU" dirty="0"/>
          </a:p>
          <a:p>
            <a:pPr marL="0" indent="0" algn="just">
              <a:buNone/>
            </a:pPr>
            <a:r>
              <a:rPr lang="uk-UA" b="1" dirty="0"/>
              <a:t>Різноманітність риб. </a:t>
            </a:r>
            <a:r>
              <a:rPr lang="uk-UA" dirty="0"/>
              <a:t>У зв'язку з неоднаковими умова-</a:t>
            </a:r>
            <a:r>
              <a:rPr lang="uk-UA" cap="small" dirty="0"/>
              <a:t>ii! </a:t>
            </a:r>
            <a:r>
              <a:rPr lang="uk-UA" dirty="0"/>
              <a:t>ми існування і живлення у різних видів риб у ході </a:t>
            </a:r>
            <a:r>
              <a:rPr lang="uk-UA" dirty="0" smtClean="0"/>
              <a:t>еволюції </a:t>
            </a:r>
            <a:r>
              <a:rPr lang="uk-UA" dirty="0"/>
              <a:t>виробились (завдяки мутаційній мінливості й </a:t>
            </a:r>
            <a:r>
              <a:rPr lang="uk-UA" dirty="0" smtClean="0"/>
              <a:t>добору</a:t>
            </a:r>
            <a:r>
              <a:rPr lang="uk-UA" dirty="0"/>
              <a:t>) своєрідні особливості будови тіла та способу життя. Наприклад, риби, що живуть у верхніх шарах води та в її товщі, як правило, мають обтічну форму тіла і добре роз­винений хвостовий плавець. Це дає їм змогу швидко пла­вати, переслідуючи здобич та рятуючись від хижаків. При­донні риби зазвичай мають сплющене тіло. Вони, як пра­вило, плавають повільно і завдяки захисному забарвлен­ню малопомітні як для здобичі, так і для ворогів. Деякі види глибоководних риб мають світні органи, бо світло ніколи не проникає на велику глибину. Риби, що мешка­ють у яскраво забарвлених коралових рифах, самі мають яскраве й пістряве забарвлення. Риби, які живуть у повній темряві (водойми печер),</a:t>
            </a:r>
            <a:r>
              <a:rPr lang="ru-RU" dirty="0"/>
              <a:t> —</a:t>
            </a:r>
            <a:r>
              <a:rPr lang="uk-UA" dirty="0"/>
              <a:t> безбарвні і сліпі.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uk-UA" b="1" dirty="0"/>
              <a:t>Надклас Риби </a:t>
            </a:r>
            <a:r>
              <a:rPr lang="uk-UA" dirty="0"/>
              <a:t>поділяють на два класи: клас Хрящові риби і клас Кісткові риби. Останній об'єднує чотири підкла­си: Хрящокісткові, Променепері, Дводишні, Кистепері.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До </a:t>
            </a:r>
            <a:r>
              <a:rPr lang="uk-UA" b="1" dirty="0"/>
              <a:t>Хрящових риб </a:t>
            </a:r>
            <a:r>
              <a:rPr lang="uk-UA" dirty="0"/>
              <a:t>належать акули і скати. їхній ске­лет є хрящовим і не костеніє впродовж життя. У цих риб немає плавального міхура і зябрових кришок. Хвостовий плавець нерівнолопатевий.</a:t>
            </a:r>
            <a:endParaRPr lang="ru-RU" dirty="0"/>
          </a:p>
          <a:p>
            <a:pPr marL="0" indent="0" algn="just">
              <a:buNone/>
            </a:pPr>
            <a:r>
              <a:rPr lang="uk-UA" b="1" i="1" dirty="0"/>
              <a:t>Ряд Акули. </a:t>
            </a:r>
            <a:r>
              <a:rPr lang="uk-UA" dirty="0"/>
              <a:t>Акули — найпримітивніші з усіх риб, що нині існують. Тіло їх видовжено-веретеноподібне з про­порційно розвиненими плавцями. Акули пристосовані до і швидкого плавання в поверхневих шарах води. Майже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всі вони</a:t>
            </a:r>
            <a:r>
              <a:rPr lang="ru-RU" dirty="0"/>
              <a:t> —</a:t>
            </a:r>
            <a:r>
              <a:rPr lang="uk-UA" dirty="0"/>
              <a:t> хижаки моря. Основна пожива акул</a:t>
            </a:r>
            <a:r>
              <a:rPr lang="ru-RU" dirty="0"/>
              <a:t> —</a:t>
            </a:r>
            <a:r>
              <a:rPr lang="uk-UA" dirty="0"/>
              <a:t> риба. </a:t>
            </a:r>
            <a:r>
              <a:rPr lang="uk-UA" dirty="0" smtClean="0"/>
              <a:t>Великі </a:t>
            </a:r>
            <a:r>
              <a:rPr lang="uk-UA" dirty="0"/>
              <a:t>акули можуть нападати на людей. Щелепи </a:t>
            </a:r>
            <a:r>
              <a:rPr lang="uk-UA" dirty="0" smtClean="0"/>
              <a:t>цих риб </a:t>
            </a:r>
            <a:r>
              <a:rPr lang="uk-UA" dirty="0"/>
              <a:t>озброєні численними гострими зубами, які захоплю­ють і утримують здобич. Довжина тіла акул буває у одних видів менш як</a:t>
            </a:r>
            <a:r>
              <a:rPr lang="ru-RU" dirty="0"/>
              <a:t> 1</a:t>
            </a:r>
            <a:r>
              <a:rPr lang="uk-UA" dirty="0"/>
              <a:t> м, у інших досягає</a:t>
            </a:r>
            <a:r>
              <a:rPr lang="ru-RU" dirty="0"/>
              <a:t> 10</a:t>
            </a:r>
            <a:r>
              <a:rPr lang="uk-UA" dirty="0"/>
              <a:t> м і більше. Промислове значення мають деякі види акул, з яких отримують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м'ясо і жир.</a:t>
            </a:r>
            <a:endParaRPr lang="ru-RU" dirty="0"/>
          </a:p>
          <a:p>
            <a:pPr marL="0" indent="0" algn="just">
              <a:buNone/>
            </a:pPr>
            <a:r>
              <a:rPr lang="uk-UA" b="1" i="1" dirty="0"/>
              <a:t>Ряд Скати. </a:t>
            </a:r>
            <a:r>
              <a:rPr lang="uk-UA" dirty="0"/>
              <a:t>Тіло скатів сплющене в спинно-черевному напрямку. Ці риби пристосувались до життя на дні. Вони малорухливі. Плавають скати за допомогою передніх плавців. Хвіст ската позбавлений плавця і схожий на дов­гий батіг. На хвості у ската-хвостокола є довгий шип, вкри­тий отруйним слизом. Цим шипом риба може боляче поранити. Електричні скати мають округле тіло і живуть у тропічних морях. У них розвинені спеціальні електричні органи, які дають розряди напругою до</a:t>
            </a:r>
            <a:r>
              <a:rPr lang="ru-RU" dirty="0"/>
              <a:t> 200</a:t>
            </a:r>
            <a:r>
              <a:rPr lang="uk-UA" dirty="0"/>
              <a:t> В, паралізуючи здобич і відлякуючи ворогів. Живляться скати переваж­но молюсками.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Усі </a:t>
            </a:r>
            <a:r>
              <a:rPr lang="uk-UA" b="1" dirty="0"/>
              <a:t>Кісткові риби </a:t>
            </a:r>
            <a:r>
              <a:rPr lang="uk-UA" dirty="0"/>
              <a:t>мають скелет, що складається з хря­ща і кісток. У них більш досконалий апарат зяброво­го дихання. Зябра вкриті кістковими зябровими кришка­ми. Плавці більшості видів (крім дводишних та деяких інших) підтримуються кістковими променями. Є пла­вальний міхур (іноді недорозвинений) і в рідкісних ви­падках легені. Кісткові</a:t>
            </a:r>
            <a:r>
              <a:rPr lang="ru-RU" dirty="0"/>
              <a:t> —</a:t>
            </a:r>
            <a:r>
              <a:rPr lang="uk-UA" dirty="0"/>
              <a:t> наймолодші за часом виник­нення риби і найбагатші на види, що мають досить значне поширення.</a:t>
            </a:r>
            <a:endParaRPr lang="ru-RU" dirty="0"/>
          </a:p>
          <a:p>
            <a:pPr marL="0" indent="0" algn="just">
              <a:buNone/>
            </a:pPr>
            <a:r>
              <a:rPr lang="uk-UA" b="1" i="1" dirty="0"/>
              <a:t>Ряд Осетрові. </a:t>
            </a:r>
            <a:r>
              <a:rPr lang="uk-UA" dirty="0"/>
              <a:t>Ця стародавня група, представники якої </a:t>
            </a:r>
            <a:r>
              <a:rPr lang="ru-RU" dirty="0"/>
              <a:t>(осетр,</a:t>
            </a:r>
            <a:r>
              <a:rPr lang="uk-UA" dirty="0"/>
              <a:t> білуга, севрюга, стерлядь) зберегли примітивну бу­дову. У них хорда зберігається впродовж усього життя. Тіл хребців немає, є лише верхні та нижні хрящові дуги хребців. Поряд з хрящем у цих риб утворюється й кісткова тканина. Хрящовий мозковий череп зовні вкритий шкір­ними кістками, які формують дах, боки і дно черепа. Є кісткова зяброва кришка. Осетрові мають веретенопо­дібну форму. Передня частина голови має форму видовже­ного рила. Суцільного лускового покриву у них немає. Вздовж тіла розміщено</a:t>
            </a:r>
            <a:r>
              <a:rPr lang="ru-RU" dirty="0"/>
              <a:t> 5</a:t>
            </a:r>
            <a:r>
              <a:rPr lang="uk-UA" dirty="0"/>
              <a:t> рядів кісткових жучків, а між ними шкіра вкрита дрібними кістковими пластинками й зернятками.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Осетрових цінують за високу якість ікри та м'яса. </a:t>
            </a:r>
            <a:r>
              <a:rPr lang="uk-UA" dirty="0" smtClean="0"/>
              <a:t>Великі </a:t>
            </a:r>
            <a:r>
              <a:rPr lang="uk-UA" dirty="0"/>
              <a:t>білуги досягають</a:t>
            </a:r>
            <a:r>
              <a:rPr lang="ru-RU" dirty="0"/>
              <a:t> 6—8</a:t>
            </a:r>
            <a:r>
              <a:rPr lang="uk-UA" dirty="0"/>
              <a:t> м завдовжки, а їхня маса </a:t>
            </a:r>
            <a:r>
              <a:rPr lang="uk-UA" dirty="0" smtClean="0"/>
              <a:t>становить </a:t>
            </a:r>
            <a:r>
              <a:rPr lang="uk-UA" dirty="0"/>
              <a:t>понад</a:t>
            </a:r>
            <a:r>
              <a:rPr lang="ru-RU" dirty="0"/>
              <a:t> 1</a:t>
            </a:r>
            <a:r>
              <a:rPr lang="uk-UA" dirty="0"/>
              <a:t> тонну. Такі екземпляри містять до 350 кг ікри. Осетрові раніше були дуже поширені у водоймах Європи і Північної Америки. Нині вони збереглися, </a:t>
            </a:r>
            <a:r>
              <a:rPr lang="uk-UA" dirty="0" smtClean="0"/>
              <a:t>головним </a:t>
            </a:r>
            <a:r>
              <a:rPr lang="uk-UA" dirty="0"/>
              <a:t>чином, у Каспійському морі.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uk-UA" b="1" i="1" dirty="0"/>
              <a:t>Ряд Оселедцеподібні </a:t>
            </a:r>
            <a:r>
              <a:rPr lang="ru-RU" dirty="0"/>
              <a:t>—</a:t>
            </a:r>
            <a:r>
              <a:rPr lang="uk-UA" dirty="0"/>
              <a:t> переважно дрібні риби. Для нересту вони підходять до берегів великими зграями, а деякі з них навіть заходять у ріки. Живляться оселедце­подібні дрібними рачками, що живуть у товщі води. Ці риби поширені в усіх морях. їх виловлювання у світово­му масштабі посідає перше місце.</a:t>
            </a:r>
            <a:endParaRPr lang="ru-RU" dirty="0"/>
          </a:p>
          <a:p>
            <a:pPr marL="0" indent="0" algn="just">
              <a:buNone/>
            </a:pPr>
            <a:r>
              <a:rPr lang="uk-UA" b="1" i="1" dirty="0"/>
              <a:t>Ряд Коропоподібні. </a:t>
            </a:r>
            <a:r>
              <a:rPr lang="uk-UA" dirty="0"/>
              <a:t>Представники цього ряду за багать­ма ознаками дуже схожі на оселедцеподібних (наявність черевних плавців, розвиток лопаткової частини в плечо­вому поясі тощо).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Для коропоподібних, що становлять більшу частину наших прісноводних риб, характерними ознаками є: без­зубий рот, добре розвинені глоткові зуби, які розміщені на задній видозміненій зябровій дузі. Типові представники цього ряду</a:t>
            </a:r>
            <a:r>
              <a:rPr lang="ru-RU" dirty="0"/>
              <a:t> —</a:t>
            </a:r>
            <a:r>
              <a:rPr lang="uk-UA" dirty="0"/>
              <a:t> сазан, або короп, лящ, карась, плітка та бага­то інших видів. Коропоподібні риби — важливий об'єкт промислу.</a:t>
            </a:r>
            <a:endParaRPr lang="ru-RU" dirty="0"/>
          </a:p>
          <a:p>
            <a:pPr marL="0" indent="0" algn="just">
              <a:buNone/>
            </a:pPr>
            <a:r>
              <a:rPr lang="uk-UA" b="1" i="1" dirty="0"/>
              <a:t>Ряд Окунеподібиих </a:t>
            </a:r>
            <a:r>
              <a:rPr lang="uk-UA" dirty="0"/>
              <a:t>найчисленніший серед сучасних риб. Більшість окунеподібиих — морські риби (ставрида, ту­нець, скумбрія, бички тощо). У прісних водоймах України звичні окунь і судак. У Чорне та Азовське моря іноді за­ходить із Середземного моря меч-риба. Черевні плавці окунеподібиих перемістилися вперед і розміщені під груд­ними. Плавальний міхур з травним апаратом не сполу­чений. Плавці мають колючки.</a:t>
            </a:r>
            <a:endParaRPr lang="ru-RU" dirty="0"/>
          </a:p>
          <a:p>
            <a:pPr marL="0" indent="0" algn="just">
              <a:buNone/>
            </a:pPr>
            <a:r>
              <a:rPr lang="uk-UA" b="1" i="1" dirty="0"/>
              <a:t>Надряд Кистепері. </a:t>
            </a:r>
            <a:r>
              <a:rPr lang="uk-UA" dirty="0"/>
              <a:t>Кистепері риби донедавна були відомі лише у вигляді викопних решток. Проте в</a:t>
            </a:r>
            <a:r>
              <a:rPr lang="ru-RU" dirty="0"/>
              <a:t> 1938</a:t>
            </a:r>
            <a:r>
              <a:rPr lang="uk-UA" dirty="0"/>
              <a:t> р. біля південних берегів Африки випадково піймали живу кистеперу рибу</a:t>
            </a:r>
            <a:r>
              <a:rPr lang="ru-RU" dirty="0"/>
              <a:t> — </a:t>
            </a:r>
            <a:r>
              <a:rPr lang="uk-UA" i="1" dirty="0"/>
              <a:t>латимерію. </a:t>
            </a:r>
            <a:r>
              <a:rPr lang="uk-UA" dirty="0"/>
              <a:t>В наступні роки було спійма­но ще кілька особин живих кистеперих риб. Кистепері мають спільних предків із стародавніми наземними </a:t>
            </a:r>
            <a:r>
              <a:rPr lang="uk-UA" dirty="0" smtClean="0"/>
              <a:t>чотириногими </a:t>
            </a:r>
            <a:r>
              <a:rPr lang="uk-UA" dirty="0"/>
              <a:t>тваринами. Від цих предків виникли й дводишні риби.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Викопні кистепері риби вкриті щільним панциром з луски особливого типу. Поверхня такої луски утворена зрослими дентиноподібними зубоподібними утворами. Кистепері мали кістковий скелет. Плавальний міхур вони, мабуть, використовували як гідростатичний апарат і до­датковий орган дихання. Парні плавці кистеперих риб пристосовані не лише до плавання, а й до повзання по грунту. Кістки плавців деяких кистеперих мають багато спільного з кістками п'ятипалої кінцівки хребетних. Се­ред плавців кистеперої риби легко виявити гомологи пле­чової, ліктьової та променевої кісток; ряд променів на кінці плавця відповідає кісткам кисті. Палеонтологічні мате­ріали свідчать про те, що п'ятипала кінцівка розвинулась із плавців кистеперої риби в результаті поступового </a:t>
            </a:r>
            <a:r>
              <a:rPr lang="uk-UA" dirty="0" smtClean="0"/>
              <a:t>зменшення </a:t>
            </a:r>
            <a:r>
              <a:rPr lang="uk-UA" dirty="0"/>
              <a:t>кількості променів.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2800" dirty="0" smtClean="0"/>
              <a:t>Хрящові риби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643578"/>
            <a:ext cx="8229600" cy="482585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dirty="0" smtClean="0"/>
              <a:t>Чорноморська акула – катран</a:t>
            </a:r>
            <a:endParaRPr lang="ru-RU" dirty="0"/>
          </a:p>
        </p:txBody>
      </p:sp>
      <p:pic>
        <p:nvPicPr>
          <p:cNvPr id="5" name="Рисунок 4" descr="katran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857232"/>
            <a:ext cx="6286524" cy="471489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072206"/>
            <a:ext cx="8229600" cy="411147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dirty="0" smtClean="0"/>
              <a:t>Скат-голкохвіст, або морський кіт, мешкає у Чорному морі</a:t>
            </a:r>
            <a:endParaRPr lang="ru-RU" dirty="0"/>
          </a:p>
        </p:txBody>
      </p:sp>
      <p:pic>
        <p:nvPicPr>
          <p:cNvPr id="4" name="Рисунок 3" descr="0_1c65c_fb7cadba_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85728"/>
            <a:ext cx="7143800" cy="570075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072206"/>
            <a:ext cx="8229600" cy="411147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dirty="0" smtClean="0"/>
              <a:t>Осетр</a:t>
            </a:r>
            <a:endParaRPr lang="ru-RU" dirty="0"/>
          </a:p>
        </p:txBody>
      </p:sp>
      <p:pic>
        <p:nvPicPr>
          <p:cNvPr id="4" name="Рисунок 3" descr="Oset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7"/>
            <a:ext cx="8358246" cy="557216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Кісткові риби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5016"/>
            <a:ext cx="8229600" cy="411147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dirty="0" smtClean="0"/>
              <a:t>Риба вітрильник – цінна промислова риба</a:t>
            </a:r>
            <a:endParaRPr lang="ru-RU" dirty="0"/>
          </a:p>
        </p:txBody>
      </p:sp>
      <p:pic>
        <p:nvPicPr>
          <p:cNvPr id="4" name="Рисунок 3" descr="2833378952_60d28b5c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152128"/>
            <a:ext cx="6500858" cy="43165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uk-UA" b="1" dirty="0" smtClean="0"/>
              <a:t>ТИП ХОРДОВІ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uk-UA" b="1" dirty="0" smtClean="0"/>
              <a:t>Загальна </a:t>
            </a:r>
            <a:r>
              <a:rPr lang="uk-UA" b="1" dirty="0"/>
              <a:t>характеристика. </a:t>
            </a:r>
            <a:r>
              <a:rPr lang="uk-UA" dirty="0"/>
              <a:t>До </a:t>
            </a:r>
            <a:r>
              <a:rPr lang="uk-UA" i="1" dirty="0"/>
              <a:t>типу Хордові </a:t>
            </a:r>
            <a:r>
              <a:rPr lang="uk-UA" dirty="0"/>
              <a:t>належить близько</a:t>
            </a:r>
            <a:r>
              <a:rPr lang="ru-RU" dirty="0"/>
              <a:t> 40</a:t>
            </a:r>
            <a:r>
              <a:rPr lang="uk-UA" dirty="0"/>
              <a:t> тис. видів тварин, які живуть на суходолі, в океанах, морях і прісних водоймах.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Еволюція органічного світу досягла найвищого ступеня розвитку в типі хордових, а саме</a:t>
            </a:r>
            <a:r>
              <a:rPr lang="ru-RU" dirty="0"/>
              <a:t> —</a:t>
            </a:r>
            <a:r>
              <a:rPr lang="uk-UA" dirty="0"/>
              <a:t> в підтипі хребетних. Вивчення еволюції хребетних допомагає зрозуміти </a:t>
            </a:r>
            <a:r>
              <a:rPr lang="uk-UA" dirty="0" smtClean="0"/>
              <a:t>особливості </a:t>
            </a:r>
            <a:r>
              <a:rPr lang="uk-UA" dirty="0"/>
              <a:t>будови тіла людини. Хребетні мають велике </a:t>
            </a:r>
            <a:r>
              <a:rPr lang="uk-UA" dirty="0" smtClean="0"/>
              <a:t>народногосподарське </a:t>
            </a:r>
            <a:r>
              <a:rPr lang="uk-UA" dirty="0"/>
              <a:t>і медичне значення.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Хордові мають комплекс специфічних ознак, які не </a:t>
            </a:r>
            <a:r>
              <a:rPr lang="uk-UA" dirty="0" smtClean="0"/>
              <a:t>зустрічаються </a:t>
            </a:r>
            <a:r>
              <a:rPr lang="uk-UA" dirty="0"/>
              <a:t>у тварин, що належать до інших типів </a:t>
            </a:r>
            <a:r>
              <a:rPr lang="uk-UA" dirty="0" smtClean="0"/>
              <a:t>тваринного </a:t>
            </a:r>
            <a:r>
              <a:rPr lang="uk-UA" dirty="0"/>
              <a:t>світу.</a:t>
            </a:r>
            <a:endParaRPr lang="ru-RU" dirty="0"/>
          </a:p>
          <a:p>
            <a:pPr marL="400050" lvl="1" indent="0" algn="just">
              <a:buNone/>
            </a:pPr>
            <a:r>
              <a:rPr lang="ru-RU" b="1" dirty="0"/>
              <a:t>1. </a:t>
            </a:r>
            <a:r>
              <a:rPr lang="uk-UA" b="1" dirty="0"/>
              <a:t>Опорою всього тіла хордових є внутрішній осьовий скелет, або хорда. Вона розміщена в спинній частині </a:t>
            </a:r>
            <a:r>
              <a:rPr lang="uk-UA" b="1" dirty="0" smtClean="0"/>
              <a:t>тварин </a:t>
            </a:r>
            <a:r>
              <a:rPr lang="uk-UA" b="1" dirty="0"/>
              <a:t>і являє собою пружний стрижень з вакуолізованих клітин. Розвивається хорда з ентодерми. Впродовж </a:t>
            </a:r>
            <a:r>
              <a:rPr lang="uk-UA" b="1" dirty="0" smtClean="0"/>
              <a:t>життя </a:t>
            </a:r>
            <a:r>
              <a:rPr lang="uk-UA" b="1" dirty="0"/>
              <a:t>вона зберігається лише у нижчих форм (ланцетник). У вищих вона є лише в зародковому стані і пізніше змінюється хребцями.</a:t>
            </a:r>
            <a:endParaRPr lang="ru-RU" b="1" dirty="0"/>
          </a:p>
          <a:p>
            <a:pPr marL="400050" lvl="1" indent="0" algn="just">
              <a:buNone/>
            </a:pPr>
            <a:r>
              <a:rPr lang="ru-RU" b="1" dirty="0"/>
              <a:t>2. </a:t>
            </a:r>
            <a:r>
              <a:rPr lang="uk-UA" b="1" dirty="0"/>
              <a:t>Центральна нервова система трубчастого типу </a:t>
            </a:r>
            <a:r>
              <a:rPr lang="uk-UA" b="1" dirty="0" smtClean="0"/>
              <a:t>розміщена </a:t>
            </a:r>
            <a:r>
              <a:rPr lang="uk-UA" b="1" dirty="0"/>
              <a:t>над хордою. Розвивається вона з ектодерми і у </a:t>
            </a:r>
            <a:r>
              <a:rPr lang="uk-UA" b="1" dirty="0" smtClean="0"/>
              <a:t>хребетних </a:t>
            </a:r>
            <a:r>
              <a:rPr lang="uk-UA" b="1" dirty="0"/>
              <a:t>диференціюється на головний і спинний мозок.</a:t>
            </a:r>
            <a:endParaRPr lang="ru-RU" b="1" dirty="0"/>
          </a:p>
          <a:p>
            <a:pPr marL="400050" lvl="1" indent="0" algn="just">
              <a:buNone/>
            </a:pPr>
            <a:r>
              <a:rPr lang="ru-RU" b="1" dirty="0"/>
              <a:t>3. </a:t>
            </a:r>
            <a:r>
              <a:rPr lang="uk-UA" b="1" dirty="0"/>
              <a:t>Під хордою розміщена травна трубка. Вона </a:t>
            </a:r>
            <a:r>
              <a:rPr lang="uk-UA" b="1" dirty="0" smtClean="0"/>
              <a:t>починається </a:t>
            </a:r>
            <a:r>
              <a:rPr lang="uk-UA" b="1" dirty="0"/>
              <a:t>ротом і закінчується відхідником. Передній відділ кишки (глотка) у зародків пронизаний зябровими </a:t>
            </a:r>
            <a:r>
              <a:rPr lang="uk-UA" b="1" dirty="0" smtClean="0"/>
              <a:t>щілинами</a:t>
            </a:r>
            <a:r>
              <a:rPr lang="uk-UA" b="1" dirty="0"/>
              <a:t>, які або зберігаються впродовж усього життя у ниж­чих хордових (ланцетник, риби тощо), або редукуються в процесі розвитку.</a:t>
            </a:r>
            <a:endParaRPr lang="ru-RU" b="1" dirty="0"/>
          </a:p>
          <a:p>
            <a:pPr marL="400050" lvl="1" indent="0" algn="just">
              <a:buNone/>
            </a:pPr>
            <a:r>
              <a:rPr lang="ru-RU" b="1" dirty="0"/>
              <a:t>4. </a:t>
            </a:r>
            <a:r>
              <a:rPr lang="uk-UA" b="1" dirty="0"/>
              <a:t>Центральний орган кровообігу (серце або кровоносна судина, що його замінює) міститься в черевній частині тіла.</a:t>
            </a:r>
            <a:endParaRPr lang="ru-RU" b="1" dirty="0"/>
          </a:p>
          <a:p>
            <a:pPr marL="0" indent="0" algn="just">
              <a:buNone/>
            </a:pPr>
            <a:r>
              <a:rPr lang="uk-UA" dirty="0"/>
              <a:t>Хорда, нервова і травна трубки тягнуться вздовж усього тіла і становлять комплекс осьових органів.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Разом з тим хордові тварини, як і вищі представники безхордових, є тришаровими організмами з білатеральною, або двобічною, симетрією, вторинною порожниною тіла і вторинним ротом.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Тип Хордові поділяють на три підтипи: Оболонники, Безчерепні та Черепні, або </a:t>
            </a:r>
            <a:r>
              <a:rPr lang="uk-UA" dirty="0" smtClean="0"/>
              <a:t>Хребетні. </a:t>
            </a:r>
            <a:r>
              <a:rPr lang="uk-UA" dirty="0"/>
              <a:t>До підтипу Безчерепні </a:t>
            </a:r>
            <a:r>
              <a:rPr lang="uk-UA" dirty="0" smtClean="0"/>
              <a:t>належать </a:t>
            </a:r>
            <a:r>
              <a:rPr lang="uk-UA" dirty="0"/>
              <a:t>невеликі морські тварини, що живуть на дні </a:t>
            </a:r>
            <a:r>
              <a:rPr lang="uk-UA" dirty="0" smtClean="0"/>
              <a:t>піщаних </a:t>
            </a:r>
            <a:r>
              <a:rPr lang="uk-UA" dirty="0"/>
              <a:t>обмілин, зарившись у пісок. Підтип містить лише один клас</a:t>
            </a:r>
            <a:r>
              <a:rPr lang="ru-RU" dirty="0"/>
              <a:t> —</a:t>
            </a:r>
            <a:r>
              <a:rPr lang="uk-UA" dirty="0"/>
              <a:t> Ланцетники.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uk-UA" b="1" dirty="0" smtClean="0"/>
              <a:t>Клас Земноводні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14974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uk-UA" b="1" dirty="0" smtClean="0"/>
              <a:t>Загальна </a:t>
            </a:r>
            <a:r>
              <a:rPr lang="uk-UA" b="1" dirty="0"/>
              <a:t>характеристика. </a:t>
            </a:r>
            <a:r>
              <a:rPr lang="uk-UA" dirty="0"/>
              <a:t>Сучасна фауна </a:t>
            </a:r>
            <a:r>
              <a:rPr lang="uk-UA" i="1" dirty="0"/>
              <a:t>земноводних, </a:t>
            </a:r>
            <a:r>
              <a:rPr lang="uk-UA" dirty="0"/>
              <a:t>або </a:t>
            </a:r>
            <a:r>
              <a:rPr lang="uk-UA" i="1" dirty="0"/>
              <a:t>амфібій, </a:t>
            </a:r>
            <a:r>
              <a:rPr lang="uk-UA" dirty="0"/>
              <a:t>нечисленна, менш як</a:t>
            </a:r>
            <a:r>
              <a:rPr lang="ru-RU" dirty="0"/>
              <a:t> 2</a:t>
            </a:r>
            <a:r>
              <a:rPr lang="uk-UA" dirty="0"/>
              <a:t> тис. видів. Упродовж усього життя або хоча б у личинковій стадії земноводні обов'язково пов'язані з водним середовищем, оскільки їхні яйця не мають оболонок, що захищали б їх від висихання. Дорослі форми для нормальної життєдіяльності потребу­ють постійного зволоження шкіри, тому живуть лише по­близу водойм або в місцях з високою вологістю.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За морфологічними та біологічними ознаками амфібії займають проміжне положення між власне водяними і власне наземними організмами. Походження амфібій по­в'язане з низкою ароморфозів, таких як поява п'ятипалої кінцівки, розвиток легень, розділення передсердя на дві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камери і поява двох кіл кровообігу, прогресивний </a:t>
            </a:r>
            <a:r>
              <a:rPr lang="uk-UA" dirty="0" smtClean="0"/>
              <a:t>розвиток </a:t>
            </a:r>
            <a:r>
              <a:rPr lang="uk-UA" dirty="0"/>
              <a:t>центральної нервової системи та органів чуття.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Типовий представник класу </a:t>
            </a:r>
            <a:r>
              <a:rPr lang="ru-RU" dirty="0"/>
              <a:t>— </a:t>
            </a:r>
            <a:r>
              <a:rPr lang="uk-UA" dirty="0"/>
              <a:t>жаба</a:t>
            </a:r>
            <a:r>
              <a:rPr lang="ru-RU" b="1" dirty="0"/>
              <a:t>, </a:t>
            </a:r>
            <a:r>
              <a:rPr lang="uk-UA" dirty="0" smtClean="0"/>
              <a:t>яка має </a:t>
            </a:r>
            <a:r>
              <a:rPr lang="uk-UA" dirty="0"/>
              <a:t>короткий тулуб без хвоста, видовжені задні кінцівки з пла­вальними перетинками. Передні кінцівки, на відміну від задніх, мають значно менші розміри; на них є чотири пальці.</a:t>
            </a:r>
            <a:endParaRPr lang="ru-RU" dirty="0"/>
          </a:p>
          <a:p>
            <a:pPr marL="0" indent="0" algn="just">
              <a:buNone/>
            </a:pPr>
            <a:r>
              <a:rPr lang="uk-UA" b="1" i="1" dirty="0"/>
              <a:t>Покриви тіла. </a:t>
            </a:r>
            <a:r>
              <a:rPr lang="uk-UA" dirty="0"/>
              <a:t>Шкіра жаби гола і завжди вкрита </a:t>
            </a:r>
            <a:r>
              <a:rPr lang="uk-UA" dirty="0" smtClean="0"/>
              <a:t>слизом</a:t>
            </a:r>
            <a:r>
              <a:rPr lang="uk-UA" dirty="0"/>
              <a:t>, який виділяється великою кількістю слизових бага­токлітинних залоз. Вона не лише виконує захисну </a:t>
            </a:r>
            <a:r>
              <a:rPr lang="uk-UA" dirty="0" smtClean="0"/>
              <a:t>функцію </a:t>
            </a:r>
            <a:r>
              <a:rPr lang="uk-UA" dirty="0"/>
              <a:t>і сприймає зовнішні подразнення, а й бере участь у газообміні</a:t>
            </a:r>
            <a:r>
              <a:rPr lang="uk-UA" dirty="0" smtClean="0"/>
              <a:t>.</a:t>
            </a:r>
          </a:p>
          <a:p>
            <a:pPr marL="0" indent="0" algn="just">
              <a:buNone/>
            </a:pPr>
            <a:r>
              <a:rPr lang="ru-RU" b="1" i="1" dirty="0"/>
              <a:t>Скелет. </a:t>
            </a:r>
            <a:r>
              <a:rPr lang="ru-RU" dirty="0"/>
              <a:t>У</a:t>
            </a:r>
            <a:r>
              <a:rPr lang="uk-UA" dirty="0"/>
              <a:t> хребті з'являються</a:t>
            </a:r>
            <a:r>
              <a:rPr lang="ru-RU" dirty="0"/>
              <a:t> два</a:t>
            </a:r>
            <a:r>
              <a:rPr lang="uk-UA" dirty="0"/>
              <a:t> нових відділи, яких не було в риб і які характерні для наземних хребетних,</a:t>
            </a:r>
            <a:r>
              <a:rPr lang="ru-RU" dirty="0"/>
              <a:t> — </a:t>
            </a:r>
            <a:r>
              <a:rPr lang="uk-UA" dirty="0"/>
              <a:t>шийний і крижовий. Шийний відділ складається лише з одного кільцеподібного хребця. Потім ідуть 7 тулубових хребців, які мають бокові відростки. В крижовому відділі також один хребець, до якого причленовуються кістки тазового поясу. Хвостові хребці (їх</a:t>
            </a:r>
            <a:r>
              <a:rPr lang="ru-RU" dirty="0"/>
              <a:t> 12)</a:t>
            </a:r>
            <a:r>
              <a:rPr lang="uk-UA" dirty="0"/>
              <a:t> у безхвостих </a:t>
            </a:r>
            <a:r>
              <a:rPr lang="uk-UA" dirty="0" smtClean="0"/>
              <a:t>зростаються </a:t>
            </a:r>
            <a:r>
              <a:rPr lang="uk-UA" dirty="0"/>
              <a:t>в одну паличкоподібну кістку</a:t>
            </a:r>
            <a:r>
              <a:rPr lang="ru-RU" dirty="0"/>
              <a:t> — </a:t>
            </a:r>
            <a:r>
              <a:rPr lang="uk-UA" i="1" dirty="0"/>
              <a:t>уростпиль. </a:t>
            </a:r>
            <a:r>
              <a:rPr lang="uk-UA" dirty="0"/>
              <a:t>Між тілами хребців зберігаються залишки хорди, є верхні дуги і остистий відросток. Ребер і грудної клітки у амфібій немає.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Череп значною мірою залишається хрящовим, що </a:t>
            </a:r>
            <a:r>
              <a:rPr lang="uk-UA" dirty="0" smtClean="0"/>
              <a:t>зумовлює </a:t>
            </a:r>
            <a:r>
              <a:rPr lang="uk-UA" dirty="0"/>
              <a:t>подібність земноводних до кистеперих риб. Він у жаби широкий і плоский, кількість кісток у ньому </a:t>
            </a:r>
            <a:r>
              <a:rPr lang="uk-UA" dirty="0" smtClean="0"/>
              <a:t>невелика</a:t>
            </a:r>
            <a:r>
              <a:rPr lang="uk-UA" dirty="0"/>
              <a:t>. Скелет вільних кінцівок розчленовується на З від­діли. Кінцівки зв'язані з хребтом через кістки поясів кінцівок. До поясу передніх кінцівок входять: грудна кістка (груднина), дві воронячі кістки, дві ключиці і дві лопатки. Пояс задніх кінцівок складається з двох зроще­них тазових кісток і прикріплюється до поперечних відростків крижового хребця. У передній кінцівці розріз­няють плече (одна кістка — плечова), передпліччя (дві зрощені кістки) і кисть з чотирма пальцями. У задній кінцівці розрізняють стегно (одна кістка — стегнова), </a:t>
            </a:r>
            <a:r>
              <a:rPr lang="uk-UA" dirty="0" smtClean="0"/>
              <a:t>гомілку </a:t>
            </a:r>
            <a:r>
              <a:rPr lang="uk-UA" dirty="0"/>
              <a:t>(дві зрослі кістки) і стопу з п'ятьма пальцями.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57826"/>
            <a:ext cx="8229600" cy="1071570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uk-UA" b="1" dirty="0"/>
              <a:t>Анатомічна будова жаби: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1 —</a:t>
            </a:r>
            <a:r>
              <a:rPr lang="uk-UA" dirty="0"/>
              <a:t> серце; </a:t>
            </a:r>
            <a:r>
              <a:rPr lang="ru-RU" dirty="0"/>
              <a:t>2 —</a:t>
            </a:r>
            <a:r>
              <a:rPr lang="uk-UA" dirty="0"/>
              <a:t> легеня;</a:t>
            </a:r>
            <a:r>
              <a:rPr lang="ru-RU" dirty="0"/>
              <a:t> 3 —</a:t>
            </a:r>
            <a:r>
              <a:rPr lang="uk-UA" dirty="0"/>
              <a:t> печінка; </a:t>
            </a:r>
            <a:r>
              <a:rPr lang="ru-RU" dirty="0"/>
              <a:t>4 —</a:t>
            </a:r>
            <a:r>
              <a:rPr lang="uk-UA" dirty="0"/>
              <a:t> дванадцятипала кишка;</a:t>
            </a:r>
            <a:r>
              <a:rPr lang="ru-RU" dirty="0"/>
              <a:t> 5 — </a:t>
            </a:r>
            <a:r>
              <a:rPr lang="uk-UA" dirty="0"/>
              <a:t>підшлункова залоза; </a:t>
            </a:r>
            <a:r>
              <a:rPr lang="ru-RU" dirty="0"/>
              <a:t>6 —</a:t>
            </a:r>
            <a:r>
              <a:rPr lang="uk-UA" dirty="0"/>
              <a:t> шлунок;</a:t>
            </a:r>
            <a:r>
              <a:rPr lang="ru-RU" dirty="0"/>
              <a:t> 7 —</a:t>
            </a:r>
            <a:r>
              <a:rPr lang="uk-UA" dirty="0"/>
              <a:t> ліва нирка; </a:t>
            </a:r>
            <a:r>
              <a:rPr lang="ru-RU" dirty="0"/>
              <a:t>8 —</a:t>
            </a:r>
            <a:r>
              <a:rPr lang="uk-UA" dirty="0"/>
              <a:t> тонка кишка; </a:t>
            </a:r>
            <a:r>
              <a:rPr lang="ru-RU" dirty="0"/>
              <a:t>9 —</a:t>
            </a:r>
            <a:r>
              <a:rPr lang="uk-UA" dirty="0"/>
              <a:t> сечовід; </a:t>
            </a:r>
            <a:r>
              <a:rPr lang="ru-RU" dirty="0"/>
              <a:t>10 —</a:t>
            </a:r>
            <a:r>
              <a:rPr lang="uk-UA" dirty="0"/>
              <a:t> селезінка; </a:t>
            </a:r>
            <a:r>
              <a:rPr lang="ru-RU" dirty="0"/>
              <a:t>11 —</a:t>
            </a:r>
            <a:r>
              <a:rPr lang="uk-UA" dirty="0"/>
              <a:t> товста кишка; </a:t>
            </a:r>
            <a:r>
              <a:rPr lang="ru-RU" dirty="0"/>
              <a:t>12, 16 —</a:t>
            </a:r>
            <a:r>
              <a:rPr lang="uk-UA" dirty="0"/>
              <a:t> яйцепрово­ди; </a:t>
            </a:r>
            <a:r>
              <a:rPr lang="ru-RU" dirty="0"/>
              <a:t>13 —</a:t>
            </a:r>
            <a:r>
              <a:rPr lang="uk-UA" dirty="0"/>
              <a:t> сечовий міхур; </a:t>
            </a:r>
            <a:r>
              <a:rPr lang="ru-RU" dirty="0"/>
              <a:t>14 —</a:t>
            </a:r>
            <a:r>
              <a:rPr lang="uk-UA" dirty="0"/>
              <a:t> клоака; </a:t>
            </a:r>
            <a:r>
              <a:rPr lang="ru-RU" dirty="0"/>
              <a:t>15 —</a:t>
            </a:r>
            <a:r>
              <a:rPr lang="uk-UA" dirty="0"/>
              <a:t> матка; </a:t>
            </a:r>
            <a:r>
              <a:rPr lang="ru-RU" dirty="0"/>
              <a:t>17 —</a:t>
            </a:r>
            <a:r>
              <a:rPr lang="uk-UA" dirty="0"/>
              <a:t> спинна аорта; </a:t>
            </a:r>
            <a:r>
              <a:rPr lang="ru-RU" dirty="0"/>
              <a:t>18 —</a:t>
            </a:r>
            <a:r>
              <a:rPr lang="uk-UA" dirty="0"/>
              <a:t> правий яєчник (лівий видалено); </a:t>
            </a:r>
            <a:r>
              <a:rPr lang="ru-RU" dirty="0"/>
              <a:t>19 —</a:t>
            </a:r>
            <a:r>
              <a:rPr lang="uk-UA" dirty="0"/>
              <a:t> жовчний міхур; </a:t>
            </a:r>
            <a:r>
              <a:rPr lang="ru-RU" dirty="0"/>
              <a:t>20 — </a:t>
            </a:r>
            <a:r>
              <a:rPr lang="uk-UA" dirty="0"/>
              <a:t>права частка печінки; </a:t>
            </a:r>
            <a:r>
              <a:rPr lang="ru-RU" dirty="0"/>
              <a:t>21 —</a:t>
            </a:r>
            <a:r>
              <a:rPr lang="uk-UA" dirty="0"/>
              <a:t> лійка яйцепроводу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85728"/>
            <a:ext cx="3714776" cy="482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uk-UA" b="1" i="1" dirty="0"/>
              <a:t>Мускулатура </a:t>
            </a:r>
            <a:r>
              <a:rPr lang="uk-UA" dirty="0"/>
              <a:t>має вторинну сегментацію: м'язи можна розділити на групи антагоністів — згиначі і розгиначі, привідні і відвідні. Завдяки узгодженій діяльності м'язи забезпечують різноманітніші форми рухів, ніж у риб. Більшість м'язів прикріплюється до кісток скелета сухо­жилками.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Внутрішні органи жаби лежать у порожнині тіла, яка вистелена тонким шаром епітелію і містить незначну кількість рідини. Більша частина порожнини тіла </a:t>
            </a:r>
            <a:r>
              <a:rPr lang="uk-UA" dirty="0" smtClean="0"/>
              <a:t>зайнята </a:t>
            </a:r>
            <a:r>
              <a:rPr lang="uk-UA" dirty="0"/>
              <a:t>органами травлення.</a:t>
            </a:r>
            <a:endParaRPr lang="ru-RU" dirty="0"/>
          </a:p>
          <a:p>
            <a:pPr marL="0" indent="0" algn="just">
              <a:buNone/>
            </a:pPr>
            <a:r>
              <a:rPr lang="uk-UA" b="1" i="1" dirty="0"/>
              <a:t>Травна система. </a:t>
            </a:r>
            <a:r>
              <a:rPr lang="uk-UA" dirty="0"/>
              <a:t>У ротовій порожнині жаби </a:t>
            </a:r>
            <a:r>
              <a:rPr lang="uk-UA" dirty="0" smtClean="0"/>
              <a:t>знаходиться </a:t>
            </a:r>
            <a:r>
              <a:rPr lang="uk-UA" dirty="0"/>
              <a:t>язик, прикріплений своїм переднім кінцем, і тварина викидає його під час захоплення здобичі. На верхній </a:t>
            </a:r>
            <a:r>
              <a:rPr lang="uk-UA" dirty="0" smtClean="0"/>
              <a:t>щелепі </a:t>
            </a:r>
            <a:r>
              <a:rPr lang="uk-UA" dirty="0"/>
              <a:t>жаби, а також на піднебінних кістках є дрібні, </a:t>
            </a:r>
            <a:r>
              <a:rPr lang="uk-UA" dirty="0" smtClean="0"/>
              <a:t>недиференційовані </a:t>
            </a:r>
            <a:r>
              <a:rPr lang="uk-UA" dirty="0"/>
              <a:t>зуби, призначені для притримання здобичі в роті. Слина не містить ферментів. Травний канал почи­нається ротоглотковою порожниною, яка, звужуючись, пе­реходить у стравохід. Ковтанню їжі сприяють очні яблу­ка, які за допомогою спеціальних м'язів втягуються </a:t>
            </a:r>
            <a:r>
              <a:rPr lang="uk-UA" dirty="0" smtClean="0"/>
              <a:t>всередину</a:t>
            </a:r>
            <a:r>
              <a:rPr lang="ru-RU" dirty="0" smtClean="0"/>
              <a:t> </a:t>
            </a:r>
            <a:r>
              <a:rPr lang="ru-RU" dirty="0"/>
              <a:t>ротоглотки.</a:t>
            </a:r>
            <a:r>
              <a:rPr lang="uk-UA" dirty="0"/>
              <a:t> Короткий стравохід впадає в порівня-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но</a:t>
            </a:r>
            <a:r>
              <a:rPr lang="uk-UA" dirty="0"/>
              <a:t> слабко відмежований шлунок, який переходить у </a:t>
            </a:r>
            <a:r>
              <a:rPr lang="uk-UA" dirty="0" smtClean="0"/>
              <a:t>кишку</a:t>
            </a:r>
            <a:r>
              <a:rPr lang="uk-UA" dirty="0"/>
              <a:t>. Дванадцятипала кишка лежить під шлунком, решта кишок складаються петлями, потім переходять у задню (пряму) кишку і закінчуються </a:t>
            </a:r>
            <a:r>
              <a:rPr lang="uk-UA" i="1" dirty="0"/>
              <a:t>клоакою </a:t>
            </a:r>
            <a:r>
              <a:rPr lang="uk-UA" dirty="0"/>
              <a:t>— розширеним відділом товстої кишки. Є травні залози: слинні, </a:t>
            </a:r>
            <a:r>
              <a:rPr lang="uk-UA" dirty="0" smtClean="0"/>
              <a:t>підшлункова </a:t>
            </a:r>
            <a:r>
              <a:rPr lang="uk-UA" dirty="0"/>
              <a:t>і печінка.</a:t>
            </a:r>
            <a:endParaRPr lang="ru-RU" dirty="0"/>
          </a:p>
          <a:p>
            <a:pPr marL="0" indent="0" algn="just">
              <a:buNone/>
            </a:pPr>
            <a:r>
              <a:rPr lang="uk-UA" b="1" i="1" dirty="0"/>
              <a:t>Дихальна система. </a:t>
            </a:r>
            <a:r>
              <a:rPr lang="uk-UA" dirty="0"/>
              <a:t>Жаба дихає атмосферним повітрям за допомогою легень і шкіри. Легені являють собою парні мішки з тонкими комірчастими стінками. Повітря на­гнітається в легені в результаті дихальних рухів дна ро-тоглоткової порожнини. Перед пірнанням легені жаби наповнюються повітрям і виконують роль </a:t>
            </a:r>
            <a:r>
              <a:rPr lang="uk-UA" dirty="0" smtClean="0"/>
              <a:t>гідростатичного </a:t>
            </a:r>
            <a:r>
              <a:rPr lang="uk-UA" dirty="0"/>
              <a:t>органа. Шкірне дихання здійснюється капілярами шкірної артерії за вологого стану шкіри, що також </a:t>
            </a:r>
            <a:r>
              <a:rPr lang="uk-UA" dirty="0" smtClean="0"/>
              <a:t>пов'язує </a:t>
            </a:r>
            <a:r>
              <a:rPr lang="uk-UA" dirty="0"/>
              <a:t>амфібій з водою.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З'являються черпакуваті хрящі, що оточують гортанну щілину, і натягнуті на них голосові зв'язки, які є лише у самців. Голосові мішки, утворені слизовою оболонкою </a:t>
            </a:r>
            <a:r>
              <a:rPr lang="uk-UA" dirty="0" smtClean="0"/>
              <a:t>ротової </a:t>
            </a:r>
            <a:r>
              <a:rPr lang="uk-UA" dirty="0"/>
              <a:t>порожнини, призначені для підсилення звуку.</a:t>
            </a:r>
            <a:endParaRPr lang="ru-RU" dirty="0"/>
          </a:p>
          <a:p>
            <a:pPr marL="0" indent="0" algn="just">
              <a:buNone/>
            </a:pPr>
            <a:r>
              <a:rPr lang="uk-UA" b="1" i="1" dirty="0"/>
              <a:t>Видільна система. </a:t>
            </a:r>
            <a:r>
              <a:rPr lang="uk-UA" dirty="0"/>
              <a:t>Продукти дисиміляції частково ви­діляються через шкіру й легені, більша частина їх </a:t>
            </a:r>
            <a:r>
              <a:rPr lang="uk-UA" dirty="0" smtClean="0"/>
              <a:t>виводиться </a:t>
            </a:r>
            <a:r>
              <a:rPr lang="uk-UA" dirty="0"/>
              <a:t>нирками. Від нирок по сечоводах сеча надходить у клоаку. Деякий час сеча може нагромаджуватись у </a:t>
            </a:r>
            <a:r>
              <a:rPr lang="uk-UA" dirty="0" smtClean="0"/>
              <a:t>сечовому </a:t>
            </a:r>
            <a:r>
              <a:rPr lang="uk-UA" dirty="0"/>
              <a:t>міхурі, який розміщений на черевній поверхні </a:t>
            </a:r>
            <a:r>
              <a:rPr lang="uk-UA" dirty="0" smtClean="0"/>
              <a:t>клоаки </a:t>
            </a:r>
            <a:r>
              <a:rPr lang="uk-UA" dirty="0"/>
              <a:t>і має з нею зв'язок.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uk-UA" b="1" i="1" dirty="0"/>
              <a:t>Кровоносна система. </a:t>
            </a:r>
            <a:r>
              <a:rPr lang="uk-UA" i="1" dirty="0"/>
              <a:t>Серце трикамерне, </a:t>
            </a:r>
            <a:r>
              <a:rPr lang="uk-UA" dirty="0"/>
              <a:t>складається з двох передсердь і шлуночка. Скорочуються почергово спочатку обидва передсердя, потім</a:t>
            </a:r>
            <a:r>
              <a:rPr lang="ru-RU" dirty="0"/>
              <a:t> —</a:t>
            </a:r>
            <a:r>
              <a:rPr lang="uk-UA" dirty="0"/>
              <a:t> шлуночок. У лівому передсерді кров артеріальна, в правому</a:t>
            </a:r>
            <a:r>
              <a:rPr lang="ru-RU" dirty="0"/>
              <a:t> —</a:t>
            </a:r>
            <a:r>
              <a:rPr lang="uk-UA" dirty="0"/>
              <a:t> венозна з доміш­кою артеріальної, що йде від шкіри. В шлуночку кров част­ково змішується, оскільки на його стінках є складна сис­тема м'язових перегородок і скорочення відбуваються енер­гійно. Завдяки наявності поздовжнього спірального кла­пана серця чиста артеріальна кров з лівої частини шлу­ночка надходить до головного мозку, венозна</a:t>
            </a:r>
            <a:r>
              <a:rPr lang="ru-RU" dirty="0"/>
              <a:t> —</a:t>
            </a:r>
            <a:r>
              <a:rPr lang="uk-UA" dirty="0"/>
              <a:t> в легені й до шкіри, змішана</a:t>
            </a:r>
            <a:r>
              <a:rPr lang="ru-RU" dirty="0"/>
              <a:t> —</a:t>
            </a:r>
            <a:r>
              <a:rPr lang="uk-UA" dirty="0"/>
              <a:t> до всіх органів.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У жаби є ніби </a:t>
            </a:r>
            <a:r>
              <a:rPr lang="uk-UA" i="1" dirty="0"/>
              <a:t>три кола кровообігу. </a:t>
            </a:r>
            <a:r>
              <a:rPr lang="uk-UA" dirty="0"/>
              <a:t>По великому колу кров від шлуночка проходить через голову, органи тіла і, віддавши кисень, збирається в правому (венозному) </a:t>
            </a:r>
            <a:r>
              <a:rPr lang="uk-UA" dirty="0" smtClean="0"/>
              <a:t>передсерді</a:t>
            </a:r>
            <a:r>
              <a:rPr lang="uk-UA" dirty="0"/>
              <a:t>. По малому колу венозна кров легеневої артерії по­дається в легені, де дістає кисень, і через легеневу вену потрапляє в ліве (артеріальне) передсердя. Третє коло по­чинається з шкірної артерії, яка відходить від легеневої. Окиснена в шкірі кров через шкірну вену тече в праве (венозне) передсердя, тобто шкірне коло кровообігу починається, як і мале, легеневе, а закінчується, як велике. Воно з'єднує ці два кола.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Отже, у земноводних сформувались кола кровообігу. Проте оскільки в органи тіла надходить в основному зміша­на кров, інтенсивність обміну речовин залишається (як і у риб) невисокою і температура тіла мало відрізняється від температури навколишнього середовища.</a:t>
            </a:r>
            <a:endParaRPr lang="ru-RU" dirty="0"/>
          </a:p>
          <a:p>
            <a:pPr marL="0" indent="0" algn="just">
              <a:buNone/>
            </a:pPr>
            <a:r>
              <a:rPr lang="uk-UA" b="1" i="1" dirty="0"/>
              <a:t>Нервова система </a:t>
            </a:r>
            <a:r>
              <a:rPr lang="uk-UA" dirty="0"/>
              <a:t>складається з тих самих відділів, що й у риб, але порівняно з ними має ряд прогресивних ознак</a:t>
            </a:r>
            <a:r>
              <a:rPr lang="ru-RU" dirty="0"/>
              <a:t>:</a:t>
            </a:r>
            <a:r>
              <a:rPr lang="uk-UA" dirty="0"/>
              <a:t> більший розвиток переднього мозку, </a:t>
            </a:r>
            <a:r>
              <a:rPr lang="uk-UA" dirty="0" smtClean="0"/>
              <a:t>повне </a:t>
            </a:r>
            <a:r>
              <a:rPr lang="uk-UA" dirty="0"/>
              <a:t>розділення його півкуль. З головного мозку виходить </a:t>
            </a:r>
            <a:r>
              <a:rPr lang="ru-RU" dirty="0"/>
              <a:t>10</a:t>
            </a:r>
            <a:r>
              <a:rPr lang="uk-UA" dirty="0"/>
              <a:t> пар нервів. Поява земноводних, що супроводжувалась зміною умов життя і виходом з води на сушу, була пов'я­зана із значною зміною в будові органів чуття. В оці з'яви­лись лінзоподібний кришталик і опукла рогівка, що при­стосовані до бачення на відстані. Наявність повік, які за­хищають очі від висихання й забруднення, і миготливої перетинки свідчать про подібність у будові ока амфібій і справжніх наземних хребетних.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В органах слуху крім внутрішнього вуха, представлено­го перетинчастим лабіринтом, у земноводних є ще середнє вухо, що являє собою порожнину, один кінець якої затяг­нутий тонкою барабанною перетинкою, а другий відкри­вається в</a:t>
            </a:r>
            <a:r>
              <a:rPr lang="ru-RU" dirty="0"/>
              <a:t> ротоглотку.</a:t>
            </a:r>
            <a:r>
              <a:rPr lang="uk-UA" dirty="0"/>
              <a:t> В середньому вусі розміщена па­личкоподібна слухова кісточка </a:t>
            </a:r>
            <a:r>
              <a:rPr lang="uk-UA" i="1" dirty="0"/>
              <a:t>стремінце, </a:t>
            </a:r>
            <a:r>
              <a:rPr lang="uk-UA" dirty="0"/>
              <a:t>що одним кінцем упирається в овальне вікно внутрішнього вуха, а другим</a:t>
            </a:r>
            <a:r>
              <a:rPr lang="ru-RU" dirty="0"/>
              <a:t> —</a:t>
            </a:r>
            <a:r>
              <a:rPr lang="uk-UA" dirty="0"/>
              <a:t> у барабанну перетинку, яка пристосована влов­лювати звукові коливання. Амфібії</a:t>
            </a:r>
            <a:r>
              <a:rPr lang="ru-RU" dirty="0"/>
              <a:t> —</a:t>
            </a:r>
            <a:r>
              <a:rPr lang="uk-UA" dirty="0"/>
              <a:t> перші з наземних тварин, у яких виник </a:t>
            </a:r>
            <a:r>
              <a:rPr lang="uk-UA" i="1" dirty="0"/>
              <a:t>голосовий апарат </a:t>
            </a:r>
            <a:r>
              <a:rPr lang="ru-RU" dirty="0"/>
              <a:t>—</a:t>
            </a:r>
            <a:r>
              <a:rPr lang="uk-UA" dirty="0"/>
              <a:t> прообраз </a:t>
            </a:r>
            <a:r>
              <a:rPr lang="uk-UA" dirty="0" smtClean="0"/>
              <a:t>голосових </a:t>
            </a:r>
            <a:r>
              <a:rPr lang="uk-UA" dirty="0"/>
              <a:t>органів вищих хребетних тварин. Він </a:t>
            </a:r>
            <a:r>
              <a:rPr lang="uk-UA" dirty="0" smtClean="0"/>
              <a:t>представлений </a:t>
            </a:r>
            <a:r>
              <a:rPr lang="uk-UA" dirty="0"/>
              <a:t>голосовими зв'язками, що являють собою слизові оболонки, натягнуті на парні черпакуваті хрящі, які </a:t>
            </a:r>
            <a:r>
              <a:rPr lang="uk-UA" dirty="0" smtClean="0"/>
              <a:t>оточують </a:t>
            </a:r>
            <a:r>
              <a:rPr lang="uk-UA" dirty="0"/>
              <a:t>гортанну щілину. Органи нюху земноводних явля­ють собою парні нюхові капсули, що сполучаються із зовнішнім середовищем парними зовнішніми ніздрями. Від нюхових капсул відходять внутрішні ніздрі, або </a:t>
            </a:r>
            <a:r>
              <a:rPr lang="uk-UA" i="1" dirty="0" smtClean="0"/>
              <a:t>хоани</a:t>
            </a:r>
            <a:r>
              <a:rPr lang="uk-UA" i="1" dirty="0"/>
              <a:t>, </a:t>
            </a:r>
            <a:r>
              <a:rPr lang="uk-UA" dirty="0"/>
              <a:t>які сполучають їх з ротоглотковою порожниною. У </a:t>
            </a:r>
            <a:r>
              <a:rPr lang="uk-UA" dirty="0" smtClean="0"/>
              <a:t>земноводних</a:t>
            </a:r>
            <a:r>
              <a:rPr lang="uk-UA" dirty="0"/>
              <a:t>, як і у всіх наземних хребетних, система органів нюху входить до складу дихальних шляхів. Орган смаку представлений смаковими цибулинами на язиці, піднебін­ні й щелепах.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uk-UA" b="1" i="1" dirty="0"/>
              <a:t>Розмножений. </a:t>
            </a:r>
            <a:r>
              <a:rPr lang="uk-UA" dirty="0"/>
              <a:t>Амфібії роздільностатеві. Статеві орга­ни парні, складаються із сім'яників жовтуватого кольору у самця і пігментованих яєчників у самки. Запліднення у більшості земноводних зовнішнє</a:t>
            </a:r>
            <a:r>
              <a:rPr lang="uk-UA" dirty="0" smtClean="0"/>
              <a:t>. Самки </a:t>
            </a:r>
            <a:r>
              <a:rPr lang="uk-UA" dirty="0"/>
              <a:t>жаб відрізняються від самців — явище </a:t>
            </a:r>
            <a:r>
              <a:rPr lang="uk-UA" i="1" dirty="0"/>
              <a:t>стате­вого диморфізму. </a:t>
            </a:r>
            <a:r>
              <a:rPr lang="uk-UA" dirty="0"/>
              <a:t>У самців є горбки на внутрішньому пальці передніх кінцівок і голосові мішки (резонатори). Резона­тори підсилюють звук під час квакання. Голос уперше з'яв­ляється у земноводних; це пов'язано, очевидно, з життям на суходолі.</a:t>
            </a:r>
            <a:endParaRPr lang="ru-RU" dirty="0"/>
          </a:p>
          <a:p>
            <a:pPr marL="0" indent="0" algn="just">
              <a:buNone/>
            </a:pPr>
            <a:r>
              <a:rPr lang="uk-UA" b="1" i="1" cap="small" dirty="0"/>
              <a:t>Розвиток </a:t>
            </a:r>
            <a:r>
              <a:rPr lang="uk-UA" dirty="0"/>
              <a:t>жаби, як і інших земноводних, відбувається з метаморфозом у воді. Личинки земноводних</a:t>
            </a:r>
            <a:r>
              <a:rPr lang="ru-RU" dirty="0"/>
              <a:t> —</a:t>
            </a:r>
            <a:r>
              <a:rPr lang="uk-UA" dirty="0"/>
              <a:t> типові мешканці води, що є відображенням способу життя предків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uk-UA" dirty="0"/>
              <a:t>Запліднена ікринка розвивається упродовж</a:t>
            </a:r>
            <a:r>
              <a:rPr lang="ru-RU" dirty="0"/>
              <a:t> 15—20</a:t>
            </a:r>
            <a:r>
              <a:rPr lang="uk-UA" dirty="0"/>
              <a:t> діб. З неї утворюється личинка-пуголовок, що має на нижньо­му боці голови спеціальний апарат, яким прикріплюється до підводних предметів. Кишки у пуголовка довші, ніж у дорослих особин (за типом живлення він вегетаріанець). Особливостями організації пуголовка, які повторюють озна­ки предків, є рибоподібна форма, довгий хвіст із плавцем, відсутність п'ятипалих кінцівок, зовнішні зябра, бічна лінія і одне коло кровообігу. В процесі метаморфозу перебудо­вуються всі системи органів: відростають кінцівки; роз­смоктуються хвіст і зябра; вкорочуються кишки; зміню­ються характер їжі та хімізм травлення, будова щелеп і всього черепа, шкірні покриви; здійснюється перехід від зябрового дихання до легеневого; глибокі перетворення відбуваються в системі органів кровообігу.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Швидкість розвитку пуголовків залежить від температу­ри: чим тепліше, тим вони швидше розвиваються. Як пра­вило, на перетворення пуголовка на жабу потрібно</a:t>
            </a:r>
            <a:r>
              <a:rPr lang="ru-RU" dirty="0"/>
              <a:t> 2—3</a:t>
            </a:r>
            <a:r>
              <a:rPr lang="uk-UA" dirty="0"/>
              <a:t> місяці.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До сучасних земноводних належить три ряди: Хвостаті, Безхвості і Безногі.</a:t>
            </a:r>
            <a:endParaRPr lang="ru-RU" dirty="0"/>
          </a:p>
          <a:p>
            <a:pPr marL="0" indent="0" algn="just">
              <a:buNone/>
            </a:pPr>
            <a:r>
              <a:rPr lang="uk-UA" b="1" dirty="0"/>
              <a:t>Хвостаті амфібії </a:t>
            </a:r>
            <a:r>
              <a:rPr lang="uk-UA" dirty="0"/>
              <a:t>(тритони, саламандри та ін.) характе­ризуються наявністю видовженого хвоста і парних корот­ких кінцівок. Це найменш спеціалізовані форми. Очі в них маленькі, без повік. У деяких усе життя зберігаються зябра й зяброві щілини.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У </a:t>
            </a:r>
            <a:r>
              <a:rPr lang="uk-UA" b="1" dirty="0"/>
              <a:t>Безхвостих амфібій </a:t>
            </a:r>
            <a:r>
              <a:rPr lang="uk-UA" dirty="0"/>
              <a:t>(жаб, ропух та ін.) тіло коротке, без хвоста, з довгими задніми кінцівками. Серед них є кілька видів, яких використовують у їжу (тигрова жаба, жаба-голіаф, гостроморда жаба).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До </a:t>
            </a:r>
            <a:r>
              <a:rPr lang="uk-UA" b="1" dirty="0"/>
              <a:t>ряду Безногих </a:t>
            </a:r>
            <a:r>
              <a:rPr lang="uk-UA" dirty="0"/>
              <a:t>належать червуги, що живуть у </a:t>
            </a:r>
            <a:r>
              <a:rPr lang="uk-UA" dirty="0" smtClean="0"/>
              <a:t>тропічних </a:t>
            </a:r>
            <a:r>
              <a:rPr lang="uk-UA" dirty="0"/>
              <a:t>країнах. Тіло їх червоподібне, позбавлене кінцівок. Живляться червуги рослинними рештками, що гниють.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В Україні живе найбільша з європейських жаб — жаба озерна, довжина тіла якої досягає 17 см, і одна з наймен­ших безхвостих жаб — звичайна квакша 3,5—4,5 см </a:t>
            </a:r>
            <a:r>
              <a:rPr lang="uk-UA" dirty="0" smtClean="0"/>
              <a:t>завдовжки</a:t>
            </a:r>
            <a:r>
              <a:rPr lang="uk-UA" dirty="0"/>
              <a:t>. Дорослі квакші живуть, як правило, на деревах і мають спеціальні диски на кінцях пальців для прикріплен­ня до гілок. Чотири види земноводних занесені до Черво­ної книги України: тритон карпатський, тритон гірський, ропуха очеретяна і жаба прудка.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57826"/>
            <a:ext cx="8229600" cy="1000132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b="1" dirty="0"/>
              <a:t>Метаморфоз у </a:t>
            </a:r>
            <a:r>
              <a:rPr lang="uk-UA" b="1" dirty="0"/>
              <a:t>жаби озерної:</a:t>
            </a:r>
            <a:endParaRPr lang="ru-RU" b="1" dirty="0"/>
          </a:p>
          <a:p>
            <a:pPr marL="0" indent="0">
              <a:buNone/>
            </a:pPr>
            <a:r>
              <a:rPr lang="uk-UA" dirty="0"/>
              <a:t>а — ікра; б — пуголовки, які щойно вийшли з ікри; в — пуголовки із зовнішніми зябрами; г — пуголовки з внутрішніми зябрами; д — пуго­ловки із задніми кінцівками; е — пуголовок із задніми й передніми кінцівками; є — жабеня із залишками хвоста; ж — безхвосте жабеня</a:t>
            </a:r>
            <a:endParaRPr lang="ru-RU" dirty="0"/>
          </a:p>
          <a:p>
            <a:pPr>
              <a:buNone/>
            </a:pP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0"/>
            <a:ext cx="5357850" cy="513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uk-UA" b="1" dirty="0"/>
              <a:t>Походження земноводних. </a:t>
            </a:r>
            <a:r>
              <a:rPr lang="uk-UA" dirty="0"/>
              <a:t>До земноводних належать форми, предки яких близько</a:t>
            </a:r>
            <a:r>
              <a:rPr lang="ru-RU" dirty="0"/>
              <a:t> 300 млн</a:t>
            </a:r>
            <a:r>
              <a:rPr lang="uk-UA" dirty="0"/>
              <a:t> років тому вийшли з води на сушу і пристосувались до нових умов життя. Від риб вони відрізнялись наявністю п'ятипалої кінцівки, легень і пов'язаними з ними особливостями кровоносної системи. З рибами їх поєднували: розвиток личинки (пу­головка) у водному середовищі, наявність у личинок зяб­рових щілин, зовнішніх зябер, бічної лінії і відсутність зародкових оболонок під час ембріонального розвитку.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Усі дані порівняльної морфології та біології свідчать, що предків земноводних слід шукати серед стародавніх кистеперих риб. Перехідними формами між ними і сучас­ними амфібіями були викопні форми — стегоцефали, які існували в кам'яновугільному, пермському й тріасовому періодах. Ці найдавніші земноводні, за будовою кісток черепа, були надзвичайно подібними до стародавніх кис­теперих риб. їхні характерні ознаки: панцир із шкірних кісток на голові, боках і животі; спіральний клапан </a:t>
            </a:r>
            <a:r>
              <a:rPr lang="uk-UA" dirty="0" smtClean="0"/>
              <a:t>кишок</a:t>
            </a:r>
            <a:r>
              <a:rPr lang="uk-UA" dirty="0"/>
              <a:t>, як у акулових риб, відсутність тіл хребців. </a:t>
            </a:r>
            <a:r>
              <a:rPr lang="uk-UA" dirty="0" smtClean="0"/>
              <a:t>Стегоцефали </a:t>
            </a:r>
            <a:r>
              <a:rPr lang="uk-UA" dirty="0"/>
              <a:t>були нічними хижаками і жили в мілких водоймах.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Вихід хребетних на сушу відбувся в девонський період, який характеризувався посушливим кліматом. У цей пе­ріод переваги здобули тварини, що могли пересуватися по суші в пошуках сприятливих умов для існування. Розквіт (період біологічного прогресу) земноводних припадає на ка­м'яновугільний період, рівний, вологий і теплий клімат яко­го був сприятливим для амфібій. Тільки завдяки виходу на сушу хребетні дістали можливість для подальшого розвитку.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3600" dirty="0" smtClean="0"/>
              <a:t>Ряд Хвостаті земноводні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5016"/>
            <a:ext cx="8229600" cy="411147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dirty="0" smtClean="0"/>
              <a:t>Вогнена саламандра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857232"/>
            <a:ext cx="60293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Ряд Безхвості земноводні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5016"/>
            <a:ext cx="8229600" cy="411147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dirty="0" smtClean="0"/>
              <a:t>Жаба чесночниця</a:t>
            </a:r>
            <a:endParaRPr lang="ru-RU" dirty="0"/>
          </a:p>
        </p:txBody>
      </p:sp>
      <p:pic>
        <p:nvPicPr>
          <p:cNvPr id="5" name="Рисунок 4" descr="ches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1309673"/>
            <a:ext cx="4857784" cy="423865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929330"/>
            <a:ext cx="8229600" cy="411147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dirty="0" smtClean="0"/>
              <a:t>Жаба піпа</a:t>
            </a:r>
            <a:endParaRPr lang="ru-RU" dirty="0"/>
          </a:p>
        </p:txBody>
      </p:sp>
      <p:pic>
        <p:nvPicPr>
          <p:cNvPr id="4" name="Рисунок 3" descr="pipa_carvalho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500042"/>
            <a:ext cx="6262731" cy="46970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uk-UA" b="1" dirty="0" smtClean="0"/>
              <a:t>Клас Ланцетники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072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1200" dirty="0" smtClean="0"/>
              <a:t>Відомо</a:t>
            </a:r>
            <a:r>
              <a:rPr lang="ru-RU" sz="1200" dirty="0" smtClean="0"/>
              <a:t> </a:t>
            </a:r>
            <a:r>
              <a:rPr lang="ru-RU" sz="1200" dirty="0"/>
              <a:t>25</a:t>
            </a:r>
            <a:r>
              <a:rPr lang="uk-UA" sz="1200" dirty="0"/>
              <a:t> видів ланцетників. Розмір їх досягає 8 см. Тіло сплюснуте з боків і загострене з обох кінців.</a:t>
            </a:r>
            <a:endParaRPr lang="ru-RU" sz="1200" dirty="0"/>
          </a:p>
          <a:p>
            <a:pPr marL="0" indent="0" algn="just">
              <a:buNone/>
            </a:pPr>
            <a:r>
              <a:rPr lang="uk-UA" sz="1200" b="1" dirty="0"/>
              <a:t>Ланцетник </a:t>
            </a:r>
            <a:r>
              <a:rPr lang="uk-UA" sz="1200" dirty="0" smtClean="0"/>
              <a:t>більшу </a:t>
            </a:r>
            <a:r>
              <a:rPr lang="uk-UA" sz="1200" dirty="0"/>
              <a:t>частину життя проводить, зарившись у пісок і виставивши назовні передній кінець тіла. Одна з основних особливостей безчерепних</a:t>
            </a:r>
            <a:r>
              <a:rPr lang="ru-RU" sz="1200" dirty="0"/>
              <a:t> — </a:t>
            </a:r>
            <a:r>
              <a:rPr lang="uk-UA" sz="1200" dirty="0"/>
              <a:t>відсутність черепа, а отже, і щелепового апарату; звідси</a:t>
            </a:r>
            <a:r>
              <a:rPr lang="ru-RU" sz="1200" dirty="0"/>
              <a:t> — </a:t>
            </a:r>
            <a:r>
              <a:rPr lang="uk-UA" sz="1200" dirty="0"/>
              <a:t>пасивне живлення, яке полягає у фільтруванні води. Ланцетник використовує в їжу лише ті морські організми (бактерії, дрібні планктонні тварини, ікринки риб тощо), які потрапляють разом з водою в ротовий отвір.</a:t>
            </a:r>
            <a:endParaRPr lang="ru-RU" sz="1200" dirty="0"/>
          </a:p>
          <a:p>
            <a:pPr marL="0" indent="0" algn="just">
              <a:buNone/>
            </a:pPr>
            <a:r>
              <a:rPr lang="uk-UA" sz="1200" dirty="0"/>
              <a:t>По всьому спинному боці тварини тягнеться низький спинний плавник, який переходить у високий хвостовий. Хвостовий плавник має форму ланцета, з чим і пов'язана його назва. В задній частині черевного боку є короткий і низький підхвостовий плавник. На передньому кінці роз­міщена ротова лійка, оточена щупальцями. Шкіра гладень­ка, складається з двох шарів: епідермісу і власне шкіри, яка утворена драглистою сполучною тканиною. Осьовий </a:t>
            </a:r>
            <a:r>
              <a:rPr lang="ru-RU" sz="1200" dirty="0"/>
              <a:t>скелет представлений хордою.</a:t>
            </a:r>
            <a:r>
              <a:rPr lang="uk-UA" sz="1200" dirty="0"/>
              <a:t> М'язова</a:t>
            </a:r>
            <a:r>
              <a:rPr lang="ru-RU" sz="1200" dirty="0"/>
              <a:t> система</a:t>
            </a:r>
            <a:r>
              <a:rPr lang="uk-UA" sz="1200" dirty="0"/>
              <a:t> утворена численними м'язовими</a:t>
            </a:r>
            <a:r>
              <a:rPr lang="ru-RU" sz="1200" dirty="0"/>
              <a:t> сегментами</a:t>
            </a:r>
            <a:r>
              <a:rPr lang="uk-UA" sz="1200" dirty="0"/>
              <a:t> (міомерами</a:t>
            </a:r>
            <a:r>
              <a:rPr lang="uk-UA" sz="1200" dirty="0" smtClean="0"/>
              <a:t>).</a:t>
            </a:r>
          </a:p>
          <a:p>
            <a:pPr marL="0" indent="0" algn="just">
              <a:buNone/>
            </a:pPr>
            <a:r>
              <a:rPr lang="uk-UA" sz="1200" b="1" i="1" dirty="0"/>
              <a:t>Травна система </a:t>
            </a:r>
            <a:r>
              <a:rPr lang="uk-UA" sz="1200" dirty="0"/>
              <a:t>тісно пов'язана з органами дихання. Обидві системи починаються пере дротовою лійкою, яка оточена віночком щупалець. На дні лійки знаходиться рот, який веде в глотку, що досягає майже половини дов­жини кишкового каналу. Глотка переходить у середню кишку, початковий відділ якої має сліпий порожнистий виріст (печінку).</a:t>
            </a:r>
            <a:endParaRPr lang="ru-RU" sz="1200" dirty="0"/>
          </a:p>
          <a:p>
            <a:pPr marL="0" indent="0" algn="just">
              <a:buNone/>
            </a:pPr>
            <a:r>
              <a:rPr lang="uk-UA" sz="1200" dirty="0"/>
              <a:t>Глотка побудована дуже складно і є спеціалізованим апа­ратом пасивного живлення та органом дихання. З двох боків вона пронизана численними (близько</a:t>
            </a:r>
            <a:r>
              <a:rPr lang="ru-RU" sz="1200" dirty="0"/>
              <a:t> 150</a:t>
            </a:r>
            <a:r>
              <a:rPr lang="uk-UA" sz="1200" dirty="0"/>
              <a:t> пар) зябровими щілинами, які відокремлені одна від одної міжзябровими перегородками. Щілини відкриваються в навколозяброву порожнину, яка захищає глотку від засмічення і пошкоджень.</a:t>
            </a:r>
            <a:endParaRPr lang="ru-RU" sz="1200" dirty="0"/>
          </a:p>
          <a:p>
            <a:pPr marL="0" indent="0" algn="just">
              <a:buNone/>
            </a:pPr>
            <a:r>
              <a:rPr lang="uk-UA" sz="1200" dirty="0"/>
              <a:t>Міжзяброві перегородки, як і вся глотка, вкриті числен­ними війками, коливання яких створює постійну течію води через рот, глотку і зяброві щілини в навколозяброву (</a:t>
            </a:r>
            <a:r>
              <a:rPr lang="uk-UA" sz="1200" dirty="0" smtClean="0"/>
              <a:t>атріальну</a:t>
            </a:r>
            <a:r>
              <a:rPr lang="uk-UA" sz="1200" dirty="0"/>
              <a:t>) порожнину, а звідси назовні крізь спеціальний отвір </a:t>
            </a:r>
            <a:r>
              <a:rPr lang="uk-UA" sz="1200" i="1" dirty="0"/>
              <a:t>(</a:t>
            </a:r>
            <a:r>
              <a:rPr lang="en-US" sz="1200" i="1" dirty="0" err="1"/>
              <a:t>ampionop</a:t>
            </a:r>
            <a:r>
              <a:rPr lang="uk-UA" sz="1200" i="1" dirty="0"/>
              <a:t>). </a:t>
            </a:r>
            <a:r>
              <a:rPr lang="uk-UA" sz="1200" dirty="0"/>
              <a:t>При цьому відбувається газообмін у крові, що протікає по зябрових кровоносних судинах (дихання).</a:t>
            </a:r>
            <a:endParaRPr lang="ru-RU" sz="1200" dirty="0"/>
          </a:p>
          <a:p>
            <a:pPr marL="0" indent="0" algn="just">
              <a:buNone/>
            </a:pPr>
            <a:r>
              <a:rPr lang="uk-UA" sz="1200" dirty="0"/>
              <a:t>Виловлювання завислих у воді найдрібніших часточок поживи здійснюється за допомогою таких пристосувань: уздовж черевного боку глотки тягнеться особливий </a:t>
            </a:r>
            <a:r>
              <a:rPr lang="uk-UA" sz="1200" dirty="0" smtClean="0"/>
              <a:t>жолобок </a:t>
            </a:r>
            <a:r>
              <a:rPr lang="uk-UA" sz="1200" dirty="0"/>
              <a:t>— </a:t>
            </a:r>
            <a:r>
              <a:rPr lang="uk-UA" sz="1200" i="1" dirty="0"/>
              <a:t>ендостпиль; </a:t>
            </a:r>
            <a:r>
              <a:rPr lang="uk-UA" sz="1200" dirty="0"/>
              <a:t>він вкритий війками і виділяє слиз. Часточки поживи обволікаються слизом і рухами війок спрямовуються в середню кишку, де пожива перетравлюєть­ся. Кишка являє собою пряму трубку, що відкривається назовні відхідником.</a:t>
            </a:r>
            <a:endParaRPr lang="ru-RU" sz="1200" dirty="0"/>
          </a:p>
          <a:p>
            <a:pPr marL="0" indent="0" algn="just"/>
            <a:endParaRPr lang="ru-RU" sz="900" dirty="0"/>
          </a:p>
          <a:p>
            <a:pPr marL="0" indent="0" algn="just"/>
            <a:endParaRPr lang="ru-RU" sz="9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643578"/>
            <a:ext cx="8229600" cy="482585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dirty="0" smtClean="0"/>
              <a:t>Деревна жаба - квакша</a:t>
            </a:r>
            <a:endParaRPr lang="ru-RU" dirty="0"/>
          </a:p>
        </p:txBody>
      </p:sp>
      <p:pic>
        <p:nvPicPr>
          <p:cNvPr id="5" name="Рисунок 4" descr="xl_1410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85728"/>
            <a:ext cx="7024736" cy="526855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Ряд Безногі земноводні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5016"/>
            <a:ext cx="8229600" cy="411147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Червуга</a:t>
            </a:r>
            <a:endParaRPr lang="ru-RU" dirty="0"/>
          </a:p>
        </p:txBody>
      </p:sp>
      <p:pic>
        <p:nvPicPr>
          <p:cNvPr id="4" name="Рисунок 3" descr="7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282" y="1285860"/>
            <a:ext cx="6627742" cy="444058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Турбота про потомство у Земноводиних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00702"/>
            <a:ext cx="8229600" cy="625461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/>
              <a:t>Жаба повитуха </a:t>
            </a:r>
            <a:r>
              <a:rPr lang="uk-UA" dirty="0" smtClean="0"/>
              <a:t>виношує шнури з ікрою, які обкручені об її ноги</a:t>
            </a:r>
            <a:endParaRPr lang="ru-RU" dirty="0"/>
          </a:p>
        </p:txBody>
      </p:sp>
      <p:pic>
        <p:nvPicPr>
          <p:cNvPr id="4" name="Рисунок 3" descr="7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1643050"/>
            <a:ext cx="5072098" cy="3504359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643578"/>
            <a:ext cx="8229600" cy="482585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uk-UA" dirty="0" smtClean="0"/>
              <a:t>Самець жаби піпи виношує ікру у спеціальних карманах на шкірі спини</a:t>
            </a:r>
            <a:endParaRPr lang="ru-RU" dirty="0"/>
          </a:p>
        </p:txBody>
      </p:sp>
      <p:pic>
        <p:nvPicPr>
          <p:cNvPr id="4" name="Рисунок 3" descr="gaba_s_karmanam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214290"/>
            <a:ext cx="6643734" cy="4989471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uk-UA" b="1" dirty="0" smtClean="0"/>
              <a:t>Клас Плазуни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643602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uk-UA" b="1" dirty="0" smtClean="0"/>
              <a:t>Загальна </a:t>
            </a:r>
            <a:r>
              <a:rPr lang="uk-UA" b="1" dirty="0"/>
              <a:t>характеристика. </a:t>
            </a:r>
            <a:r>
              <a:rPr lang="uk-UA" dirty="0"/>
              <a:t>Представники </a:t>
            </a:r>
            <a:r>
              <a:rPr lang="uk-UA" i="1" dirty="0"/>
              <a:t>плазунів </a:t>
            </a:r>
            <a:r>
              <a:rPr lang="uk-UA" dirty="0"/>
              <a:t>(по­над</a:t>
            </a:r>
            <a:r>
              <a:rPr lang="ru-RU" dirty="0"/>
              <a:t> 4</a:t>
            </a:r>
            <a:r>
              <a:rPr lang="uk-UA" dirty="0"/>
              <a:t> тис. видів)</a:t>
            </a:r>
            <a:r>
              <a:rPr lang="ru-RU" dirty="0"/>
              <a:t> —</a:t>
            </a:r>
            <a:r>
              <a:rPr lang="uk-UA" dirty="0"/>
              <a:t> справжні наземні хребетні тварини. У зв'язку з появою зародкових оболонок вони в своєму розвитку не пов'язані з водою. Завдяки </a:t>
            </a:r>
            <a:r>
              <a:rPr lang="uk-UA" dirty="0" smtClean="0"/>
              <a:t>прогресивному розвитку </a:t>
            </a:r>
            <a:r>
              <a:rPr lang="uk-UA" dirty="0"/>
              <a:t>легень дорослі форми можуть жити на суходолі в будь-яких умовах. Плазуни, що живуть у воді,</a:t>
            </a:r>
            <a:r>
              <a:rPr lang="ru-RU" dirty="0"/>
              <a:t> —</a:t>
            </a:r>
            <a:r>
              <a:rPr lang="uk-UA" dirty="0"/>
              <a:t> це вто-ринноводні тварини, тобто їхні предки від наземного спо­собу життя перейшли до водного.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Плазуни, або </a:t>
            </a:r>
            <a:r>
              <a:rPr lang="uk-UA" i="1" dirty="0"/>
              <a:t>рептилії, </a:t>
            </a:r>
            <a:r>
              <a:rPr lang="uk-UA" dirty="0"/>
              <a:t>з'явились наприкінці кам'янову­гільного періоду, приблизно за</a:t>
            </a:r>
            <a:r>
              <a:rPr lang="ru-RU" dirty="0"/>
              <a:t> 200 млн</a:t>
            </a:r>
            <a:r>
              <a:rPr lang="uk-UA" dirty="0"/>
              <a:t> років до н.</a:t>
            </a:r>
            <a:r>
              <a:rPr lang="ru-RU" dirty="0"/>
              <a:t> е.,</a:t>
            </a:r>
            <a:r>
              <a:rPr lang="uk-UA" dirty="0"/>
              <a:t> коли клімат став сухим, а місцями навіть спекотним. Це створи­ло сприятливі умови для розвитку рептилій, які виявились більш пристосованими до життя на суходолі, ніж амфібії. Перевазі плазунів у конкуренції із земноводними та їхньо­му біологічному прогресу сприяла поява низки ознак.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До цих ознак слід віднести оболонки навколо зародка і міцну оболонку (шкаралупу) навколо яйця, яка захищає його від висихання та пошкодження, що дало можливість розмножуватись і розвиватись на суходолі; розвиток п'яти­палих кінцівок; удосконалена будова нервової системи; прогресивний розвиток органів дихання; поява кори пів­куль великого мозку.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Мав значення і розвиток на поверхні тіла рогових лу­сок, що захищають від несприятливих впливів навколиш­нього середовища, насамперед від висихання. Передумо­вою появи цього пристосування був перехід до прогресив­ного легеневого дихання.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Типовим представником плазунів є </a:t>
            </a:r>
            <a:r>
              <a:rPr lang="uk-UA" b="1" dirty="0"/>
              <a:t>ящірка </a:t>
            </a:r>
            <a:r>
              <a:rPr lang="uk-UA" b="1" dirty="0" smtClean="0"/>
              <a:t>прудка</a:t>
            </a:r>
            <a:r>
              <a:rPr lang="ru-RU" dirty="0" smtClean="0"/>
              <a:t>.</a:t>
            </a:r>
            <a:r>
              <a:rPr lang="uk-UA" dirty="0" smtClean="0"/>
              <a:t> </a:t>
            </a:r>
            <a:r>
              <a:rPr lang="uk-UA" dirty="0"/>
              <a:t>Довжина її тіла становить</a:t>
            </a:r>
            <a:r>
              <a:rPr lang="ru-RU" dirty="0"/>
              <a:t> 15—20</a:t>
            </a:r>
            <a:r>
              <a:rPr lang="uk-UA" dirty="0"/>
              <a:t> см. Вона має яскраво виражене захисне забарвлення: зелено-буре або буре залежно від середовища існування. Вдень ящірки гріються на сонці. На ніч вони заповзають під каміння, в нори та інші укриття. В таких самих укриттях вони зимують. Живляться комахами, павуками, молюсками, червами, по­їдають багатьох шкідників сільськогосподарських культур.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В Україні найпоширеніші: в лісовій зоні</a:t>
            </a:r>
            <a:r>
              <a:rPr lang="ru-RU" dirty="0"/>
              <a:t> —</a:t>
            </a:r>
            <a:r>
              <a:rPr lang="uk-UA" dirty="0"/>
              <a:t> ящірка </a:t>
            </a:r>
            <a:r>
              <a:rPr lang="uk-UA" dirty="0" smtClean="0"/>
              <a:t>живородна</a:t>
            </a:r>
            <a:r>
              <a:rPr lang="uk-UA" dirty="0"/>
              <a:t>, в степовій</a:t>
            </a:r>
            <a:r>
              <a:rPr lang="ru-RU" dirty="0"/>
              <a:t> —</a:t>
            </a:r>
            <a:r>
              <a:rPr lang="uk-UA" dirty="0"/>
              <a:t> ящірка прудка. До ящірок належить веретільниця. Вона досягає </a:t>
            </a:r>
            <a:r>
              <a:rPr lang="uk-UA" dirty="0" smtClean="0"/>
              <a:t>30 — </a:t>
            </a:r>
            <a:r>
              <a:rPr lang="uk-UA" dirty="0"/>
              <a:t>40 см завдовжки, ніг не має, чим нагадує змію і що нерідко коштує їй життя.</a:t>
            </a:r>
            <a:endParaRPr lang="ru-RU" dirty="0"/>
          </a:p>
          <a:p>
            <a:pPr marL="0" indent="0" algn="just">
              <a:buNone/>
            </a:pPr>
            <a:r>
              <a:rPr lang="uk-UA" b="1" i="1" dirty="0"/>
              <a:t>Покриви тіла. </a:t>
            </a:r>
            <a:r>
              <a:rPr lang="uk-UA" dirty="0"/>
              <a:t>Шкіра плазунів завжди суха, позбавлена залоз, вкрита роговими лусками, щитками або пластинками.</a:t>
            </a:r>
            <a:endParaRPr lang="ru-RU" dirty="0"/>
          </a:p>
          <a:p>
            <a:pPr marL="0" indent="0" algn="just">
              <a:buNone/>
            </a:pPr>
            <a:r>
              <a:rPr lang="uk-UA" b="1" i="1" dirty="0"/>
              <a:t>Скелет. </a:t>
            </a:r>
            <a:r>
              <a:rPr lang="uk-UA" dirty="0"/>
              <a:t>Хребет уже розділений на шийний, грудний, поперековий, крижовий і хвостовий відділи. Череп </a:t>
            </a:r>
            <a:r>
              <a:rPr lang="uk-UA" dirty="0" smtClean="0"/>
              <a:t>кістковий</a:t>
            </a:r>
            <a:r>
              <a:rPr lang="uk-UA" dirty="0"/>
              <a:t>, голова рухлива. Кінцівки закінчуються п'ятьма </a:t>
            </a:r>
            <a:r>
              <a:rPr lang="uk-UA" dirty="0" smtClean="0"/>
              <a:t>пальцями </a:t>
            </a:r>
            <a:r>
              <a:rPr lang="uk-UA" dirty="0"/>
              <a:t>з кігтиками.</a:t>
            </a:r>
            <a:endParaRPr lang="ru-RU" dirty="0"/>
          </a:p>
          <a:p>
            <a:pPr marL="0" indent="0" algn="just">
              <a:buNone/>
            </a:pPr>
            <a:r>
              <a:rPr lang="uk-UA" b="1" i="1" dirty="0"/>
              <a:t>Мускулатура </a:t>
            </a:r>
            <a:r>
              <a:rPr lang="uk-UA" dirty="0"/>
              <a:t>у плазунів розвинена значно краще, ніж у амфібій.</a:t>
            </a:r>
            <a:endParaRPr lang="ru-RU" dirty="0"/>
          </a:p>
          <a:p>
            <a:pPr marL="0" indent="0" algn="just">
              <a:buNone/>
            </a:pPr>
            <a:r>
              <a:rPr lang="uk-UA" b="1" i="1" dirty="0"/>
              <a:t>Травна система. </a:t>
            </a:r>
            <a:r>
              <a:rPr lang="uk-UA" dirty="0"/>
              <a:t>Рот веде в ротову порожнину, в якій є зуби і язик, однак зуби ще примітивні, однотипні, призна чені лише для захоплення й притримування здобичі. Трав­ний канал складається із стравоходу, шлунка й кишок. На межі товстої і тонкої кишок розміщений зачаток сліпої кишки. Закінчуються кишки клоакою. Розвинені травні залози — підшлункова і печінка.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29264"/>
            <a:ext cx="8229600" cy="1071570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uk-UA" b="1" dirty="0"/>
              <a:t>Анатомічна </a:t>
            </a:r>
            <a:r>
              <a:rPr lang="uk-UA" b="1" dirty="0" smtClean="0"/>
              <a:t>будова </a:t>
            </a:r>
            <a:r>
              <a:rPr lang="uk-UA" b="1" dirty="0"/>
              <a:t>ящірки:</a:t>
            </a:r>
            <a:endParaRPr lang="ru-RU" dirty="0"/>
          </a:p>
          <a:p>
            <a:pPr marL="0" indent="0">
              <a:buNone/>
            </a:pPr>
            <a:r>
              <a:rPr lang="uk-UA" dirty="0" smtClean="0"/>
              <a:t>1 — стравохід; 2 — трахея; З — ліве передсердя; 4 — шлуночок; 5 — легені; 6 — спин­на аорта; 7 — шлунок; 8 — се­лезінка; 9 — сім'яник; 10 — придаток сім'яника; 11 — нирка; 12 — клоака; 13 — се­човий міхур; 14 — товста кишка; 15 — дванадцятипа­ла кишка; 16 — підшлунко­ва залоза; 17 — жовчний міхур; 18 — печінка; 19 — праве передсердя; 20, 21 — сонна артерія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85728"/>
            <a:ext cx="3357586" cy="4923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uk-UA" b="1" i="1" dirty="0"/>
              <a:t>Органи дихання. </a:t>
            </a:r>
            <a:r>
              <a:rPr lang="uk-UA" dirty="0"/>
              <a:t>Дихальні шляхи більш диференційо­вані, ніж у земноводних. Є довга трахея, що </a:t>
            </a:r>
            <a:r>
              <a:rPr lang="uk-UA" dirty="0" smtClean="0"/>
              <a:t>розгалужується </a:t>
            </a:r>
            <a:r>
              <a:rPr lang="uk-UA" dirty="0"/>
              <a:t>на два бронхи. Бронхи входять у легені, що мають вигляд комірчастих тонкостінних мішків з великою кількістю внутрішніх перетинок. Збільшення дихальної поверхні легень у плазунів пов'язане з відсутністю </a:t>
            </a:r>
            <a:r>
              <a:rPr lang="uk-UA" dirty="0" smtClean="0"/>
              <a:t>шкірного </a:t>
            </a:r>
            <a:r>
              <a:rPr lang="uk-UA" dirty="0"/>
              <a:t>дихання.</a:t>
            </a:r>
            <a:endParaRPr lang="ru-RU" dirty="0"/>
          </a:p>
          <a:p>
            <a:pPr marL="0" indent="0" algn="just">
              <a:buNone/>
            </a:pPr>
            <a:r>
              <a:rPr lang="uk-UA" b="1" i="1" dirty="0"/>
              <a:t>Видільна система </a:t>
            </a:r>
            <a:r>
              <a:rPr lang="uk-UA" dirty="0"/>
              <a:t>представлена тазовими нирками і сечоводами, які відкриваються в клоаку. В неї відкриваєть­ся і сечовий міхур.</a:t>
            </a:r>
            <a:endParaRPr lang="ru-RU" dirty="0"/>
          </a:p>
          <a:p>
            <a:pPr marL="0" indent="0" algn="just">
              <a:buNone/>
            </a:pPr>
            <a:r>
              <a:rPr lang="uk-UA" b="1" i="1" dirty="0"/>
              <a:t>Кровоносна система. </a:t>
            </a:r>
            <a:r>
              <a:rPr lang="uk-UA" dirty="0"/>
              <a:t>У плазунів є два кола кровообігу, але відділені вони одне від одного не повністю, внаслідок чого кров частково змішується. Серце трикамерне, однак у шлуночку є неповна перегородка. Права половина шлу­ночка</a:t>
            </a:r>
            <a:r>
              <a:rPr lang="ru-RU" dirty="0"/>
              <a:t> —</a:t>
            </a:r>
            <a:r>
              <a:rPr lang="uk-UA" dirty="0"/>
              <a:t> венозна, ліва</a:t>
            </a:r>
            <a:r>
              <a:rPr lang="ru-RU" dirty="0"/>
              <a:t> —</a:t>
            </a:r>
            <a:r>
              <a:rPr lang="uk-UA" dirty="0"/>
              <a:t> артеріальна, від неї бере початок права дуга аорти. Ліва дуга аорти відходить від правої частини серця. Зливаючись під хребтом, ліва й права дуги аорти утворюють спинну аорту.</a:t>
            </a:r>
            <a:endParaRPr lang="ru-RU" dirty="0"/>
          </a:p>
          <a:p>
            <a:pPr marL="0" indent="0" algn="just">
              <a:buNone/>
            </a:pPr>
            <a:r>
              <a:rPr lang="uk-UA" b="1" i="1" dirty="0"/>
              <a:t>Нервова система. </a:t>
            </a:r>
            <a:r>
              <a:rPr lang="uk-UA" dirty="0"/>
              <a:t>Головний мозок плазунів відрізняєть­ся (див. мал. 118) від мозку земноводних більшим роз­витком півкуль і мозкового склепіння, а також відокрем­ленням тім'яних часток. Вперше з'являється кора вели­кого мозку. Від головного мозку відходить</a:t>
            </a:r>
            <a:r>
              <a:rPr lang="ru-RU" dirty="0"/>
              <a:t> 12</a:t>
            </a:r>
            <a:r>
              <a:rPr lang="uk-UA" dirty="0"/>
              <a:t> пар череп</a:t>
            </a:r>
            <a:r>
              <a:rPr lang="ru-RU" dirty="0"/>
              <a:t>-</a:t>
            </a:r>
            <a:r>
              <a:rPr lang="uk-UA" dirty="0"/>
              <a:t>номозкових нервів. Мозочок розвинений дещо більше, ніж у земноводних, що пов'язано із складнішою координацією рухів.</a:t>
            </a:r>
            <a:endParaRPr lang="ru-RU" dirty="0"/>
          </a:p>
          <a:p>
            <a:pPr marL="0" indent="0" algn="just">
              <a:buNone/>
            </a:pPr>
            <a:r>
              <a:rPr lang="uk-UA" b="1" i="1" dirty="0"/>
              <a:t>Органи чуття. </a:t>
            </a:r>
            <a:r>
              <a:rPr lang="uk-UA" dirty="0"/>
              <a:t>На передньому кінці голови ящірки знаходиться пара ніздрів. Нюх у плазунів розвинений краще, ніж у земноводних. Очі мають повіки, верхню й нижню, крім того, існує і третя повіка</a:t>
            </a:r>
            <a:r>
              <a:rPr lang="ru-RU" dirty="0"/>
              <a:t> —</a:t>
            </a:r>
            <a:r>
              <a:rPr lang="uk-UA" dirty="0"/>
              <a:t> напівпрозора миготлива перетинка, яка постійно зволожує поверхню ока. За очима розміщена округла барабанна перетинка. Слух розвинений добре. Орган дотику</a:t>
            </a:r>
            <a:r>
              <a:rPr lang="ru-RU" dirty="0"/>
              <a:t> —</a:t>
            </a:r>
            <a:r>
              <a:rPr lang="uk-UA" dirty="0"/>
              <a:t> кінчик роздвоєного язика, який ящірка безперервно висовує з рота.</a:t>
            </a:r>
            <a:endParaRPr lang="ru-RU" dirty="0"/>
          </a:p>
          <a:p>
            <a:pPr marL="0" indent="0" algn="just">
              <a:buNone/>
            </a:pPr>
            <a:r>
              <a:rPr lang="uk-UA" b="1" i="1" dirty="0"/>
              <a:t>Розмноження. </a:t>
            </a:r>
            <a:r>
              <a:rPr lang="uk-UA" dirty="0"/>
              <a:t>На відміну від риб і земноводних, у пла­зунів, як і в усіх наземних тварин, запліднення внутрішнє, в тілі самки. Яйця вкриті зародковими оболонками, що забезпечують розвиток на суші. Самка ящірки прудкої на початку літа відкладає в затишному місці 5—15 яєць. Яйця мають поживні речовини для розвитку зародка, зовні вкриті шкірястою оболонкою. З яйця виходить молода ящірка, схожа на дорослу. Деякі плазуни, в тому числі й деякі види ящірок (ящірка-веретільниця, живородна </a:t>
            </a:r>
            <a:r>
              <a:rPr lang="uk-UA" dirty="0" smtClean="0"/>
              <a:t>ящірка</a:t>
            </a:r>
            <a:r>
              <a:rPr lang="uk-UA" dirty="0"/>
              <a:t>, гадюки), — яйцеживородні, тобто з відкладеного яйця відразу виходить молода особина.</a:t>
            </a:r>
            <a:endParaRPr lang="ru-RU" dirty="0"/>
          </a:p>
          <a:p>
            <a:pPr marL="0" indent="0" algn="just">
              <a:buNone/>
            </a:pPr>
            <a:r>
              <a:rPr lang="uk-UA" b="1" i="1" dirty="0"/>
              <a:t>Регенерація. </a:t>
            </a:r>
            <a:r>
              <a:rPr lang="uk-UA" dirty="0"/>
              <a:t>Багато видів ящірок, якщо їх схопити за хвіст, відламують його різкими бічними рухами. Відки­дання хвоста є рефлекторною відповіддю на біль. Це слід розглядати як пристосування, завдяки якому ящірки </a:t>
            </a:r>
            <a:r>
              <a:rPr lang="uk-UA" dirty="0" smtClean="0"/>
              <a:t>рятуються </a:t>
            </a:r>
            <a:r>
              <a:rPr lang="uk-UA" dirty="0"/>
              <a:t>від ворогів. На місці втраченого хвоста виростає новий.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Сучасні плазуни поділяють на чотири ряди: Першоя­щери, Лускаті, Крокодили і Черепахи.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15106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uk-UA" b="1" dirty="0"/>
              <a:t>Першоящери </a:t>
            </a:r>
            <a:r>
              <a:rPr lang="uk-UA" dirty="0"/>
              <a:t>представлені єдиним видом</a:t>
            </a:r>
            <a:r>
              <a:rPr lang="ru-RU" dirty="0"/>
              <a:t> — </a:t>
            </a:r>
            <a:r>
              <a:rPr lang="uk-UA" i="1" dirty="0"/>
              <a:t>гатерією, </a:t>
            </a:r>
            <a:r>
              <a:rPr lang="uk-UA" dirty="0"/>
              <a:t>яка належить до найпримітивніших рептилій. Живе </a:t>
            </a:r>
            <a:r>
              <a:rPr lang="uk-UA" dirty="0" smtClean="0"/>
              <a:t>гатерія </a:t>
            </a:r>
            <a:r>
              <a:rPr lang="uk-UA" dirty="0"/>
              <a:t>на островах Нової Зеландії.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До </a:t>
            </a:r>
            <a:r>
              <a:rPr lang="uk-UA" b="1" dirty="0"/>
              <a:t>Лускатих </a:t>
            </a:r>
            <a:r>
              <a:rPr lang="uk-UA" dirty="0"/>
              <a:t>належать ящірки, хамелеони і змії. Це єди­на відносно численна група плазунів</a:t>
            </a:r>
            <a:r>
              <a:rPr lang="ru-RU" dirty="0"/>
              <a:t> —</a:t>
            </a:r>
            <a:r>
              <a:rPr lang="uk-UA" dirty="0"/>
              <a:t> близько</a:t>
            </a:r>
            <a:r>
              <a:rPr lang="ru-RU" dirty="0"/>
              <a:t> 4</a:t>
            </a:r>
            <a:r>
              <a:rPr lang="uk-UA" dirty="0"/>
              <a:t> тис. видів.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Для </a:t>
            </a:r>
            <a:r>
              <a:rPr lang="uk-UA" i="1" dirty="0"/>
              <a:t>ящірок </a:t>
            </a:r>
            <a:r>
              <a:rPr lang="uk-UA" dirty="0"/>
              <a:t>характерні добре розвинені п'ятипалі кінцівки, рухливі повіки і наявність барабанної перетинки. До цього ряду належать </a:t>
            </a:r>
            <a:r>
              <a:rPr lang="uk-UA" i="1" dirty="0"/>
              <a:t>агами, отрутозуби </a:t>
            </a:r>
            <a:r>
              <a:rPr lang="ru-RU" dirty="0"/>
              <a:t>—</a:t>
            </a:r>
            <a:r>
              <a:rPr lang="uk-UA" dirty="0"/>
              <a:t> отруйні ящірки, </a:t>
            </a:r>
            <a:r>
              <a:rPr lang="uk-UA" i="1" dirty="0"/>
              <a:t>варанові, справжні ящірки </a:t>
            </a:r>
            <a:r>
              <a:rPr lang="uk-UA" dirty="0"/>
              <a:t>та ін. Найбільше видів ящірок зустрічається в тропіках.</a:t>
            </a:r>
            <a:endParaRPr lang="ru-RU" dirty="0"/>
          </a:p>
          <a:p>
            <a:pPr marL="0" indent="0" algn="just">
              <a:buNone/>
            </a:pPr>
            <a:r>
              <a:rPr lang="uk-UA" i="1" dirty="0"/>
              <a:t>Змії </a:t>
            </a:r>
            <a:r>
              <a:rPr lang="uk-UA" dirty="0"/>
              <a:t>пристосовані до повзання на череві. Шия у них не виражена. Тіло поділяється на голову, тулуб і хвіст. Хре­бет, у якому налічується до</a:t>
            </a:r>
            <a:r>
              <a:rPr lang="ru-RU" dirty="0"/>
              <a:t> 400</a:t>
            </a:r>
            <a:r>
              <a:rPr lang="uk-UA" dirty="0"/>
              <a:t> хребців, завдяки </a:t>
            </a:r>
            <a:r>
              <a:rPr lang="uk-UA" dirty="0" smtClean="0"/>
              <a:t>додатковим </a:t>
            </a:r>
            <a:r>
              <a:rPr lang="uk-UA" dirty="0"/>
              <a:t>з'єднанням має високу гнучкість. Пояси, кінцівки і груднина атрофовані. Тільки у деяких змій зберігся </a:t>
            </a:r>
            <a:r>
              <a:rPr lang="uk-UA" dirty="0" smtClean="0"/>
              <a:t>рудимент </a:t>
            </a:r>
            <a:r>
              <a:rPr lang="uk-UA" dirty="0"/>
              <a:t>таза. Багато змій мають на верхній щелепі два отруйних зуби. В зубі є поздовжня борозенка або протока, по якій отрута під час кусання стікає в рану. Барабанна перетинка і порожнина атрофовані. Очі заховані під </a:t>
            </a:r>
            <a:r>
              <a:rPr lang="uk-UA" dirty="0" smtClean="0"/>
              <a:t>прозорою </a:t>
            </a:r>
            <a:r>
              <a:rPr lang="uk-UA" dirty="0"/>
              <a:t>шкірою, без повік. Шкіра змії з поверхні роговіє і періодично скидається, тобто відбувається линяння.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Змії характеризуються здатністю дуже широко розкри­вати рот і ковтати здобич цілою. Досягається це тим, що кілька кісток черепа з'єднані рухомо, а нижні щелепи з'єднуються спереду дуже еластичною зв'язкою.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В Україні поширені </a:t>
            </a:r>
            <a:r>
              <a:rPr lang="uk-UA" i="1" dirty="0"/>
              <a:t>вужі, мідянки, полози. Степова </a:t>
            </a:r>
            <a:r>
              <a:rPr lang="uk-UA" i="1" dirty="0" smtClean="0"/>
              <a:t>гадюка </a:t>
            </a:r>
            <a:r>
              <a:rPr lang="uk-UA" dirty="0"/>
              <a:t>занесена до Червоної книги України. Вона живе в основному на цілинних місцевостях, яких стає все менше, що загрожує їй вимиранням. Живиться вона (як і інші змії) переважно мишоподібними гризунами, приносячи цим користь. її укус отруйний, але не смертельний. На людину вона може напасти лише тоді, коли її турбують.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Укуси отруйних змій — </a:t>
            </a:r>
            <a:r>
              <a:rPr lang="uk-UA" i="1" dirty="0"/>
              <a:t>кобри, ефи, гюрзи, гримучої змїі </a:t>
            </a:r>
            <a:r>
              <a:rPr lang="uk-UA" dirty="0"/>
              <a:t>та інших — можуть бути смертельними для людини. Дуже небезпечні </a:t>
            </a:r>
            <a:r>
              <a:rPr lang="uk-UA" i="1" dirty="0"/>
              <a:t>сіра кобра </a:t>
            </a:r>
            <a:r>
              <a:rPr lang="uk-UA" dirty="0"/>
              <a:t>і </a:t>
            </a:r>
            <a:r>
              <a:rPr lang="uk-UA" i="1" dirty="0"/>
              <a:t>піщана ефа, </a:t>
            </a:r>
            <a:r>
              <a:rPr lang="uk-UA" dirty="0"/>
              <a:t>які живуть у Середній Азії, а також гюрза, яка зустрічається в Середній Азії і Закавказзі, </a:t>
            </a:r>
            <a:r>
              <a:rPr lang="uk-UA" i="1" dirty="0"/>
              <a:t>кавказька гадюка, </a:t>
            </a:r>
            <a:r>
              <a:rPr lang="uk-UA" dirty="0"/>
              <a:t>що живе в Закавказзі. Укуси </a:t>
            </a:r>
            <a:r>
              <a:rPr lang="uk-UA" i="1" dirty="0"/>
              <a:t>гадюки звичайної </a:t>
            </a:r>
            <a:r>
              <a:rPr lang="uk-UA" dirty="0"/>
              <a:t>і </a:t>
            </a:r>
            <a:r>
              <a:rPr lang="uk-UA" i="1" dirty="0"/>
              <a:t>щитомордника </a:t>
            </a:r>
            <a:r>
              <a:rPr lang="uk-UA" dirty="0"/>
              <a:t>дуже болючі, проте для людини, як правило, не смертельні.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Отруту змій використовують для виготовлення деяких лікарських препаратів. Зміїну отруту застосовують при різних кровотечах як кровоспинний засіб. Деякі препара­ти зміїної отрути сприяють зменшенню болю при ревма­тизмі й захворюваннях нервової системи. Для добування отрути змій розводять у спеціальних розплідниках</a:t>
            </a:r>
            <a:r>
              <a:rPr lang="ru-RU" dirty="0"/>
              <a:t> — </a:t>
            </a:r>
            <a:r>
              <a:rPr lang="uk-UA" i="1" dirty="0" smtClean="0"/>
              <a:t>серпентаріях</a:t>
            </a:r>
            <a:r>
              <a:rPr lang="uk-UA" i="1" dirty="0"/>
              <a:t>.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uk-UA" b="1" dirty="0"/>
              <a:t>Крокодили </a:t>
            </a:r>
            <a:r>
              <a:rPr lang="ru-RU" dirty="0"/>
              <a:t>— </a:t>
            </a:r>
            <a:r>
              <a:rPr lang="uk-UA" dirty="0"/>
              <a:t>найбільш високоорганізовані плазуни, які мають чотирикамерне серце. Проте будова перетинки в ньому така, що венозна й артеріальна кров частково </a:t>
            </a:r>
            <a:r>
              <a:rPr lang="uk-UA" dirty="0" smtClean="0"/>
              <a:t>змішуються</a:t>
            </a:r>
            <a:r>
              <a:rPr lang="uk-UA" dirty="0"/>
              <a:t>.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Крокодили пристосовані до водного способу життя, у зв'язку з чим мають плавальні перетинки між пальцями, клапани, що замикають вуха й ніздрі; кісткове піднебіння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(як у ссавців) відокремлює носову порожнину від ротової, хоани відкриваються глибоко в порожнині рота і трахея відгороджена від рота клапаном. Живуть крокодили в прісних водах, на суходіл виходять для сну та відкладан­ня яєць.</a:t>
            </a:r>
            <a:endParaRPr lang="ru-RU" dirty="0"/>
          </a:p>
          <a:p>
            <a:pPr marL="0" indent="0" algn="just">
              <a:buNone/>
            </a:pPr>
            <a:r>
              <a:rPr lang="uk-UA" b="1" dirty="0"/>
              <a:t>Черепахи </a:t>
            </a:r>
            <a:r>
              <a:rPr lang="ru-RU" dirty="0"/>
              <a:t>— </a:t>
            </a:r>
            <a:r>
              <a:rPr lang="uk-UA" dirty="0"/>
              <a:t>тварини, вкриті зверху і знизу кістковим панциром з роговими щитками. Грудна клітка у них не­рухома, тому в акті дихання беруть участь кінцівки</a:t>
            </a:r>
            <a:r>
              <a:rPr lang="ru-RU" dirty="0"/>
              <a:t> —</a:t>
            </a:r>
            <a:r>
              <a:rPr lang="uk-UA" dirty="0"/>
              <a:t> під час їх втягування повітря виходить з легень, під час вису­вання</a:t>
            </a:r>
            <a:r>
              <a:rPr lang="ru-RU" dirty="0"/>
              <a:t> —</a:t>
            </a:r>
            <a:r>
              <a:rPr lang="uk-UA" dirty="0"/>
              <a:t> надходить у них. У черепах є зачатки діафрагми, що є одним з доказів походження ссавців від рептилій. В Україні живе один вид черепах</a:t>
            </a:r>
            <a:r>
              <a:rPr lang="ru-RU" dirty="0"/>
              <a:t> — </a:t>
            </a:r>
            <a:r>
              <a:rPr lang="uk-UA" i="1" dirty="0"/>
              <a:t>черепаха болотяна.</a:t>
            </a:r>
            <a:endParaRPr lang="ru-RU" dirty="0"/>
          </a:p>
          <a:p>
            <a:pPr marL="0" indent="0" algn="just">
              <a:buNone/>
            </a:pPr>
            <a:r>
              <a:rPr lang="uk-UA" b="1" dirty="0"/>
              <a:t>Стародавні плазуни. </a:t>
            </a:r>
            <a:r>
              <a:rPr lang="uk-UA" dirty="0"/>
              <a:t>Встановлено, що в далекому мину­лому (сотні мільйонів років тому) на Землі були надзви­чайно поширені різні види плазунів. Вони населяли сухо­діл, водні простори і рідше — повітря. Більшість видів плазунів вимерло у зв'язку зі зміною клімату (похолодан­ням) та розквітом птахів і ссавців, з якими вони не ви­тримали конкуренції. До вимерлих плазунів належать ряди динозаврів, звірозубих ящерів, іхтіозаврів, літаючих ящерів та ін.</a:t>
            </a:r>
            <a:endParaRPr lang="ru-RU" dirty="0"/>
          </a:p>
          <a:p>
            <a:pPr marL="0" indent="0" algn="just">
              <a:buNone/>
            </a:pPr>
            <a:r>
              <a:rPr lang="uk-UA" b="1" i="1" dirty="0"/>
              <a:t>Ряд Динозаври. </a:t>
            </a:r>
            <a:r>
              <a:rPr lang="uk-UA" dirty="0"/>
              <a:t>Це найрізноманітніша і найчисленні-ша група плазунів, що будь-коли жили на Землі, Серед них були як дрібні тварини (розміром з кішку і менше), так і гігантські, довжина яких досягала майже ЗО м, а ма­са — 40—50 т. Великі тварини мали маленьку голову, дов­гу шию і могутній хвіст. Одні динозаври були травоїдни­ми, інші</a:t>
            </a:r>
            <a:r>
              <a:rPr lang="ru-RU" dirty="0"/>
              <a:t> —</a:t>
            </a:r>
            <a:r>
              <a:rPr lang="uk-UA" dirty="0"/>
              <a:t> хижаками. Шкіра або не мала луски, або була вкрита кістковим панциром. Багато динозаврів пересува­лися стрибками на задніх кінцівках, спираючись на хвіст, інші</a:t>
            </a:r>
            <a:r>
              <a:rPr lang="ru-RU" dirty="0"/>
              <a:t> —</a:t>
            </a:r>
            <a:r>
              <a:rPr lang="uk-UA" dirty="0"/>
              <a:t> пересувались за допомогою всіх чотирьох кінцівок.</a:t>
            </a:r>
            <a:endParaRPr lang="ru-RU" dirty="0"/>
          </a:p>
          <a:p>
            <a:pPr marL="0" indent="0" algn="just">
              <a:buNone/>
            </a:pPr>
            <a:r>
              <a:rPr lang="uk-UA" b="1" i="1" dirty="0"/>
              <a:t>Ряд Звірозубі ящери. </a:t>
            </a:r>
            <a:r>
              <a:rPr lang="uk-UA" dirty="0"/>
              <a:t>Серед стародавніх наземних пла­зунів були представники прогресивної групи, які за будо­вою зубів нагадували звірів. Зуби їх диференціювались на різці, ікла та кутні. Еволюція цих тварин ішла в </a:t>
            </a:r>
            <a:r>
              <a:rPr lang="uk-UA" dirty="0" smtClean="0"/>
              <a:t>напрямку </a:t>
            </a:r>
            <a:r>
              <a:rPr lang="uk-UA" dirty="0"/>
              <a:t>підсилення їхніх кінцівок і поясів. У процесі еволюції від них виникли ссавці.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uk-UA" b="1" dirty="0"/>
              <a:t>Походження плазунів. </a:t>
            </a:r>
            <a:r>
              <a:rPr lang="uk-UA" dirty="0"/>
              <a:t>Викопні плазуни мають велике значення, оскільки вони колись панували на земній кулі і від них виникли не лише сучасні плазуни, а й птахи і ссавці.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Умови життя наприкінці палеозою різко змінились. На зміну теплому й вологому клімату прийшов сухий і спе-котний. Ці умови були несприятливими для існування земноводних. Проте за таких умов почали розвиватись плазуни, шкіра яких була захищена від випаровування, з'явились наземний спосіб розмноження, порівняно висо-корозвинений мозок та інші пристосування, наведені в характеристиці класу.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На підставі вивчення будови земноводних і плазунів вчені дійшли висновку, що між ними існує велика подібність. Особливо це характерно для стародавніх пла­зунів і стегоцефалів. Так, у стародавніх нижчих плазунів хребет мав таку саму будову, як і в стегоцефалів, а кінців­ки — як у рептилій; шийний відділ у плазунів був так само короткий, як і у земноводних; грудної кістки не було, тобто ще не було справжньої грудної клітки. Все це свідчить про те, що плазуни виникли від земноводних.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1"/>
            <a:ext cx="8229600" cy="4143404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uk-UA" b="1" i="1" dirty="0" smtClean="0"/>
              <a:t>Органи виділення </a:t>
            </a:r>
            <a:r>
              <a:rPr lang="uk-UA" dirty="0" smtClean="0"/>
              <a:t>— нефридії, що нагадують органи виділення кільчастих червів; нефридії чисельністю близько 100 пар розміщені на міжзябрових перегородках.</a:t>
            </a:r>
            <a:endParaRPr lang="ru-RU" dirty="0" smtClean="0"/>
          </a:p>
          <a:p>
            <a:pPr marL="0" indent="0" algn="just">
              <a:buNone/>
            </a:pPr>
            <a:r>
              <a:rPr lang="uk-UA" b="1" i="1" dirty="0" smtClean="0"/>
              <a:t>Кровоносна система </a:t>
            </a:r>
            <a:r>
              <a:rPr lang="uk-UA" dirty="0" smtClean="0"/>
              <a:t>ланцетника замкнена, коло кро­вообігу одне, серця немає. Фізіологічно його замінює че­ревна аорта, яка приймає венозну кров. У результаті пуль­сації судин кров з черевної аорти надходить у зяброві артерії. Останні не розгалужуються на капіляри, газообмін відбувається крізь стінки артерій у міжзябрових перего­родках. Окиснена кров по спинній аорті надходить до різних органів, а від них</a:t>
            </a:r>
            <a:r>
              <a:rPr lang="ru-RU" dirty="0" smtClean="0"/>
              <a:t> —</a:t>
            </a:r>
            <a:r>
              <a:rPr lang="uk-UA" dirty="0" smtClean="0"/>
              <a:t> знову до зябер.</a:t>
            </a:r>
            <a:endParaRPr lang="ru-RU" dirty="0" smtClean="0"/>
          </a:p>
          <a:p>
            <a:pPr marL="0" indent="0" algn="just">
              <a:buNone/>
            </a:pPr>
            <a:r>
              <a:rPr lang="uk-UA" dirty="0" smtClean="0"/>
              <a:t>Над хордою розміщена </a:t>
            </a:r>
            <a:r>
              <a:rPr lang="uk-UA" b="1" i="1" dirty="0" smtClean="0"/>
              <a:t>нервова трубка, </a:t>
            </a:r>
            <a:r>
              <a:rPr lang="uk-UA" dirty="0" smtClean="0"/>
              <a:t>яка в головно­му відділі утворює невелике розширення. Це розширення порівнюють з третім шлуночком головного мозку хре­бетних. На ранніх етапах розвитку ланцетника порожни­на нервової трубки сполучається із зовнішнім середови-</a:t>
            </a:r>
            <a:endParaRPr lang="ru-RU" dirty="0" smtClean="0"/>
          </a:p>
          <a:p>
            <a:pPr marL="0" indent="0" algn="just">
              <a:buNone/>
            </a:pPr>
            <a:r>
              <a:rPr lang="uk-UA" dirty="0" smtClean="0"/>
              <a:t>щем. У дорослої особини на передній частині головного відділу тіла залишається заглибина, яку називають </a:t>
            </a:r>
            <a:r>
              <a:rPr lang="uk-UA" i="1" dirty="0" smtClean="0"/>
              <a:t>нюхо­вою ямкою. </a:t>
            </a:r>
            <a:r>
              <a:rPr lang="uk-UA" dirty="0" smtClean="0"/>
              <a:t>По всій нервовій трубці розміщені особливі світлочутливі пігментні клітини (вічка Гессе). Крім вічок є дотикові клітини на щупальцях і в шкірі. У зв'язку з малою рухливістю органи чуття у ланцетника дуже слаб­ко розвинеш. Периферична нервова система представле­на нервами, що відходять від нервової трубки.</a:t>
            </a:r>
            <a:endParaRPr lang="ru-RU" dirty="0" smtClean="0"/>
          </a:p>
          <a:p>
            <a:pPr marL="0" indent="0" algn="just">
              <a:buNone/>
            </a:pPr>
            <a:r>
              <a:rPr lang="uk-UA" b="1" i="1" dirty="0" smtClean="0"/>
              <a:t>Розмноження. </a:t>
            </a:r>
            <a:r>
              <a:rPr lang="uk-UA" dirty="0" smtClean="0"/>
              <a:t>Ланцетник</a:t>
            </a:r>
            <a:r>
              <a:rPr lang="ru-RU" dirty="0" smtClean="0"/>
              <a:t> —</a:t>
            </a:r>
            <a:r>
              <a:rPr lang="uk-UA" dirty="0" smtClean="0"/>
              <a:t> роздільностатева твари­на. Статеві залози (гонади) розміщені метамерно по боках тіла. Дозрілі яйцеклітини і сперматозоони через розрив гонади випадають у навколозяброву порожнину і через атріопор виводяться назовні. Запліднення яєць і розви­ток зародка відбуваються у воді. Личинка впродовж трьох місяців тримається у верхніх шарах води за допомогою війок, що вкривають тіло. Потім вона опускається на дно.</a:t>
            </a:r>
            <a:endParaRPr lang="ru-RU" dirty="0" smtClean="0"/>
          </a:p>
          <a:p>
            <a:pPr marL="0" indent="0" algn="just">
              <a:buNone/>
            </a:pPr>
            <a:r>
              <a:rPr lang="uk-UA" b="1" dirty="0" smtClean="0"/>
              <a:t>Подібність ланцетників до безхребетних і хребетних тварин. </a:t>
            </a:r>
            <a:r>
              <a:rPr lang="uk-UA" dirty="0" smtClean="0"/>
              <a:t>Через просту будову ланцетників їх тривалий час вважали близькими до молюсків. О. О. Ковалевський вста­новив, що ланцетники дуже подібні до риб, а отже, й до інших хордових (наявність хорди, розміщення і будова нервової системи тощо). Разом з тим у ланцетників бага­то спільних ознак з кільчастими червами і молюсками (відсутність головного мозку і серця, сегментарна будова м'язів, будова органів кровообігу, виділення, травлення та спосіб живлення). Таке поєднання ознак безхребетних і хребетних свідчить про те, що вони є близькими формами до предків хребетних тварин.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5016"/>
            <a:ext cx="8229600" cy="411147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dirty="0" smtClean="0"/>
              <a:t>Ігуани – одні з найдавніших рептилій</a:t>
            </a:r>
            <a:endParaRPr lang="ru-RU" dirty="0"/>
          </a:p>
        </p:txBody>
      </p:sp>
      <p:pic>
        <p:nvPicPr>
          <p:cNvPr id="4" name="Рисунок 3" descr="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3810027" cy="2857520"/>
          </a:xfrm>
          <a:prstGeom prst="rect">
            <a:avLst/>
          </a:prstGeom>
        </p:spPr>
      </p:pic>
      <p:pic>
        <p:nvPicPr>
          <p:cNvPr id="5" name="Рисунок 4" descr="land_igua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2857496"/>
            <a:ext cx="4247076" cy="2786082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643578"/>
            <a:ext cx="8229600" cy="482585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dirty="0" smtClean="0"/>
              <a:t>Техаський кораловий аспід</a:t>
            </a:r>
            <a:endParaRPr lang="ru-RU" dirty="0"/>
          </a:p>
        </p:txBody>
      </p:sp>
      <p:pic>
        <p:nvPicPr>
          <p:cNvPr id="4" name="Рисунок 3" descr="25403961_Coral_Snake_by_Manaconda_Chr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14290"/>
            <a:ext cx="6501088" cy="5115305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29264"/>
            <a:ext cx="8229600" cy="696899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uk-UA" dirty="0" smtClean="0"/>
              <a:t>Анаконда – найбільша змія з існуючих на даний час. Довжина її може сягати 5-7 метрів, вага – до 250 кг.</a:t>
            </a:r>
            <a:endParaRPr lang="ru-RU" dirty="0"/>
          </a:p>
        </p:txBody>
      </p:sp>
      <p:pic>
        <p:nvPicPr>
          <p:cNvPr id="4" name="Рисунок 3" descr="0011-020-Anakon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214290"/>
            <a:ext cx="6000792" cy="4953845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554023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uk-UA" dirty="0" smtClean="0"/>
              <a:t>Деякі з дрібних ящірок під час охоти або втечі від загрози здатні пробігати по воді відстані до 400 метрів із швидкісттю 12 км/год.</a:t>
            </a:r>
            <a:endParaRPr lang="ru-RU" dirty="0"/>
          </a:p>
        </p:txBody>
      </p:sp>
      <p:pic>
        <p:nvPicPr>
          <p:cNvPr id="4" name="Рисунок 3" descr="158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42852"/>
            <a:ext cx="7000924" cy="5250693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643578"/>
            <a:ext cx="8229600" cy="78581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uk-UA" dirty="0" smtClean="0"/>
              <a:t>Ящірка “крилатий дракон” має пристосування до плануюючого польоту серед гілок дерев</a:t>
            </a:r>
            <a:endParaRPr lang="ru-RU" dirty="0"/>
          </a:p>
        </p:txBody>
      </p:sp>
      <p:pic>
        <p:nvPicPr>
          <p:cNvPr id="4" name="Рисунок 3" descr="flyingtinydragonlizardavatarphoto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42852"/>
            <a:ext cx="5643602" cy="5304986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643578"/>
            <a:ext cx="8229600" cy="482585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dirty="0" smtClean="0"/>
              <a:t>Морська черепаха</a:t>
            </a:r>
            <a:endParaRPr lang="ru-RU" dirty="0"/>
          </a:p>
        </p:txBody>
      </p:sp>
      <p:pic>
        <p:nvPicPr>
          <p:cNvPr id="4" name="Рисунок 3" descr="Cherepahi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42851"/>
            <a:ext cx="7786742" cy="5416001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643578"/>
            <a:ext cx="8229600" cy="482585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dirty="0" smtClean="0"/>
              <a:t>Слонова черепаха</a:t>
            </a:r>
            <a:endParaRPr lang="ru-RU" dirty="0"/>
          </a:p>
        </p:txBody>
      </p:sp>
      <p:pic>
        <p:nvPicPr>
          <p:cNvPr id="4" name="Рисунок 3" descr="galapagos_and_-me_IMG_2588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14290"/>
            <a:ext cx="6729151" cy="5072098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55402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dirty="0" smtClean="0"/>
              <a:t>Гиганська морська шкиряста черепаха</a:t>
            </a:r>
            <a:endParaRPr lang="ru-RU" dirty="0"/>
          </a:p>
        </p:txBody>
      </p:sp>
      <p:pic>
        <p:nvPicPr>
          <p:cNvPr id="4" name="Рисунок 3" descr="3747016163_9bbdecb94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42852"/>
            <a:ext cx="8001056" cy="5296699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uk-UA" b="1" dirty="0" smtClean="0"/>
              <a:t>Клас Птахи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4292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1100" b="1" dirty="0" smtClean="0"/>
              <a:t>Загальна </a:t>
            </a:r>
            <a:r>
              <a:rPr lang="uk-UA" sz="1100" b="1" dirty="0"/>
              <a:t>характеристика. </a:t>
            </a:r>
            <a:r>
              <a:rPr lang="uk-UA" sz="1100" dirty="0"/>
              <a:t>На Землі в сучасній фауні налічується близько</a:t>
            </a:r>
            <a:r>
              <a:rPr lang="ru-RU" sz="1100" dirty="0"/>
              <a:t> 8,6</a:t>
            </a:r>
            <a:r>
              <a:rPr lang="uk-UA" sz="1100" dirty="0"/>
              <a:t> тис. птахів. За своєю будовою птахи дуже схожі на плазунів і є прогресивною гілкою, еволюція якої йшла по шляху пристосування до польоту. </a:t>
            </a:r>
            <a:r>
              <a:rPr lang="uk-UA" sz="1100" i="1" dirty="0"/>
              <a:t>Птахи </a:t>
            </a:r>
            <a:r>
              <a:rPr lang="ru-RU" sz="1100" dirty="0"/>
              <a:t>—</a:t>
            </a:r>
            <a:r>
              <a:rPr lang="uk-UA" sz="1100" dirty="0"/>
              <a:t> двоногі вищі тварини, передні кінцівки яких перетворились на крила, тіло вкрите пір'ям, температура тіла стала й висока. </a:t>
            </a:r>
            <a:endParaRPr lang="ru-RU" sz="1100" dirty="0"/>
          </a:p>
          <a:p>
            <a:pPr marL="0" indent="0" algn="just">
              <a:buNone/>
            </a:pPr>
            <a:r>
              <a:rPr lang="uk-UA" sz="1100" dirty="0"/>
              <a:t>Уся організація птахів пристосована до умов польоту. Тулуб птаха компактний, скелет надзвичайно полегшений; площа розпрямлених крил і хвоста значно перевищує пло­щу тулуба. В будові організму птахів є ознаки</a:t>
            </a:r>
            <a:r>
              <a:rPr lang="ru-RU" sz="1100" dirty="0"/>
              <a:t> ,</a:t>
            </a:r>
            <a:r>
              <a:rPr lang="uk-UA" sz="1100" dirty="0"/>
              <a:t> характерні для плазунів. Так, у шкірі птахів немає залоз, за винятком куприкової залози над коренем хвоста. У деяких птахів немає і її</a:t>
            </a:r>
            <a:r>
              <a:rPr lang="uk-UA" sz="1100" dirty="0" smtClean="0"/>
              <a:t>.</a:t>
            </a:r>
          </a:p>
          <a:p>
            <a:pPr marL="0" indent="0" algn="just">
              <a:buNone/>
            </a:pPr>
            <a:r>
              <a:rPr lang="uk-UA" sz="1100" b="1" i="1" dirty="0"/>
              <a:t>Покриви тіла. </a:t>
            </a:r>
            <a:r>
              <a:rPr lang="uk-UA" sz="1100" dirty="0"/>
              <a:t>Шкіра птахів суха і дуже тонка; на дзьобі вона утворює рогові чохли, на кінцівках — рогові луски, на пальцях — кігті. Похідним шкіри є пір'я, філогенетич­но пов'язане з лускатими утворами (про це свідчить подібність у розвитку пір'я й луски на ранніх стадіях).</a:t>
            </a:r>
            <a:endParaRPr lang="ru-RU" sz="1100" dirty="0"/>
          </a:p>
          <a:p>
            <a:pPr marL="0" indent="0" algn="just">
              <a:buNone/>
            </a:pPr>
            <a:r>
              <a:rPr lang="uk-UA" sz="1100" dirty="0"/>
              <a:t>Тіло вкрите пір'ям, різним за будовою та функціями. Розрізняють контурні і пухові пера. </a:t>
            </a:r>
            <a:r>
              <a:rPr lang="uk-UA" sz="1100" i="1" dirty="0"/>
              <a:t>Контурне </a:t>
            </a:r>
            <a:r>
              <a:rPr lang="uk-UA" sz="1100" dirty="0"/>
              <a:t>складає­ться з порожнистого </a:t>
            </a:r>
            <a:r>
              <a:rPr lang="uk-UA" sz="1100" i="1" dirty="0"/>
              <a:t>стрижня </a:t>
            </a:r>
            <a:r>
              <a:rPr lang="uk-UA" sz="1100" dirty="0"/>
              <a:t>та прикріплених до нього бічних пластинок</a:t>
            </a:r>
            <a:r>
              <a:rPr lang="ru-RU" sz="1100" dirty="0"/>
              <a:t> — </a:t>
            </a:r>
            <a:r>
              <a:rPr lang="uk-UA" sz="1100" i="1" dirty="0"/>
              <a:t>опахала. </a:t>
            </a:r>
            <a:r>
              <a:rPr lang="uk-UA" sz="1100" dirty="0"/>
              <a:t>Частину стрижня, що міститься в шкірі, називають </a:t>
            </a:r>
            <a:r>
              <a:rPr lang="uk-UA" sz="1100" i="1" dirty="0"/>
              <a:t>колодочкою, </a:t>
            </a:r>
            <a:r>
              <a:rPr lang="uk-UA" sz="1100" dirty="0"/>
              <a:t>або </a:t>
            </a:r>
            <a:r>
              <a:rPr lang="uk-UA" sz="1100" i="1" dirty="0"/>
              <a:t>пеньком. </a:t>
            </a:r>
            <a:r>
              <a:rPr lang="uk-UA" sz="1100" dirty="0"/>
              <a:t>Голий стрижень між цією частиною і опахалом назива­ють </a:t>
            </a:r>
            <a:r>
              <a:rPr lang="uk-UA" sz="1100" i="1" dirty="0"/>
              <a:t>стовбуром, </a:t>
            </a:r>
            <a:r>
              <a:rPr lang="uk-UA" sz="1100" dirty="0"/>
              <a:t>або </a:t>
            </a:r>
            <a:r>
              <a:rPr lang="uk-UA" sz="1100" i="1" dirty="0"/>
              <a:t>очином.</a:t>
            </a:r>
            <a:endParaRPr lang="ru-RU" sz="1100" dirty="0"/>
          </a:p>
          <a:p>
            <a:pPr marL="0" indent="0" algn="just">
              <a:buNone/>
            </a:pPr>
            <a:r>
              <a:rPr lang="uk-UA" sz="1100" dirty="0"/>
              <a:t>Функціонально контурні пера поділяють на махові (пер­шого й другого порядку), покривні і рульові. Найбільші</a:t>
            </a:r>
            <a:r>
              <a:rPr lang="ru-RU" sz="1100" dirty="0"/>
              <a:t> — </a:t>
            </a:r>
            <a:r>
              <a:rPr lang="uk-UA" sz="1100" i="1" dirty="0"/>
              <a:t>махові </a:t>
            </a:r>
            <a:r>
              <a:rPr lang="uk-UA" sz="1100" dirty="0"/>
              <a:t>пера; накладаючись одне на одне, вони утворюють дуже міцну літальну поверхню крила. Міцність контур­ного пір'я забезпечується тим, що опахало складається з окремих рогових борідок (першого й другого порядку). Борідки першого порядку прикріплені до стрижня пара­лельно одна одній на близькій відстані. Від кожної борід­ки з обох боків відходять тонші борідки другого порядку. Вони накладаються на сусідні борідки і скріплюються з ними мікроскопічними гачечками.</a:t>
            </a:r>
            <a:endParaRPr lang="ru-RU" sz="1100" dirty="0"/>
          </a:p>
          <a:p>
            <a:pPr marL="0" indent="0" algn="just">
              <a:buNone/>
            </a:pPr>
            <a:r>
              <a:rPr lang="uk-UA" sz="1100" i="1" dirty="0"/>
              <a:t>Покривні </a:t>
            </a:r>
            <a:r>
              <a:rPr lang="uk-UA" sz="1100" dirty="0"/>
              <a:t>контурні пера, вкриваючи все тіло, захища­ють його від дощу та вітру. </a:t>
            </a:r>
            <a:r>
              <a:rPr lang="uk-UA" sz="1100" i="1" dirty="0"/>
              <a:t>Рульові </a:t>
            </a:r>
            <a:r>
              <a:rPr lang="uk-UA" sz="1100" dirty="0"/>
              <a:t>пера розміщені на хвості та першому пальці кисті (крильце).</a:t>
            </a:r>
            <a:endParaRPr lang="ru-RU" sz="1100" dirty="0"/>
          </a:p>
          <a:p>
            <a:pPr marL="0" indent="0" algn="just">
              <a:buNone/>
            </a:pPr>
            <a:r>
              <a:rPr lang="uk-UA" sz="1100" dirty="0"/>
              <a:t>У більшості видів птахів під контурними перами зна­ходяться </a:t>
            </a:r>
            <a:r>
              <a:rPr lang="uk-UA" sz="1100" i="1" dirty="0"/>
              <a:t>пухові. </a:t>
            </a:r>
            <a:r>
              <a:rPr lang="uk-UA" sz="1100" dirty="0"/>
              <a:t>Від контурних вони відрізняються тим, що опахала в них пухкі, м'які і не утворюють суцільної пластинки. Пухові пера мають дуже короткий стрижень з пучком борідок першого порядку на вершині. Між пе­рами, особливо пуховими, затримується багато теплого повітря.</a:t>
            </a:r>
            <a:endParaRPr lang="ru-RU" sz="1100" dirty="0"/>
          </a:p>
          <a:p>
            <a:pPr marL="0" indent="0" algn="just">
              <a:buNone/>
            </a:pPr>
            <a:r>
              <a:rPr lang="uk-UA" sz="1100" dirty="0"/>
              <a:t>У птахів періодично відбувається линяння</a:t>
            </a:r>
            <a:r>
              <a:rPr lang="ru-RU" sz="1100" dirty="0"/>
              <a:t> —</a:t>
            </a:r>
            <a:r>
              <a:rPr lang="uk-UA" sz="1100" dirty="0"/>
              <a:t> на місці опалих старих пір'їн виростають нові.</a:t>
            </a:r>
            <a:endParaRPr lang="ru-RU" sz="1100" dirty="0"/>
          </a:p>
          <a:p>
            <a:pPr marL="0" indent="0" algn="just">
              <a:buNone/>
            </a:pPr>
            <a:r>
              <a:rPr lang="uk-UA" sz="1100" dirty="0"/>
              <a:t>У шкірі голуба, як і багатьох інших видів птахів, є лише одна </a:t>
            </a:r>
            <a:r>
              <a:rPr lang="uk-UA" sz="1100" i="1" dirty="0"/>
              <a:t>куприкова залоза, </a:t>
            </a:r>
            <a:r>
              <a:rPr lang="uk-UA" sz="1100" dirty="0"/>
              <a:t>розміщена при основі хвоста зі спинного боку. У курей та інших видів наземних птахів ця залоза недорозвинена. Особливо сильно вона розвине­на у водоплавних птахів. Куприкова залоза виділяє се­крет, яким птахи за допомогою дзьоба змащують пір'я.</a:t>
            </a:r>
            <a:endParaRPr lang="ru-RU" sz="1100" dirty="0"/>
          </a:p>
          <a:p>
            <a:endParaRPr lang="ru-RU" sz="1100" dirty="0"/>
          </a:p>
          <a:p>
            <a:pPr>
              <a:buNone/>
            </a:pPr>
            <a:endParaRPr lang="ru-RU" sz="11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500702"/>
            <a:ext cx="8229600" cy="911213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uk-UA" b="1" dirty="0"/>
              <a:t>Внутрішні органи голуба: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1 — стравохід; 2 — трахея; 3 — воло; 4 — легеня; 5 — серце; 6 — залозистий шлунок; 7 — сім'яник; 8 — м'язовий шлунок; 9 — сім'я­провід; 10 — нирка; 11 — сечовід; 12 — клоака; 13 — сліпі вирости; 14 — дванадцятипала кишка; 15 — підшлункова залоза; 16 — печін­ка; 17 — тонка кишка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14290"/>
            <a:ext cx="3500462" cy="526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500702"/>
            <a:ext cx="8229600" cy="1071570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uk-UA" b="1" dirty="0"/>
              <a:t>Поздовжній розріз ланцетника: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1 —</a:t>
            </a:r>
            <a:r>
              <a:rPr lang="uk-UA" dirty="0"/>
              <a:t> хвостовий плавник; </a:t>
            </a:r>
            <a:r>
              <a:rPr lang="ru-RU" dirty="0"/>
              <a:t>2 —</a:t>
            </a:r>
            <a:r>
              <a:rPr lang="uk-UA" dirty="0"/>
              <a:t> спинний плавник;</a:t>
            </a:r>
            <a:r>
              <a:rPr lang="ru-RU" dirty="0"/>
              <a:t> 3 </a:t>
            </a:r>
            <a:r>
              <a:rPr lang="ru-RU" dirty="0" smtClean="0"/>
              <a:t>—</a:t>
            </a:r>
            <a:r>
              <a:rPr lang="uk-UA" dirty="0" smtClean="0"/>
              <a:t> </a:t>
            </a:r>
            <a:r>
              <a:rPr lang="uk-UA" dirty="0"/>
              <a:t>міомер (показа­ний тільки у хвостовій частині тіла); </a:t>
            </a:r>
            <a:r>
              <a:rPr lang="ru-RU" dirty="0"/>
              <a:t>4 —</a:t>
            </a:r>
            <a:r>
              <a:rPr lang="uk-UA" dirty="0"/>
              <a:t> хорда;</a:t>
            </a:r>
            <a:r>
              <a:rPr lang="ru-RU" dirty="0"/>
              <a:t> 5 —</a:t>
            </a:r>
            <a:r>
              <a:rPr lang="uk-UA" dirty="0"/>
              <a:t> нервова трубка; </a:t>
            </a:r>
            <a:r>
              <a:rPr lang="ru-RU" dirty="0"/>
              <a:t>6 —</a:t>
            </a:r>
            <a:r>
              <a:rPr lang="uk-UA" dirty="0"/>
              <a:t> вічка</a:t>
            </a:r>
            <a:r>
              <a:rPr lang="ru-RU" dirty="0"/>
              <a:t> Гессе; 7 —</a:t>
            </a:r>
            <a:r>
              <a:rPr lang="uk-UA" dirty="0"/>
              <a:t> передротовий отвір, оточений щупальцями; </a:t>
            </a:r>
            <a:r>
              <a:rPr lang="ru-RU" dirty="0"/>
              <a:t>8 — </a:t>
            </a:r>
            <a:r>
              <a:rPr lang="uk-UA" dirty="0"/>
              <a:t>зяброві щілини; </a:t>
            </a:r>
            <a:r>
              <a:rPr lang="ru-RU" dirty="0"/>
              <a:t>9 —</a:t>
            </a:r>
            <a:r>
              <a:rPr lang="uk-UA" dirty="0"/>
              <a:t> метаплевральна складка; </a:t>
            </a:r>
            <a:r>
              <a:rPr lang="ru-RU" dirty="0"/>
              <a:t>10 —</a:t>
            </a:r>
            <a:r>
              <a:rPr lang="uk-UA" dirty="0"/>
              <a:t> печінковий виріст кишки; </a:t>
            </a:r>
            <a:r>
              <a:rPr lang="ru-RU" dirty="0"/>
              <a:t>11 —</a:t>
            </a:r>
            <a:r>
              <a:rPr lang="uk-UA" dirty="0"/>
              <a:t> кишка; </a:t>
            </a:r>
            <a:r>
              <a:rPr lang="ru-RU" dirty="0"/>
              <a:t>12 —</a:t>
            </a:r>
            <a:r>
              <a:rPr lang="uk-UA" dirty="0"/>
              <a:t> статеві залози; </a:t>
            </a:r>
            <a:r>
              <a:rPr lang="ru-RU" dirty="0"/>
              <a:t>13 —</a:t>
            </a:r>
            <a:r>
              <a:rPr lang="uk-UA" dirty="0"/>
              <a:t> навколозяброва </a:t>
            </a:r>
            <a:r>
              <a:rPr lang="uk-UA" dirty="0" smtClean="0"/>
              <a:t>порожнина</a:t>
            </a:r>
            <a:r>
              <a:rPr lang="uk-UA" dirty="0"/>
              <a:t>; </a:t>
            </a:r>
            <a:r>
              <a:rPr lang="ru-RU" dirty="0"/>
              <a:t>14 —</a:t>
            </a:r>
            <a:r>
              <a:rPr lang="uk-UA" dirty="0"/>
              <a:t> атріопор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780615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1200" b="1" i="1" dirty="0"/>
              <a:t>Скелет. </a:t>
            </a:r>
            <a:r>
              <a:rPr lang="uk-UA" sz="1200" dirty="0"/>
              <a:t>Скелет птахів характеризується легкістю та міцністю кісток, а також міцністю їх з'єднань. Кістки птахів пневматичні, тобто мають великі повітряні порож­нини. Для черепа характерні повне зростання всіх кісток у монолітний утвір, на якому не видно навіть швів, над­звичайна легкість і великі очноямкові западини.</a:t>
            </a:r>
            <a:endParaRPr lang="ru-RU" sz="1200" dirty="0"/>
          </a:p>
          <a:p>
            <a:pPr marL="0" indent="0" algn="just">
              <a:buNone/>
            </a:pPr>
            <a:r>
              <a:rPr lang="uk-UA" sz="1200" dirty="0"/>
              <a:t>Щелепи птахів представлені легким дзьобом, позбавле­ним зубів. Хребет має багато хребців, у ньому розрізняють п'ять відділів. Численні (у папуги — 11, У голуба — 14, у лебедя — 25) шийні хребці надзвичайно рухливі, грудні майже нерухомі, а поперекові й крижові зрослися між собою. Це забезпечує компактність тіла, яка необхідна в польоті. В результаті злиття поперекових, крижових і ча­стини хвостових хребців як один з одним, так і з тазовими кістками, утворюється складний криж. Він є опорою для задніх кінцівок, які несуть на собі всю масу тіла.</a:t>
            </a:r>
            <a:endParaRPr lang="ru-RU" sz="1200" dirty="0"/>
          </a:p>
          <a:p>
            <a:pPr marL="0" indent="0" algn="just">
              <a:buNone/>
            </a:pPr>
            <a:r>
              <a:rPr lang="uk-UA" sz="1200" dirty="0"/>
              <a:t>До грудних хребців прикріплюються ребра. Вони скла­даються з двох частин, напіврухомо сполучених між со­бою. Верхня частина кожного ребра рухомо з'єднана з хребтом, нижня</a:t>
            </a:r>
            <a:r>
              <a:rPr lang="ru-RU" sz="1200" dirty="0"/>
              <a:t> —</a:t>
            </a:r>
            <a:r>
              <a:rPr lang="uk-UA" sz="1200" dirty="0"/>
              <a:t> з грудною кісткою. На верхній частині кожного з ребер є гачкоподібні відростки, що накладають­ся на сусідні задні ребра. Цим забезпечується монолітність грудної клітки при збереженні рухливості груднини. У більшості видів птахів на груднині є високий поздовжній </a:t>
            </a:r>
            <a:r>
              <a:rPr lang="uk-UA" sz="1200" i="1" dirty="0"/>
              <a:t>кіль, </a:t>
            </a:r>
            <a:r>
              <a:rPr lang="uk-UA" sz="1200" dirty="0"/>
              <a:t>до якого прикріплені м'язи, що опускають крило. Пояс передніх кінцівок складається з трьох парних кісток: воронячої, лопатки і ключиці. Ключиці зростаються, утво­рюючи </a:t>
            </a:r>
            <a:r>
              <a:rPr lang="uk-UA" sz="1200" i="1" dirty="0"/>
              <a:t>вилочку.</a:t>
            </a:r>
            <a:endParaRPr lang="ru-RU" sz="1200" dirty="0"/>
          </a:p>
          <a:p>
            <a:pPr marL="0" indent="0" algn="just">
              <a:buNone/>
            </a:pPr>
            <a:r>
              <a:rPr lang="uk-UA" sz="1200" dirty="0"/>
              <a:t>Передні кінцівки — </a:t>
            </a:r>
            <a:r>
              <a:rPr lang="uk-UA" sz="1200" i="1" dirty="0"/>
              <a:t>крила </a:t>
            </a:r>
            <a:r>
              <a:rPr lang="uk-UA" sz="1200" dirty="0"/>
              <a:t>— повністю пристосовані до польоту. їхні елементи, типові для п'ятипалої кінцівки, частково редуковані й видозмінені. В їхній скелет вхо­дять плечова (плече), ліктьова і променева кістки (перед­пліччя), одна складна кістка із зрослих кісток кисті та кістки лише трьох пальців.</a:t>
            </a:r>
            <a:endParaRPr lang="ru-RU" sz="1200" dirty="0"/>
          </a:p>
          <a:p>
            <a:pPr marL="0" indent="0" algn="just">
              <a:buNone/>
            </a:pPr>
            <a:r>
              <a:rPr lang="uk-UA" sz="1200" dirty="0"/>
              <a:t>Скелет ноги птахів складають масивна стегнова кістка, дві зрослі кістки гомілки, цівка і кістки пальців. </a:t>
            </a:r>
            <a:r>
              <a:rPr lang="uk-UA" sz="1200" i="1" dirty="0"/>
              <a:t>Цівка </a:t>
            </a:r>
            <a:r>
              <a:rPr lang="uk-UA" sz="1200" dirty="0"/>
              <a:t>утворена зрослими кістками стопи. У більшості птахів (і в голуба) чотири пальці, з них один звернений назад, а три</a:t>
            </a:r>
            <a:r>
              <a:rPr lang="ru-RU" sz="1200" dirty="0"/>
              <a:t> —</a:t>
            </a:r>
            <a:r>
              <a:rPr lang="uk-UA" sz="1200" dirty="0"/>
              <a:t> вперед.</a:t>
            </a:r>
            <a:endParaRPr lang="ru-RU" sz="1200" dirty="0"/>
          </a:p>
          <a:p>
            <a:pPr marL="0" indent="0" algn="just">
              <a:buNone/>
            </a:pPr>
            <a:r>
              <a:rPr lang="uk-UA" sz="1200" b="1" i="1" dirty="0"/>
              <a:t>Мускулатура </a:t>
            </a:r>
            <a:r>
              <a:rPr lang="uk-UA" sz="1200" dirty="0"/>
              <a:t>птахів більш диференційована, ніж у пла­зунів, що зумовлено значно складнішими рухами під час польоту, ходіння, повзання, добування поживи. Найбільші м'язи (великі та малі грудні), які приводять у рух кінцівки, розміщені на тулубі, а до кінцівок ідуть сухожилки. Че­ревні м'язи слабші, ніж грудні. Розвинена мускулатура шиї й кінцівок.</a:t>
            </a:r>
            <a:endParaRPr lang="ru-RU" sz="1200" dirty="0"/>
          </a:p>
          <a:p>
            <a:pPr marL="0" indent="0" algn="just">
              <a:buNone/>
            </a:pPr>
            <a:r>
              <a:rPr lang="uk-UA" sz="1200" b="1" i="1" dirty="0"/>
              <a:t>Органи травлення. </a:t>
            </a:r>
            <a:r>
              <a:rPr lang="uk-UA" sz="1200" dirty="0"/>
              <a:t>Сучасні птахи не мають зубів, їхню функцію як знаряддя захоплювання і втримування пожи­ви виконують рогові чохли, що вкривають щелепи. Форма й розміри дзьоба залежать від характеру поживи та спо­собів її добування. До дна ротової порожнини прикріпле­ний язик, форма якого також різноманітна. Здебільшого у птахів є слинні залози, хоча ступінь їх розвитку різний. Довгий стравохід у хижих, курячих та голубів утворює розширення</a:t>
            </a:r>
            <a:r>
              <a:rPr lang="ru-RU" sz="1200" dirty="0"/>
              <a:t> — </a:t>
            </a:r>
            <a:r>
              <a:rPr lang="uk-UA" sz="1200" i="1" dirty="0"/>
              <a:t>воло, </a:t>
            </a:r>
            <a:r>
              <a:rPr lang="uk-UA" sz="1200" dirty="0"/>
              <a:t>в якому їжа розмочується і частково перетравлюється. Стравохід веде до тонкостінного зало­зистого шлунка, в якому їжа зазнає впливу травних залоз.</a:t>
            </a:r>
            <a:endParaRPr lang="ru-RU" sz="1200" dirty="0"/>
          </a:p>
          <a:p>
            <a:pPr marL="0" indent="0" algn="just">
              <a:buNone/>
            </a:pPr>
            <a:r>
              <a:rPr lang="uk-UA" sz="1200" dirty="0"/>
              <a:t>За залозистим шлунком розміщений товстостінний мус­кульний відділ шлунка, вистелений зроговілою кутику­лою. Тут пожива перетирається завдяки рухам стінок шлунка, а також за допомогою проковтнутих камінців (у зерноїдних), що відіграють роль жорен. Тонкий відділ кишок відносно довгий. Коротка товста кишка відкри­вається в клоаку. Печінка велика, дволопатева. У більшості видів є жовчний міхур. Підшлункова залоза розміщена в петлі дванадцятипалої кишки.</a:t>
            </a:r>
            <a:endParaRPr lang="ru-RU" sz="1200" dirty="0"/>
          </a:p>
          <a:p>
            <a:pPr marL="0" indent="0" algn="just">
              <a:buNone/>
            </a:pPr>
            <a:endParaRPr lang="ru-RU" sz="12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uk-UA" b="1" i="1" dirty="0"/>
              <a:t>Дихальна система. </a:t>
            </a:r>
            <a:r>
              <a:rPr lang="uk-UA" dirty="0"/>
              <a:t>Легені птахів являють собою щільні губчасті тіла, численні галузисті повітроносні трубочки — </a:t>
            </a:r>
            <a:r>
              <a:rPr lang="uk-UA" i="1" dirty="0"/>
              <a:t>парабронхи, </a:t>
            </a:r>
            <a:r>
              <a:rPr lang="uk-UA" dirty="0"/>
              <a:t>а не мішки, як у плазунів. Крім того, вони до­повнюються тонкостінними </a:t>
            </a:r>
            <a:r>
              <a:rPr lang="uk-UA" i="1" dirty="0"/>
              <a:t>повітряними мішками </a:t>
            </a:r>
            <a:r>
              <a:rPr lang="uk-UA" dirty="0"/>
              <a:t>(умов­но поділеними на передні й задні), які розміщуються між усіма внутрішніми органами, між м'язами, в порожнині кісток та під шкірою і виконують роль резервуарів для по­вітря. Коли птах не в польоті, дихання здійснюється опус­канням і підійманням грудної кістки. Об'єм грудної клітки збільшується під час опускання груднини (вдих) і зменшуєть­ся під час її підіймання (видих). Під час польоту грудна клітка нерухома і акт дихання здійснюється рухами крил. Коли крила підіймаються, повітряні мішки розширюються і повітря надходить у них через легені. При цьому повітря, що було в легенях, переходить у передні мішки, а легені і задні мішки заповнюються свіжим повітрям. Під час опус­кання крил повітря з легень і передніх мішків виходить назовні, а із задніх мішків</a:t>
            </a:r>
            <a:r>
              <a:rPr lang="ru-RU" dirty="0"/>
              <a:t> —</a:t>
            </a:r>
            <a:r>
              <a:rPr lang="uk-UA" dirty="0"/>
              <a:t> у легені. Отже, під час польоту у птахів спостерігається подвійне дихання, тобто газообмін відбувається не лише під час вдиху, а й під час видиху. Ди­хальні мішки крім виконання дихальної (вентилювальної) функції сприяють полегшенню тіла і запобігають його пе­регріванню в разі інтенсивного руху.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У птахів є верхня і нижня гортань, в останній розміще­ний </a:t>
            </a:r>
            <a:r>
              <a:rPr lang="uk-UA" i="1" dirty="0"/>
              <a:t>голосовий апарат.</a:t>
            </a:r>
            <a:endParaRPr lang="ru-RU" dirty="0"/>
          </a:p>
          <a:p>
            <a:pPr marL="0" indent="0" algn="just">
              <a:buNone/>
            </a:pPr>
            <a:r>
              <a:rPr lang="uk-UA" b="1" i="1" dirty="0"/>
              <a:t>Кровоносна система. </a:t>
            </a:r>
            <a:r>
              <a:rPr lang="uk-UA" dirty="0"/>
              <a:t>В будові серця привертає до себе увагу повне розділення його на праву</a:t>
            </a:r>
            <a:r>
              <a:rPr lang="ru-RU" dirty="0"/>
              <a:t> —</a:t>
            </a:r>
            <a:r>
              <a:rPr lang="uk-UA" dirty="0"/>
              <a:t> венозну</a:t>
            </a:r>
            <a:r>
              <a:rPr lang="ru-RU" dirty="0"/>
              <a:t> —</a:t>
            </a:r>
            <a:r>
              <a:rPr lang="uk-UA" dirty="0"/>
              <a:t> і лі­ву</a:t>
            </a:r>
            <a:r>
              <a:rPr lang="ru-RU" dirty="0"/>
              <a:t> —</a:t>
            </a:r>
            <a:r>
              <a:rPr lang="uk-UA" dirty="0"/>
              <a:t> артеріальну</a:t>
            </a:r>
            <a:r>
              <a:rPr lang="ru-RU" dirty="0"/>
              <a:t> —</a:t>
            </a:r>
            <a:r>
              <a:rPr lang="uk-UA" dirty="0"/>
              <a:t> половини. Таким чином, повністю сформувались два самостійних кола кровообігу. Оскільки артеріальна й венозна кров не змішуються, органи діста­ють артеріальну кров. Завдяки цьому посилюється обмін речовин і підвищується рівень життєдіяльності організ­му, чим забезпечується висока і стала температура тіла — ЗО—43,5 °С. Отже, птахи — </a:t>
            </a:r>
            <a:r>
              <a:rPr lang="uk-UA" i="1" dirty="0"/>
              <a:t>теплокровні тварини, </a:t>
            </a:r>
            <a:r>
              <a:rPr lang="uk-UA" dirty="0"/>
              <a:t>тобто температура їхнього тіла не залежить від температури навколишнього середовища.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У птахів, як і</a:t>
            </a:r>
            <a:r>
              <a:rPr lang="ru-RU" dirty="0"/>
              <a:t> у</a:t>
            </a:r>
            <a:r>
              <a:rPr lang="uk-UA" dirty="0"/>
              <a:t> ссавців, є велике й мале кола кровообігу, проте, на відміну від ссавців, дуга аорти у них не ліва, а права.</a:t>
            </a:r>
            <a:endParaRPr lang="ru-RU" dirty="0"/>
          </a:p>
          <a:p>
            <a:pPr marL="0" indent="0" algn="just">
              <a:buNone/>
            </a:pPr>
            <a:r>
              <a:rPr lang="uk-UA" b="1" i="1" dirty="0"/>
              <a:t>Видільна система </a:t>
            </a:r>
            <a:r>
              <a:rPr lang="uk-UA" dirty="0"/>
              <a:t>птахів представлена нирками із се­човодами, що відкриваються в клоаку. Сечового міхура у птахів немає. Кінцевим продуктом обміну у птахів є не сечовина, а сечова кислота</a:t>
            </a:r>
            <a:r>
              <a:rPr lang="uk-UA" dirty="0" smtClean="0"/>
              <a:t>.</a:t>
            </a:r>
          </a:p>
          <a:p>
            <a:pPr marL="0" indent="0" algn="just">
              <a:buNone/>
            </a:pPr>
            <a:r>
              <a:rPr lang="uk-UA" b="1" i="1" dirty="0"/>
              <a:t>Нервова система і органи чуття. </a:t>
            </a:r>
            <a:r>
              <a:rPr lang="uk-UA" dirty="0"/>
              <a:t>Головний мозок має відносно великі півкулі і зорові частки, доб­ре розвинений мозочок і дуже маленькі нюхові частки. Спосіб життя птахів позначився на будові органів чуття. У птахів недорозвинені органи нюху, однак виняткового розвитку набувають органи зору. Від очей плазунів вони відрізняються </a:t>
            </a:r>
            <a:r>
              <a:rPr lang="uk-UA" i="1" dirty="0"/>
              <a:t>подвійною акомодацією, </a:t>
            </a:r>
            <a:r>
              <a:rPr lang="uk-UA" dirty="0"/>
              <a:t>що досягається шляхом зміни кривини кришталика та відстані між криш­таликом і сітківкою. Ця властивість пов'язана з величез­ним значенням зору під час польоту.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У більшості птахів очі розміщені по боках голови. Поле зору кожного ока дорівнює</a:t>
            </a:r>
            <a:r>
              <a:rPr lang="ru-RU" dirty="0"/>
              <a:t> 150—170 °С,</a:t>
            </a:r>
            <a:r>
              <a:rPr lang="uk-UA" dirty="0"/>
              <a:t> однак поле біно­кулярного зору невелике і становить у багатьох птахів лише</a:t>
            </a:r>
            <a:r>
              <a:rPr lang="ru-RU" dirty="0"/>
              <a:t> 20—30°.</a:t>
            </a:r>
            <a:r>
              <a:rPr lang="uk-UA" dirty="0"/>
              <a:t> У сов та деяких хижих птахів очі зміщу­ються до дзьоба і поле бінокулярного зору зростає. У дея­ких видів птахів поле зору може становити</a:t>
            </a:r>
            <a:r>
              <a:rPr lang="ru-RU" dirty="0"/>
              <a:t> 360°.</a:t>
            </a:r>
          </a:p>
          <a:p>
            <a:pPr marL="0" indent="0" algn="just">
              <a:buNone/>
            </a:pPr>
            <a:r>
              <a:rPr lang="uk-UA" dirty="0"/>
              <a:t>Добре розвинений орган слуху, який має три відділи: внутрішнє, середнє і зовнішнє вухо.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uk-UA" b="1" i="1" dirty="0"/>
              <a:t>Органи розмноження. </a:t>
            </a:r>
            <a:r>
              <a:rPr lang="uk-UA" dirty="0"/>
              <a:t>У самців є парні статеві органи. У самок — тільки лівий яєчник і лівий яйцепровід, що відкривається в клоаку. Запліднення у птахів внутрішнє. Внутрішня частина яйця</a:t>
            </a:r>
            <a:r>
              <a:rPr lang="ru-RU" dirty="0"/>
              <a:t> — </a:t>
            </a:r>
            <a:r>
              <a:rPr lang="uk-UA" i="1" dirty="0"/>
              <a:t>жовток, </a:t>
            </a:r>
            <a:r>
              <a:rPr lang="uk-UA" dirty="0"/>
              <a:t>на поверхні якого розміщений зародковий диск. Жовток вкритий тонкою жовтковою оболонкою, до неї з двох боків прикріплені скручені канатиками </a:t>
            </a:r>
            <a:r>
              <a:rPr lang="uk-UA" i="1" dirty="0"/>
              <a:t>халази, </a:t>
            </a:r>
            <a:r>
              <a:rPr lang="uk-UA" dirty="0"/>
              <a:t>які відходять від внутріш­ньої підшкаралупової оболонки. Вони підтримують жов­ток так, що зародковий диск знаходиться зверху, незалеж­но від положення яйця. Підшкаралупові оболонки роз­шаровуються і утворюють повітряну камеру. Крізь пори, що пронизують вапнякову шкаралупу, в яйце надходить повітря, а виділяються газоподібні продукти життєдіяль­ності зародка.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Зародок у яйці у птахів розвивається за певної темпера­тури. Тому дорослі птахи висиджують яйця до вилуплюван­ня пташенят. В інкубаторах потрібні для розвитку зародка температура і вологість підтримуються автоматично.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Птахів поділяють на виводкових і нагніздних залежно від розвитку пташенят. До </a:t>
            </a:r>
            <a:r>
              <a:rPr lang="uk-UA" i="1" dirty="0"/>
              <a:t>виводкових </a:t>
            </a:r>
            <a:r>
              <a:rPr lang="uk-UA" dirty="0"/>
              <a:t>належать такі пта­хи, пташенята яких вилуплюються з яйця розвиненими, вкритими пухом і здатними через кілька годин або на­ступного дня рухатись у пошуках поживи. Пташенята </a:t>
            </a:r>
            <a:r>
              <a:rPr lang="uk-UA" i="1" dirty="0"/>
              <a:t>нагніздних </a:t>
            </a:r>
            <a:r>
              <a:rPr lang="uk-UA" dirty="0"/>
              <a:t>птахів голі, сліпі і не можуть самостійно жи­витися.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У птахів добре розвинені складні інстинкти, пов'язані з розмноженням і турботою про</a:t>
            </a:r>
            <a:r>
              <a:rPr lang="ru-RU" dirty="0"/>
              <a:t> потомство.</a:t>
            </a:r>
            <a:r>
              <a:rPr lang="uk-UA" dirty="0"/>
              <a:t> Більшість видів птахів виявляють турботу про своє потомство. Вони году­ють пташенят, оберігають їх від ворогів, зігрівають або захищають від перегрівання сонячними променями, підтри­мують чистоту в гнізді тощо. У маленьких пташенят не функціонує механізм терморегуляції.</a:t>
            </a:r>
            <a:endParaRPr lang="ru-RU" dirty="0"/>
          </a:p>
          <a:p>
            <a:pPr marL="0" indent="0" algn="just">
              <a:buNone/>
            </a:pPr>
            <a:r>
              <a:rPr lang="uk-UA" b="1" i="1" dirty="0"/>
              <a:t>Поведінка. </a:t>
            </a:r>
            <a:r>
              <a:rPr lang="uk-UA" dirty="0"/>
              <a:t>Поведінка птахів набагато складніша й різно­манітніша, ніж земноводних і плазунів. Вони знаходять зручне місце для гнізда, будують його з відповідного мате­ріалу, висиджують і годують пташенят, захищають їх від ворогів, орієнтуються в просторі, регулярно здійснюють пе­рельоти на зимівлю і назад. Усі перелічені дії птахів інстинктивні. Інстинкти поєднуються у них з набутими умовними рефлексами. В ході еволюції у птахів вироби­лась властивість не лише співати, а й подавати різні зву­кові сигнали, які означають переляк, попередження особин свого виду про небезпеку тощо. Записані на магнітофонну стрічку тривожні крики птахів людина використовує для відлякування птахів зі злітної смуги аеродромів, з вино­градників і садів. Уміння орієнтуватись у просторі має ве­лике значення при перельотах птахів. Цю здатність птахів раніше використовувала людина (голубина пошта).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Деякі види птахів (папуги, граки, ворони, шпаки) добре піддаються дресируванню, оскільки у них легко виробля­ються умовні рефлекси.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uk-UA" b="1" dirty="0"/>
              <a:t>Сезонні явища в житті птахів: гніздування, кочуван­ня і перельоти. </a:t>
            </a:r>
            <a:r>
              <a:rPr lang="uk-UA" dirty="0"/>
              <a:t>Сезонної періодичності в житті птахів, як правило, немає лише в смузі екваторіального клімату, де сприятливі умови для життя є цілорічно. Тут замість се­зонних циклів спостерігаються видові та індивідуальні цикли, зумовлені віком, настанням статевої зрілості, три­валістю гніздового періоду тощо. Проте деякі види птахів здійснюють перельоти і з тропіків, де часто бувають посу­хи або зливові дощі. В інших районах земної кулі, що мають несприятливі умови для життя птахів у певні періо­ди року, в житті птахів існують річні цикли. Птахи, по-перше, гніздяться і виводять пташенят у найсприятливі­шу пору року і, по-друге, пристосовуються до кочування або перельотів.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Повернувшись</a:t>
            </a:r>
            <a:r>
              <a:rPr lang="uk-UA" dirty="0"/>
              <a:t> навесні з теплих країв на батьківщину, птахи створюють пари і будують гнізда. Одні види птахів (гуси, дрібні горобині) створюють пари на один сезон, інші (фазани, качки) тримаються разом лише до насиджуван­ня яєць, треті (лелеки, чаплі, хижаки та ін.) живуть пара­ми впродовж багатьох років. Такі види птахів, як тетеру­ки й глухарі, не створюють постійних пар взагалі.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Птахи надзвичайно стійко утримують гніздовий район з року в рік. Більшість видів птахів відкладають свої яйця в гнізда, які будує зазвичай самка (рідше один самець або обоє батьків разом). Птахи будують гнізда в різних місцях: на гілках, у дуплах і серед коренів дерев, у норах берего­вих обривів, під карнизами будинків, на землі тощо. Лише небагато видів птахів зовсім не будують гнізд (кайри, га­гари та ін.).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Птахи ведуть різноманітний спосіб життя. Є птахи осілі (сойки, синиці), кочівні (снігурі, граки) і перелітні (стрижі, солов'ї, вивільги, качки, гуси, лебеді та ін.). Перелітні пта­хи змінюють місце свого життя у зв'язку з наближенням зими. Одні з них (качки, лебеді) відлітають у теплі краї пізньої осені, коли не можуть живитися на батьківщині. Інші (вивільги, стрижі, солов'ї) відлітають на зимівлю на­прикінці літа, коли стоїть тепла погода і достатньо пожи­ви. Щороку птахи використовують один і той самий шлях перельоту.</a:t>
            </a:r>
            <a:endParaRPr lang="ru-RU" dirty="0"/>
          </a:p>
          <a:p>
            <a:pPr marL="0" indent="0" algn="just">
              <a:buNone/>
            </a:pPr>
            <a:r>
              <a:rPr lang="uk-UA" b="1" dirty="0"/>
              <a:t>Походження птахів. </a:t>
            </a:r>
            <a:r>
              <a:rPr lang="uk-UA" dirty="0"/>
              <a:t>Усі особливості птахів, що відрізня­ють їх від плазунів, мають переважно характер, пристосу­вальний до польоту. Тому цілком природно вважати, що птахи виникли від плазунів. Походять птахи від старо­давніх плазунів, задні кінцівки яких були побудовані так само, як і у птахів. "Перехідні" форми — археоптерикс (археорніс) — у вигляді викопних решток (відбитків) ви­явлені у верхньоюрських відкладах. Поряд з рисами, харак­терними для плазунів, вони мають ознаки будови птахів.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uk-UA" b="1" dirty="0"/>
              <a:t>Пристосування птахів до життя в різних середовищах. </a:t>
            </a:r>
            <a:r>
              <a:rPr lang="uk-UA" dirty="0"/>
              <a:t>Птахи добре пристосувались до різноманітних умов існу­вання: до життя в болотах, водного способу життя, у повітрі, лісах і кущах, на рівнинах чи скелях.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Для деяких птахів (стрижів, ластівок тощо) повітря є основним середовищем існування, оскільки вони живлять­ся в повітрі різними літаючими комахами. Птахи, що до­бувають поживу в повітрі, є мешканцями обривів, скель і дерев. Ластівки і стрижі, наприклад, вторинно пристосу­вались будувати свої гнізда в будівлях людини, які замі­нюють собою схили берегів і скель.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Птахи,</a:t>
            </a:r>
            <a:r>
              <a:rPr lang="uk-UA" dirty="0"/>
              <a:t> що використовують повітря і як середовище пе­ресування, і як середовище добування поживи, більшу час­тину доби проводять у польоті. Вони мають найдоскона­ліший літальний апарат. Дрібні та середні птахи (стрижі, ластівки, соколи) мають надзвичайно видовжене крило, загострене до вершини. Хвіст у них частіше глибоко ви­різаний, або вилчастий. Ці птахи літають дуже швидко і можуть робити несподівані повороти. У більших птахів літальний апарат пристосований до ширяння. Наприклад, у морських форм (чайок, буревісників) крило відносно довге й вузьке, а у сухопутних (хижих птахів) воно шир­ше і коротше.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Птахи, що використовують як середовище існування й добування поживи воду, також мають відповідні </a:t>
            </a:r>
            <a:r>
              <a:rPr lang="uk-UA" dirty="0" smtClean="0"/>
              <a:t>пристосування</a:t>
            </a:r>
            <a:r>
              <a:rPr lang="uk-UA" dirty="0"/>
              <a:t>, які розвивались у двох напрямках: пристосуван­ня крил і пристосування ніг. Одні птахи (буревісники) мають надзвичайно довгі крила і цілими днями ширяють над водою, хапаючи побачену здобич. Такі птахи можуть плавати на воді. Інші птахи (пінгвіни) для пересування у воді використовують крила, якими діють як веслами. Пір'я крил пінгвінів перетворилися на лускоподібні утвори, тому ці птахи зовсім не можуть літати.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У водяних птахів, які під час плавання й пірнання ви­користовують ноги, в ході еволюції між пальцями з'яви­лись плавальні перетинки. Винятком є водяна курочка, яка непогано плаває, а перетинок на ногах не має.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Нині в світі налічують понад 8500 видів птахів. їх поді­ляють на три надряди: Безкільові, Пінгвіни та Кільогруді.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uk-UA" dirty="0"/>
              <a:t>До </a:t>
            </a:r>
            <a:r>
              <a:rPr lang="uk-UA" b="1" dirty="0"/>
              <a:t>надряду Безкільові </a:t>
            </a:r>
            <a:r>
              <a:rPr lang="uk-UA" dirty="0"/>
              <a:t>належать </a:t>
            </a:r>
            <a:r>
              <a:rPr lang="uk-UA" b="1" i="1" dirty="0"/>
              <a:t>ряд Страусоподібні </a:t>
            </a:r>
            <a:r>
              <a:rPr lang="uk-UA" dirty="0"/>
              <a:t>та </a:t>
            </a:r>
            <a:r>
              <a:rPr lang="uk-UA" b="1" i="1" dirty="0"/>
              <a:t>ряд Ківіподібні. </a:t>
            </a:r>
            <a:r>
              <a:rPr lang="uk-UA" dirty="0"/>
              <a:t>Птахи цих рядів втратили здатність літа­ти. Крила у них недорозвинені </a:t>
            </a:r>
            <a:r>
              <a:rPr lang="uk-UA" i="1" dirty="0"/>
              <a:t>(страуси) </a:t>
            </a:r>
            <a:r>
              <a:rPr lang="uk-UA" dirty="0"/>
              <a:t>або зовсім втра­чені </a:t>
            </a:r>
            <a:r>
              <a:rPr lang="uk-UA" i="1" dirty="0"/>
              <a:t>(ківі). </a:t>
            </a:r>
            <a:r>
              <a:rPr lang="uk-UA" dirty="0"/>
              <a:t>У зв'язку з цим у них немає кіля на груднині. Пір'я безкільових має борідки, які не зчеплені між собою. До безкільових належать найбільші тварини в світі птахів (африканський страус має 2,7 м заввишки і може важити до 90 кг). Живуть страуси родинами. Розмножуються на </a:t>
            </a:r>
            <a:r>
              <a:rPr lang="ru-RU" dirty="0"/>
              <a:t>2</a:t>
            </a:r>
            <a:r>
              <a:rPr lang="ru-RU" b="1" dirty="0"/>
              <a:t>—</a:t>
            </a:r>
            <a:r>
              <a:rPr lang="ru-RU" dirty="0"/>
              <a:t>4-му</a:t>
            </a:r>
            <a:r>
              <a:rPr lang="uk-UA" dirty="0"/>
              <a:t> році життя. Виводкові птахи. Живляться рослин­ною їжею і дрібними наземними тваринами. Є страусині ферми, на яких їх вирощують заради м'яса та яєць. Ківі</a:t>
            </a:r>
            <a:r>
              <a:rPr lang="ru-RU" dirty="0"/>
              <a:t> — </a:t>
            </a:r>
            <a:r>
              <a:rPr lang="uk-UA" dirty="0"/>
              <a:t>нічні з добре розвиненим нюхом птахи. Розмножують­ся на</a:t>
            </a:r>
            <a:r>
              <a:rPr lang="ru-RU" dirty="0"/>
              <a:t> 3—5-му</a:t>
            </a:r>
            <a:r>
              <a:rPr lang="uk-UA" dirty="0"/>
              <a:t> році життя. Кладку яєць (кожне масою 450 грамів) висиджує самець. Живляться безхребетними, яких знаходять у підстилці та верхньому шарі грунту.</a:t>
            </a:r>
            <a:endParaRPr lang="ru-RU" dirty="0"/>
          </a:p>
          <a:p>
            <a:pPr marL="0" indent="0" algn="just">
              <a:buNone/>
            </a:pPr>
            <a:r>
              <a:rPr lang="uk-UA" b="1" dirty="0"/>
              <a:t>Надряд Пінгвіни </a:t>
            </a:r>
            <a:r>
              <a:rPr lang="uk-UA" dirty="0"/>
              <a:t>охоплює 18 видів птахів, які добре пла­вають, але не літають. їх поширення пов'язане з холодни­ми океанічними течіями біля Антарктиди. Можуть пірнати на глибину до</a:t>
            </a:r>
            <a:r>
              <a:rPr lang="ru-RU" dirty="0"/>
              <a:t> 130</a:t>
            </a:r>
            <a:r>
              <a:rPr lang="uk-UA" dirty="0"/>
              <a:t> метрів. На суходолі пінгвіни пересува­ються поволі на задніх кінцівках. Кіль у них добре розви­нений, оскільки вони використовують крила (своєрідні лас­ти) у воді так само, як інші птахи в повітрі. Пір'я коротке, утворює густий покрив. Яйця пінгвіни висиджують, три­маючи їх на своїх ногах. Турбуються про пташенят і самці, і самки. Живляться пінгвіни переважно рибою. Ведуть колоніальний спосіб життя.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Усі інші сучасні птахи належать до </a:t>
            </a:r>
            <a:r>
              <a:rPr lang="uk-UA" b="1" dirty="0"/>
              <a:t>надряду Кільогруді птахи.</a:t>
            </a:r>
            <a:endParaRPr lang="ru-RU" dirty="0"/>
          </a:p>
          <a:p>
            <a:pPr marL="0" indent="0" algn="just">
              <a:buNone/>
            </a:pPr>
            <a:r>
              <a:rPr lang="uk-UA" b="1" i="1" dirty="0"/>
              <a:t>Ряд Куроподібні </a:t>
            </a:r>
            <a:r>
              <a:rPr lang="ru-RU" dirty="0"/>
              <a:t>—</a:t>
            </a:r>
            <a:r>
              <a:rPr lang="uk-UA" dirty="0"/>
              <a:t> типові виводкові птахи (близько </a:t>
            </a:r>
            <a:r>
              <a:rPr lang="ru-RU" dirty="0"/>
              <a:t>270</a:t>
            </a:r>
            <a:r>
              <a:rPr lang="uk-UA" dirty="0"/>
              <a:t> видів), поширені на всіх (крім Антарктиди) матери­ках. До них належить </a:t>
            </a:r>
            <a:r>
              <a:rPr lang="uk-UA" i="1" dirty="0"/>
              <a:t>свійська курка </a:t>
            </a:r>
            <a:r>
              <a:rPr lang="uk-UA" dirty="0"/>
              <a:t>(найпоширеніший птах у світі). Заради м'яса і яєць виведено багато різнома­нітних порід курей. У лісах на півночі України поширені </a:t>
            </a:r>
            <a:r>
              <a:rPr lang="uk-UA" i="1" dirty="0"/>
              <a:t>тетерук </a:t>
            </a:r>
            <a:r>
              <a:rPr lang="uk-UA" dirty="0"/>
              <a:t>і </a:t>
            </a:r>
            <a:r>
              <a:rPr lang="uk-UA" i="1" dirty="0"/>
              <a:t>глухар. </a:t>
            </a:r>
            <a:r>
              <a:rPr lang="uk-UA" dirty="0"/>
              <a:t>Степи й поля нашої країни населяють сіра </a:t>
            </a:r>
            <a:r>
              <a:rPr lang="uk-UA" i="1" dirty="0"/>
              <a:t>куріпка </a:t>
            </a:r>
            <a:r>
              <a:rPr lang="uk-UA" dirty="0"/>
              <a:t>та </a:t>
            </a:r>
            <a:r>
              <a:rPr lang="uk-UA" i="1" dirty="0"/>
              <a:t>перепілка.</a:t>
            </a:r>
            <a:endParaRPr lang="ru-RU" dirty="0"/>
          </a:p>
          <a:p>
            <a:pPr marL="0" indent="0" algn="just">
              <a:buNone/>
            </a:pPr>
            <a:r>
              <a:rPr lang="uk-UA" b="1" i="1" dirty="0"/>
              <a:t>Ряд Гусеподібні </a:t>
            </a:r>
            <a:r>
              <a:rPr lang="uk-UA" dirty="0"/>
              <a:t>(близько 150 видів) живуть біля во­дойм, здатні пірнати (між пальцями їхніх задніх кінцівок є шкіряста перетинка). Добре літають, але по суші пересу­ваються важко. Типові виводкові птахи. Оперення щільне і водонепроникне. Добре розвинена куприкова залоза. У більшості гусеподібних краї дзьоба вкриті поперечни­ми виростами: ними птахи цідять воду або скубуть траву. У рибоїдних </a:t>
            </a:r>
            <a:r>
              <a:rPr lang="uk-UA" i="1" dirty="0"/>
              <a:t>(крохалів) </a:t>
            </a:r>
            <a:r>
              <a:rPr lang="uk-UA" dirty="0"/>
              <a:t>поперечні вирости перетворились на зубці для утримання здобичі. До цього ряду належать </a:t>
            </a:r>
            <a:r>
              <a:rPr lang="uk-UA" i="1" dirty="0"/>
              <a:t>гуси, качки </a:t>
            </a:r>
            <a:r>
              <a:rPr lang="uk-UA" dirty="0"/>
              <a:t>й </a:t>
            </a:r>
            <a:r>
              <a:rPr lang="uk-UA" i="1" dirty="0"/>
              <a:t>лебеді.</a:t>
            </a:r>
            <a:endParaRPr lang="ru-RU" dirty="0"/>
          </a:p>
          <a:p>
            <a:pPr marL="0" indent="0" algn="just">
              <a:buNone/>
            </a:pPr>
            <a:r>
              <a:rPr lang="uk-UA" b="1" i="1" cap="small" dirty="0"/>
              <a:t>Ряд </a:t>
            </a:r>
            <a:r>
              <a:rPr lang="uk-UA" b="1" i="1" dirty="0"/>
              <a:t>Дятлоподібні </a:t>
            </a:r>
            <a:r>
              <a:rPr lang="uk-UA" dirty="0"/>
              <a:t>(близько</a:t>
            </a:r>
            <a:r>
              <a:rPr lang="ru-RU" dirty="0"/>
              <a:t> 380</a:t>
            </a:r>
            <a:r>
              <a:rPr lang="uk-UA" dirty="0"/>
              <a:t> видів)</a:t>
            </a:r>
            <a:r>
              <a:rPr lang="ru-RU" dirty="0"/>
              <a:t> —</a:t>
            </a:r>
            <a:r>
              <a:rPr lang="uk-UA" dirty="0"/>
              <a:t> невеликі за розміром птахи-дереволази. На ногах мають чотири пальці, два з яких спрямовані вперед, а два</a:t>
            </a:r>
            <a:r>
              <a:rPr lang="ru-RU" dirty="0"/>
              <a:t> —</a:t>
            </a:r>
            <a:r>
              <a:rPr lang="uk-UA" dirty="0"/>
              <a:t> назад. Дзьоб у дятлів прямий, долотоподібний. За його допомогою птах добуває собі з-під кори поживу та видовбує приміщення для гніз­да</a:t>
            </a:r>
            <a:r>
              <a:rPr lang="ru-RU" dirty="0"/>
              <a:t> —</a:t>
            </a:r>
            <a:r>
              <a:rPr lang="uk-UA" dirty="0"/>
              <a:t> дупло. Здобич дятел витягує, приклеюючи її до тон­кого, довгого та гнучкого язика. Сидячи на стовбурі, дятел спирається на нього і хвостом, який має короткі й тверді стернові пера. Дятли</a:t>
            </a:r>
            <a:r>
              <a:rPr lang="ru-RU" dirty="0"/>
              <a:t> —</a:t>
            </a:r>
            <a:r>
              <a:rPr lang="uk-UA" dirty="0"/>
              <a:t> нагніздні птахи. В Україні живе </a:t>
            </a:r>
            <a:r>
              <a:rPr lang="ru-RU" dirty="0"/>
              <a:t>10</a:t>
            </a:r>
            <a:r>
              <a:rPr lang="uk-UA" dirty="0"/>
              <a:t> видів, найпоширенішими з яких є </a:t>
            </a:r>
            <a:r>
              <a:rPr lang="uk-UA" i="1" dirty="0"/>
              <a:t>великий строкатий дятел, крутиголовка, чорний дятел </a:t>
            </a:r>
            <a:r>
              <a:rPr lang="uk-UA" dirty="0"/>
              <a:t>та ін. </a:t>
            </a:r>
            <a:r>
              <a:rPr lang="uk-UA" i="1" dirty="0"/>
              <a:t>Сивий </a:t>
            </a:r>
            <a:r>
              <a:rPr lang="uk-UA" dirty="0"/>
              <a:t>і </a:t>
            </a:r>
            <a:r>
              <a:rPr lang="uk-UA" i="1" dirty="0"/>
              <a:t>зеле­ний дятли </a:t>
            </a:r>
            <a:r>
              <a:rPr lang="uk-UA" dirty="0"/>
              <a:t>живляться як на землі (розривають мурашни­ки), так і на стовбурах дерев. Взимку дятли урізноманіт­нюють свій раціон насінням хвойних дерев, розбиваючи шишки в своєрідних "кузнях".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uk-UA" dirty="0"/>
              <a:t>Представники </a:t>
            </a:r>
            <a:r>
              <a:rPr lang="uk-UA" b="1" i="1" dirty="0"/>
              <a:t>ряду Соколоподібні </a:t>
            </a:r>
            <a:r>
              <a:rPr lang="uk-UA" dirty="0"/>
              <a:t>мають загнутий ко­роткий дзьоб і довгі загнуті кігті, що забезпечує їм хижий спосіб життя. Добре літають. Відомо близько 270 видів як великих </a:t>
            </a:r>
            <a:r>
              <a:rPr lang="uk-UA" i="1" dirty="0"/>
              <a:t>(беркут, чорний гриф </a:t>
            </a:r>
            <a:r>
              <a:rPr lang="uk-UA" dirty="0"/>
              <a:t>та ін.), так і дрібних </a:t>
            </a:r>
            <a:r>
              <a:rPr lang="uk-UA" i="1" dirty="0"/>
              <a:t>(кібчик, боривітер </a:t>
            </a:r>
            <a:r>
              <a:rPr lang="uk-UA" dirty="0"/>
              <a:t>тощо) соколоподібних. В Україні відомо 34 види. Усі вони нагніздні птахи і відкладають одне чи кілька яєць, перелітні. Багато видів соколоподібних потребують охорони і занесені до Червоної книги. Мають неабияке значення для охорони врожаїв від мишоподібних гризунів.</a:t>
            </a:r>
            <a:endParaRPr lang="ru-RU" dirty="0"/>
          </a:p>
          <a:p>
            <a:pPr marL="0" indent="0" algn="just">
              <a:buNone/>
            </a:pPr>
            <a:r>
              <a:rPr lang="uk-UA" b="1" i="1" dirty="0"/>
              <a:t>Ряд Совоподібні. </a:t>
            </a:r>
            <a:r>
              <a:rPr lang="uk-UA" dirty="0"/>
              <a:t>До цього ряду належать нічні хижі птахи. Вони мають великі очі, у більшості</a:t>
            </a:r>
            <a:r>
              <a:rPr lang="ru-RU" dirty="0"/>
              <a:t> —</a:t>
            </a:r>
            <a:r>
              <a:rPr lang="uk-UA" dirty="0"/>
              <a:t> бінокуляр­ний зір. У них також добре розвинений слух. Як і в інших хижих, у сов гачкоподібно загнутий дзьоб та гострі кігті на ногах. Це нагніздні птахи. Пір'я у сов дуже м'яке, тому літають вони безшумно. В Україні живе близько</a:t>
            </a:r>
            <a:r>
              <a:rPr lang="ru-RU" dirty="0"/>
              <a:t> 13</a:t>
            </a:r>
            <a:r>
              <a:rPr lang="uk-UA" dirty="0"/>
              <a:t> видів совоподібних. Найпоширенішими є </a:t>
            </a:r>
            <a:r>
              <a:rPr lang="uk-UA" i="1" dirty="0"/>
              <a:t>сіра, вухата болотя­на сови </a:t>
            </a:r>
            <a:r>
              <a:rPr lang="uk-UA" dirty="0"/>
              <a:t>і </a:t>
            </a:r>
            <a:r>
              <a:rPr lang="uk-UA" i="1" dirty="0"/>
              <a:t>сич. </a:t>
            </a:r>
            <a:r>
              <a:rPr lang="uk-UA" dirty="0"/>
              <a:t>Найбільша сова в Україні</a:t>
            </a:r>
            <a:r>
              <a:rPr lang="ru-RU" dirty="0"/>
              <a:t> — </a:t>
            </a:r>
            <a:r>
              <a:rPr lang="uk-UA" i="1" dirty="0"/>
              <a:t>пугач </a:t>
            </a:r>
            <a:r>
              <a:rPr lang="ru-RU" dirty="0"/>
              <a:t>—</a:t>
            </a:r>
            <a:r>
              <a:rPr lang="uk-UA" dirty="0"/>
              <a:t> стала рідкістю і занесена до Червоної книги України. Сови</a:t>
            </a:r>
            <a:r>
              <a:rPr lang="ru-RU" dirty="0"/>
              <a:t> — </a:t>
            </a:r>
            <a:r>
              <a:rPr lang="uk-UA" dirty="0"/>
              <a:t>осілі або кочові птахи. Вони надзвичайно корисні і потре­бують охорони.</a:t>
            </a:r>
            <a:endParaRPr lang="ru-RU" dirty="0"/>
          </a:p>
          <a:p>
            <a:pPr marL="0" indent="0" algn="just">
              <a:buNone/>
            </a:pPr>
            <a:r>
              <a:rPr lang="uk-UA" b="1" i="1" dirty="0"/>
              <a:t>Ряд Лелекоподібні </a:t>
            </a:r>
            <a:r>
              <a:rPr lang="uk-UA" dirty="0"/>
              <a:t>об' є днує близько 110 видів дрібних і великих птахів, які мають довгу шию та довгі ноги. Цівка й нижня частина гомілки у них не оперені. Поширені ле­леки скрізь (крім Арктики та Антарктиди), де є вологі місця. Живляться різними тваринами. В Україні налічують </a:t>
            </a:r>
            <a:r>
              <a:rPr lang="ru-RU" dirty="0"/>
              <a:t>12</a:t>
            </a:r>
            <a:r>
              <a:rPr lang="uk-UA" dirty="0"/>
              <a:t> видів</a:t>
            </a:r>
            <a:r>
              <a:rPr lang="ru-RU" dirty="0"/>
              <a:t> —</a:t>
            </a:r>
            <a:r>
              <a:rPr lang="uk-UA" dirty="0"/>
              <a:t> чаплі та лелеки. Чаплі частіше утворюють ко­лонії. Лелеки ведуть поодинокий спосіб життя. </a:t>
            </a:r>
            <a:r>
              <a:rPr lang="uk-UA" i="1" dirty="0"/>
              <a:t>Білий ле­лека </a:t>
            </a:r>
            <a:r>
              <a:rPr lang="uk-UA" dirty="0"/>
              <a:t>селиться близько до осель людини. </a:t>
            </a:r>
            <a:r>
              <a:rPr lang="uk-UA" i="1" dirty="0"/>
              <a:t>Чорний лелека </a:t>
            </a:r>
            <a:r>
              <a:rPr lang="uk-UA" dirty="0"/>
              <a:t>гніздиться в лісах подалі від людини. Майже всі представ­ники лелекоподібних — мігруючі птахи. </a:t>
            </a:r>
            <a:r>
              <a:rPr lang="uk-UA" i="1" dirty="0"/>
              <a:t>Чорний лелека, жовта чапля </a:t>
            </a:r>
            <a:r>
              <a:rPr lang="uk-UA" dirty="0"/>
              <a:t>занесені до Червоної книги України.</a:t>
            </a:r>
            <a:endParaRPr lang="ru-RU" dirty="0"/>
          </a:p>
          <a:p>
            <a:pPr marL="0" indent="0" algn="just">
              <a:buNone/>
            </a:pPr>
            <a:r>
              <a:rPr lang="uk-UA" b="1" i="1" dirty="0"/>
              <a:t>Ряд Журавлеподібні </a:t>
            </a:r>
            <a:r>
              <a:rPr lang="uk-UA" dirty="0"/>
              <a:t>— великі птахи з довгими ногами, шиєю та дзьобом (журавлі, пастушки). Поширені на болотах і в степах. Живляться рослинною та тваринною їжею. В Україні трапляються </a:t>
            </a:r>
            <a:r>
              <a:rPr lang="uk-UA" i="1" dirty="0"/>
              <a:t>степовий </a:t>
            </a:r>
            <a:r>
              <a:rPr lang="uk-UA" dirty="0"/>
              <a:t>і </a:t>
            </a:r>
            <a:r>
              <a:rPr lang="uk-UA" i="1" dirty="0"/>
              <a:t>сірий журавлі, дрохва, стре­пет </a:t>
            </a:r>
            <a:r>
              <a:rPr lang="uk-UA" dirty="0"/>
              <a:t>(занесені до Червоної книги України). Нагніздні птахи.</a:t>
            </a:r>
            <a:endParaRPr lang="ru-RU" dirty="0"/>
          </a:p>
          <a:p>
            <a:pPr marL="0" indent="0" algn="just">
              <a:buNone/>
            </a:pPr>
            <a:r>
              <a:rPr lang="uk-UA" b="1" i="1" dirty="0" smtClean="0"/>
              <a:t>Ряд Горобцеподібні </a:t>
            </a:r>
            <a:r>
              <a:rPr lang="uk-UA" dirty="0"/>
              <a:t>охоплює близько 5100 видів, що ста­новить майже 2/3 загальної кількості птахів. Це птахи невеликих розмірів та різноманітної поведінки. Серед го­робцеподібних є мігруючі </a:t>
            </a:r>
            <a:r>
              <a:rPr lang="uk-UA" i="1" dirty="0"/>
              <a:t>(ластівки, солов'ї, вівчарики </a:t>
            </a:r>
            <a:r>
              <a:rPr lang="uk-UA" dirty="0"/>
              <a:t>та ін.), кочові </a:t>
            </a:r>
            <a:r>
              <a:rPr lang="uk-UA" i="1" dirty="0"/>
              <a:t>(синиці, сойки, </a:t>
            </a:r>
            <a:r>
              <a:rPr lang="uk-UA" dirty="0"/>
              <a:t>деякі </a:t>
            </a:r>
            <a:r>
              <a:rPr lang="uk-UA" i="1" dirty="0"/>
              <a:t>дрозди) </a:t>
            </a:r>
            <a:r>
              <a:rPr lang="uk-UA" dirty="0"/>
              <a:t>та осілі </a:t>
            </a:r>
            <a:r>
              <a:rPr lang="uk-UA" i="1" dirty="0"/>
              <a:t>(горобці, крук </a:t>
            </a:r>
            <a:r>
              <a:rPr lang="uk-UA" dirty="0"/>
              <a:t>та ін.) птахи. Найбільший представник цього ряду, крук, важить близько</a:t>
            </a:r>
            <a:r>
              <a:rPr lang="ru-RU" dirty="0"/>
              <a:t> 1,5</a:t>
            </a:r>
            <a:r>
              <a:rPr lang="uk-UA" dirty="0"/>
              <a:t> кг, маса найменших</a:t>
            </a:r>
            <a:r>
              <a:rPr lang="ru-RU" dirty="0"/>
              <a:t> —</a:t>
            </a:r>
            <a:r>
              <a:rPr lang="uk-UA" dirty="0"/>
              <a:t> кілька грамів. Живуть горобцеподібні в найрізноманітніших місцях. Більшість з них є комахоїдними, але є й такі, що живляться насінням, і всеїдні (сорокопуд). Усі горобце­подібні — нагніздні птахи. Гнізда свої будують у кущах, скелях, дуплах тощо. Саме серед горобцеподібних є пред­ставники співочих птахів (співають самці). Горобцеподібні відіграють важливу роль у природі та в житті людини. Комахоїдні види регулюють чисельність шкідників сільського господарства. Проте зерноїдні види можуть завдавати шкоди сільському господарству.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Надряд Безкильові птахи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5016"/>
            <a:ext cx="8229600" cy="411147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uk-UA" dirty="0" smtClean="0"/>
              <a:t>Ківі – птах що має лище рудементовані залишки крил. Мешкає у Новій Зеландії</a:t>
            </a:r>
            <a:endParaRPr lang="ru-RU" dirty="0"/>
          </a:p>
        </p:txBody>
      </p:sp>
      <p:pic>
        <p:nvPicPr>
          <p:cNvPr id="4" name="Рисунок 3" descr="2306360_1c2d17b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1249426"/>
            <a:ext cx="3714776" cy="4197697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5016"/>
            <a:ext cx="8229600" cy="411147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dirty="0" smtClean="0"/>
              <a:t>Африканський страус</a:t>
            </a:r>
            <a:endParaRPr lang="ru-RU" dirty="0"/>
          </a:p>
        </p:txBody>
      </p:sp>
      <p:pic>
        <p:nvPicPr>
          <p:cNvPr id="4" name="Рисунок 3" descr="image006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571480"/>
            <a:ext cx="7429520" cy="4616208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5016"/>
            <a:ext cx="8229600" cy="411147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uk-UA" dirty="0" smtClean="0"/>
              <a:t>Білоголовий орлан – яскравий приклад денного хижого птаха</a:t>
            </a:r>
            <a:endParaRPr lang="ru-RU" dirty="0"/>
          </a:p>
        </p:txBody>
      </p:sp>
      <p:pic>
        <p:nvPicPr>
          <p:cNvPr id="4" name="Рисунок 3" descr="1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428604"/>
            <a:ext cx="6000824" cy="45006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215082"/>
            <a:ext cx="8229600" cy="48258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1800" dirty="0" smtClean="0"/>
              <a:t>Ланцетник</a:t>
            </a:r>
            <a:endParaRPr lang="ru-RU" sz="1800" dirty="0"/>
          </a:p>
        </p:txBody>
      </p:sp>
      <p:pic>
        <p:nvPicPr>
          <p:cNvPr id="4" name="Рисунок 3" descr="lancetnik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142852"/>
            <a:ext cx="6143668" cy="6071994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5016"/>
            <a:ext cx="8229600" cy="411147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uk-UA" dirty="0" smtClean="0"/>
              <a:t>Ряд Совоподібні – досконалі ночні хижі птахи (філін, очкова сова, печерний сич)</a:t>
            </a:r>
            <a:endParaRPr lang="ru-RU" dirty="0"/>
          </a:p>
        </p:txBody>
      </p:sp>
      <p:pic>
        <p:nvPicPr>
          <p:cNvPr id="4" name="Рисунок 3" descr="0_5b953_9c7fb6d8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14290"/>
            <a:ext cx="2518190" cy="3357586"/>
          </a:xfrm>
          <a:prstGeom prst="rect">
            <a:avLst/>
          </a:prstGeom>
        </p:spPr>
      </p:pic>
      <p:pic>
        <p:nvPicPr>
          <p:cNvPr id="5" name="Рисунок 4" descr="0_42974_baa04145_-1-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214290"/>
            <a:ext cx="2555962" cy="3357586"/>
          </a:xfrm>
          <a:prstGeom prst="rect">
            <a:avLst/>
          </a:prstGeom>
        </p:spPr>
      </p:pic>
      <p:pic>
        <p:nvPicPr>
          <p:cNvPr id="6" name="Рисунок 5" descr="0_51016_e8424112_X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928669"/>
            <a:ext cx="3000396" cy="4000527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5016"/>
            <a:ext cx="8229600" cy="785818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uk-UA" dirty="0" smtClean="0"/>
              <a:t>Андський кондор – найбільший з існуючих птахів під час пошуків їжі. При польоті кондор використовує висхідні потоки теплого повітря, і може тривалий час залишатися в повітрі без особливих енергетичних витрат.</a:t>
            </a:r>
            <a:endParaRPr lang="ru-RU" dirty="0"/>
          </a:p>
        </p:txBody>
      </p:sp>
      <p:pic>
        <p:nvPicPr>
          <p:cNvPr id="4" name="Рисунок 3" descr="sho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85728"/>
            <a:ext cx="7675410" cy="4728053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643578"/>
            <a:ext cx="8229600" cy="857256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uk-UA" dirty="0" smtClean="0"/>
              <a:t>Колібрі – найменші із птахів (довжина тіла у деяких видів 5,7 см, вага – 1,6 г). У тропічному лісі колібрі, живлячись нектаром, виконують функцію запилювачів квиткових рослин</a:t>
            </a:r>
            <a:endParaRPr lang="ru-RU" dirty="0"/>
          </a:p>
        </p:txBody>
      </p:sp>
      <p:pic>
        <p:nvPicPr>
          <p:cNvPr id="4" name="Рисунок 3" descr="1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214290"/>
            <a:ext cx="6000760" cy="450057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uk-UA" b="1" dirty="0" smtClean="0"/>
              <a:t>Клас Ссавці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491174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1200" b="1" dirty="0" smtClean="0"/>
              <a:t>Загальна </a:t>
            </a:r>
            <a:r>
              <a:rPr lang="uk-UA" sz="1200" b="1" dirty="0"/>
              <a:t>характеристика. </a:t>
            </a:r>
            <a:r>
              <a:rPr lang="uk-UA" sz="1200" dirty="0"/>
              <a:t>У сучасній фауні налічує­ться</a:t>
            </a:r>
            <a:r>
              <a:rPr lang="ru-RU" sz="1200" dirty="0"/>
              <a:t> 4—4,5</a:t>
            </a:r>
            <a:r>
              <a:rPr lang="uk-UA" sz="1200" dirty="0"/>
              <a:t> тис. видів </a:t>
            </a:r>
            <a:r>
              <a:rPr lang="uk-UA" sz="1200" i="1" dirty="0"/>
              <a:t>ссавців, </a:t>
            </a:r>
            <a:r>
              <a:rPr lang="uk-UA" sz="1200" dirty="0"/>
              <a:t>або </a:t>
            </a:r>
            <a:r>
              <a:rPr lang="uk-UA" sz="1200" i="1" dirty="0"/>
              <a:t>звірів. </a:t>
            </a:r>
            <a:r>
              <a:rPr lang="uk-UA" sz="1200" dirty="0"/>
              <a:t>Вони становлять вищий клас хребетних, органи яких, особливо кора перед­нього мозку, досягли на сучасному етапі їхнього розвитку найвищого диференціювання.</a:t>
            </a:r>
            <a:endParaRPr lang="ru-RU" sz="1200" dirty="0"/>
          </a:p>
          <a:p>
            <a:pPr marL="0" indent="0" algn="just">
              <a:buNone/>
            </a:pPr>
            <a:r>
              <a:rPr lang="uk-UA" sz="1200" dirty="0"/>
              <a:t>Тіло ссавців вкрите шкірою з шерстю або волоссям. Шкіра багата на сальні й потові залози. У багатьох видів є й пахучі залози. Потові залози виділяють піт, завдяки чому здійснюється терморегуляція. Усі ссавці характери­зуються наявністю </a:t>
            </a:r>
            <a:r>
              <a:rPr lang="uk-UA" sz="1200" i="1" dirty="0"/>
              <a:t>молочних залоз. </a:t>
            </a:r>
            <a:r>
              <a:rPr lang="uk-UA" sz="1200" dirty="0"/>
              <a:t>У них є передротова</a:t>
            </a:r>
            <a:endParaRPr lang="ru-RU" sz="1200" dirty="0"/>
          </a:p>
          <a:p>
            <a:pPr marL="0" indent="0" algn="just">
              <a:buNone/>
            </a:pPr>
            <a:r>
              <a:rPr lang="uk-UA" sz="1200" dirty="0"/>
              <a:t>порожнина, обмежена губами і зубами. На відміну від пла­зунів, зуби ссавців диференційовані. Є </a:t>
            </a:r>
            <a:r>
              <a:rPr lang="uk-UA" sz="1200" i="1" dirty="0"/>
              <a:t>діафрагма, </a:t>
            </a:r>
            <a:r>
              <a:rPr lang="uk-UA" sz="1200" dirty="0"/>
              <a:t>яка відділяє грудну порожнину від черевної. Орган слуху у зовнішній частині має вушну раковину, а в середньому вусі є три слухові кісточки.</a:t>
            </a:r>
            <a:endParaRPr lang="ru-RU" sz="1200" dirty="0"/>
          </a:p>
          <a:p>
            <a:pPr marL="0" indent="0" algn="just">
              <a:buNone/>
            </a:pPr>
            <a:r>
              <a:rPr lang="uk-UA" sz="1200" dirty="0"/>
              <a:t>Завдяки прогресивному розвитку центральної нервової системи, теплокровності, наявності волосяного покриву, виношуванню малят у тілі матері та вигодовуванню їх молоком ссавці здобули перемогу в конкуренції з плазу­нами та іншими хребетними і міцно завоювали не лише суходіл, а й інші середовища існування.</a:t>
            </a:r>
            <a:endParaRPr lang="ru-RU" sz="1200" dirty="0"/>
          </a:p>
          <a:p>
            <a:pPr marL="0" indent="0" algn="just">
              <a:buNone/>
            </a:pPr>
            <a:r>
              <a:rPr lang="uk-UA" sz="1200" dirty="0"/>
              <a:t>Розглянемо морфологію та фізіологію ссавців на при­кладі свійського </a:t>
            </a:r>
            <a:r>
              <a:rPr lang="uk-UA" sz="1200" dirty="0" smtClean="0"/>
              <a:t>собаки</a:t>
            </a:r>
            <a:r>
              <a:rPr lang="ru-RU" sz="1200" dirty="0" smtClean="0"/>
              <a:t>.</a:t>
            </a:r>
            <a:endParaRPr lang="ru-RU" sz="1200" dirty="0"/>
          </a:p>
          <a:p>
            <a:pPr marL="0" indent="0" algn="just">
              <a:buNone/>
            </a:pPr>
            <a:r>
              <a:rPr lang="uk-UA" sz="1200" b="1" dirty="0"/>
              <a:t>Свійський собака </a:t>
            </a:r>
            <a:r>
              <a:rPr lang="ru-RU" sz="1200" dirty="0"/>
              <a:t>— </a:t>
            </a:r>
            <a:r>
              <a:rPr lang="uk-UA" sz="1200" dirty="0"/>
              <a:t>це перша тварина, яку приручила первісна людина. Характерними ознаками родини собак є середні розміри тіла, добре розвинені довгі ноги, пристосо­вані для бігу, добре розвинений нюх і наявність</a:t>
            </a:r>
            <a:r>
              <a:rPr lang="ru-RU" sz="1200" dirty="0"/>
              <a:t> 42</a:t>
            </a:r>
            <a:r>
              <a:rPr lang="uk-UA" sz="1200" dirty="0"/>
              <a:t> зубів.</a:t>
            </a:r>
            <a:endParaRPr lang="ru-RU" sz="1200" dirty="0"/>
          </a:p>
          <a:p>
            <a:pPr marL="0" indent="0" algn="just">
              <a:buNone/>
            </a:pPr>
            <a:r>
              <a:rPr lang="uk-UA" sz="1200" dirty="0"/>
              <a:t>Незважаючи на велику різноманітність порід собак, усі вони належать до одного виду. Залежно від використання свійських собак людиною та їх призначення всі породи цих тварин поділяють на службових, мисливських і деко­ративних. Собаки добре піддаються дресируванню.</a:t>
            </a:r>
            <a:endParaRPr lang="ru-RU" sz="1200" dirty="0"/>
          </a:p>
          <a:p>
            <a:pPr marL="0" indent="0" algn="just">
              <a:buNone/>
            </a:pPr>
            <a:r>
              <a:rPr lang="uk-UA" sz="1200" i="1" dirty="0"/>
              <a:t>Службових собак </a:t>
            </a:r>
            <a:r>
              <a:rPr lang="uk-UA" sz="1200" dirty="0"/>
              <a:t>(лайку, боксера, вівчарку та ін.) вико­ристовують для різних цілей: охорони різних об'єктів, табунів, пошуку корисних копалин, розшуку злочинців. Під час війни собак використовували для розшукування поранених і вивезення їх з поля бою, винищення ворожих танків, відшукування мін, надання допомоги зв'язківцям тощо.</a:t>
            </a:r>
            <a:endParaRPr lang="ru-RU" sz="1200" dirty="0"/>
          </a:p>
          <a:p>
            <a:pPr marL="0" indent="0" algn="just">
              <a:buNone/>
            </a:pPr>
            <a:r>
              <a:rPr lang="uk-UA" sz="1200" dirty="0"/>
              <a:t>Для промислового і спортивного полювання на птахів і звірів людина вивела велику кількість різноманітних порід </a:t>
            </a:r>
            <a:r>
              <a:rPr lang="uk-UA" sz="1200" i="1" dirty="0"/>
              <a:t>мисливських собак: </a:t>
            </a:r>
            <a:r>
              <a:rPr lang="uk-UA" sz="1200" dirty="0"/>
              <a:t>гончаків, хортів, норних, ляга­вих тощо.</a:t>
            </a:r>
            <a:endParaRPr lang="ru-RU" sz="1200" dirty="0"/>
          </a:p>
          <a:p>
            <a:pPr marL="0" indent="0" algn="just">
              <a:buNone/>
            </a:pPr>
            <a:r>
              <a:rPr lang="uk-UA" sz="1200" i="1" dirty="0"/>
              <a:t>Декоративні собаки </a:t>
            </a:r>
            <a:r>
              <a:rPr lang="uk-UA" sz="1200" dirty="0"/>
              <a:t>(болонка, японські й пекінські со­бачки, пуделі, карликові породи тер'єрів, мопси та ін.) гос­подарського значення не мають. їх розводять для задово­лення естетичних потреб людини</a:t>
            </a:r>
            <a:r>
              <a:rPr lang="uk-UA" sz="1200" dirty="0" smtClean="0"/>
              <a:t>.</a:t>
            </a:r>
            <a:endParaRPr lang="ru-RU" sz="1200" dirty="0"/>
          </a:p>
          <a:p>
            <a:pPr marL="0" indent="0" algn="just">
              <a:buNone/>
            </a:pPr>
            <a:endParaRPr lang="ru-RU" sz="1200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14950"/>
            <a:ext cx="8229600" cy="911213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uk-UA" b="1" dirty="0"/>
              <a:t>Внутрішні органи собаки: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1 —</a:t>
            </a:r>
            <a:r>
              <a:rPr lang="uk-UA" dirty="0"/>
              <a:t> трахея; </a:t>
            </a:r>
            <a:r>
              <a:rPr lang="ru-RU" dirty="0"/>
              <a:t>2 —</a:t>
            </a:r>
            <a:r>
              <a:rPr lang="uk-UA" dirty="0"/>
              <a:t> серце; З </a:t>
            </a:r>
            <a:r>
              <a:rPr lang="ru-RU" dirty="0"/>
              <a:t>—</a:t>
            </a:r>
            <a:r>
              <a:rPr lang="uk-UA" dirty="0"/>
              <a:t> ліва легеня; </a:t>
            </a:r>
            <a:r>
              <a:rPr lang="ru-RU" dirty="0"/>
              <a:t>4 —</a:t>
            </a:r>
            <a:r>
              <a:rPr lang="uk-UA" dirty="0"/>
              <a:t> діафрагма;</a:t>
            </a:r>
            <a:r>
              <a:rPr lang="ru-RU" dirty="0"/>
              <a:t> 5 —</a:t>
            </a:r>
            <a:r>
              <a:rPr lang="uk-UA" dirty="0"/>
              <a:t> печінка; </a:t>
            </a:r>
            <a:r>
              <a:rPr lang="ru-RU" dirty="0"/>
              <a:t>6 —</a:t>
            </a:r>
            <a:r>
              <a:rPr lang="uk-UA" dirty="0"/>
              <a:t> жовчний міхур; </a:t>
            </a:r>
            <a:r>
              <a:rPr lang="ru-RU" dirty="0"/>
              <a:t>7 —</a:t>
            </a:r>
            <a:r>
              <a:rPr lang="uk-UA" dirty="0"/>
              <a:t> шлунок; </a:t>
            </a:r>
            <a:r>
              <a:rPr lang="en-US" dirty="0"/>
              <a:t>S </a:t>
            </a:r>
            <a:r>
              <a:rPr lang="ru-RU" dirty="0"/>
              <a:t>—</a:t>
            </a:r>
            <a:r>
              <a:rPr lang="uk-UA" dirty="0"/>
              <a:t> кишки; </a:t>
            </a:r>
            <a:r>
              <a:rPr lang="ru-RU" dirty="0"/>
              <a:t>9 —</a:t>
            </a:r>
            <a:r>
              <a:rPr lang="uk-UA" dirty="0"/>
              <a:t> сечовий міхур; </a:t>
            </a:r>
            <a:r>
              <a:rPr lang="ru-RU" dirty="0"/>
              <a:t>10 —</a:t>
            </a:r>
            <a:r>
              <a:rPr lang="uk-UA" dirty="0"/>
              <a:t> яйцепровід; </a:t>
            </a:r>
            <a:r>
              <a:rPr lang="ru-RU" dirty="0"/>
              <a:t>11 —</a:t>
            </a:r>
            <a:r>
              <a:rPr lang="uk-UA" dirty="0"/>
              <a:t> нирка; </a:t>
            </a:r>
            <a:r>
              <a:rPr lang="ru-RU" dirty="0"/>
              <a:t>12 —</a:t>
            </a:r>
            <a:r>
              <a:rPr lang="uk-UA" dirty="0"/>
              <a:t> кровоносні судини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642918"/>
            <a:ext cx="6000792" cy="3648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uk-UA" b="1" i="1" dirty="0"/>
              <a:t>Зовнішня будова. </a:t>
            </a:r>
            <a:r>
              <a:rPr lang="uk-UA" dirty="0"/>
              <a:t>Тулуб собаки (наприклад, лайки або вівчарки) стрункий, з добре розвиненою мускулатурою. Тіло собаки не торкається землі, оскільки її кінцівки зна­ходяться під тулубом, тоді як у плазунів вони розміщені по боках тіла. Під час ходіння й бігу собаки спираються на пальці з міцними кігтями. Голова тварини тримається на гнучкій шиї і дуже рухлива.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Шкіра міцна і еластична, оскільки змащується виділен­нями сальних залоз, протоки яких відкриваються у воло­сяну сумку. Вона вкрита волосяним покривом. Довгі і товсті волосини називають </a:t>
            </a:r>
            <a:r>
              <a:rPr lang="uk-UA" i="1" dirty="0"/>
              <a:t>остю, </a:t>
            </a:r>
            <a:r>
              <a:rPr lang="uk-UA" dirty="0"/>
              <a:t>а дрібніші й коротші</a:t>
            </a:r>
            <a:r>
              <a:rPr lang="ru-RU" dirty="0"/>
              <a:t> — </a:t>
            </a:r>
            <a:r>
              <a:rPr lang="uk-UA" i="1" dirty="0"/>
              <a:t>підшерстям, </a:t>
            </a:r>
            <a:r>
              <a:rPr lang="uk-UA" dirty="0"/>
              <a:t>або </a:t>
            </a:r>
            <a:r>
              <a:rPr lang="uk-UA" i="1" dirty="0"/>
              <a:t>пухом. </a:t>
            </a:r>
            <a:r>
              <a:rPr lang="uk-UA" dirty="0"/>
              <a:t>Підшерстя і шкіра захищені від пошкодження грубими й міцними остьовими волосина­ми. Підшерстя, в якому затримується багато повітря, при­значене для збереження тепла тіла.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Два рази на рік собака, як і багато інших ссавців, линяє. Оскільки потових залоз у собаки мало, охолодження орга­нізму досягається частим диханням. Шкіра ж більшості звірів має велику кількість потових залоз.</a:t>
            </a:r>
            <a:endParaRPr lang="ru-RU" dirty="0"/>
          </a:p>
          <a:p>
            <a:pPr marL="0" indent="0" algn="just">
              <a:buNone/>
            </a:pPr>
            <a:r>
              <a:rPr lang="uk-UA" b="1" i="1" dirty="0"/>
              <a:t>Скелет. </a:t>
            </a:r>
            <a:r>
              <a:rPr lang="uk-UA" dirty="0"/>
              <a:t>Черепна коробка у ссавців значно більша, ніж у плазунів, що пов'язано з добре розвиненим головним мозком. У скелеті собаки, як і інших видів ссавців, спосте­рігається чітке розчленування хребта на шийний, груд­ний, поперековий, крижовий і хвостовий відділи, а також наявність плоских зчленівних поверхонь хребців з хря­щовими дисками </a:t>
            </a:r>
            <a:r>
              <a:rPr lang="uk-UA" i="1" dirty="0"/>
              <a:t>{менісками) </a:t>
            </a:r>
            <a:r>
              <a:rPr lang="uk-UA" dirty="0"/>
              <a:t>між хребцями. Характер­на стала кількість</a:t>
            </a:r>
            <a:r>
              <a:rPr lang="ru-RU" dirty="0"/>
              <a:t> (7) </a:t>
            </a:r>
            <a:r>
              <a:rPr lang="uk-UA" dirty="0"/>
              <a:t>шийних хребців для всіх ссавців. Грудні хребці мають відростки, до яких прикріплюються ребра. Грудна клітка утворена хребцями, ребрами і груд­ниною. Хребці крижового відділу зростаються з кістками таза.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Пояс передніх кінцівок собаки (як і інших швидкобіга-ючих ссавців) утворений двома лопатками і прирослими до них воронячими кістками та двома рудиментарними ключицями. Пояс задніх кінцівок, або </a:t>
            </a:r>
            <a:r>
              <a:rPr lang="uk-UA" i="1" dirty="0"/>
              <a:t>таз, </a:t>
            </a:r>
            <a:r>
              <a:rPr lang="uk-UA" dirty="0"/>
              <a:t>складається з двох безіменних кісток, утворених зростанням трьох пар­них тазових кісток (клубової, сідничної та лобкової).</a:t>
            </a:r>
            <a:endParaRPr lang="ru-RU" dirty="0"/>
          </a:p>
          <a:p>
            <a:pPr marL="0" indent="0" algn="just">
              <a:buNone/>
            </a:pPr>
            <a:r>
              <a:rPr lang="uk-UA" b="1" i="1" dirty="0"/>
              <a:t>М'язова система </a:t>
            </a:r>
            <a:r>
              <a:rPr lang="uk-UA" dirty="0"/>
              <a:t>собаки добре розвинена і дуже дифе­ренційована. Налічує кілька сотень окремих, спеціалізо­ваних м'язів. Особливо розвинені м'язи спини й кінцівок.</a:t>
            </a:r>
            <a:endParaRPr lang="ru-RU" dirty="0"/>
          </a:p>
          <a:p>
            <a:pPr marL="0" indent="0" algn="just">
              <a:buNone/>
            </a:pPr>
            <a:r>
              <a:rPr lang="uk-UA" b="1" i="1" dirty="0"/>
              <a:t>Порожнини тіла. </a:t>
            </a:r>
            <a:r>
              <a:rPr lang="uk-UA" dirty="0"/>
              <a:t>Грудна порожнина свійського соба­ки, як і всіх інших видів ссавців, відділена від черевної перетинкою, або </a:t>
            </a:r>
            <a:r>
              <a:rPr lang="uk-UA" i="1" dirty="0"/>
              <a:t>діафрагмою. </a:t>
            </a:r>
            <a:r>
              <a:rPr lang="uk-UA" dirty="0"/>
              <a:t>Стінки цих порожнин і внутрішні органи, розміщені в них, вкриті тонкою оболон­кою. В грудній порожнині цю оболонку називають </a:t>
            </a:r>
            <a:r>
              <a:rPr lang="uk-UA" i="1" dirty="0"/>
              <a:t>плев­рою, </a:t>
            </a:r>
            <a:r>
              <a:rPr lang="uk-UA" dirty="0"/>
              <a:t>а в черевній</a:t>
            </a:r>
            <a:r>
              <a:rPr lang="ru-RU" dirty="0"/>
              <a:t> — </a:t>
            </a:r>
            <a:r>
              <a:rPr lang="uk-UA" i="1" dirty="0"/>
              <a:t>очеревиною. </a:t>
            </a:r>
            <a:r>
              <a:rPr lang="uk-UA" dirty="0"/>
              <a:t>Як у грудній, так і в че­ревній порожнинах міститься незначна кількість рідини. Під час запалень у грудній і черевній порожнинах кількість рідини може збільшуватись.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4525963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uk-UA" b="1" i="1" dirty="0"/>
              <a:t>Травна система. </a:t>
            </a:r>
            <a:r>
              <a:rPr lang="uk-UA" dirty="0"/>
              <a:t>Зуби поділені на різці, ікла і кутні; при цьому число їх у різних групах чітко стале. Зуби ви­користовуються не лише для утримування здобичі, а й для перетирання їжі. Будова зубів зумовлена способом життя тварини. Зуб складається з</a:t>
            </a:r>
            <a:r>
              <a:rPr lang="ru-RU" dirty="0"/>
              <a:t> 1—2</a:t>
            </a:r>
            <a:r>
              <a:rPr lang="uk-UA" dirty="0"/>
              <a:t> коренів, шийки і корон­ки. Побудовані зуби з дентину, цементу і емалі. Розмі­щені вони в комірках щелеп. У єхидни, мурахоїда і деяких китоподібних зубів немає.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Шлунок характеризується різною будовою, що пов'язано з характером їжі. В складі кишок є сліпа кишка і червопо­дібний відросток. Травний канал ссавців, за винятком най­нижчих форм, закінчується самостійним відхідником.</a:t>
            </a:r>
            <a:endParaRPr lang="ru-RU" dirty="0"/>
          </a:p>
          <a:p>
            <a:pPr marL="0" indent="0" algn="just">
              <a:buNone/>
            </a:pPr>
            <a:r>
              <a:rPr lang="uk-UA" b="1" i="1" dirty="0"/>
              <a:t>Дихальна система. </a:t>
            </a:r>
            <a:r>
              <a:rPr lang="uk-UA" dirty="0"/>
              <a:t>Органи дихання мають однакову бу­дову у всіх ссавців і характеризуються складністю як ле­гень, що мають альвеолярну будову, так і дихальних шляхів.</a:t>
            </a:r>
            <a:endParaRPr lang="ru-RU" dirty="0"/>
          </a:p>
          <a:p>
            <a:pPr marL="0" indent="0" algn="just">
              <a:buNone/>
            </a:pPr>
            <a:r>
              <a:rPr lang="uk-UA" i="1" dirty="0"/>
              <a:t>Трахея </a:t>
            </a:r>
            <a:r>
              <a:rPr lang="uk-UA" dirty="0"/>
              <a:t>поділяється на </a:t>
            </a:r>
            <a:r>
              <a:rPr lang="uk-UA" i="1" dirty="0"/>
              <a:t>бронхи, </a:t>
            </a:r>
            <a:r>
              <a:rPr lang="uk-UA" dirty="0"/>
              <a:t>які галузяться на дрібніші бронхи різних порядків до найменших </a:t>
            </a:r>
            <a:r>
              <a:rPr lang="uk-UA" i="1" dirty="0"/>
              <a:t>бронхіол. </a:t>
            </a:r>
            <a:r>
              <a:rPr lang="uk-UA" dirty="0"/>
              <a:t>Останні закінчуються міхурцями з комірчастими стінками</a:t>
            </a:r>
            <a:r>
              <a:rPr lang="ru-RU" dirty="0"/>
              <a:t> — </a:t>
            </a:r>
            <a:r>
              <a:rPr lang="uk-UA" i="1" dirty="0"/>
              <a:t>аль­веолами, </a:t>
            </a:r>
            <a:r>
              <a:rPr lang="uk-UA" dirty="0"/>
              <a:t>в яких відбувається газообмін.</a:t>
            </a:r>
            <a:endParaRPr lang="ru-RU" dirty="0"/>
          </a:p>
          <a:p>
            <a:pPr marL="0" indent="0" algn="just">
              <a:buNone/>
            </a:pPr>
            <a:r>
              <a:rPr lang="uk-UA" b="1" i="1" dirty="0"/>
              <a:t>Кровоносна система. </a:t>
            </a:r>
            <a:r>
              <a:rPr lang="uk-UA" dirty="0"/>
              <a:t>Серце ссавців складається з чо­тирьох камер</a:t>
            </a:r>
            <a:r>
              <a:rPr lang="ru-RU" dirty="0"/>
              <a:t> —</a:t>
            </a:r>
            <a:r>
              <a:rPr lang="uk-UA" dirty="0"/>
              <a:t> двох передсердь і двох шлуночків. Кров рухається по двох колах кровообігу.</a:t>
            </a:r>
            <a:endParaRPr lang="ru-RU" dirty="0"/>
          </a:p>
          <a:p>
            <a:pPr marL="0" indent="0" algn="just">
              <a:buNone/>
            </a:pPr>
            <a:r>
              <a:rPr lang="uk-UA" b="1" i="1" dirty="0"/>
              <a:t>Органи виділення </a:t>
            </a:r>
            <a:r>
              <a:rPr lang="ru-RU" dirty="0"/>
              <a:t>—</a:t>
            </a:r>
            <a:r>
              <a:rPr lang="uk-UA" dirty="0"/>
              <a:t> парні тазові нирки, розміщені в поперековому відділі під хребтом. Від кожної нирки відхо­дить сечовід, що відкривається в сечовий міхур, від якого відходить сечовидільний канал. У більшості ссавців цей канал відкривається назовні, у яйцекладних</a:t>
            </a:r>
            <a:r>
              <a:rPr lang="ru-RU" dirty="0"/>
              <a:t> —</a:t>
            </a:r>
            <a:r>
              <a:rPr lang="uk-UA" dirty="0"/>
              <a:t> у клоаку.</a:t>
            </a:r>
            <a:endParaRPr lang="ru-RU" dirty="0"/>
          </a:p>
          <a:p>
            <a:pPr marL="0" indent="0" algn="just">
              <a:buNone/>
            </a:pPr>
            <a:r>
              <a:rPr lang="uk-UA" b="1" i="1" dirty="0"/>
              <a:t>Нервова система і органи чуття. </a:t>
            </a:r>
            <a:r>
              <a:rPr lang="uk-UA" dirty="0"/>
              <a:t>У головному мозку особливо розвинені півкулі, вони настільки великі, що на­кривають середній мозок і мозочок. Особливого розвитку досягає також кора переднього мозку, площа якої збільшується за рахунок утворення звивин і борозен. Дуже прогресує й мозочок.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В органі слуху з'являються вушна раковина, три слу­хові кісточки і звукосприймальний апарат</a:t>
            </a:r>
            <a:r>
              <a:rPr lang="ru-RU" dirty="0"/>
              <a:t> — </a:t>
            </a:r>
            <a:r>
              <a:rPr lang="uk-UA" i="1" dirty="0"/>
              <a:t>спіральний (кортіїв) орган. </a:t>
            </a:r>
            <a:r>
              <a:rPr lang="uk-UA" dirty="0"/>
              <a:t>Особливо тонкий слух мають звірі, ак­тивність яких найбільша в нічний час. В органі нюху складного розвитку досягають пластинчасті скелетні </a:t>
            </a:r>
            <a:r>
              <a:rPr lang="uk-UA" i="1" dirty="0"/>
              <a:t>но­сові раковини </a:t>
            </a:r>
            <a:r>
              <a:rPr lang="uk-UA" dirty="0"/>
              <a:t>і </a:t>
            </a:r>
            <a:r>
              <a:rPr lang="uk-UA" i="1" dirty="0"/>
              <a:t>носовий лабіринт. </a:t>
            </a:r>
            <a:r>
              <a:rPr lang="uk-UA" dirty="0"/>
              <a:t>Органом дотику у ба­гатьох видів є довгі й жорсткі волосини — </a:t>
            </a:r>
            <a:r>
              <a:rPr lang="uk-UA" i="1" dirty="0"/>
              <a:t>вібриси, </a:t>
            </a:r>
            <a:r>
              <a:rPr lang="uk-UA" dirty="0"/>
              <a:t>розмі­щені переважно біля носа і очей. У мавп, як і у людини, основні органи дотику</a:t>
            </a:r>
            <a:r>
              <a:rPr lang="ru-RU" dirty="0"/>
              <a:t> —</a:t>
            </a:r>
            <a:r>
              <a:rPr lang="uk-UA" dirty="0"/>
              <a:t> на кінчиках пальців. Зір для ссавців не має такого значення, як для птахів. Кольори розрізняють далеко не всі звірі. Ту гаму кольорів, яку ба­чить людина, сприймають, можливо, лише мавпи. Смак добре розвинений у травоїдних.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uk-UA" b="1" i="1" dirty="0"/>
              <a:t>Розмноження і розвиток. </a:t>
            </a:r>
            <a:r>
              <a:rPr lang="uk-UA" dirty="0"/>
              <a:t>Статеві залози парні. Розви­ток зародка у вищих відбувається в спеціальному органі</a:t>
            </a:r>
            <a:r>
              <a:rPr lang="ru-RU" dirty="0"/>
              <a:t> — </a:t>
            </a:r>
            <a:r>
              <a:rPr lang="uk-UA" i="1" dirty="0"/>
              <a:t>матці. </a:t>
            </a:r>
            <a:r>
              <a:rPr lang="uk-UA" dirty="0"/>
              <a:t>Зв'язок зародка ссавців зі стінкою матки здійс­нюється через </a:t>
            </a:r>
            <a:r>
              <a:rPr lang="uk-UA" i="1" dirty="0"/>
              <a:t>плаценту, </a:t>
            </a:r>
            <a:r>
              <a:rPr lang="uk-UA" dirty="0"/>
              <a:t>яка сполучається з ним </a:t>
            </a:r>
            <a:r>
              <a:rPr lang="uk-UA" i="1" dirty="0"/>
              <a:t>пупови­ною. </a:t>
            </a:r>
            <a:r>
              <a:rPr lang="uk-UA" dirty="0"/>
              <a:t>В кров зародка з крові матері надходять поживні речовини і кисень, а в зворотному напрямку</a:t>
            </a:r>
            <a:r>
              <a:rPr lang="ru-RU" dirty="0"/>
              <a:t> —</a:t>
            </a:r>
            <a:r>
              <a:rPr lang="uk-UA" dirty="0"/>
              <a:t> продукти життєдіяльності, в тому числі й вуглекислий газ. Розмно­ження представників підкласу Першозвірів розглядати­меться нижче.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На ранніх стадіях розвитку зародка собаки та інших ссавців спостерігаються зяброві щілини, хорда та інші оз­наки, характерні для нижчих хордових. У різних видів звірів тривалість внутрішньоутробного розвитку, або </a:t>
            </a:r>
            <a:r>
              <a:rPr lang="uk-UA" i="1" dirty="0"/>
              <a:t>вагіт­ності, </a:t>
            </a:r>
            <a:r>
              <a:rPr lang="uk-UA" dirty="0"/>
              <a:t>різна. Наприклад, у гризунів (мишей, хом'яків) вагітність триває</a:t>
            </a:r>
            <a:r>
              <a:rPr lang="ru-RU" dirty="0"/>
              <a:t> 11—15</a:t>
            </a:r>
            <a:r>
              <a:rPr lang="uk-UA" dirty="0"/>
              <a:t> діб, у свійських собак</a:t>
            </a:r>
            <a:r>
              <a:rPr lang="ru-RU" dirty="0"/>
              <a:t> —</a:t>
            </a:r>
            <a:r>
              <a:rPr lang="uk-UA" dirty="0"/>
              <a:t> два місяці, а у слонів</a:t>
            </a:r>
            <a:r>
              <a:rPr lang="ru-RU" dirty="0"/>
              <a:t> —</a:t>
            </a:r>
            <a:r>
              <a:rPr lang="uk-UA" dirty="0"/>
              <a:t> майже півтора року.</a:t>
            </a:r>
            <a:endParaRPr lang="ru-RU" dirty="0"/>
          </a:p>
          <a:p>
            <a:pPr marL="0" indent="0" algn="just">
              <a:buNone/>
            </a:pPr>
            <a:r>
              <a:rPr lang="uk-UA" b="1" dirty="0"/>
              <a:t>Поведінка. </a:t>
            </a:r>
            <a:r>
              <a:rPr lang="uk-UA" dirty="0"/>
              <a:t>Поряд з інстинктами велике значення в по­ведінці ссавців має утворення умовних рефлексів, які лег­ше і швидше виробляються у видів з найрозвиненішою корою переднього мозку.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Малята ссавців пізнають свою матір вже з перших днів життя. Потім вони стають досвідченішими. Взаємне пе­реслідування, боротьба, стрибки і біг сприяють не лише тренуванню тварин, а й виробленню прийомів захисту та нападання. У зв'язку зі змінами навколишнього середо­вища у ссавців постійно виробляються нові умовні ре­флекси, а ті, що не підкріплюються подразниками, гальму­ються і можуть зникати. Тому ссавці швидко пристосову­ються до нових умов зовнішнього середовища.</a:t>
            </a:r>
            <a:endParaRPr lang="ru-RU" dirty="0"/>
          </a:p>
          <a:p>
            <a:pPr marL="0" indent="0" algn="just">
              <a:buNone/>
            </a:pPr>
            <a:r>
              <a:rPr lang="uk-UA" b="1" dirty="0"/>
              <a:t>Турбота про</a:t>
            </a:r>
            <a:r>
              <a:rPr lang="ru-RU" b="1" dirty="0"/>
              <a:t> потомство. </a:t>
            </a:r>
            <a:r>
              <a:rPr lang="uk-UA" dirty="0"/>
              <a:t>Оскільки у багатьох ссавців (хижих, гризунів та ін.) малята народжуються сліпими, а іноді й голими, самки ще до родів будують гніздо або лігво. Після родів самки облизують своїх малят, годують, зігріва­ють і оберігають їх, стежать за чистотою лігва. Рослиноїдні ссавці народжують малят цілком сформованими, здатни­ми вже через кілька годин іти за матір'ю. У цих тварин турбота про</a:t>
            </a:r>
            <a:r>
              <a:rPr lang="ru-RU" dirty="0"/>
              <a:t> потомство</a:t>
            </a:r>
            <a:r>
              <a:rPr lang="uk-UA" dirty="0"/>
              <a:t> полягає в годуванні його молоком і захисті. Самки всіх ссавців виявляють велику активність, іноді навіть ризикують своїм життям, захищаючи потом­ство. Самці, як правило, про</a:t>
            </a:r>
            <a:r>
              <a:rPr lang="ru-RU" dirty="0"/>
              <a:t> потомство</a:t>
            </a:r>
            <a:r>
              <a:rPr lang="uk-UA" dirty="0"/>
              <a:t> не турбуються. Пари утворюються зазвичай лише на період розмноження.</a:t>
            </a:r>
            <a:endParaRPr lang="ru-RU" dirty="0"/>
          </a:p>
          <a:p>
            <a:pPr marL="0" indent="0" algn="just">
              <a:buNone/>
            </a:pPr>
            <a:r>
              <a:rPr lang="uk-UA" b="1" dirty="0"/>
              <a:t>Походження ссавців. </a:t>
            </a:r>
            <a:r>
              <a:rPr lang="uk-UA" dirty="0"/>
              <a:t>Ссавці виникли від стародавніх плазунів. Вихідною групою були звірозубі ящери, бічною гілкою — першозвірі. Предками сумчастих і плацентар­них стала вимерла група тварин. Стародавнім рядом пла­центарних є комахоїдні. Від примітивних комахоїдних виникли гризуни, рукокрилі й давні хижаки, а від остан­ніх — сучасні хижаки, ластоногі, китоподібні та примітивні копитні.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Примати в своєму походженні пов'язані з давніми ко­махоїдними, які жили на деревах. Прогресивна еволюція сприяла появі людини.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Сучасних ссавців поділяють на два підкласи: </a:t>
            </a:r>
            <a:r>
              <a:rPr lang="uk-UA" i="1" dirty="0"/>
              <a:t>Яйцекладні </a:t>
            </a:r>
            <a:r>
              <a:rPr lang="uk-UA" dirty="0"/>
              <a:t>(або </a:t>
            </a:r>
            <a:r>
              <a:rPr lang="uk-UA" i="1" dirty="0"/>
              <a:t>Першозвірі) </a:t>
            </a:r>
            <a:r>
              <a:rPr lang="uk-UA" dirty="0"/>
              <a:t>та </a:t>
            </a:r>
            <a:r>
              <a:rPr lang="uk-UA" i="1" dirty="0"/>
              <a:t>Живородні </a:t>
            </a:r>
            <a:r>
              <a:rPr lang="uk-UA" dirty="0"/>
              <a:t>(або </a:t>
            </a:r>
            <a:r>
              <a:rPr lang="uk-UA" i="1" dirty="0"/>
              <a:t>Справжні звірі). </a:t>
            </a:r>
            <a:r>
              <a:rPr lang="uk-UA" dirty="0"/>
              <a:t>До першого підкласу належить лише один ряд Однопрохідні. Другий підклас об'єднує два інфракласи: Сумчасті (з од­ним одноіменним рядом) та Плацентарні (який охоплює 17 рядів сучасних і 14 рядів вимерлих ссавців).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uk-UA" b="1" dirty="0"/>
              <a:t>Ряд Однопрохідні, </a:t>
            </a:r>
            <a:r>
              <a:rPr lang="uk-UA" dirty="0"/>
              <a:t>або </a:t>
            </a:r>
            <a:r>
              <a:rPr lang="uk-UA" b="1" dirty="0"/>
              <a:t>Яйцекладні. </a:t>
            </a:r>
            <a:r>
              <a:rPr lang="uk-UA" dirty="0"/>
              <a:t>В сучасній фауні серед однопрохідних налічується 5 видів: качконоси і </a:t>
            </a:r>
            <a:r>
              <a:rPr lang="uk-UA" dirty="0" smtClean="0"/>
              <a:t>чотири </a:t>
            </a:r>
            <a:r>
              <a:rPr lang="uk-UA" dirty="0"/>
              <a:t>види єхидни. Вони живуть в Австралії, на Тасманії та Новій Гвінеї. Зубів у них немає, кишка і сечові органи відкриваються в клоаку; сосків немає, а молочні залози розвинені слабко і малята злизують молоко з шерсті, по якій воно стікає; температура тіла низька і коливається від 24 до 34 °С. Першозвірі відкладають яйця, у яких за­мість шкаралупи — м'яка шкіряста оболонка.</a:t>
            </a:r>
            <a:endParaRPr lang="ru-RU" dirty="0"/>
          </a:p>
          <a:p>
            <a:pPr marL="0" indent="0" algn="just">
              <a:buNone/>
            </a:pPr>
            <a:r>
              <a:rPr lang="uk-UA" i="1" dirty="0"/>
              <a:t>Качконіс </a:t>
            </a:r>
            <a:r>
              <a:rPr lang="uk-UA" dirty="0"/>
              <a:t>вкритий м'якою шерстю. Має широкий дзьоб, схожий на качиний. Живе по берегах озер і річок. Дуже добре плаває. Живиться дрібними тваринами. Яйця на­сиджує в підземному гнізді. Має цінне хутро.</a:t>
            </a:r>
            <a:endParaRPr lang="ru-RU" dirty="0"/>
          </a:p>
          <a:p>
            <a:pPr marL="0" indent="0" algn="just">
              <a:buNone/>
            </a:pPr>
            <a:r>
              <a:rPr lang="uk-UA" i="1" dirty="0"/>
              <a:t>Єхидна </a:t>
            </a:r>
            <a:r>
              <a:rPr lang="uk-UA" dirty="0"/>
              <a:t>подібна до їжака. Живе на суші. Живиться пере­важно комахами. Яйця носить в особливій черевній складці.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Усі перелічені ознаки свідчать про примітивність будо­ви яйцекладних і близькість їх до предків, які дали пла­зунів і ссавців.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Більшість представників </a:t>
            </a:r>
            <a:r>
              <a:rPr lang="uk-UA" b="1" dirty="0"/>
              <a:t>ряду Сумчасті </a:t>
            </a:r>
            <a:r>
              <a:rPr lang="uk-UA" dirty="0"/>
              <a:t>поширені в Австралії та прилеглих островах; опосуми населяють Америку. Усього відомо близько</a:t>
            </a:r>
            <a:r>
              <a:rPr lang="ru-RU" dirty="0"/>
              <a:t> 250</a:t>
            </a:r>
            <a:r>
              <a:rPr lang="uk-UA" dirty="0"/>
              <a:t> видів сумчастих. Самки цих тварин зазвичай мають шкірну сумку на че­реві, де відкриваються протоки молочних залоз. Вагітність сумчастих нетривала</a:t>
            </a:r>
            <a:r>
              <a:rPr lang="ru-RU" dirty="0"/>
              <a:t> —</a:t>
            </a:r>
            <a:r>
              <a:rPr lang="uk-UA" dirty="0"/>
              <a:t> від</a:t>
            </a:r>
            <a:r>
              <a:rPr lang="ru-RU" dirty="0"/>
              <a:t> 8</a:t>
            </a:r>
            <a:r>
              <a:rPr lang="uk-UA" dirty="0"/>
              <a:t> до</a:t>
            </a:r>
            <a:r>
              <a:rPr lang="ru-RU" dirty="0"/>
              <a:t> 40</a:t>
            </a:r>
            <a:r>
              <a:rPr lang="uk-UA" dirty="0"/>
              <a:t> днів. За такий період утворюється лише зачаток плаценти. Новонароджене маля дуже мале (від</a:t>
            </a:r>
            <a:r>
              <a:rPr lang="ru-RU" dirty="0"/>
              <a:t> 0,5</a:t>
            </a:r>
            <a:r>
              <a:rPr lang="uk-UA" dirty="0"/>
              <a:t> до</a:t>
            </a:r>
            <a:r>
              <a:rPr lang="ru-RU" dirty="0"/>
              <a:t> 3 см</a:t>
            </a:r>
            <a:r>
              <a:rPr lang="uk-UA" dirty="0"/>
              <a:t> у різних видів). Більшість часу (до</a:t>
            </a:r>
            <a:r>
              <a:rPr lang="ru-RU" dirty="0"/>
              <a:t> 3</a:t>
            </a:r>
            <a:r>
              <a:rPr lang="uk-UA" dirty="0"/>
              <a:t> місяців) маля проводить у сумці, утримуючись на набряклому соску молочної залози (кенгуру). Молоко впор­скується в стравохід скороченням м'яза, що стискує мо­лочну залозу. Коли маля починає самостійно пересувати­ся, воно ще довгий час продовжує годуватися молоком і тримається поблизу матері.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До </a:t>
            </a:r>
            <a:r>
              <a:rPr lang="uk-UA" b="1" dirty="0"/>
              <a:t>Вищих звірів, </a:t>
            </a:r>
            <a:r>
              <a:rPr lang="uk-UA" dirty="0"/>
              <a:t>або </a:t>
            </a:r>
            <a:r>
              <a:rPr lang="uk-UA" b="1" dirty="0"/>
              <a:t>Плацентарних, </a:t>
            </a:r>
            <a:r>
              <a:rPr lang="uk-UA" dirty="0"/>
              <a:t>належить більшість сучасних ссавців. їхні особливості: малята народжуються більш-менш самостійними, здатни­ми смоктати молоко. Головний мозок добре розвинений. Спостерігається зміна зубів. Сучасних плацентарних поді­ляють на </a:t>
            </a:r>
            <a:r>
              <a:rPr lang="ru-RU" b="1" dirty="0"/>
              <a:t>17 </a:t>
            </a:r>
            <a:r>
              <a:rPr lang="uk-UA" dirty="0"/>
              <a:t>рядів. Найважливіші з них: Рукокрилі, Зайце­подібні, Хижі, Ластоногі, Китоподібні, Непарнокопитні, Хо­ботні, Примати і Парнокопитні.</a:t>
            </a:r>
            <a:endParaRPr lang="ru-RU" dirty="0"/>
          </a:p>
          <a:p>
            <a:pPr marL="0" indent="0" algn="just">
              <a:buNone/>
            </a:pPr>
            <a:r>
              <a:rPr lang="uk-UA" b="1" dirty="0"/>
              <a:t>Ряд Комахоїдні </a:t>
            </a:r>
            <a:r>
              <a:rPr lang="uk-UA" dirty="0"/>
              <a:t>поєднує найдавнішу групу плацентар­них ссавців. Дрібні, здебільшого нічні тварини. їхні зуби відносно однорідні, а мозок менш розвинений, ніж в інших плацентарних. Відомо близько 370 видів цих звірів. Од­ним з відомих в Україні представників цього ряду є </a:t>
            </a:r>
            <a:r>
              <a:rPr lang="uk-UA" i="1" dirty="0"/>
              <a:t>їжак </a:t>
            </a:r>
            <a:r>
              <a:rPr lang="uk-UA" dirty="0"/>
              <a:t>(їх є кілька видів), тіло якого вкрите голками і в разі не­безпеки він скручується у клубок. Живляться їжаки </a:t>
            </a:r>
            <a:r>
              <a:rPr lang="uk-UA" dirty="0" smtClean="0"/>
              <a:t>безхребетними </a:t>
            </a:r>
            <a:r>
              <a:rPr lang="uk-UA" dirty="0"/>
              <a:t>й дрібними хребетними тваринами, а </a:t>
            </a:r>
            <a:r>
              <a:rPr lang="uk-UA" dirty="0" smtClean="0"/>
              <a:t>також </a:t>
            </a:r>
            <a:r>
              <a:rPr lang="uk-UA" dirty="0"/>
              <a:t>їхніми яйцями. Взимку їжаки впадають у сплячку</a:t>
            </a:r>
            <a:r>
              <a:rPr lang="uk-UA" dirty="0" smtClean="0"/>
              <a:t>. До </a:t>
            </a:r>
            <a:r>
              <a:rPr lang="uk-UA" dirty="0"/>
              <a:t>цього ряду належать </a:t>
            </a:r>
            <a:r>
              <a:rPr lang="uk-UA" i="1" dirty="0"/>
              <a:t>кроти, землерийки, хохуля.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072206"/>
            <a:ext cx="8229600" cy="55402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dirty="0" smtClean="0"/>
              <a:t>Єхидна</a:t>
            </a:r>
            <a:endParaRPr lang="ru-RU" dirty="0"/>
          </a:p>
        </p:txBody>
      </p:sp>
      <p:pic>
        <p:nvPicPr>
          <p:cNvPr id="4" name="Рисунок 3" descr="20813442_1206004939_10858685_Ehid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85728"/>
            <a:ext cx="4833760" cy="5197591"/>
          </a:xfrm>
          <a:prstGeom prst="rect">
            <a:avLst/>
          </a:prstGeom>
        </p:spPr>
      </p:pic>
      <p:pic>
        <p:nvPicPr>
          <p:cNvPr id="5" name="Рисунок 4" descr="ehidna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285728"/>
            <a:ext cx="3127339" cy="239554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uk-UA" b="1" dirty="0" smtClean="0"/>
              <a:t>Підтип Хребетні, </a:t>
            </a:r>
            <a:r>
              <a:rPr lang="uk-UA" dirty="0" smtClean="0"/>
              <a:t>або </a:t>
            </a:r>
            <a:r>
              <a:rPr lang="uk-UA" b="1" dirty="0" smtClean="0"/>
              <a:t>Черепні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uk-UA" b="1" dirty="0" smtClean="0"/>
              <a:t>Підтип Хребетні</a:t>
            </a:r>
            <a:r>
              <a:rPr lang="uk-UA" dirty="0" smtClean="0"/>
              <a:t>— </a:t>
            </a:r>
            <a:r>
              <a:rPr lang="uk-UA" dirty="0"/>
              <a:t>найбільш високоорга-нізована і прогресивна група типу хордових тварин. У них досконало розвинені системи органів: травна, дихальна, видільна, кровоносна, лімфатична, ендокринна, нервова, ста­тева та покриви тіла і апарат руху. Від решти підтипів хордових хребетні відрізняються активним пошуком і захопленням їжі. З цим і пов'язана вища організація їхнього тіла. Хребетні мають найдосконаліші органи </a:t>
            </a:r>
            <a:r>
              <a:rPr lang="uk-UA" dirty="0" smtClean="0"/>
              <a:t>чуття</a:t>
            </a:r>
            <a:r>
              <a:rPr lang="uk-UA" dirty="0"/>
              <a:t>, необхідні для пошуку їжі, розвинені органи </a:t>
            </a:r>
            <a:r>
              <a:rPr lang="uk-UA" dirty="0" smtClean="0"/>
              <a:t>пересування </a:t>
            </a:r>
            <a:r>
              <a:rPr lang="uk-UA" dirty="0"/>
              <a:t>і складний головний мозок.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Шкіра має два шари: епітелій і власне шкіру. </a:t>
            </a:r>
            <a:r>
              <a:rPr lang="uk-UA" dirty="0" smtClean="0"/>
              <a:t>Похідними </a:t>
            </a:r>
            <a:r>
              <a:rPr lang="uk-UA" dirty="0"/>
              <a:t>шкіри є луска, пір'я, шерсть. Скелет складається з че­репа, хребта і кінцівок, з'єднаних з хребтом. Мускулатура поділяється на мускулатуру тіла (посмугована) і мускула­туру внутрішніх органів (непосмугована і посмугована). Травна система характеризується наявністю пристосувань для подрібнення їжі (зуби) і розвинених травних залоз.</a:t>
            </a:r>
            <a:endParaRPr lang="ru-RU" dirty="0"/>
          </a:p>
          <a:p>
            <a:pPr marL="0" indent="0" algn="just">
              <a:buNone/>
            </a:pPr>
            <a:r>
              <a:rPr lang="uk-UA" dirty="0" smtClean="0"/>
              <a:t>Органи </a:t>
            </a:r>
            <a:r>
              <a:rPr lang="uk-UA" dirty="0"/>
              <a:t>дихання представлені зябрами або легенями. У хребетних з'являється спеціальний пульсуючий орган кровоносної системи</a:t>
            </a:r>
            <a:r>
              <a:rPr lang="ru-RU" dirty="0"/>
              <a:t> </a:t>
            </a:r>
            <a:r>
              <a:rPr lang="ru-RU" dirty="0" smtClean="0"/>
              <a:t>— </a:t>
            </a:r>
            <a:r>
              <a:rPr lang="uk-UA" i="1" dirty="0"/>
              <a:t>серце. </a:t>
            </a:r>
            <a:r>
              <a:rPr lang="uk-UA" dirty="0"/>
              <a:t>Кровоносна система замк­нена; крім того, існує незамкнена лімфатична система. В регуляції обміну речовин велику роль відіграють залози внутрішньої секреції: гіпофіз, надниркові, щитоподібна, підшлункова, статеві залози тощо. Нервова система поді­ляється на центральну і периферичну. Органи чуття</a:t>
            </a:r>
            <a:r>
              <a:rPr lang="ru-RU" dirty="0"/>
              <a:t> — </a:t>
            </a:r>
            <a:r>
              <a:rPr lang="uk-UA" dirty="0"/>
              <a:t>зору, слуху, нюху, смаку і дотику</a:t>
            </a:r>
            <a:r>
              <a:rPr lang="ru-RU" dirty="0"/>
              <a:t> —</a:t>
            </a:r>
            <a:r>
              <a:rPr lang="uk-UA" dirty="0"/>
              <a:t> досягають високого розвитку. Усі хребетні роздільностатеві.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Підтип Хребетні включає надклас Риби та надклас </a:t>
            </a:r>
            <a:r>
              <a:rPr lang="uk-UA" dirty="0" smtClean="0"/>
              <a:t>Чотириногі </a:t>
            </a:r>
            <a:r>
              <a:rPr lang="uk-UA" dirty="0"/>
              <a:t>з класами Земноводні, Плазуни, Птахи і Ссавці. За наявністю або відсутністю зародкових оболонок хре­бетних поділяють на нижчих і вищих. До нижчих нале­жать хребетні, які в своєму розвитку пов'язані з водою і зародки яких не мають оболонок. Це риби і земноводні. До вищих належать плазуни, птахи і ссавці.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643578"/>
            <a:ext cx="8229600" cy="482585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dirty="0" smtClean="0"/>
              <a:t>Качкодзьоб</a:t>
            </a:r>
            <a:endParaRPr lang="ru-RU" dirty="0"/>
          </a:p>
        </p:txBody>
      </p:sp>
      <p:pic>
        <p:nvPicPr>
          <p:cNvPr id="4" name="Рисунок 3" descr="1214920788_ut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14290"/>
            <a:ext cx="4122322" cy="3143271"/>
          </a:xfrm>
          <a:prstGeom prst="rect">
            <a:avLst/>
          </a:prstGeom>
        </p:spPr>
      </p:pic>
      <p:pic>
        <p:nvPicPr>
          <p:cNvPr id="5" name="Рисунок 4" descr="5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357430"/>
            <a:ext cx="4140350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643578"/>
            <a:ext cx="8229600" cy="482585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uk-UA" dirty="0" smtClean="0"/>
              <a:t>Сумчастий волк (нині вже не існуючий вид тварин)</a:t>
            </a:r>
            <a:endParaRPr lang="ru-RU" dirty="0"/>
          </a:p>
        </p:txBody>
      </p:sp>
      <p:pic>
        <p:nvPicPr>
          <p:cNvPr id="4" name="Рисунок 3" descr="e80c8_thylacine.48114736_st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40" y="442773"/>
            <a:ext cx="7686997" cy="4753127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929330"/>
            <a:ext cx="8229600" cy="482585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dirty="0" smtClean="0"/>
              <a:t>Опосум</a:t>
            </a:r>
            <a:endParaRPr lang="ru-RU" dirty="0"/>
          </a:p>
        </p:txBody>
      </p:sp>
      <p:pic>
        <p:nvPicPr>
          <p:cNvPr id="4" name="Рисунок 3" descr="opossum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14290"/>
            <a:ext cx="4762500" cy="4686300"/>
          </a:xfrm>
          <a:prstGeom prst="rect">
            <a:avLst/>
          </a:prstGeom>
        </p:spPr>
      </p:pic>
      <p:pic>
        <p:nvPicPr>
          <p:cNvPr id="5" name="Рисунок 4" descr="3493906750_cbb2ae378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214290"/>
            <a:ext cx="3424044" cy="3143272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86454"/>
            <a:ext cx="8229600" cy="339709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uk-UA" dirty="0" smtClean="0"/>
              <a:t>Коала</a:t>
            </a:r>
            <a:endParaRPr lang="ru-RU" dirty="0"/>
          </a:p>
        </p:txBody>
      </p:sp>
      <p:pic>
        <p:nvPicPr>
          <p:cNvPr id="4" name="Рисунок 3" descr="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14290"/>
            <a:ext cx="7643866" cy="5401666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55402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dirty="0" smtClean="0"/>
              <a:t>Хохуля</a:t>
            </a:r>
            <a:endParaRPr lang="ru-RU" dirty="0"/>
          </a:p>
        </p:txBody>
      </p:sp>
      <p:pic>
        <p:nvPicPr>
          <p:cNvPr id="4" name="Рисунок 3" descr="76346734567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14290"/>
            <a:ext cx="8001056" cy="5314905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072206"/>
            <a:ext cx="8229600" cy="482585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dirty="0" smtClean="0"/>
              <a:t>Землерийка</a:t>
            </a:r>
            <a:endParaRPr lang="ru-RU" dirty="0"/>
          </a:p>
        </p:txBody>
      </p:sp>
      <p:pic>
        <p:nvPicPr>
          <p:cNvPr id="4" name="Рисунок 3" descr="463219268_58591ddb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14290"/>
            <a:ext cx="7715304" cy="5508727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929354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uk-UA" sz="3700" b="1" dirty="0"/>
              <a:t>Ряд Рукокрилі (Кажани). </a:t>
            </a:r>
            <a:r>
              <a:rPr lang="uk-UA" sz="3700" dirty="0"/>
              <a:t>Характеризуються наявністю шкірястої перетинки, натягнутої між пальцями (крім пер­шого) передніх кінцівок та між самими передніми кінцівка­ми, боками тіла, задніми кінцівками й хвостом. На груднині є невеликий кіль, до якого прикріплені сильні грудні м'язи.</a:t>
            </a:r>
            <a:endParaRPr lang="ru-RU" sz="3700" dirty="0"/>
          </a:p>
          <a:p>
            <a:pPr marL="0" indent="0" algn="just">
              <a:buNone/>
            </a:pPr>
            <a:r>
              <a:rPr lang="uk-UA" sz="3700" dirty="0"/>
              <a:t>Кажани ведуть нічний спосіб життя. Деякі види руко­крилих взимку впадають у сплячку, інші відлітають на зиму в теплі краї. Кажани під час польоту в темряві здатні орієнтуватися за допомогою ультразвуків, які вони поси­лають переривчасто. Ці звуки відбиваються від предметів, що знаходяться на шляху польоту, і у вигляді луни влов­люються тонким слухом тварини.</a:t>
            </a:r>
            <a:endParaRPr lang="ru-RU" sz="3700" dirty="0"/>
          </a:p>
          <a:p>
            <a:pPr marL="0" indent="0" algn="just">
              <a:buNone/>
            </a:pPr>
            <a:r>
              <a:rPr lang="uk-UA" sz="3700" dirty="0"/>
              <a:t>Винищуючи шкідливих комах, кажани приносять ко­ристь. Є й рослиноїдні види. Наприклад, у тропічних краї­нах живуть </a:t>
            </a:r>
            <a:r>
              <a:rPr lang="uk-UA" sz="3700" i="1" dirty="0"/>
              <a:t>плодоїдні кажани, </a:t>
            </a:r>
            <a:r>
              <a:rPr lang="uk-UA" sz="3700" dirty="0"/>
              <a:t>розмах крил яких досягає 1,5 м. У тропічних лісах Америки живуть </a:t>
            </a:r>
            <a:r>
              <a:rPr lang="uk-UA" sz="3700" i="1" dirty="0"/>
              <a:t>кровососи (вам­піри), </a:t>
            </a:r>
            <a:r>
              <a:rPr lang="uk-UA" sz="3700" dirty="0"/>
              <a:t>які різцями зрізують шматочки шкіри у великих тварин і злизують кров.</a:t>
            </a:r>
            <a:endParaRPr lang="ru-RU" sz="3700" dirty="0"/>
          </a:p>
          <a:p>
            <a:pPr marL="0" indent="0" algn="just">
              <a:buNone/>
            </a:pPr>
            <a:r>
              <a:rPr lang="uk-UA" sz="3700" b="1" dirty="0"/>
              <a:t>Ряд Гризуни </a:t>
            </a:r>
            <a:r>
              <a:rPr lang="ru-RU" sz="3700" dirty="0"/>
              <a:t>— </a:t>
            </a:r>
            <a:r>
              <a:rPr lang="uk-UA" sz="3700" dirty="0"/>
              <a:t>найчисленніший за кількістю видів (до </a:t>
            </a:r>
            <a:r>
              <a:rPr lang="ru-RU" sz="3700" dirty="0"/>
              <a:t>3000).</a:t>
            </a:r>
            <a:r>
              <a:rPr lang="uk-UA" sz="3700" dirty="0"/>
              <a:t> До гризунів належать дрібні (мишоподібні) і се­редні (бобри, байбаки) за розмірами види. Найхарактерні­шою ознакою гризунів є наявність у них великих долото­подібних різців, які не мають коренів і весь час ростуть. Різці вкриті емаллю і тому завжди гострі. Іклів у гри­зунів немає, кутні — з плоскою жувальною поверхнею, що має горбки або петлі емалі. В усіх видів добре розвинена сліпа кишка, яка виконує роль "бродильного чана".</a:t>
            </a:r>
            <a:endParaRPr lang="ru-RU" sz="3700" dirty="0"/>
          </a:p>
          <a:p>
            <a:pPr marL="0" indent="0" algn="just">
              <a:buNone/>
            </a:pPr>
            <a:r>
              <a:rPr lang="uk-UA" sz="3700" dirty="0"/>
              <a:t>Багато видів гризунів є важливими об'єктами хутрового промислу </a:t>
            </a:r>
            <a:r>
              <a:rPr lang="uk-UA" sz="3700" i="1" dirty="0"/>
              <a:t>(білка, бобер, ондатра, бабак </a:t>
            </a:r>
            <a:r>
              <a:rPr lang="uk-UA" sz="3700" dirty="0"/>
              <a:t>тощо). Однак се­ред них чимало й шкідників сільського та лісового госпо­дарства </a:t>
            </a:r>
            <a:r>
              <a:rPr lang="uk-UA" sz="3700" i="1" dirty="0"/>
              <a:t>(миші, полівки, ховрахи, вовчки, щури </a:t>
            </a:r>
            <a:r>
              <a:rPr lang="uk-UA" sz="3700" dirty="0"/>
              <a:t>та ін.). Де­які гризуни (миші, пацюки, ховрахи, бабаки та ін.) є пере­носниками небезпечних хвороб (чуми, туляремії, вірусного енцефаліту) серед диких і свійських тварин та людей.</a:t>
            </a:r>
            <a:endParaRPr lang="ru-RU" sz="3700" dirty="0"/>
          </a:p>
          <a:p>
            <a:pPr marL="0" indent="0" algn="just">
              <a:buNone/>
            </a:pPr>
            <a:r>
              <a:rPr lang="uk-UA" sz="3700" b="1" dirty="0"/>
              <a:t>Ряд Хижі </a:t>
            </a:r>
            <a:r>
              <a:rPr lang="uk-UA" sz="3700" dirty="0"/>
              <a:t>об'єднує ссавців середніх (ласка) та великих (білий ведмідь) розмірів, що живляться переважно тва­ринною їжею. Хижі — необхідні компоненти будь-якого біогеоценозу, які регулюють чисельність інших тварин. Вони звільняють біоценози від хворих тварин, що запобі­гає поширенню інфекційних хвороб, а також скороченню чисельності видів, які дуже розмножилися.</a:t>
            </a:r>
            <a:endParaRPr lang="ru-RU" sz="3700" dirty="0"/>
          </a:p>
          <a:p>
            <a:pPr marL="0" indent="0" algn="just">
              <a:buNone/>
            </a:pPr>
            <a:r>
              <a:rPr lang="uk-UA" sz="3700" dirty="0"/>
              <a:t>Характерною ознакою хижих є своєрідна будова зубів: різці малі, ікла добре розвинені, кутні горбкуваті, з гостри­ми вершинами. Останній малий кутній верхньої щелепи і перший кутній нижньої щелепи досягають значних розмірів і називаються </a:t>
            </a:r>
            <a:r>
              <a:rPr lang="uk-UA" sz="3700" i="1" dirty="0"/>
              <a:t>хижими зубами. </a:t>
            </a:r>
            <a:r>
              <a:rPr lang="uk-UA" sz="3700" dirty="0"/>
              <a:t>Пальці переваж­ної більшості хижаків озброєні міцними гострими кігтя­ми. Мозок добре розвинений і характеризується великою кількістю звивин і борозен. Серед хижих є види, які на зиму впадають у сплячку: </a:t>
            </a:r>
            <a:r>
              <a:rPr lang="uk-UA" sz="3700" i="1" dirty="0"/>
              <a:t>бурий </a:t>
            </a:r>
            <a:r>
              <a:rPr lang="uk-UA" sz="3700" dirty="0"/>
              <a:t>і </a:t>
            </a:r>
            <a:r>
              <a:rPr lang="uk-UA" sz="3700" i="1" dirty="0"/>
              <a:t>чорний ведмідь, борсук, єнот </a:t>
            </a:r>
            <a:r>
              <a:rPr lang="uk-UA" sz="3700" dirty="0"/>
              <a:t>та </a:t>
            </a:r>
            <a:r>
              <a:rPr lang="uk-UA" sz="3700" i="1" dirty="0"/>
              <a:t>єнотовидний собака.</a:t>
            </a:r>
            <a:endParaRPr lang="ru-RU" sz="3700" dirty="0"/>
          </a:p>
          <a:p>
            <a:pPr marL="0" indent="0" algn="just">
              <a:buNone/>
            </a:pPr>
            <a:r>
              <a:rPr lang="uk-UA" sz="3700" dirty="0"/>
              <a:t>Хижі поширені всюди, крім Антарктиди. Багато з них (лисиця, песець, єнот, соболь, куниця, видра та ін.) є важли­вими об'єктами хутрового промислу. Єнотів, норок, соболів, лисиць розводять на звірофермах як цінних хутрових звірів.</a:t>
            </a:r>
            <a:endParaRPr lang="ru-RU" sz="3700" dirty="0"/>
          </a:p>
          <a:p>
            <a:pPr marL="0" indent="0" algn="just">
              <a:buNone/>
            </a:pPr>
            <a:r>
              <a:rPr lang="uk-UA" sz="3700" dirty="0"/>
              <a:t>Людина, одомашнивши вовка, створила численні поро­ди собак. До </a:t>
            </a:r>
            <a:r>
              <a:rPr lang="uk-UA" sz="3700" i="1" dirty="0"/>
              <a:t>родини собачих </a:t>
            </a:r>
            <a:r>
              <a:rPr lang="uk-UA" sz="3700" dirty="0"/>
              <a:t>належать лисиці, песці, вов­ки. Усі вони мають тонкий нюх. Вовки живуть у тундрі, лісотундрі, степах і пустелях. Полюють зграєю на різних тварин, починаючи від великих ссавців до мишоподібних гризунів. Можуть нападати на свійських тварин, тому чисельність вовків контролюється людиною.</a:t>
            </a:r>
            <a:endParaRPr lang="ru-RU" sz="3700" dirty="0"/>
          </a:p>
          <a:p>
            <a:pPr marL="0" indent="0" algn="just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14366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1050" dirty="0"/>
              <a:t>До </a:t>
            </a:r>
            <a:r>
              <a:rPr lang="uk-UA" sz="1050" i="1" dirty="0"/>
              <a:t>родини котячих </a:t>
            </a:r>
            <a:r>
              <a:rPr lang="uk-UA" sz="1050" dirty="0"/>
              <a:t>належать свійські коти та інші тва­рини. Очі котячих бачать вдень і вночі, у них добре розви­нений слух, а нюх</a:t>
            </a:r>
            <a:r>
              <a:rPr lang="ru-RU" sz="1050" dirty="0"/>
              <a:t>—</a:t>
            </a:r>
            <a:r>
              <a:rPr lang="uk-UA" sz="1050" dirty="0"/>
              <a:t> слабко. Пальці лап озброєні втяжни­ми кігтями: під час ходіння по землі останній суглоб паль­ця піднятий догори і кіготь захований в особливій складці шкіри. Втягнуті кігті під час ходіння не стукають, що дає змогу безшумно підкрадатися до здобичі. В Україні во­диться кілька видів котячих: рись, кіт лісовий і кіт свійський. Останні пішли від дикого буланого кота, що водиться в Африці.</a:t>
            </a:r>
            <a:endParaRPr lang="ru-RU" sz="1050" dirty="0"/>
          </a:p>
          <a:p>
            <a:pPr marL="0" indent="0" algn="just">
              <a:buNone/>
            </a:pPr>
            <a:r>
              <a:rPr lang="uk-UA" sz="1050" b="1" dirty="0"/>
              <a:t>Ряд Ластоногі. </a:t>
            </a:r>
            <a:r>
              <a:rPr lang="uk-UA" sz="1050" dirty="0"/>
              <a:t>Ластоногі</a:t>
            </a:r>
            <a:r>
              <a:rPr lang="ru-RU" sz="1050" dirty="0"/>
              <a:t> —</a:t>
            </a:r>
            <a:r>
              <a:rPr lang="uk-UA" sz="1050" dirty="0"/>
              <a:t> споріднені з хижими тва­ринами, що пристосувались до життя у воді. їхні кінцівки перетворились на ласти. Характерною особливістю ласто­ногих є наявність під шкірою товстого шару жиру, що сприяє збереженню тепла. До ластоногих належать </a:t>
            </a:r>
            <a:r>
              <a:rPr lang="uk-UA" sz="1050" i="1" dirty="0"/>
              <a:t>тю­лені, моржі, котики, морські леви. </a:t>
            </a:r>
            <a:r>
              <a:rPr lang="uk-UA" sz="1050" dirty="0"/>
              <a:t>Усі ці тварини є об'єк­тами морського промислу. Використовують їхні жир, м'я­со, а іноді й шкури.</a:t>
            </a:r>
            <a:endParaRPr lang="ru-RU" sz="1050" dirty="0"/>
          </a:p>
          <a:p>
            <a:pPr marL="0" indent="0" algn="just">
              <a:buNone/>
            </a:pPr>
            <a:r>
              <a:rPr lang="uk-UA" sz="1050" b="1" dirty="0"/>
              <a:t>Ряд Китоподібні </a:t>
            </a:r>
            <a:r>
              <a:rPr lang="uk-UA" sz="1050" dirty="0"/>
              <a:t>об'єднує ссавців, що цілком втратили зв'язок із сушею і все життя проводять у воді. Основним локомоторним органом у них є хвіст, задніх кінцівок не­має, а передні перетворились на два плоских плавники. До цього ряду належать </a:t>
            </a:r>
            <a:r>
              <a:rPr lang="uk-UA" sz="1050" i="1" dirty="0"/>
              <a:t>кити, кашалоти, дельфіни. </a:t>
            </a:r>
            <a:r>
              <a:rPr lang="uk-UA" sz="1050" dirty="0"/>
              <a:t>Ки­топодібні є важливими об'єктами промислу. Широко ви­користовують у народному господарстві їхні жир, кито­вий вус, шкіру, кормове борошно, яке отримують з м'язів, нутрощів та кісток, тощо.</a:t>
            </a:r>
            <a:endParaRPr lang="ru-RU" sz="1050" dirty="0"/>
          </a:p>
          <a:p>
            <a:pPr marL="0" indent="0" algn="just">
              <a:buNone/>
            </a:pPr>
            <a:r>
              <a:rPr lang="uk-UA" sz="1050" b="1" dirty="0"/>
              <a:t>Ряд Парнокопитні. </a:t>
            </a:r>
            <a:r>
              <a:rPr lang="uk-UA" sz="1050" dirty="0"/>
              <a:t>Представників цього ряду поділя­ють на два підряди: Жуйні і Нежуйні.</a:t>
            </a:r>
            <a:endParaRPr lang="ru-RU" sz="1050" dirty="0"/>
          </a:p>
          <a:p>
            <a:pPr marL="0" indent="0" algn="just">
              <a:buNone/>
            </a:pPr>
            <a:r>
              <a:rPr lang="uk-UA" sz="1050" dirty="0"/>
              <a:t>До </a:t>
            </a:r>
            <a:r>
              <a:rPr lang="uk-UA" sz="1050" b="1" i="1" dirty="0"/>
              <a:t>жуйних </a:t>
            </a:r>
            <a:r>
              <a:rPr lang="uk-UA" sz="1050" dirty="0"/>
              <a:t>належать </a:t>
            </a:r>
            <a:r>
              <a:rPr lang="uk-UA" sz="1050" i="1" dirty="0"/>
              <a:t>жирафи, олені, </a:t>
            </a:r>
            <a:r>
              <a:rPr lang="uk-UA" sz="1050" dirty="0"/>
              <a:t>велика група </a:t>
            </a:r>
            <a:r>
              <a:rPr lang="uk-UA" sz="1050" i="1" dirty="0"/>
              <a:t>по­рожнисторогих, </a:t>
            </a:r>
            <a:r>
              <a:rPr lang="uk-UA" sz="1050" dirty="0"/>
              <a:t>до </a:t>
            </a:r>
            <a:r>
              <a:rPr lang="uk-UA" sz="1050" b="1" i="1" dirty="0"/>
              <a:t>нежуйних </a:t>
            </a:r>
            <a:r>
              <a:rPr lang="ru-RU" sz="1050" dirty="0"/>
              <a:t>— </a:t>
            </a:r>
            <a:r>
              <a:rPr lang="uk-UA" sz="1050" i="1" dirty="0"/>
              <a:t>свині, бегемоти, пекарі. </a:t>
            </a:r>
            <a:r>
              <a:rPr lang="uk-UA" sz="1050" dirty="0"/>
              <a:t>Парнокопитні мають на ногах по</a:t>
            </a:r>
            <a:r>
              <a:rPr lang="ru-RU" sz="1050" dirty="0"/>
              <a:t> 2</a:t>
            </a:r>
            <a:r>
              <a:rPr lang="uk-UA" sz="1050" dirty="0"/>
              <a:t> або</a:t>
            </a:r>
            <a:r>
              <a:rPr lang="ru-RU" sz="1050" dirty="0"/>
              <a:t> 4</a:t>
            </a:r>
            <a:r>
              <a:rPr lang="uk-UA" sz="1050" dirty="0"/>
              <a:t> пальці, вдягне­них у рогові копита. Малята народжуються зрячими, вкри­тими волоссям, вони вже через кілька годин можуть хо­дити.</a:t>
            </a:r>
            <a:endParaRPr lang="ru-RU" sz="1050" dirty="0"/>
          </a:p>
          <a:p>
            <a:pPr marL="0" indent="0" algn="just">
              <a:buNone/>
            </a:pPr>
            <a:r>
              <a:rPr lang="uk-UA" sz="1050" dirty="0"/>
              <a:t>З жуйних найчисленнішу групу становлять </a:t>
            </a:r>
            <a:r>
              <a:rPr lang="uk-UA" sz="1050" i="1" dirty="0"/>
              <a:t>порожнис­торогі. </a:t>
            </a:r>
            <a:r>
              <a:rPr lang="uk-UA" sz="1050" dirty="0"/>
              <a:t>До них належать </a:t>
            </a:r>
            <a:r>
              <a:rPr lang="uk-UA" sz="1050" i="1" dirty="0"/>
              <a:t>антилопи, кози, вівці </a:t>
            </a:r>
            <a:r>
              <a:rPr lang="uk-UA" sz="1050" dirty="0"/>
              <a:t>й </a:t>
            </a:r>
            <a:r>
              <a:rPr lang="uk-UA" sz="1050" i="1" dirty="0"/>
              <a:t>бики. </a:t>
            </a:r>
            <a:r>
              <a:rPr lang="uk-UA" sz="1050" dirty="0"/>
              <a:t>Свою назву вони дістали тому, що їхні роги</a:t>
            </a:r>
            <a:r>
              <a:rPr lang="ru-RU" sz="1050" dirty="0"/>
              <a:t> —</a:t>
            </a:r>
            <a:r>
              <a:rPr lang="uk-UA" sz="1050" dirty="0"/>
              <a:t> це порож­нисті рогові утвори на кісткових виростах лобових кісток. Типовим представником порожнисторогих є </a:t>
            </a:r>
            <a:r>
              <a:rPr lang="uk-UA" sz="1050" i="1" dirty="0"/>
              <a:t>велика рога­та худоба.</a:t>
            </a:r>
            <a:endParaRPr lang="ru-RU" sz="1050" dirty="0"/>
          </a:p>
          <a:p>
            <a:pPr marL="0" indent="0" algn="just">
              <a:buNone/>
            </a:pPr>
            <a:r>
              <a:rPr lang="uk-UA" sz="1050" b="1" i="1" dirty="0"/>
              <a:t>Особливості будови травної системи жуйних. </a:t>
            </a:r>
            <a:r>
              <a:rPr lang="uk-UA" sz="1050" dirty="0"/>
              <a:t>Вели­ка рогата худоба зриває траву за допомогою язика, різців і подібних до них іклів, розміщених на нижній щелепі; верх­ня щелепа жуйних тварин не має різців та іклів. їжа по­трапляє через стравохід у багатокамерний шлунок, що скла­дається з чотирьох відділів: </a:t>
            </a:r>
            <a:r>
              <a:rPr lang="uk-UA" sz="1050" i="1" dirty="0"/>
              <a:t>рубця, сітки, книжки </a:t>
            </a:r>
            <a:r>
              <a:rPr lang="uk-UA" sz="1050" dirty="0"/>
              <a:t>і </a:t>
            </a:r>
            <a:r>
              <a:rPr lang="uk-UA" sz="1050" i="1" dirty="0"/>
              <a:t>сичу­га. </a:t>
            </a:r>
            <a:r>
              <a:rPr lang="uk-UA" sz="1050" dirty="0"/>
              <a:t>Під дією слини, бактерій та найпростіших травлення розпочинається в найбільшому за об'ємом відділі шлун­ка — рубці. Далі їжа надходить у сітку. З неї вона відри­гується і потрапляє по стравоходу в ротову порожнину, де знову перетирається зубами жуйних до стану рідкої каш­ки, яка потім надходить у книжку. В стінках цього відді­лу є численні складки, що нагадують аркуші книжки. В книжці завершується травлення клітковини і їжа по­трапляє в сичуг, де під дією шлункового соку перетравлю­ються білки</a:t>
            </a:r>
            <a:r>
              <a:rPr lang="uk-UA" sz="1050" dirty="0" smtClean="0"/>
              <a:t>.</a:t>
            </a:r>
          </a:p>
          <a:p>
            <a:pPr marL="0" indent="0" algn="just">
              <a:buNone/>
            </a:pPr>
            <a:r>
              <a:rPr lang="uk-UA" sz="1050" b="1" dirty="0"/>
              <a:t>Ряд Непарнокопитні. </a:t>
            </a:r>
            <a:r>
              <a:rPr lang="uk-UA" sz="1050" dirty="0"/>
              <a:t>До цього ряду належать великі копитні (коні, осли, зебри, носороги та ін.), в яких добре розвинений третій (середній) палець. Решта пальців у ході еволюції редукувались.</a:t>
            </a:r>
            <a:endParaRPr lang="ru-RU" sz="1050" dirty="0"/>
          </a:p>
          <a:p>
            <a:pPr marL="0" indent="0" algn="just">
              <a:buNone/>
            </a:pPr>
            <a:r>
              <a:rPr lang="uk-UA" sz="1050" dirty="0"/>
              <a:t>До роду </a:t>
            </a:r>
            <a:r>
              <a:rPr lang="uk-UA" sz="1050" i="1" dirty="0"/>
              <a:t>коней </a:t>
            </a:r>
            <a:r>
              <a:rPr lang="uk-UA" sz="1050" dirty="0"/>
              <a:t>належить</a:t>
            </a:r>
            <a:r>
              <a:rPr lang="ru-RU" sz="1050" dirty="0"/>
              <a:t> 8</a:t>
            </a:r>
            <a:r>
              <a:rPr lang="uk-UA" sz="1050" dirty="0"/>
              <a:t> видів. З них два види (кінь Пржевальського і тарпан) є предками сучасних коней. Дикий осел</a:t>
            </a:r>
            <a:r>
              <a:rPr lang="ru-RU" sz="1050" dirty="0"/>
              <a:t> —</a:t>
            </a:r>
            <a:r>
              <a:rPr lang="uk-UA" sz="1050" dirty="0"/>
              <a:t> предок свійського осла. В Африці живе кілька видів </a:t>
            </a:r>
            <a:r>
              <a:rPr lang="uk-UA" sz="1050" i="1" dirty="0"/>
              <a:t>зебр.</a:t>
            </a:r>
            <a:endParaRPr lang="ru-RU" sz="1050" dirty="0"/>
          </a:p>
          <a:p>
            <a:pPr marL="0" indent="0" algn="just">
              <a:buNone/>
            </a:pPr>
            <a:r>
              <a:rPr lang="uk-UA" sz="1050" i="1" dirty="0"/>
              <a:t>Кулан </a:t>
            </a:r>
            <a:r>
              <a:rPr lang="uk-UA" sz="1050" dirty="0"/>
              <a:t>живе в пустелях Передньої, Середньої й Цен­тральної Азії. Його чисельність різко скорочується, тому він перебуває під охороною.</a:t>
            </a:r>
            <a:endParaRPr lang="ru-RU" sz="1050" dirty="0"/>
          </a:p>
          <a:p>
            <a:pPr marL="0" indent="0" algn="just">
              <a:buNone/>
            </a:pPr>
            <a:r>
              <a:rPr lang="uk-UA" sz="1050" i="1" dirty="0"/>
              <a:t>Тарпан </a:t>
            </a:r>
            <a:r>
              <a:rPr lang="uk-UA" sz="1050" dirty="0"/>
              <a:t>був одомашнений</a:t>
            </a:r>
            <a:r>
              <a:rPr lang="ru-RU" sz="1050" dirty="0"/>
              <a:t> 5—6</a:t>
            </a:r>
            <a:r>
              <a:rPr lang="uk-UA" sz="1050" dirty="0"/>
              <a:t> тис. років тому. Напри­кінці минулого століття тарпани ще були поширені на півдні України. Лісовий тарпан був знищений у Росії до </a:t>
            </a:r>
            <a:r>
              <a:rPr lang="ru-RU" sz="1050" dirty="0"/>
              <a:t>1879</a:t>
            </a:r>
            <a:r>
              <a:rPr lang="uk-UA" sz="1050" dirty="0"/>
              <a:t> р.</a:t>
            </a:r>
            <a:endParaRPr lang="ru-RU" sz="1050" dirty="0"/>
          </a:p>
          <a:p>
            <a:pPr marL="0" indent="0" algn="just">
              <a:buNone/>
            </a:pPr>
            <a:r>
              <a:rPr lang="uk-UA" sz="1050" i="1" dirty="0"/>
              <a:t>Кінь Пржевальського </a:t>
            </a:r>
            <a:r>
              <a:rPr lang="uk-UA" sz="1050" dirty="0"/>
              <a:t>був відкритий російським уче­ним М. М. Пржевальським у Центральній Азії. Він був поширений у пустелях Джунгарії (в західній частині Ки­таю). В дикій природі цей кінь, мабуть, зник. Він занесе­ний до міжнародної Червоної книги. Нині його розво­дять у країнах Європи і</a:t>
            </a:r>
            <a:r>
              <a:rPr lang="ru-RU" sz="1050" dirty="0"/>
              <a:t> США;</a:t>
            </a:r>
            <a:r>
              <a:rPr lang="uk-UA" sz="1050" dirty="0"/>
              <a:t> в Україні</a:t>
            </a:r>
            <a:r>
              <a:rPr lang="ru-RU" sz="1050" dirty="0"/>
              <a:t> —</a:t>
            </a:r>
            <a:r>
              <a:rPr lang="uk-UA" sz="1050" dirty="0"/>
              <a:t> у заповіднику Асканія-Нова та зоопарках.</a:t>
            </a:r>
            <a:endParaRPr lang="ru-RU" sz="1050" dirty="0"/>
          </a:p>
          <a:p>
            <a:pPr marL="0" indent="0" algn="just">
              <a:buNone/>
            </a:pPr>
            <a:endParaRPr lang="ru-RU" sz="1050" dirty="0"/>
          </a:p>
          <a:p>
            <a:pPr>
              <a:buNone/>
            </a:pPr>
            <a:endParaRPr lang="ru-RU" sz="1050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9"/>
            <a:ext cx="8229600" cy="2428892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uk-UA" b="1" dirty="0"/>
              <a:t>Ряд Примати, </a:t>
            </a:r>
            <a:r>
              <a:rPr lang="uk-UA" dirty="0"/>
              <a:t>або </a:t>
            </a:r>
            <a:r>
              <a:rPr lang="uk-UA" b="1" dirty="0"/>
              <a:t>Мавпи. </a:t>
            </a:r>
            <a:r>
              <a:rPr lang="uk-UA" dirty="0"/>
              <a:t>До цього ряду належать на­півмавпи, мавпи (вузько- і широконосі та людиноподібні) і людина. Примати характеризуються насамперед своє­рідною будовою головного мозку, органів чуття, кінцівок. Головний мозок (особливо його півкулі) розвинений дуже добре. На півкулях мозку є складна система борозен і </a:t>
            </a:r>
            <a:r>
              <a:rPr lang="uk-UA" dirty="0" smtClean="0"/>
              <a:t>звивин</a:t>
            </a:r>
            <a:r>
              <a:rPr lang="uk-UA" dirty="0"/>
              <a:t>. Примати під час пересування спираються на всю </a:t>
            </a:r>
            <a:r>
              <a:rPr lang="uk-UA" dirty="0" smtClean="0"/>
              <a:t>стопу</a:t>
            </a:r>
            <a:r>
              <a:rPr lang="uk-UA" dirty="0"/>
              <a:t>. На кінцевих фалангах п'ятипалих кінцівок </a:t>
            </a:r>
            <a:r>
              <a:rPr lang="uk-UA" dirty="0" smtClean="0"/>
              <a:t>знаходяться </a:t>
            </a:r>
            <a:r>
              <a:rPr lang="uk-UA" dirty="0"/>
              <a:t>плоскі або склепінчасті нігті, а не кігті. На руках лю­дини і лапах мавп великий палець протиставлений решті. У приматів є дві пари різців.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Живуть мавпи в тропічних і субтропічних країнах. Живляться різноманітною рослинною і тваринною їжею. Найбільш близькими до людини є </a:t>
            </a:r>
            <a:r>
              <a:rPr lang="uk-UA" i="1" dirty="0"/>
              <a:t>шимпанзе, горили </a:t>
            </a:r>
            <a:r>
              <a:rPr lang="uk-UA" dirty="0"/>
              <a:t>та </a:t>
            </a:r>
            <a:r>
              <a:rPr lang="uk-UA" i="1" dirty="0"/>
              <a:t>орангутанги.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uk-UA" b="1" dirty="0" smtClean="0"/>
              <a:t>Надклас Риби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uk-UA" b="1" dirty="0" smtClean="0"/>
              <a:t>Загальна </a:t>
            </a:r>
            <a:r>
              <a:rPr lang="uk-UA" b="1" dirty="0"/>
              <a:t>характеристика. </a:t>
            </a:r>
            <a:r>
              <a:rPr lang="uk-UA" i="1" dirty="0"/>
              <a:t>Надклас Риби </a:t>
            </a:r>
            <a:r>
              <a:rPr lang="ru-RU" dirty="0"/>
              <a:t>—</a:t>
            </a:r>
            <a:r>
              <a:rPr lang="uk-UA" dirty="0"/>
              <a:t> це група організмів, що перебувають у стані вираженого біологіч­ного прогресу. Налічують близько</a:t>
            </a:r>
            <a:r>
              <a:rPr lang="ru-RU" dirty="0"/>
              <a:t> 20</a:t>
            </a:r>
            <a:r>
              <a:rPr lang="uk-UA" dirty="0"/>
              <a:t> тис. видів риб, які живуть у морях і прісних водоймах.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Виникнення риб було пов'язане з появою низки аро­морфозів: черепа — коробки, в якій міститься головний мозок; щелеп, які забезпечують активне захоплення здо­бичі; парних плавців, що забезпечують велику рухливість; прогресивного розвитку центральної нервової системи.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Риби</a:t>
            </a:r>
            <a:r>
              <a:rPr lang="ru-RU" dirty="0"/>
              <a:t> —</a:t>
            </a:r>
            <a:r>
              <a:rPr lang="uk-UA" dirty="0"/>
              <a:t> тварини, пристосовані до досить одноманітних умов життя</a:t>
            </a:r>
            <a:r>
              <a:rPr lang="ru-RU" dirty="0"/>
              <a:t> —</a:t>
            </a:r>
            <a:r>
              <a:rPr lang="uk-UA" dirty="0"/>
              <a:t> водного середовища, живучи в якому, вони диференційовані на велику кількість видів.</a:t>
            </a:r>
            <a:endParaRPr lang="ru-RU" dirty="0"/>
          </a:p>
          <a:p>
            <a:pPr marL="0" indent="0" algn="just">
              <a:buNone/>
            </a:pPr>
            <a:r>
              <a:rPr lang="uk-UA" dirty="0" smtClean="0"/>
              <a:t>У </a:t>
            </a:r>
            <a:r>
              <a:rPr lang="uk-UA" dirty="0"/>
              <a:t>тілі риби розрізняють три відділи: голову, тулуб і хвіст. Умовною межею між головою й тулубом є задній край зябрової кришки, а між тулубом і хвостовим відділом — відхідник.</a:t>
            </a:r>
            <a:endParaRPr lang="ru-RU" dirty="0"/>
          </a:p>
          <a:p>
            <a:pPr marL="0" indent="0" algn="just">
              <a:buNone/>
            </a:pPr>
            <a:r>
              <a:rPr lang="uk-UA" b="1" dirty="0"/>
              <a:t>Покриви і забарвлення тіла. </a:t>
            </a:r>
            <a:r>
              <a:rPr lang="uk-UA" dirty="0"/>
              <a:t>Все тіло окуня, за </a:t>
            </a:r>
            <a:r>
              <a:rPr lang="uk-UA" dirty="0" smtClean="0"/>
              <a:t>винятком </a:t>
            </a:r>
            <a:r>
              <a:rPr lang="uk-UA" dirty="0"/>
              <a:t>голови, вкрите кістковими лусочками. Вони розмі­щуються правильними рядами і черепицеподібно </a:t>
            </a:r>
            <a:r>
              <a:rPr lang="uk-UA" dirty="0" smtClean="0"/>
              <a:t>накладаються </a:t>
            </a:r>
            <a:r>
              <a:rPr lang="uk-UA" dirty="0"/>
              <a:t>одна на одну. Своїм переднім кінцем луски за­глиблені в шкіру, а заднім вкривають луски наступного ряду. Луска — це захисний покрив, який не заважає </a:t>
            </a:r>
            <a:r>
              <a:rPr lang="uk-UA" dirty="0" smtClean="0"/>
              <a:t>рухові </a:t>
            </a:r>
            <a:r>
              <a:rPr lang="uk-UA" dirty="0"/>
              <a:t>риби. Зверху луска вкрита тонкою шкіркою, одно­клітинні шкірні залози якої виділяють слиз. Шар слизу зменшує тертя тіла риби під час плавання і захищає її від проникнення збудників різних хвороб.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Черево окуня світліше, ніж спина. Це має пристосуваль­не значення, оскільки окунь менш помітний знизу, на </a:t>
            </a:r>
            <a:r>
              <a:rPr lang="uk-UA" dirty="0" smtClean="0"/>
              <a:t>освітленому </a:t>
            </a:r>
            <a:r>
              <a:rPr lang="uk-UA" dirty="0"/>
              <a:t>фоні поверхні води, і зверху</a:t>
            </a:r>
            <a:r>
              <a:rPr lang="ru-RU" dirty="0"/>
              <a:t> —</a:t>
            </a:r>
            <a:r>
              <a:rPr lang="uk-UA" dirty="0"/>
              <a:t> на темному фоні дна. В озерах з темним дном живуть окуні з темним забарвленням, а у водоймах зі світлим піщаним дном</a:t>
            </a:r>
            <a:r>
              <a:rPr lang="ru-RU" dirty="0"/>
              <a:t> — </a:t>
            </a:r>
            <a:r>
              <a:rPr lang="uk-UA" dirty="0"/>
              <a:t>світлі, що є наслідком добору і виживання найбільш при­стосованих до конкретних умов життя. Окунь часто хо вається в заростях. Тут зеленуватий колір його боків з вертикальними темними смугами робить його непомітним. Таке захисне забарвлення допомагає окуню ховатися від ворогів і краще підстерігати здобич.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214950"/>
            <a:ext cx="8229600" cy="1196965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uk-UA" b="1" dirty="0"/>
              <a:t>Анатомічна будова окуня: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I </a:t>
            </a:r>
            <a:r>
              <a:rPr lang="uk-UA" dirty="0"/>
              <a:t>— зябра; 2 — корені спинної аорти; 3 — нирки; 4 — спинна аорта; 5 — плавальний міхур; 6 — черевна аорта; 7 — цибулина аорти; 8 — серце (передсердя і шлуночок); 9 — жовчний міхур; 10 — печінка;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II —</a:t>
            </a:r>
            <a:r>
              <a:rPr lang="uk-UA" dirty="0"/>
              <a:t> пілоричні придатки; </a:t>
            </a:r>
            <a:r>
              <a:rPr lang="ru-RU" dirty="0"/>
              <a:t>12 —</a:t>
            </a:r>
            <a:r>
              <a:rPr lang="uk-UA" dirty="0"/>
              <a:t> шлунок; </a:t>
            </a:r>
            <a:r>
              <a:rPr lang="ru-RU" dirty="0"/>
              <a:t>13 —</a:t>
            </a:r>
            <a:r>
              <a:rPr lang="uk-UA" dirty="0"/>
              <a:t> тонка кишка; </a:t>
            </a:r>
            <a:r>
              <a:rPr lang="ru-RU" dirty="0"/>
              <a:t>14 — </a:t>
            </a:r>
            <a:r>
              <a:rPr lang="uk-UA" dirty="0"/>
              <a:t>селезінка; </a:t>
            </a:r>
            <a:r>
              <a:rPr lang="ru-RU" dirty="0"/>
              <a:t>15 —</a:t>
            </a:r>
            <a:r>
              <a:rPr lang="uk-UA" dirty="0"/>
              <a:t> статеві залози; </a:t>
            </a:r>
            <a:r>
              <a:rPr lang="ru-RU" dirty="0"/>
              <a:t>16 —</a:t>
            </a:r>
            <a:r>
              <a:rPr lang="uk-UA" dirty="0"/>
              <a:t> відхідник; </a:t>
            </a:r>
            <a:r>
              <a:rPr lang="ru-RU" dirty="0"/>
              <a:t>17 —</a:t>
            </a:r>
            <a:r>
              <a:rPr lang="uk-UA" dirty="0"/>
              <a:t> статевий отвір; </a:t>
            </a:r>
            <a:r>
              <a:rPr lang="ru-RU" dirty="0"/>
              <a:t>18 —</a:t>
            </a:r>
            <a:r>
              <a:rPr lang="uk-UA" dirty="0"/>
              <a:t> сечовий отвір; </a:t>
            </a:r>
            <a:r>
              <a:rPr lang="ru-RU" dirty="0"/>
              <a:t>19 —</a:t>
            </a:r>
            <a:r>
              <a:rPr lang="uk-UA" dirty="0"/>
              <a:t> сечовий міхур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57166"/>
            <a:ext cx="6357982" cy="4557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1819</TotalTime>
  <Words>16823</Words>
  <Application>Microsoft Office PowerPoint</Application>
  <PresentationFormat>Экран (4:3)</PresentationFormat>
  <Paragraphs>315</Paragraphs>
  <Slides>78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78</vt:i4>
      </vt:variant>
    </vt:vector>
  </HeadingPairs>
  <TitlesOfParts>
    <vt:vector size="79" baseType="lpstr">
      <vt:lpstr>Тема Office</vt:lpstr>
      <vt:lpstr>Слайд 1</vt:lpstr>
      <vt:lpstr>ТИП ХОРДОВІ</vt:lpstr>
      <vt:lpstr>Клас Ланцетники</vt:lpstr>
      <vt:lpstr>Слайд 4</vt:lpstr>
      <vt:lpstr>Слайд 5</vt:lpstr>
      <vt:lpstr>Слайд 6</vt:lpstr>
      <vt:lpstr>Підтип Хребетні, або Черепні</vt:lpstr>
      <vt:lpstr>Надклас Риби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Хрящові риби</vt:lpstr>
      <vt:lpstr>Слайд 17</vt:lpstr>
      <vt:lpstr>Слайд 18</vt:lpstr>
      <vt:lpstr>Кісткові риби</vt:lpstr>
      <vt:lpstr>Клас Земноводні</vt:lpstr>
      <vt:lpstr>Слайд 21</vt:lpstr>
      <vt:lpstr>Слайд 22</vt:lpstr>
      <vt:lpstr>Слайд 23</vt:lpstr>
      <vt:lpstr>Слайд 24</vt:lpstr>
      <vt:lpstr>Слайд 25</vt:lpstr>
      <vt:lpstr>Слайд 26</vt:lpstr>
      <vt:lpstr>Ряд Хвостаті земноводні</vt:lpstr>
      <vt:lpstr>Ряд Безхвості земноводні</vt:lpstr>
      <vt:lpstr>Слайд 29</vt:lpstr>
      <vt:lpstr>Слайд 30</vt:lpstr>
      <vt:lpstr>Ряд Безногі земноводні</vt:lpstr>
      <vt:lpstr>Турбота про потомство у Земноводиних</vt:lpstr>
      <vt:lpstr>Слайд 33</vt:lpstr>
      <vt:lpstr>Клас Плазуни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Клас Птахи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Надряд Безкильові птахи</vt:lpstr>
      <vt:lpstr>Слайд 58</vt:lpstr>
      <vt:lpstr>Слайд 59</vt:lpstr>
      <vt:lpstr>Слайд 60</vt:lpstr>
      <vt:lpstr>Слайд 61</vt:lpstr>
      <vt:lpstr>Слайд 62</vt:lpstr>
      <vt:lpstr>Клас Ссавці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Egor</dc:creator>
  <cp:lastModifiedBy>Egor</cp:lastModifiedBy>
  <cp:revision>169</cp:revision>
  <dcterms:created xsi:type="dcterms:W3CDTF">2010-12-14T08:49:58Z</dcterms:created>
  <dcterms:modified xsi:type="dcterms:W3CDTF">2010-12-22T11:55:09Z</dcterms:modified>
</cp:coreProperties>
</file>