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4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9EC5A-A245-48A6-9619-C03D6A6A079D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5697A-3021-49BF-A8A6-409CA37A8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579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5697A-3021-49BF-A8A6-409CA37A8A8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255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1322-DB19-42BF-82F2-E463D9628849}" type="datetime1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3037-82DC-4A4C-AA60-EB281C3C0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88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5B21A-FEBA-4982-A9F2-BAD61B1D4D9C}" type="datetime1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3037-82DC-4A4C-AA60-EB281C3C0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36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B50E-500E-48D4-BF36-C6BA12928677}" type="datetime1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3037-82DC-4A4C-AA60-EB281C3C028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7157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ED17-C1E5-4276-AE32-7F5417F46301}" type="datetime1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3037-82DC-4A4C-AA60-EB281C3C0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9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AB87-CEF7-4069-86C5-1F78082826B0}" type="datetime1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3037-82DC-4A4C-AA60-EB281C3C028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7961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C73C9-739F-4FCC-AB20-0BA09D073835}" type="datetime1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3037-82DC-4A4C-AA60-EB281C3C0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74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7A13C-73D9-4CE8-A114-CD4A9D786010}" type="datetime1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3037-82DC-4A4C-AA60-EB281C3C0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485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D9B0-C84C-4E9F-BA8A-3A06AD10A70E}" type="datetime1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3037-82DC-4A4C-AA60-EB281C3C0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264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CD015-4910-4B71-A473-70522E78BF7F}" type="datetime1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3037-82DC-4A4C-AA60-EB281C3C0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916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92E4-9280-42ED-B23B-4EA57389F2F3}" type="datetime1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3037-82DC-4A4C-AA60-EB281C3C0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302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97F94-DFB1-4EF0-84E2-C0D20C98C613}" type="datetime1">
              <a:rPr lang="ru-RU" smtClean="0"/>
              <a:t>22.04.2021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3037-82DC-4A4C-AA60-EB281C3C0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165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6CACA-06E7-48D4-A413-4C1E25AEF7E8}" type="datetime1">
              <a:rPr lang="ru-RU" smtClean="0"/>
              <a:t>22.04.2021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3037-82DC-4A4C-AA60-EB281C3C0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711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B47-4D20-45FC-AFA9-092166EB6794}" type="datetime1">
              <a:rPr lang="ru-RU" smtClean="0"/>
              <a:t>22.04.2021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3037-82DC-4A4C-AA60-EB281C3C0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664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A345E-CEEF-4689-BC99-3771974FD5A3}" type="datetime1">
              <a:rPr lang="ru-RU" smtClean="0"/>
              <a:t>22.04.2021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3037-82DC-4A4C-AA60-EB281C3C0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509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2F65E-E741-437E-87F3-CD3AE9A6733A}" type="datetime1">
              <a:rPr lang="ru-RU" smtClean="0"/>
              <a:t>22.04.2021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3037-82DC-4A4C-AA60-EB281C3C0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406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D63B-C716-47BB-ADD8-A8E661F18E54}" type="datetime1">
              <a:rPr lang="ru-RU" smtClean="0"/>
              <a:t>22.04.2021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3037-82DC-4A4C-AA60-EB281C3C0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822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BE38E-A851-4928-AC43-CFD8A6869ED1}" type="datetime1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B0A3037-82DC-4A4C-AA60-EB281C3C0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26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8351" y="1819373"/>
            <a:ext cx="8661259" cy="2797071"/>
          </a:xfrm>
        </p:spPr>
        <p:txBody>
          <a:bodyPr/>
          <a:lstStyle/>
          <a:p>
            <a:pPr algn="ctr"/>
            <a:r>
              <a:rPr lang="uk-UA" sz="6000" b="1" dirty="0"/>
              <a:t>ПАРАМЕТРИЧНІ МЕТОДИ ПОРІВНЯННЯ ДВОХ </a:t>
            </a:r>
            <a:r>
              <a:rPr lang="uk-UA" sz="6000" b="1" dirty="0" smtClean="0"/>
              <a:t>ВИБІРОК</a:t>
            </a:r>
            <a:endParaRPr lang="ru-RU" sz="6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3037-82DC-4A4C-AA60-EB281C3C028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83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60808"/>
            <a:ext cx="8596668" cy="1320800"/>
          </a:xfrm>
        </p:spPr>
        <p:txBody>
          <a:bodyPr/>
          <a:lstStyle/>
          <a:p>
            <a:pPr algn="ctr"/>
            <a:r>
              <a:rPr lang="uk-UA" b="1" dirty="0"/>
              <a:t>Формулювання </a:t>
            </a:r>
            <a:r>
              <a:rPr lang="uk-UA" b="1" dirty="0" smtClean="0"/>
              <a:t>гіпотез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(</a:t>
            </a:r>
            <a:r>
              <a:rPr lang="ru-RU" dirty="0" err="1" smtClean="0"/>
              <a:t>приклади</a:t>
            </a:r>
            <a:r>
              <a:rPr lang="ru-RU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1762812"/>
                <a:ext cx="8777751" cy="4798243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uk-UA" sz="2200" i="1" dirty="0"/>
                  <a:t>H</a:t>
                </a:r>
                <a:r>
                  <a:rPr lang="uk-UA" sz="2200" i="1" baseline="-25000" dirty="0"/>
                  <a:t>0</a:t>
                </a:r>
                <a:r>
                  <a:rPr lang="uk-UA" sz="2200" i="1" dirty="0"/>
                  <a:t> :</a:t>
                </a:r>
                <a:r>
                  <a:rPr lang="uk-UA" sz="2200" dirty="0"/>
                  <a:t> значення ознаки у контрольній (К) та експериментальній (Е) групах не відрізняються.</a:t>
                </a:r>
                <a:endParaRPr lang="ru-RU" sz="2200" dirty="0"/>
              </a:p>
              <a:p>
                <a:pPr marL="358775" indent="-358775" algn="just">
                  <a:buNone/>
                </a:pPr>
                <a:r>
                  <a:rPr lang="uk-UA" sz="2200" i="1" dirty="0" smtClean="0"/>
                  <a:t>     H</a:t>
                </a:r>
                <a:r>
                  <a:rPr lang="uk-UA" sz="2200" i="1" baseline="-25000" dirty="0" smtClean="0"/>
                  <a:t>1</a:t>
                </a:r>
                <a:r>
                  <a:rPr lang="uk-UA" sz="2200" dirty="0" smtClean="0"/>
                  <a:t> </a:t>
                </a:r>
                <a:r>
                  <a:rPr lang="uk-UA" sz="2200" dirty="0"/>
                  <a:t>: значення ознаки у контрольній (К) та експериментальній (Е) групах відрізняються.</a:t>
                </a:r>
                <a:endParaRPr lang="ru-RU" sz="2200" dirty="0"/>
              </a:p>
              <a:p>
                <a:pPr algn="just"/>
                <a:r>
                  <a:rPr lang="uk-UA" sz="2200" i="1" dirty="0"/>
                  <a:t>H</a:t>
                </a:r>
                <a:r>
                  <a:rPr lang="uk-UA" sz="2200" i="1" baseline="-25000" dirty="0"/>
                  <a:t>0</a:t>
                </a:r>
                <a:r>
                  <a:rPr lang="uk-UA" sz="2200" i="1" dirty="0"/>
                  <a:t> : </a:t>
                </a:r>
                <a:r>
                  <a:rPr lang="uk-UA" sz="2200" dirty="0"/>
                  <a:t>середнє значення ознаки у вибірці 1 достовірно не відрізняється від середнього значення ознаки у вибірці 2</a:t>
                </a:r>
                <a:endParaRPr lang="ru-RU" sz="2200" dirty="0"/>
              </a:p>
              <a:p>
                <a:pPr marL="358775" indent="0" algn="just">
                  <a:buNone/>
                </a:pPr>
                <a:r>
                  <a:rPr lang="uk-UA" sz="2200" i="1" dirty="0"/>
                  <a:t>H</a:t>
                </a:r>
                <a:r>
                  <a:rPr lang="uk-UA" sz="2200" i="1" baseline="-25000" dirty="0"/>
                  <a:t>1 </a:t>
                </a:r>
                <a:r>
                  <a:rPr lang="uk-UA" sz="2200" i="1" dirty="0"/>
                  <a:t>: </a:t>
                </a:r>
                <a:r>
                  <a:rPr lang="uk-UA" sz="2200" dirty="0"/>
                  <a:t>середнє значення ознаки у вибірці 1 достовірно відрізняється від середнього значення ознаки у вибірці 2</a:t>
                </a:r>
                <a:endParaRPr lang="ru-RU" sz="2200" dirty="0"/>
              </a:p>
              <a:p>
                <a:pPr algn="just"/>
                <a:r>
                  <a:rPr lang="uk-UA" sz="2200" i="1" dirty="0"/>
                  <a:t>H</a:t>
                </a:r>
                <a:r>
                  <a:rPr lang="uk-UA" sz="2200" i="1" baseline="-25000" dirty="0"/>
                  <a:t>0</a:t>
                </a:r>
                <a:r>
                  <a:rPr lang="uk-UA" sz="2200" i="1" dirty="0"/>
                  <a:t> : </a:t>
                </a:r>
                <a:r>
                  <a:rPr lang="uk-UA" sz="2200" dirty="0"/>
                  <a:t>відмінності</a:t>
                </a:r>
                <a:r>
                  <a:rPr lang="uk-UA" sz="2200" i="1" dirty="0"/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uk-UA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bar>
                  </m:oMath>
                </a14:m>
                <a:r>
                  <a:rPr lang="uk-UA" sz="2200" i="1" dirty="0"/>
                  <a:t> </a:t>
                </a:r>
                <a:r>
                  <a:rPr lang="uk-UA" sz="2200" dirty="0"/>
                  <a:t>та</a:t>
                </a:r>
                <a:r>
                  <a:rPr lang="uk-UA" sz="2200" i="1" dirty="0"/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uk-UA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bar>
                  </m:oMath>
                </a14:m>
                <a:r>
                  <a:rPr lang="uk-UA" sz="2200" i="1" dirty="0"/>
                  <a:t> </a:t>
                </a:r>
                <a:r>
                  <a:rPr lang="uk-UA" sz="2200" dirty="0"/>
                  <a:t>випадкові і незначимі</a:t>
                </a:r>
                <a:endParaRPr lang="ru-RU" sz="2200" dirty="0"/>
              </a:p>
              <a:p>
                <a:pPr marL="358775" indent="0" algn="just">
                  <a:buNone/>
                </a:pPr>
                <a:r>
                  <a:rPr lang="uk-UA" sz="2200" i="1" dirty="0"/>
                  <a:t>H</a:t>
                </a:r>
                <a:r>
                  <a:rPr lang="uk-UA" sz="2200" i="1" baseline="-25000" dirty="0"/>
                  <a:t>1 </a:t>
                </a:r>
                <a:r>
                  <a:rPr lang="uk-UA" sz="2200" i="1" dirty="0"/>
                  <a:t>:</a:t>
                </a:r>
                <a:r>
                  <a:rPr lang="uk-UA" sz="2200" dirty="0"/>
                  <a:t> відмінності</a:t>
                </a:r>
                <a:r>
                  <a:rPr lang="uk-UA" sz="2200" i="1" dirty="0"/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uk-UA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bar>
                  </m:oMath>
                </a14:m>
                <a:r>
                  <a:rPr lang="uk-UA" sz="2200" i="1" dirty="0"/>
                  <a:t> </a:t>
                </a:r>
                <a:r>
                  <a:rPr lang="uk-UA" sz="2200" dirty="0"/>
                  <a:t>та</a:t>
                </a:r>
                <a:r>
                  <a:rPr lang="uk-UA" sz="2200" i="1" dirty="0"/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uk-UA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bar>
                  </m:oMath>
                </a14:m>
                <a:r>
                  <a:rPr lang="uk-UA" sz="2200" i="1" dirty="0"/>
                  <a:t> </a:t>
                </a:r>
                <a:r>
                  <a:rPr lang="uk-UA" sz="2200" dirty="0"/>
                  <a:t>достовірні, значимі</a:t>
                </a:r>
                <a:endParaRPr lang="ru-RU" sz="2200" dirty="0"/>
              </a:p>
              <a:p>
                <a:pPr algn="just"/>
                <a:endParaRPr lang="ru-RU" sz="22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1762812"/>
                <a:ext cx="8777751" cy="4798243"/>
              </a:xfrm>
              <a:blipFill rotWithShape="0">
                <a:blip r:embed="rId2"/>
                <a:stretch>
                  <a:fillRect l="-417" t="-1017" r="-9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3037-82DC-4A4C-AA60-EB281C3C028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48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pPr algn="ctr"/>
                <a:r>
                  <a:rPr lang="uk-UA" dirty="0"/>
                  <a:t>У загальному вигляді формула </a:t>
                </a:r>
                <a:r>
                  <a:rPr lang="uk-UA" dirty="0" smtClean="0"/>
                  <a:t>для підрахунку </a:t>
                </a:r>
                <a:r>
                  <a:rPr lang="uk-UA" dirty="0"/>
                  <a:t>t-критерія Стьюдента</a:t>
                </a:r>
                <a:r>
                  <a:rPr lang="uk-UA" dirty="0" smtClean="0"/>
                  <a:t>:</a:t>
                </a:r>
                <a:br>
                  <a:rPr lang="uk-UA" dirty="0" smtClean="0"/>
                </a:br>
                <a:r>
                  <a:rPr lang="uk-UA" sz="1300" dirty="0" smtClean="0"/>
                  <a:t> </a:t>
                </a:r>
                <a:r>
                  <a:rPr lang="ru-RU" dirty="0"/>
                  <a:t/>
                </a:r>
                <a:br>
                  <a:rPr lang="ru-RU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uk-UA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екс</m:t>
                          </m:r>
                        </m:sub>
                      </m:sSub>
                      <m:r>
                        <a:rPr lang="uk-UA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ru-RU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bar>
                                <m:barPr>
                                  <m:pos m:val="top"/>
                                  <m:ctrlPr>
                                    <a:rPr lang="ru-RU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uk-UA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bar>
                              <m:r>
                                <a:rPr lang="uk-UA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bar>
                                <m:barPr>
                                  <m:pos m:val="top"/>
                                  <m:ctrlPr>
                                    <a:rPr lang="ru-RU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uk-UA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bar>
                            </m:e>
                          </m:d>
                        </m:num>
                        <m:den>
                          <m:r>
                            <a:rPr lang="uk-UA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den>
                      </m:f>
                    </m:oMath>
                  </m:oMathPara>
                </a14:m>
                <a:r>
                  <a:rPr lang="ru-RU" dirty="0"/>
                  <a:t/>
                </a:r>
                <a:br>
                  <a:rPr lang="ru-RU" dirty="0"/>
                </a:br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t="-5991" b="-645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3037-82DC-4A4C-AA60-EB281C3C0289}" type="slidenum">
              <a:rPr lang="ru-RU" smtClean="0"/>
              <a:t>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584463" y="2980566"/>
            <a:ext cx="4184650" cy="576262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>
                <a:solidFill>
                  <a:srgbClr val="0070C0"/>
                </a:solidFill>
              </a:rPr>
              <a:t>для </a:t>
            </a:r>
            <a:r>
              <a:rPr lang="uk-UA" sz="2400" dirty="0">
                <a:solidFill>
                  <a:srgbClr val="0070C0"/>
                </a:solidFill>
              </a:rPr>
              <a:t>вибірок </a:t>
            </a:r>
            <a:r>
              <a:rPr lang="uk-UA" sz="2400" b="1" i="1" dirty="0" smtClean="0">
                <a:solidFill>
                  <a:srgbClr val="0070C0"/>
                </a:solidFill>
              </a:rPr>
              <a:t>n</a:t>
            </a:r>
            <a:r>
              <a:rPr lang="uk-UA" sz="2400" b="1" i="1" baseline="-25000" dirty="0" smtClean="0">
                <a:solidFill>
                  <a:srgbClr val="0070C0"/>
                </a:solidFill>
              </a:rPr>
              <a:t>1</a:t>
            </a:r>
            <a:r>
              <a:rPr lang="uk-UA" sz="2400" b="1" i="1" dirty="0" smtClean="0">
                <a:solidFill>
                  <a:srgbClr val="0070C0"/>
                </a:solidFill>
              </a:rPr>
              <a:t>=n</a:t>
            </a:r>
            <a:r>
              <a:rPr lang="uk-UA" sz="2400" b="1" i="1" baseline="-25000" dirty="0" smtClean="0">
                <a:solidFill>
                  <a:srgbClr val="0070C0"/>
                </a:solidFill>
              </a:rPr>
              <a:t>2</a:t>
            </a:r>
            <a:r>
              <a:rPr lang="uk-UA" sz="2400" b="1" i="1" dirty="0" smtClean="0">
                <a:solidFill>
                  <a:srgbClr val="0070C0"/>
                </a:solidFill>
              </a:rPr>
              <a:t>=n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Текст 4"/>
              <p:cNvSpPr>
                <a:spLocks noGrp="1"/>
              </p:cNvSpPr>
              <p:nvPr>
                <p:ph type="body" sz="quarter" idx="4294967295"/>
              </p:nvPr>
            </p:nvSpPr>
            <p:spPr>
              <a:xfrm>
                <a:off x="763572" y="4606995"/>
                <a:ext cx="4186237" cy="576262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uk-UA" sz="2400" dirty="0" smtClean="0">
                    <a:solidFill>
                      <a:srgbClr val="0070C0"/>
                    </a:solidFill>
                  </a:rPr>
                  <a:t>у </a:t>
                </a:r>
                <a:r>
                  <a:rPr lang="uk-UA" sz="2400" dirty="0">
                    <a:solidFill>
                      <a:srgbClr val="0070C0"/>
                    </a:solidFill>
                  </a:rPr>
                  <a:t>випадку коли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uk-UA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uk-UA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ru-RU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Текс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4294967295"/>
              </p:nvPr>
            </p:nvSpPr>
            <p:spPr>
              <a:xfrm>
                <a:off x="763572" y="4606995"/>
                <a:ext cx="4186237" cy="576262"/>
              </a:xfrm>
              <a:blipFill rotWithShape="0">
                <a:blip r:embed="rId3"/>
                <a:stretch>
                  <a:fillRect t="-8511" b="-42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3002994" y="3484502"/>
                <a:ext cx="4914422" cy="1001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ru-RU" sz="2000" b="1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20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ru-RU" sz="2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  <m:sup>
                              <m:r>
                                <a:rPr lang="ru-RU" sz="20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ru-RU" sz="20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ru-RU" sz="2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b>
                            <m:sup>
                              <m:r>
                                <a:rPr lang="ru-RU" sz="20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rad>
                      <m:r>
                        <a:rPr lang="ru-RU" sz="2000" b="1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20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sz="2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ru-RU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ru-RU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ru-RU" sz="20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  <m:r>
                                            <a:rPr lang="ru-RU" sz="2000" b="1" i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bar>
                                            <m:barPr>
                                              <m:pos m:val="top"/>
                                              <m:ctrlPr>
                                                <a:rPr lang="ru-RU" sz="20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ru-RU" sz="2000" b="1" i="1">
                                                  <a:latin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</m:bar>
                                        </m:e>
                                      </m:d>
                                    </m:e>
                                    <m:sup>
                                      <m:r>
                                        <a:rPr lang="ru-RU" sz="2000" b="1" i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ru-RU" sz="2000" b="1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ru-RU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sSup>
                                        <m:sSupPr>
                                          <m:ctrlPr>
                                            <a:rPr lang="ru-RU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ru-RU" sz="20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ru-RU" sz="2000" b="1" i="1">
                                                  <a:latin typeface="Cambria Math" panose="02040503050406030204" pitchFamily="18" charset="0"/>
                                                </a:rPr>
                                                <m:t>𝒚</m:t>
                                              </m:r>
                                              <m:r>
                                                <a:rPr lang="ru-RU" sz="2000" b="1" i="0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bar>
                                                <m:barPr>
                                                  <m:pos m:val="top"/>
                                                  <m:ctrlPr>
                                                    <a:rPr lang="ru-RU" sz="2000" b="1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barPr>
                                                <m:e>
                                                  <m:r>
                                                    <a:rPr lang="ru-RU" sz="2000" b="1" i="1">
                                                      <a:latin typeface="Cambria Math" panose="02040503050406030204" pitchFamily="18" charset="0"/>
                                                    </a:rPr>
                                                    <m:t>𝒚</m:t>
                                                  </m:r>
                                                </m:e>
                                              </m:ba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ru-RU" sz="2000" b="1" i="0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e>
                                  </m:nary>
                                </m:e>
                              </m:nary>
                            </m:num>
                            <m:den>
                              <m:d>
                                <m:dPr>
                                  <m:ctrlP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ru-RU" sz="2000" b="1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ru-RU" sz="2000" b="1" i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ru-RU" sz="2000" b="1" i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2994" y="3484502"/>
                <a:ext cx="4914422" cy="100168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2467174" y="5123176"/>
                <a:ext cx="5986062" cy="1001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ru-RU" sz="2000" b="1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20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ru-RU" sz="2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  <m:sup>
                              <m:r>
                                <a:rPr lang="ru-RU" sz="20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ru-RU" sz="20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ru-RU" sz="2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b>
                            <m:sup>
                              <m:r>
                                <a:rPr lang="ru-RU" sz="20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rad>
                      <m:r>
                        <a:rPr lang="ru-RU" sz="2000" b="1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20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sz="2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ru-RU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ru-RU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ru-RU" sz="20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  <m:r>
                                            <a:rPr lang="ru-RU" sz="2000" b="1" i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bar>
                                            <m:barPr>
                                              <m:pos m:val="top"/>
                                              <m:ctrlPr>
                                                <a:rPr lang="ru-RU" sz="20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ru-RU" sz="2000" b="1" i="1">
                                                  <a:latin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</m:bar>
                                        </m:e>
                                      </m:d>
                                    </m:e>
                                    <m:sup>
                                      <m:r>
                                        <a:rPr lang="ru-RU" sz="2000" b="1" i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ru-RU" sz="2000" b="1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ru-RU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sSup>
                                        <m:sSupPr>
                                          <m:ctrlPr>
                                            <a:rPr lang="ru-RU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ru-RU" sz="20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ru-RU" sz="2000" b="1" i="1">
                                                  <a:latin typeface="Cambria Math" panose="02040503050406030204" pitchFamily="18" charset="0"/>
                                                </a:rPr>
                                                <m:t>𝒚</m:t>
                                              </m:r>
                                              <m:r>
                                                <a:rPr lang="ru-RU" sz="2000" b="1" i="0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bar>
                                                <m:barPr>
                                                  <m:pos m:val="top"/>
                                                  <m:ctrlPr>
                                                    <a:rPr lang="ru-RU" sz="2000" b="1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barPr>
                                                <m:e>
                                                  <m:r>
                                                    <a:rPr lang="ru-RU" sz="2000" b="1" i="1">
                                                      <a:latin typeface="Cambria Math" panose="02040503050406030204" pitchFamily="18" charset="0"/>
                                                    </a:rPr>
                                                    <m:t>𝒚</m:t>
                                                  </m:r>
                                                </m:e>
                                              </m:ba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ru-RU" sz="2000" b="1" i="0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e>
                                  </m:nary>
                                </m:e>
                              </m:nary>
                            </m:num>
                            <m:den>
                              <m:sSub>
                                <m:sSubPr>
                                  <m:ctrlP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ru-RU" sz="2000" b="1" i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ru-RU" sz="20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ru-RU" sz="20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ru-RU" sz="20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sz="20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ru-RU" sz="2000" b="1" i="0">
                              <a:latin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ru-RU" sz="2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ru-RU" sz="2000" b="1" i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ru-RU" sz="20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ru-RU" sz="20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ru-RU" sz="2000" b="1" i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ru-RU" sz="2000" b="1" i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ru-RU" sz="20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174" y="5123176"/>
                <a:ext cx="5986062" cy="100168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918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b="1" dirty="0" smtClean="0"/>
              <a:t>Алгоритм підрахунку</a:t>
            </a:r>
            <a:endParaRPr lang="ru-RU" sz="4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922277" y="2160589"/>
                <a:ext cx="6232513" cy="3880773"/>
              </a:xfrm>
            </p:spPr>
            <p:txBody>
              <a:bodyPr>
                <a:normAutofit/>
              </a:bodyPr>
              <a:lstStyle/>
              <a:p>
                <a:pPr lvl="0">
                  <a:spcAft>
                    <a:spcPts val="1200"/>
                  </a:spcAft>
                  <a:buSzPct val="100000"/>
                  <a:buFont typeface="+mj-lt"/>
                  <a:buAutoNum type="arabicPeriod"/>
                </a:pPr>
                <a:r>
                  <a:rPr lang="uk-UA" sz="2400" dirty="0"/>
                  <a:t>Підрахувати статистики першої вибірки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uk-UA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bar>
                  </m:oMath>
                </a14:m>
                <a:r>
                  <a:rPr lang="uk-UA" sz="2400" dirty="0"/>
                  <a:t> та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2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uk-UA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ru-RU" sz="2400" dirty="0"/>
              </a:p>
              <a:p>
                <a:pPr lvl="0">
                  <a:spcAft>
                    <a:spcPts val="1200"/>
                  </a:spcAft>
                  <a:buSzPct val="100000"/>
                  <a:buFont typeface="+mj-lt"/>
                  <a:buAutoNum type="arabicPeriod"/>
                </a:pPr>
                <a:r>
                  <a:rPr lang="uk-UA" sz="2400" dirty="0"/>
                  <a:t>Підрахувати статистики другої вибірки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uk-UA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bar>
                  </m:oMath>
                </a14:m>
                <a:r>
                  <a:rPr lang="uk-UA" sz="2400" dirty="0"/>
                  <a:t> та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2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uk-UA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ru-RU" sz="2400" dirty="0"/>
              </a:p>
              <a:p>
                <a:pPr lvl="0">
                  <a:spcAft>
                    <a:spcPts val="1200"/>
                  </a:spcAft>
                  <a:buSzPct val="100000"/>
                  <a:buFont typeface="+mj-lt"/>
                  <a:buAutoNum type="arabicPeriod"/>
                </a:pPr>
                <a:r>
                  <a:rPr lang="uk-UA" sz="2400" dirty="0"/>
                  <a:t>Підрахувати кількість ступенів свободи для незалежних вибірок об’ємом n</a:t>
                </a:r>
                <a:r>
                  <a:rPr lang="uk-UA" sz="2400" baseline="-25000" dirty="0"/>
                  <a:t>1</a:t>
                </a:r>
                <a:r>
                  <a:rPr lang="uk-UA" sz="2400" dirty="0"/>
                  <a:t> та n</a:t>
                </a:r>
                <a:r>
                  <a:rPr lang="uk-UA" sz="2400" baseline="-25000" dirty="0"/>
                  <a:t>2</a:t>
                </a:r>
                <a:r>
                  <a:rPr lang="uk-UA" sz="2400" dirty="0"/>
                  <a:t>: </a:t>
                </a:r>
                <a:r>
                  <a:rPr lang="uk-UA" sz="2400" b="1" dirty="0" err="1" smtClean="0"/>
                  <a:t>df</a:t>
                </a:r>
                <a:r>
                  <a:rPr lang="uk-UA" sz="2400" b="1" dirty="0"/>
                  <a:t>= </a:t>
                </a:r>
                <a:r>
                  <a:rPr lang="uk-UA" sz="2400" b="1" dirty="0" smtClean="0"/>
                  <a:t>n</a:t>
                </a:r>
                <a:r>
                  <a:rPr lang="uk-UA" sz="2400" b="1" baseline="-25000" dirty="0" smtClean="0"/>
                  <a:t>1</a:t>
                </a:r>
                <a:r>
                  <a:rPr lang="uk-UA" sz="2400" b="1" dirty="0" smtClean="0"/>
                  <a:t>+n</a:t>
                </a:r>
                <a:r>
                  <a:rPr lang="uk-UA" sz="2400" b="1" baseline="-25000" dirty="0" smtClean="0"/>
                  <a:t>2</a:t>
                </a:r>
                <a:r>
                  <a:rPr lang="uk-UA" sz="2400" b="1" dirty="0" smtClean="0"/>
                  <a:t>-2</a:t>
                </a:r>
                <a:endParaRPr lang="ru-RU" sz="2400" b="1" dirty="0" smtClean="0"/>
              </a:p>
              <a:p>
                <a:pPr>
                  <a:buSzPct val="100000"/>
                  <a:buFont typeface="+mj-lt"/>
                  <a:buAutoNum type="arabicPeriod"/>
                </a:pPr>
                <a:endParaRPr lang="ru-RU" sz="2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22277" y="2160589"/>
                <a:ext cx="6232513" cy="3880773"/>
              </a:xfrm>
              <a:blipFill rotWithShape="0">
                <a:blip r:embed="rId2"/>
                <a:stretch>
                  <a:fillRect l="-1369" t="-1256" r="-15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3037-82DC-4A4C-AA60-EB281C3C0289}" type="slidenum">
              <a:rPr lang="ru-RU" smtClean="0"/>
              <a:t>12</a:t>
            </a:fld>
            <a:endParaRPr lang="ru-RU"/>
          </a:p>
        </p:txBody>
      </p:sp>
      <p:pic>
        <p:nvPicPr>
          <p:cNvPr id="3074" name="Picture 2" descr="ГОТОВ ЛИ КАЖДЫЙ ИЗ НАС ВЛИЯТЬ НА КАЧЕСТВО ПОЛУЧАЕМЫХ УСЛУГ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790" y="2522164"/>
            <a:ext cx="2685256" cy="269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70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64676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/>
              <a:t>Алгоритм підрахунку</a:t>
            </a:r>
            <a:endParaRPr lang="ru-RU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1783517"/>
                <a:ext cx="8596669" cy="4353333"/>
              </a:xfrm>
            </p:spPr>
            <p:txBody>
              <a:bodyPr>
                <a:normAutofit/>
              </a:bodyPr>
              <a:lstStyle/>
              <a:p>
                <a:pPr lvl="0">
                  <a:buFont typeface="+mj-lt"/>
                  <a:buAutoNum type="arabicPeriod" startAt="4"/>
                </a:pPr>
                <a:r>
                  <a:rPr lang="uk-UA" sz="2400" dirty="0" smtClean="0"/>
                  <a:t>Підрахувати </a:t>
                </a:r>
                <a:r>
                  <a:rPr lang="uk-UA" sz="2400" dirty="0"/>
                  <a:t>емпіричне значення t-критерію за однією із формул</a:t>
                </a:r>
                <a:r>
                  <a:rPr lang="uk-UA" sz="2400" dirty="0" smtClean="0"/>
                  <a:t>:</a:t>
                </a:r>
              </a:p>
              <a:p>
                <a:pPr marL="0" lvl="0" indent="0">
                  <a:buNone/>
                </a:pPr>
                <a:endParaRPr lang="uk-UA" sz="1000" dirty="0" smtClean="0"/>
              </a:p>
              <a:p>
                <a:pPr marL="0" indent="0">
                  <a:buNone/>
                </a:pPr>
                <a:r>
                  <a:rPr lang="ru-RU" sz="2000" dirty="0" smtClean="0">
                    <a:solidFill>
                      <a:srgbClr val="0070C0"/>
                    </a:solidFill>
                  </a:rPr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uk-UA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емп</m:t>
                        </m:r>
                      </m:sub>
                    </m:sSub>
                    <m:r>
                      <a:rPr lang="uk-UA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ru-RU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bar>
                              <m:barPr>
                                <m:pos m:val="top"/>
                                <m:ctrlPr>
                                  <a:rPr lang="ru-RU" sz="28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uk-UA" sz="28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bar>
                            <m:r>
                              <a:rPr lang="uk-UA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bar>
                              <m:barPr>
                                <m:pos m:val="top"/>
                                <m:ctrlPr>
                                  <a:rPr lang="ru-RU" sz="28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uk-UA" sz="28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</m:bar>
                          </m:e>
                        </m:d>
                      </m:num>
                      <m:den>
                        <m:r>
                          <a:rPr lang="uk-UA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den>
                    </m:f>
                  </m:oMath>
                </a14:m>
                <a:r>
                  <a:rPr lang="ru-RU" sz="2000" dirty="0" smtClean="0">
                    <a:solidFill>
                      <a:srgbClr val="0070C0"/>
                    </a:solidFill>
                  </a:rPr>
                  <a:t>           </a:t>
                </a:r>
                <a:r>
                  <a:rPr lang="ru-RU" sz="2000" b="1" dirty="0" smtClean="0">
                    <a:solidFill>
                      <a:schemeClr val="tx1"/>
                    </a:solidFill>
                  </a:rPr>
                  <a:t>або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                </m:t>
                        </m:r>
                        <m:r>
                          <a:rPr lang="uk-UA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uk-UA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емп</m:t>
                        </m:r>
                      </m:sub>
                    </m:sSub>
                    <m:r>
                      <a:rPr lang="uk-UA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ru-RU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bar>
                              <m:barPr>
                                <m:pos m:val="top"/>
                                <m:ctrlPr>
                                  <a:rPr lang="ru-RU" sz="28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uk-UA" sz="28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bar>
                            <m:r>
                              <a:rPr lang="uk-UA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bar>
                              <m:barPr>
                                <m:pos m:val="top"/>
                                <m:ctrlPr>
                                  <a:rPr lang="ru-RU" sz="28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uk-UA" sz="28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</m:ba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ru-RU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ru-RU" sz="28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ru-RU" sz="2800" b="1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uk-UA" sz="2800" b="1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uk-UA" sz="2800" b="1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uk-UA" sz="2800" b="1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bSup>
                              </m:num>
                              <m:den>
                                <m:sSub>
                                  <m:sSubPr>
                                    <m:ctrlPr>
                                      <a:rPr lang="ru-RU" sz="2800" b="1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2800" b="1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uk-UA" sz="2800" b="1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uk-UA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ru-RU" sz="28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ru-RU" sz="2800" b="1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uk-UA" sz="2800" b="1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uk-UA" sz="2800" b="1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  <m:sup>
                                    <m:r>
                                      <a:rPr lang="uk-UA" sz="2800" b="1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bSup>
                              </m:num>
                              <m:den>
                                <m:sSub>
                                  <m:sSubPr>
                                    <m:ctrlPr>
                                      <a:rPr lang="ru-RU" sz="2800" b="1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2800" b="1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uk-UA" sz="2800" b="1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</m:den>
                    </m:f>
                  </m:oMath>
                </a14:m>
                <a:endParaRPr lang="ru-RU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ru-RU" dirty="0" smtClean="0"/>
              </a:p>
              <a:p>
                <a:pPr lvl="0" algn="just">
                  <a:buFont typeface="+mj-lt"/>
                  <a:buAutoNum type="arabicPeriod" startAt="5"/>
                </a:pPr>
                <a:r>
                  <a:rPr lang="uk-UA" sz="2400" dirty="0"/>
                  <a:t>За таблицею критичних значень </a:t>
                </a:r>
                <a:r>
                  <a:rPr lang="uk-UA" sz="2400" b="1" dirty="0" err="1"/>
                  <a:t>t</a:t>
                </a:r>
                <a:r>
                  <a:rPr lang="uk-UA" sz="2400" b="1" baseline="-25000" dirty="0" err="1"/>
                  <a:t>кр</a:t>
                </a:r>
                <a:r>
                  <a:rPr lang="uk-UA" sz="2400" dirty="0"/>
                  <a:t> для відповідного числа ступенів свободи </a:t>
                </a:r>
                <a:r>
                  <a:rPr lang="uk-UA" sz="2400" b="1" dirty="0" err="1"/>
                  <a:t>df</a:t>
                </a:r>
                <a:r>
                  <a:rPr lang="uk-UA" sz="2400" dirty="0"/>
                  <a:t>. Якщо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2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uk-UA" sz="2400" b="1" i="1">
                                <a:latin typeface="Cambria Math" panose="02040503050406030204" pitchFamily="18" charset="0"/>
                              </a:rPr>
                              <m:t>емп</m:t>
                            </m:r>
                          </m:sub>
                        </m:sSub>
                      </m:e>
                    </m:d>
                    <m:r>
                      <a:rPr lang="uk-UA" sz="2400" b="1" i="1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24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uk-UA" sz="2400" b="1" i="1">
                            <a:latin typeface="Cambria Math" panose="02040503050406030204" pitchFamily="18" charset="0"/>
                          </a:rPr>
                          <m:t>кр</m:t>
                        </m:r>
                      </m:sub>
                    </m:sSub>
                  </m:oMath>
                </a14:m>
                <a:r>
                  <a:rPr lang="uk-UA" sz="2400" dirty="0"/>
                  <a:t> на рівні значимості </a:t>
                </a:r>
                <a:r>
                  <a:rPr lang="uk-UA" sz="2400" b="1" dirty="0"/>
                  <a:t>р=0,05</a:t>
                </a:r>
                <a:r>
                  <a:rPr lang="uk-UA" sz="2400" dirty="0"/>
                  <a:t>, то гіпотеза H</a:t>
                </a:r>
                <a:r>
                  <a:rPr lang="uk-UA" sz="2400" baseline="-25000" dirty="0"/>
                  <a:t>0 </a:t>
                </a:r>
                <a:r>
                  <a:rPr lang="uk-UA" sz="2400" dirty="0"/>
                  <a:t>приймається.</a:t>
                </a:r>
                <a:endParaRPr lang="ru-RU" sz="2400" dirty="0"/>
              </a:p>
              <a:p>
                <a:pPr>
                  <a:buFont typeface="+mj-lt"/>
                  <a:buAutoNum type="arabicPeriod" startAt="5"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1783517"/>
                <a:ext cx="8596669" cy="4353333"/>
              </a:xfrm>
              <a:blipFill rotWithShape="0">
                <a:blip r:embed="rId2"/>
                <a:stretch>
                  <a:fillRect l="-638" t="-1120" r="-17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3037-82DC-4A4C-AA60-EB281C3C028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23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Оцінювання </a:t>
            </a:r>
            <a:r>
              <a:rPr lang="uk-UA" b="1" dirty="0" smtClean="0"/>
              <a:t>результатів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9726" y="1718543"/>
            <a:ext cx="4535688" cy="4757671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34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4600" dirty="0" smtClean="0"/>
              <a:t>Якщо результат </a:t>
            </a:r>
            <a:r>
              <a:rPr lang="uk-UA" sz="4600" i="1" dirty="0" err="1" smtClean="0"/>
              <a:t>t</a:t>
            </a:r>
            <a:r>
              <a:rPr lang="uk-UA" sz="4600" i="1" baseline="-25000" dirty="0" err="1" smtClean="0"/>
              <a:t>екс</a:t>
            </a:r>
            <a:r>
              <a:rPr lang="uk-UA" sz="4600" dirty="0" smtClean="0"/>
              <a:t>, одержаний при обчисленні значення критерію Стьюдента, </a:t>
            </a:r>
            <a:r>
              <a:rPr lang="uk-UA" sz="4600" b="1" u="sng" dirty="0" smtClean="0"/>
              <a:t>менше</a:t>
            </a:r>
            <a:r>
              <a:rPr lang="uk-UA" sz="4600" dirty="0" smtClean="0"/>
              <a:t>, ніж значення</a:t>
            </a:r>
            <a:r>
              <a:rPr lang="uk-UA" sz="4600" i="1" dirty="0" smtClean="0"/>
              <a:t> </a:t>
            </a:r>
            <a:r>
              <a:rPr lang="uk-UA" sz="4600" b="1" i="1" u="sng" dirty="0" err="1" smtClean="0"/>
              <a:t>t</a:t>
            </a:r>
            <a:r>
              <a:rPr lang="uk-UA" sz="4600" b="1" i="1" u="sng" baseline="-25000" dirty="0" err="1" smtClean="0"/>
              <a:t>ст</a:t>
            </a:r>
            <a:r>
              <a:rPr lang="uk-UA" sz="4600" dirty="0" smtClean="0"/>
              <a:t> для рівня значущості </a:t>
            </a:r>
            <a:r>
              <a:rPr lang="uk-UA" sz="4600" i="1" dirty="0" smtClean="0"/>
              <a:t>p=0,05</a:t>
            </a:r>
            <a:r>
              <a:rPr lang="uk-UA" sz="4600" dirty="0" smtClean="0"/>
              <a:t> та ступенів свободи </a:t>
            </a:r>
            <a:r>
              <a:rPr lang="uk-UA" sz="4600" i="1" dirty="0" smtClean="0"/>
              <a:t>n</a:t>
            </a:r>
            <a:r>
              <a:rPr lang="uk-UA" sz="4600" i="1" baseline="-25000" dirty="0" smtClean="0"/>
              <a:t>1</a:t>
            </a:r>
            <a:r>
              <a:rPr lang="uk-UA" sz="4600" i="1" dirty="0" smtClean="0"/>
              <a:t>+n</a:t>
            </a:r>
            <a:r>
              <a:rPr lang="uk-UA" sz="4600" i="1" baseline="-25000" dirty="0" smtClean="0"/>
              <a:t>2</a:t>
            </a:r>
            <a:r>
              <a:rPr lang="uk-UA" sz="4600" i="1" dirty="0" smtClean="0"/>
              <a:t>-2 </a:t>
            </a:r>
            <a:r>
              <a:rPr lang="uk-UA" sz="4600" dirty="0" smtClean="0"/>
              <a:t>, то </a:t>
            </a:r>
            <a:r>
              <a:rPr lang="uk-UA" sz="4600" i="1" dirty="0" smtClean="0"/>
              <a:t>приймаємо </a:t>
            </a:r>
            <a:r>
              <a:rPr lang="uk-UA" sz="4600" b="1" i="1" u="sng" dirty="0" smtClean="0"/>
              <a:t>нульову гіпотезу</a:t>
            </a:r>
            <a:r>
              <a:rPr lang="uk-UA" sz="4600" dirty="0" smtClean="0"/>
              <a:t>: значення ознаки у контрольній та експериментальній групах не відрізняються; вибірки із однієї </a:t>
            </a:r>
            <a:r>
              <a:rPr lang="uk-UA" sz="4600" dirty="0"/>
              <a:t>популяції;</a:t>
            </a:r>
            <a:endParaRPr lang="ru-RU" sz="4600" dirty="0"/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873659" y="1718543"/>
            <a:ext cx="4619134" cy="4505381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uk-UA" sz="2200" dirty="0"/>
              <a:t>Якщо результат </a:t>
            </a:r>
            <a:r>
              <a:rPr lang="uk-UA" sz="2200" i="1" dirty="0" err="1"/>
              <a:t>t</a:t>
            </a:r>
            <a:r>
              <a:rPr lang="uk-UA" sz="2200" i="1" baseline="-25000" dirty="0" err="1"/>
              <a:t>екс</a:t>
            </a:r>
            <a:r>
              <a:rPr lang="uk-UA" sz="2200" dirty="0"/>
              <a:t>, одержаний при обчисленні значення критерію Стьюдента, </a:t>
            </a:r>
            <a:r>
              <a:rPr lang="uk-UA" sz="2200" u="sng" dirty="0"/>
              <a:t>більше</a:t>
            </a:r>
            <a:r>
              <a:rPr lang="uk-UA" sz="2200" dirty="0"/>
              <a:t>, ніж значення </a:t>
            </a:r>
            <a:r>
              <a:rPr lang="uk-UA" sz="2200" i="1" u="sng" dirty="0" err="1"/>
              <a:t>t</a:t>
            </a:r>
            <a:r>
              <a:rPr lang="uk-UA" sz="2200" i="1" u="sng" baseline="-25000" dirty="0" err="1"/>
              <a:t>ст</a:t>
            </a:r>
            <a:r>
              <a:rPr lang="uk-UA" sz="2200" dirty="0"/>
              <a:t> для рівня значущості </a:t>
            </a:r>
            <a:r>
              <a:rPr lang="uk-UA" sz="2200" i="1" dirty="0"/>
              <a:t>p=0,01</a:t>
            </a:r>
            <a:r>
              <a:rPr lang="uk-UA" sz="2200" dirty="0"/>
              <a:t> та ступенів свободи </a:t>
            </a:r>
            <a:r>
              <a:rPr lang="uk-UA" sz="2200" i="1" dirty="0"/>
              <a:t>n</a:t>
            </a:r>
            <a:r>
              <a:rPr lang="uk-UA" sz="2200" i="1" baseline="-25000" dirty="0"/>
              <a:t>1</a:t>
            </a:r>
            <a:r>
              <a:rPr lang="uk-UA" sz="2200" i="1" dirty="0"/>
              <a:t>+n</a:t>
            </a:r>
            <a:r>
              <a:rPr lang="uk-UA" sz="2200" i="1" baseline="-25000" dirty="0"/>
              <a:t>2</a:t>
            </a:r>
            <a:r>
              <a:rPr lang="uk-UA" sz="2200" i="1" dirty="0"/>
              <a:t>-2</a:t>
            </a:r>
            <a:r>
              <a:rPr lang="uk-UA" sz="2200" dirty="0"/>
              <a:t>, то приймаємо </a:t>
            </a:r>
            <a:r>
              <a:rPr lang="uk-UA" sz="2200" b="1" u="sng" dirty="0"/>
              <a:t>альтернативну гіпотезу</a:t>
            </a:r>
            <a:r>
              <a:rPr lang="uk-UA" sz="2200" dirty="0"/>
              <a:t>: значення ознаки у контрольній та експериментальній групах відрізняються; вибірки належать до різних популяцій</a:t>
            </a:r>
            <a:r>
              <a:rPr lang="uk-UA" sz="2200" dirty="0" smtClean="0"/>
              <a:t>.</a:t>
            </a: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3037-82DC-4A4C-AA60-EB281C3C028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45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6713"/>
          </a:xfrm>
        </p:spPr>
        <p:txBody>
          <a:bodyPr/>
          <a:lstStyle/>
          <a:p>
            <a:pPr algn="ctr"/>
            <a:r>
              <a:rPr lang="uk-UA" dirty="0" smtClean="0"/>
              <a:t>Задача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38420"/>
            <a:ext cx="8596668" cy="3880773"/>
          </a:xfrm>
        </p:spPr>
        <p:txBody>
          <a:bodyPr/>
          <a:lstStyle/>
          <a:p>
            <a:pPr marL="0" indent="536575" algn="just">
              <a:lnSpc>
                <a:spcPct val="150000"/>
              </a:lnSpc>
              <a:buNone/>
            </a:pPr>
            <a:r>
              <a:rPr lang="uk-UA" sz="2200" dirty="0"/>
              <a:t>Психолог вимірював час складної </a:t>
            </a:r>
            <a:r>
              <a:rPr lang="uk-UA" sz="2200" dirty="0" err="1"/>
              <a:t>сенсомоторної</a:t>
            </a:r>
            <a:r>
              <a:rPr lang="uk-UA" sz="2200" dirty="0"/>
              <a:t> реакції вибору (</a:t>
            </a:r>
            <a:r>
              <a:rPr lang="uk-UA" sz="2200" dirty="0" err="1"/>
              <a:t>мc</a:t>
            </a:r>
            <a:r>
              <a:rPr lang="uk-UA" sz="2200" dirty="0"/>
              <a:t>) в контрольній та експериментальній групах. В експериментальну групу (Х) входило 9 спортсменів, в контрольну групу (Y) – 8 осіб, які активно не займалися спортом. Психолог перевіряв гіпотезу про те, що середня швидкість складної </a:t>
            </a:r>
            <a:r>
              <a:rPr lang="uk-UA" sz="2200" dirty="0" err="1"/>
              <a:t>сенсомоторної</a:t>
            </a:r>
            <a:r>
              <a:rPr lang="uk-UA" sz="2200" dirty="0"/>
              <a:t> реакції у спортсменів вища, ніж ця ж величина у людей, які не займаються спортом.</a:t>
            </a:r>
            <a:endParaRPr lang="ru-RU" sz="22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3037-82DC-4A4C-AA60-EB281C3C028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25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901" y="279662"/>
            <a:ext cx="8746101" cy="1228627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Результати експерименту були представлені в таблиці, зроблено деякі розрахунки: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3037-82DC-4A4C-AA60-EB281C3C0289}" type="slidenum">
              <a:rPr lang="ru-RU" smtClean="0"/>
              <a:t>16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2738223"/>
                  </p:ext>
                </p:extLst>
              </p:nvPr>
            </p:nvGraphicFramePr>
            <p:xfrm>
              <a:off x="527901" y="1508289"/>
              <a:ext cx="8366124" cy="5308160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1194716"/>
                    <a:gridCol w="1194716"/>
                    <a:gridCol w="1194716"/>
                    <a:gridCol w="1195494"/>
                    <a:gridCol w="1195494"/>
                    <a:gridCol w="1195494"/>
                    <a:gridCol w="1195494"/>
                  </a:tblGrid>
                  <a:tr h="399038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dirty="0">
                              <a:effectLst/>
                            </a:rPr>
                            <a:t>№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dirty="0">
                              <a:effectLst/>
                            </a:rPr>
                            <a:t>Групи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dirty="0">
                              <a:effectLst/>
                            </a:rPr>
                            <a:t>Відхил від середнього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dirty="0">
                              <a:effectLst/>
                            </a:rPr>
                            <a:t>Квадрати відхилень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836619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dirty="0">
                              <a:effectLst/>
                            </a:rPr>
                            <a:t>X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Y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ru-RU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r>
                                      <a:rPr lang="uk-UA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ru-RU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uk-UA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uk-UA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uk-UA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bar>
                                      <m:barPr>
                                        <m:pos m:val="top"/>
                                        <m:ctrlPr>
                                          <a:rPr lang="ru-RU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uk-UA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bar>
                                  </m:e>
                                </m:nary>
                                <m:r>
                                  <a:rPr lang="uk-UA" sz="16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ru-RU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r>
                                      <a:rPr lang="uk-UA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ru-RU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uk-UA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uk-UA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uk-UA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bar>
                                      <m:barPr>
                                        <m:pos m:val="top"/>
                                        <m:ctrlPr>
                                          <a:rPr lang="ru-RU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uk-UA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bar>
                                  </m:e>
                                </m:nary>
                                <m:r>
                                  <a:rPr lang="uk-UA" sz="16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ru-RU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p>
                                      <m:sSupPr>
                                        <m:ctrlPr>
                                          <a:rPr lang="ru-RU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uk-UA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sSub>
                                          <m:sSubPr>
                                            <m:ctrlPr>
                                              <a:rPr lang="ru-RU" sz="16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uk-UA" sz="16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uk-UA" sz="16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uk-UA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bar>
                                          <m:barPr>
                                            <m:pos m:val="top"/>
                                            <m:ctrlPr>
                                              <a:rPr lang="ru-RU" sz="16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uk-UA" sz="16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bar>
                                        <m:r>
                                          <a:rPr lang="uk-UA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uk-UA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nary>
                              </m:oMath>
                            </m:oMathPara>
                          </a14:m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ru-RU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p>
                                      <m:sSupPr>
                                        <m:ctrlPr>
                                          <a:rPr lang="ru-RU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uk-UA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sSub>
                                          <m:sSubPr>
                                            <m:ctrlPr>
                                              <a:rPr lang="ru-RU" sz="16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uk-UA" sz="16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uk-UA" sz="16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uk-UA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bar>
                                          <m:barPr>
                                            <m:pos m:val="top"/>
                                            <m:ctrlPr>
                                              <a:rPr lang="ru-RU" sz="16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uk-UA" sz="16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</m:bar>
                                        <m:r>
                                          <a:rPr lang="uk-UA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uk-UA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nary>
                              </m:oMath>
                            </m:oMathPara>
                          </a14:m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</a:tr>
                  <a:tr h="33889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dirty="0">
                              <a:effectLst/>
                            </a:rPr>
                            <a:t>1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504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dirty="0">
                              <a:effectLst/>
                            </a:rPr>
                            <a:t>580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-22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-58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484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3364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</a:tr>
                  <a:tr h="33889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dirty="0">
                              <a:effectLst/>
                            </a:rPr>
                            <a:t>2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560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692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34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54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1156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2916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</a:tr>
                  <a:tr h="33889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3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420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700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dirty="0">
                              <a:effectLst/>
                            </a:rPr>
                            <a:t>-106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dirty="0">
                              <a:effectLst/>
                            </a:rPr>
                            <a:t>62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11236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3844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</a:tr>
                  <a:tr h="33889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dirty="0">
                              <a:effectLst/>
                            </a:rPr>
                            <a:t>4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600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621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74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dirty="0">
                              <a:effectLst/>
                            </a:rPr>
                            <a:t>-17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5476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289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</a:tr>
                  <a:tr h="33889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dirty="0">
                              <a:effectLst/>
                            </a:rPr>
                            <a:t>5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580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640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54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dirty="0">
                              <a:effectLst/>
                            </a:rPr>
                            <a:t>2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2916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dirty="0">
                              <a:effectLst/>
                            </a:rPr>
                            <a:t>4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</a:tr>
                  <a:tr h="33889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dirty="0">
                              <a:effectLst/>
                            </a:rPr>
                            <a:t>6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530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561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4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dirty="0">
                              <a:effectLst/>
                            </a:rPr>
                            <a:t>-77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16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5929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</a:tr>
                  <a:tr h="33889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dirty="0">
                              <a:effectLst/>
                            </a:rPr>
                            <a:t>7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490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680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-36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dirty="0">
                              <a:effectLst/>
                            </a:rPr>
                            <a:t>42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dirty="0">
                              <a:effectLst/>
                            </a:rPr>
                            <a:t>1296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1764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</a:tr>
                  <a:tr h="33889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dirty="0">
                              <a:effectLst/>
                            </a:rPr>
                            <a:t>8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580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630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54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-8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dirty="0">
                              <a:effectLst/>
                            </a:rPr>
                            <a:t>2916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64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</a:tr>
                  <a:tr h="33889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dirty="0">
                              <a:effectLst/>
                            </a:rPr>
                            <a:t>9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470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-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dirty="0">
                              <a:effectLst/>
                            </a:rPr>
                            <a:t>-56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dirty="0">
                              <a:effectLst/>
                            </a:rPr>
                            <a:t>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dirty="0">
                              <a:effectLst/>
                            </a:rPr>
                            <a:t>3136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0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</a:tr>
                  <a:tr h="33889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dirty="0">
                              <a:effectLst/>
                            </a:rPr>
                            <a:t>Сума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4734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5104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0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dirty="0">
                              <a:effectLst/>
                            </a:rPr>
                            <a:t>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28632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dirty="0">
                              <a:effectLst/>
                            </a:rPr>
                            <a:t>18174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</a:tr>
                  <a:tr h="33889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dirty="0">
                              <a:effectLst/>
                            </a:rPr>
                            <a:t>Середнє 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526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638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 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 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dirty="0">
                              <a:effectLst/>
                            </a:rPr>
                            <a:t> 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dirty="0">
                              <a:effectLst/>
                            </a:rPr>
                            <a:t> 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2738223"/>
                  </p:ext>
                </p:extLst>
              </p:nvPr>
            </p:nvGraphicFramePr>
            <p:xfrm>
              <a:off x="527901" y="1508289"/>
              <a:ext cx="8366124" cy="5012634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1194716"/>
                    <a:gridCol w="1194716"/>
                    <a:gridCol w="1194716"/>
                    <a:gridCol w="1195494"/>
                    <a:gridCol w="1195494"/>
                    <a:gridCol w="1195494"/>
                    <a:gridCol w="1195494"/>
                  </a:tblGrid>
                  <a:tr h="399038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dirty="0">
                              <a:effectLst/>
                            </a:rPr>
                            <a:t>№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dirty="0">
                              <a:effectLst/>
                            </a:rPr>
                            <a:t>Групи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dirty="0">
                              <a:effectLst/>
                            </a:rPr>
                            <a:t>Відхил від середнього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dirty="0">
                              <a:effectLst/>
                            </a:rPr>
                            <a:t>Квадрати відхилень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885762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dirty="0">
                              <a:effectLst/>
                            </a:rPr>
                            <a:t>X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Y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7283" marR="67283" marT="0" marB="0" anchor="ctr">
                        <a:blipFill rotWithShape="0">
                          <a:blip r:embed="rId2"/>
                          <a:stretch>
                            <a:fillRect l="-300510" t="-46207" r="-303061" b="-4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7283" marR="67283" marT="0" marB="0" anchor="ctr">
                        <a:blipFill rotWithShape="0">
                          <a:blip r:embed="rId2"/>
                          <a:stretch>
                            <a:fillRect l="-398477" t="-46207" r="-201523" b="-4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7283" marR="67283" marT="0" marB="0" anchor="ctr">
                        <a:blipFill rotWithShape="0">
                          <a:blip r:embed="rId2"/>
                          <a:stretch>
                            <a:fillRect l="-501020" t="-46207" r="-102551" b="-4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7283" marR="67283" marT="0" marB="0" anchor="ctr">
                        <a:blipFill rotWithShape="0">
                          <a:blip r:embed="rId2"/>
                          <a:stretch>
                            <a:fillRect l="-601020" t="-46207" r="-2551" b="-434483"/>
                          </a:stretch>
                        </a:blipFill>
                      </a:tcPr>
                    </a:tc>
                  </a:tr>
                  <a:tr h="33889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dirty="0">
                              <a:effectLst/>
                            </a:rPr>
                            <a:t>1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504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dirty="0">
                              <a:effectLst/>
                            </a:rPr>
                            <a:t>580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-22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-58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484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3364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</a:tr>
                  <a:tr h="33889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dirty="0">
                              <a:effectLst/>
                            </a:rPr>
                            <a:t>2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560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692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34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54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1156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2916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</a:tr>
                  <a:tr h="33889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3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420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700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dirty="0">
                              <a:effectLst/>
                            </a:rPr>
                            <a:t>-106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dirty="0">
                              <a:effectLst/>
                            </a:rPr>
                            <a:t>62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11236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3844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</a:tr>
                  <a:tr h="33889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dirty="0">
                              <a:effectLst/>
                            </a:rPr>
                            <a:t>4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600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621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74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dirty="0">
                              <a:effectLst/>
                            </a:rPr>
                            <a:t>-17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5476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289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</a:tr>
                  <a:tr h="33889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dirty="0">
                              <a:effectLst/>
                            </a:rPr>
                            <a:t>5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580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640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54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dirty="0">
                              <a:effectLst/>
                            </a:rPr>
                            <a:t>2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2916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dirty="0">
                              <a:effectLst/>
                            </a:rPr>
                            <a:t>4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</a:tr>
                  <a:tr h="33889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dirty="0">
                              <a:effectLst/>
                            </a:rPr>
                            <a:t>6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530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561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4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dirty="0">
                              <a:effectLst/>
                            </a:rPr>
                            <a:t>-77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16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5929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</a:tr>
                  <a:tr h="33889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dirty="0">
                              <a:effectLst/>
                            </a:rPr>
                            <a:t>7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490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680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-36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dirty="0">
                              <a:effectLst/>
                            </a:rPr>
                            <a:t>42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dirty="0">
                              <a:effectLst/>
                            </a:rPr>
                            <a:t>1296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1764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</a:tr>
                  <a:tr h="33889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dirty="0">
                              <a:effectLst/>
                            </a:rPr>
                            <a:t>8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580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630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54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-8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dirty="0">
                              <a:effectLst/>
                            </a:rPr>
                            <a:t>2916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64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</a:tr>
                  <a:tr h="33889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dirty="0">
                              <a:effectLst/>
                            </a:rPr>
                            <a:t>9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470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-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-56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0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dirty="0">
                              <a:effectLst/>
                            </a:rPr>
                            <a:t>3136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0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</a:tr>
                  <a:tr h="33889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dirty="0">
                              <a:effectLst/>
                            </a:rPr>
                            <a:t>Сума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4734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5104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0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0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28632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dirty="0">
                              <a:effectLst/>
                            </a:rPr>
                            <a:t>18174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</a:tr>
                  <a:tr h="33889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dirty="0">
                              <a:effectLst/>
                            </a:rPr>
                            <a:t>Середнє 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526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638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 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 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dirty="0">
                              <a:effectLst/>
                            </a:rPr>
                            <a:t> 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600" dirty="0">
                              <a:effectLst/>
                            </a:rPr>
                            <a:t> 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283" marR="67283" marT="0" marB="0"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3931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3037-82DC-4A4C-AA60-EB281C3C0289}" type="slidenum">
              <a:rPr lang="ru-RU" smtClean="0"/>
              <a:t>17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729092" y="1181057"/>
                <a:ext cx="8544910" cy="3866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uk-UA" sz="2600" b="1" dirty="0" smtClean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Середні значення у кожній вибірці будуть:</a:t>
                </a:r>
                <a:endParaRPr lang="ru-RU" sz="2600" b="1" dirty="0">
                  <a:solidFill>
                    <a:srgbClr val="0070C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ctr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bar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4734</m:t>
                        </m:r>
                      </m:num>
                      <m:den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=526</m:t>
                    </m:r>
                  </m:oMath>
                </a14:m>
                <a:r>
                  <a:rPr lang="uk-UA" sz="2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		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bar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5104</m:t>
                        </m:r>
                      </m:num>
                      <m:den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=638</m:t>
                    </m:r>
                  </m:oMath>
                </a14:m>
                <a:r>
                  <a:rPr lang="uk-UA" sz="2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endParaRPr lang="uk-UA" sz="2600" b="1" dirty="0" smtClean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uk-UA" sz="2600" b="1" dirty="0" smtClean="0">
                    <a:solidFill>
                      <a:srgbClr val="0070C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Обчислимо </a:t>
                </a:r>
                <a:r>
                  <a:rPr lang="uk-UA" sz="2600" b="1" dirty="0">
                    <a:solidFill>
                      <a:srgbClr val="0070C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різницю за абсолютною величиною між середніми значеннями</a:t>
                </a:r>
                <a:r>
                  <a:rPr lang="uk-UA" sz="2600" b="1" dirty="0" smtClean="0">
                    <a:solidFill>
                      <a:srgbClr val="0070C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>
                  <a:spcAft>
                    <a:spcPts val="0"/>
                  </a:spcAft>
                </a:pPr>
                <a:endParaRPr lang="ru-RU" sz="26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ru-RU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barPr>
                            <m:e>
                              <m:r>
                                <a:rPr lang="uk-UA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bar>
                          <m:r>
                            <a:rPr lang="uk-UA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bar>
                            <m:barPr>
                              <m:pos m:val="top"/>
                              <m:ctrlPr>
                                <a:rPr lang="ru-RU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barPr>
                            <m:e>
                              <m:r>
                                <a:rPr lang="uk-UA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bar>
                        </m:e>
                      </m:d>
                      <m:r>
                        <a:rPr lang="uk-UA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uk-UA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526−638</m:t>
                          </m:r>
                        </m:e>
                      </m:d>
                      <m:r>
                        <a:rPr lang="uk-UA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=112</m:t>
                      </m:r>
                    </m:oMath>
                  </m:oMathPara>
                </a14:m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092" y="1181057"/>
                <a:ext cx="8544910" cy="3866828"/>
              </a:xfrm>
              <a:prstGeom prst="rect">
                <a:avLst/>
              </a:prstGeom>
              <a:blipFill rotWithShape="0">
                <a:blip r:embed="rId2"/>
                <a:stretch>
                  <a:fillRect l="-857" r="-21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369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3037-82DC-4A4C-AA60-EB281C3C0289}" type="slidenum">
              <a:rPr lang="ru-RU" smtClean="0"/>
              <a:t>18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735725" y="715362"/>
                <a:ext cx="8282152" cy="57761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0215" algn="ctr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uk-UA" sz="2800" b="1" dirty="0" smtClean="0">
                    <a:solidFill>
                      <a:srgbClr val="0070C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Обчислимо дисперсію за формулою:</a:t>
                </a:r>
                <a:endParaRPr lang="ru-RU" sz="2800" b="1" dirty="0">
                  <a:solidFill>
                    <a:srgbClr val="0070C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𝜎</m:t>
                      </m:r>
                      <m:r>
                        <a:rPr lang="uk-UA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ru-RU" sz="2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  <m:sup>
                              <m:r>
                                <a:rPr lang="ru-RU" sz="20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ru-RU" sz="2000" b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ru-RU" sz="2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b>
                            <m:sup>
                              <m:r>
                                <a:rPr lang="ru-RU" sz="20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rad>
                      <m:r>
                        <a:rPr lang="uk-UA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limLoc m:val="undOvr"/>
                                  <m:subHide m:val="on"/>
                                  <m:supHide m:val="on"/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uk-UA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(</m:t>
                                      </m:r>
                                      <m:r>
                                        <a:rPr lang="uk-UA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uk-UA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bar>
                                        <m:barPr>
                                          <m:pos m:val="top"/>
                                          <m:ctrlPr>
                                            <a:rPr lang="ru-RU" sz="2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uk-UA" sz="2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bar>
                                      <m:r>
                                        <a:rPr lang="uk-UA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uk-UA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uk-UA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nary>
                                    <m:naryPr>
                                      <m:chr m:val="∑"/>
                                      <m:limLoc m:val="undOvr"/>
                                      <m:subHide m:val="on"/>
                                      <m:supHide m:val="on"/>
                                      <m:ctrlP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sSup>
                                        <m:sSupPr>
                                          <m:ctrlPr>
                                            <a:rPr lang="ru-RU" sz="2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uk-UA" sz="2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uk-UA" sz="2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uk-UA" sz="2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−</m:t>
                                          </m:r>
                                          <m:bar>
                                            <m:barPr>
                                              <m:pos m:val="top"/>
                                              <m:ctrlPr>
                                                <a:rPr lang="ru-RU" sz="20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uk-UA" sz="20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bar>
                                          <m:r>
                                            <a:rPr lang="uk-UA" sz="2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sup>
                                          <m:r>
                                            <a:rPr lang="uk-UA" sz="2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nary>
                                </m:e>
                              </m:nary>
                            </m:num>
                            <m:den>
                              <m:sSub>
                                <m:sSub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uk-UA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uk-UA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uk-UA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uk-UA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uk-UA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uk-UA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den>
                          </m:f>
                          <m:r>
                            <a:rPr lang="uk-UA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uk-UA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uk-UA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uk-UA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uk-UA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uk-UA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uk-UA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uk-UA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uk-UA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uk-UA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uk-UA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ru-RU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ctr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uk-UA" sz="28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Отримаємо</a:t>
                </a:r>
                <a:r>
                  <a:rPr lang="uk-UA" sz="26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ru-RU" sz="2600" b="1" dirty="0">
                  <a:solidFill>
                    <a:srgbClr val="0070C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𝜎</m:t>
                      </m:r>
                      <m:r>
                        <a:rPr lang="uk-UA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uk-UA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28632+18171</m:t>
                              </m:r>
                            </m:num>
                            <m:den>
                              <m:r>
                                <a:rPr lang="uk-UA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9+8−2</m:t>
                              </m:r>
                            </m:den>
                          </m:f>
                          <m:r>
                            <a:rPr lang="uk-UA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uk-UA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9+8</m:t>
                              </m:r>
                            </m:num>
                            <m:den>
                              <m:r>
                                <a:rPr lang="uk-UA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9∙8</m:t>
                              </m:r>
                            </m:den>
                          </m:f>
                        </m:e>
                      </m:rad>
                      <m:r>
                        <a:rPr lang="uk-UA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uk-UA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46806</m:t>
                              </m:r>
                            </m:num>
                            <m:den>
                              <m:r>
                                <a:rPr lang="uk-UA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15</m:t>
                              </m:r>
                            </m:den>
                          </m:f>
                          <m:r>
                            <a:rPr lang="uk-UA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uk-UA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17</m:t>
                              </m:r>
                            </m:num>
                            <m:den>
                              <m:r>
                                <a:rPr lang="uk-UA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72</m:t>
                              </m:r>
                            </m:den>
                          </m:f>
                        </m:e>
                      </m:rad>
                      <m:r>
                        <a:rPr lang="uk-UA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uk-UA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736,8</m:t>
                          </m:r>
                        </m:e>
                      </m:rad>
                      <m:r>
                        <a:rPr lang="uk-UA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≈27,14</m:t>
                      </m:r>
                    </m:oMath>
                  </m:oMathPara>
                </a14:m>
                <a:endParaRPr lang="ru-RU" sz="1600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just">
                  <a:lnSpc>
                    <a:spcPct val="150000"/>
                  </a:lnSpc>
                  <a:spcAft>
                    <a:spcPts val="0"/>
                  </a:spcAft>
                </a:pPr>
                <a:endParaRPr lang="ru-RU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ctr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uk-UA" sz="2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uk-UA" sz="2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екс</m:t>
                          </m:r>
                        </m:sub>
                      </m:sSub>
                      <m:r>
                        <a:rPr lang="uk-UA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ru-RU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bar>
                                <m:barPr>
                                  <m:pos m:val="top"/>
                                  <m:ctrlPr>
                                    <a:rPr lang="ru-RU" sz="2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uk-UA" sz="2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bar>
                              <m:r>
                                <a:rPr lang="uk-UA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bar>
                                <m:barPr>
                                  <m:pos m:val="top"/>
                                  <m:ctrlPr>
                                    <a:rPr lang="ru-RU" sz="2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uk-UA" sz="2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</m:bar>
                            </m:e>
                          </m:d>
                        </m:num>
                        <m:den>
                          <m:r>
                            <a:rPr lang="uk-UA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den>
                      </m:f>
                      <m:r>
                        <a:rPr lang="uk-UA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ru-RU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uk-UA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526−638</m:t>
                              </m:r>
                            </m:e>
                          </m:d>
                        </m:num>
                        <m:den>
                          <m:r>
                            <a:rPr lang="uk-UA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27,4</m:t>
                          </m:r>
                        </m:den>
                      </m:f>
                      <m:r>
                        <a:rPr lang="uk-UA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uk-UA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112</m:t>
                          </m:r>
                        </m:num>
                        <m:den>
                          <m:r>
                            <a:rPr lang="uk-UA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27,4</m:t>
                          </m:r>
                        </m:den>
                      </m:f>
                      <m:r>
                        <a:rPr lang="uk-UA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=4.1</m:t>
                      </m:r>
                    </m:oMath>
                  </m:oMathPara>
                </a14:m>
                <a:endParaRPr lang="ru-RU" sz="2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25" y="715362"/>
                <a:ext cx="8282152" cy="577613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364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3037-82DC-4A4C-AA60-EB281C3C0289}" type="slidenum">
              <a:rPr lang="ru-RU" smtClean="0"/>
              <a:t>19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939299" y="1376857"/>
                <a:ext cx="8607972" cy="35857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uk-UA" sz="2600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Число ступенів свободи </a:t>
                </a:r>
                <a:r>
                  <a:rPr lang="uk-UA" sz="2600" b="1" dirty="0" err="1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df</a:t>
                </a:r>
                <a:r>
                  <a:rPr lang="uk-UA" sz="2600" b="1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=9+8-2=15</a:t>
                </a:r>
                <a:endParaRPr lang="ru-RU" sz="26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uk-UA" sz="26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За таблицею критичних значень коефіцієнта Стьюдента (t-критерія) для даного числа ступенів свободи знаходимо</a:t>
                </a:r>
                <a:r>
                  <a:rPr lang="uk-UA" sz="2600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uk-UA" sz="26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uk-UA" sz="2600" b="0" i="0" dirty="0" smtClean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uk-UA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кр</m:t>
                        </m:r>
                      </m:sub>
                    </m:sSub>
                    <m:r>
                      <a:rPr lang="uk-UA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ru-RU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uk-UA" sz="2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2,13 для р≤0,05</m:t>
                            </m:r>
                          </m:e>
                          <m:e>
                            <m:r>
                              <a:rPr lang="uk-UA" sz="2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2,95 для р≤0,01</m:t>
                            </m:r>
                          </m:e>
                          <m:e>
                            <m:r>
                              <a:rPr lang="uk-UA" sz="2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4,07 для р≤0,001</m:t>
                            </m:r>
                          </m:e>
                        </m:eqArr>
                      </m:e>
                    </m:d>
                  </m:oMath>
                </a14:m>
                <a:r>
                  <a:rPr lang="uk-UA" sz="26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ru-RU" sz="2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299" y="1376857"/>
                <a:ext cx="8607972" cy="3585725"/>
              </a:xfrm>
              <a:prstGeom prst="rect">
                <a:avLst/>
              </a:prstGeom>
              <a:blipFill rotWithShape="0">
                <a:blip r:embed="rId2"/>
                <a:stretch>
                  <a:fillRect l="-1275" t="-1531" r="-12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603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5400" b="1" dirty="0" smtClean="0"/>
              <a:t>План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830651"/>
            <a:ext cx="8596668" cy="3880773"/>
          </a:xfrm>
        </p:spPr>
        <p:txBody>
          <a:bodyPr>
            <a:normAutofit/>
          </a:bodyPr>
          <a:lstStyle/>
          <a:p>
            <a:pPr lvl="0" algn="just"/>
            <a:r>
              <a:rPr lang="uk-UA" sz="2600" dirty="0"/>
              <a:t>Теоретичні засади та сфера застосування t-критерію Стьюдента. </a:t>
            </a:r>
            <a:endParaRPr lang="ru-RU" sz="2600" dirty="0"/>
          </a:p>
          <a:p>
            <a:pPr lvl="0" algn="just"/>
            <a:r>
              <a:rPr lang="uk-UA" sz="2600" dirty="0"/>
              <a:t>Статистичний критерій t-Стьюдента для однієї вибірки. </a:t>
            </a:r>
            <a:endParaRPr lang="ru-RU" sz="2600" dirty="0"/>
          </a:p>
          <a:p>
            <a:pPr lvl="0" algn="just"/>
            <a:r>
              <a:rPr lang="uk-UA" sz="2600" dirty="0"/>
              <a:t>Статистичний критерій t-Стьюдента для незалежних вибірок. </a:t>
            </a:r>
            <a:endParaRPr lang="ru-RU" sz="2600" dirty="0"/>
          </a:p>
          <a:p>
            <a:pPr lvl="0" algn="just"/>
            <a:r>
              <a:rPr lang="uk-UA" sz="2600" dirty="0"/>
              <a:t>Статистичний критерій t-Стьюдента для залежних вибірок</a:t>
            </a:r>
            <a:r>
              <a:rPr lang="uk-UA" sz="2600" dirty="0" smtClean="0"/>
              <a:t>.</a:t>
            </a:r>
            <a:endParaRPr lang="ru-RU" sz="2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3037-82DC-4A4C-AA60-EB281C3C028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13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3037-82DC-4A4C-AA60-EB281C3C0289}" type="slidenum">
              <a:rPr lang="ru-RU" smtClean="0"/>
              <a:t>20</a:t>
            </a:fld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93075" y="316731"/>
            <a:ext cx="675815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Будуємо вісь значущості:</a:t>
            </a:r>
            <a:endParaRPr kumimoji="0" lang="ru-RU" alt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1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95" y="793183"/>
            <a:ext cx="8579412" cy="184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92457" y="2776827"/>
            <a:ext cx="8681545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Висновок</a:t>
            </a:r>
            <a:r>
              <a:rPr kumimoji="0" lang="uk-UA" altLang="ru-RU" sz="28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виявлені відмінності між експериментальними і контрольними групами значущі більш, ніж на 0,1% рівні, тобто середня швидкість складної </a:t>
            </a:r>
            <a:r>
              <a:rPr kumimoji="0" lang="uk-UA" alt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сенсомоторної</a:t>
            </a:r>
            <a:r>
              <a:rPr kumimoji="0" lang="uk-UA" alt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реакції вибору в групі спортсменів значно вища, ніж в групі людей, які не займаються спортом. Тож, гіпотеза Н</a:t>
            </a:r>
            <a:r>
              <a:rPr kumimoji="0" lang="uk-UA" altLang="ru-RU" sz="24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kumimoji="0" lang="uk-UA" alt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про схожість відхиляється і на 0,1% рівні значущості приймається альтернативна гіпотеза Н</a:t>
            </a:r>
            <a:r>
              <a:rPr kumimoji="0" lang="uk-UA" altLang="ru-RU" sz="24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uk-UA" alt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про відмінності між експериментальною і контрольною групами.</a:t>
            </a:r>
            <a:endParaRPr kumimoji="0" lang="uk-UA" alt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9005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3274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/>
              <a:t>Задача 2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76127"/>
            <a:ext cx="8596668" cy="1402743"/>
          </a:xfrm>
        </p:spPr>
        <p:txBody>
          <a:bodyPr/>
          <a:lstStyle/>
          <a:p>
            <a:pPr marL="0" indent="358775" algn="just">
              <a:buNone/>
            </a:pPr>
            <a:r>
              <a:rPr lang="uk-UA" sz="2400" dirty="0"/>
              <a:t>При дослідженні </a:t>
            </a:r>
            <a:r>
              <a:rPr lang="uk-UA" sz="2400" dirty="0" err="1"/>
              <a:t>психомоторики</a:t>
            </a:r>
            <a:r>
              <a:rPr lang="uk-UA" sz="2400" dirty="0"/>
              <a:t> використовується параметр: час простої реакції (ЧПР). Чи пов’язані ЧПР з успішністю роботи на автотранспорті?  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3037-82DC-4A4C-AA60-EB281C3C0289}" type="slidenum">
              <a:rPr lang="ru-RU" smtClean="0"/>
              <a:t>21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677334" y="2890124"/>
                <a:ext cx="8721190" cy="41703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uk-UA" sz="22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Для дослідження обрали дві групи водіїв: </a:t>
                </a:r>
                <a:endParaRPr lang="ru-RU" sz="2200" dirty="0">
                  <a:solidFill>
                    <a:srgbClr val="000000"/>
                  </a:solidFill>
                  <a:effectLst/>
                  <a:ea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uk-UA" sz="2200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</a:rPr>
                  <a:t>І група </a:t>
                </a:r>
                <a:r>
                  <a:rPr lang="uk-UA" sz="2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– водії, які протягом року не здійснювали жодної </a:t>
                </a:r>
                <a:r>
                  <a:rPr lang="uk-UA" sz="2200" dirty="0" smtClean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аварії</a:t>
                </a:r>
                <a:endParaRPr lang="ru-RU" sz="2200" dirty="0">
                  <a:solidFill>
                    <a:srgbClr val="000000"/>
                  </a:solidFill>
                  <a:effectLst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uk-UA" sz="2200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ІІ група </a:t>
                </a:r>
                <a:r>
                  <a:rPr lang="uk-UA" sz="22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– водії, які протягом року здійснили дві і більше </a:t>
                </a:r>
                <a:r>
                  <a:rPr lang="uk-UA" sz="2200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аварій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endParaRPr lang="ru-RU" sz="1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uk-UA" sz="2200" dirty="0" smtClean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Параметри</a:t>
                </a:r>
                <a:r>
                  <a:rPr lang="ru-RU" sz="22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ru-RU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uk-UA" sz="2200" dirty="0" smtClean="0"/>
                  <a:t>І </a:t>
                </a:r>
                <a:r>
                  <a:rPr lang="uk-UA" sz="2200" dirty="0"/>
                  <a:t>група:</a:t>
                </a:r>
                <a14:m>
                  <m:oMath xmlns:m="http://schemas.openxmlformats.org/officeDocument/2006/math">
                    <m:r>
                      <a:rPr lang="uk-UA" sz="2200" i="1">
                        <a:latin typeface="Cambria Math" panose="02040503050406030204" pitchFamily="18" charset="0"/>
                      </a:rPr>
                      <m:t> </m:t>
                    </m:r>
                    <m:bar>
                      <m:barPr>
                        <m:pos m:val="top"/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uk-UA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bar>
                    <m:r>
                      <a:rPr lang="uk-UA" sz="2200" i="1">
                        <a:latin typeface="Cambria Math" panose="02040503050406030204" pitchFamily="18" charset="0"/>
                      </a:rPr>
                      <m:t>=200 м/с</m:t>
                    </m:r>
                  </m:oMath>
                </a14:m>
                <a:r>
                  <a:rPr lang="uk-UA" sz="2200" dirty="0"/>
                  <a:t>; </a:t>
                </a:r>
                <a14:m>
                  <m:oMath xmlns:m="http://schemas.openxmlformats.org/officeDocument/2006/math">
                    <m:r>
                      <a:rPr lang="uk-UA" sz="2200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uk-UA" sz="2200" baseline="-25000" dirty="0"/>
                  <a:t>1</a:t>
                </a:r>
                <a:r>
                  <a:rPr lang="uk-UA" sz="2200" dirty="0"/>
                  <a:t>=17 м/с; n</a:t>
                </a:r>
                <a:r>
                  <a:rPr lang="uk-UA" sz="2200" baseline="-25000" dirty="0"/>
                  <a:t>1</a:t>
                </a:r>
                <a:r>
                  <a:rPr lang="uk-UA" sz="2200" dirty="0"/>
                  <a:t>=20</a:t>
                </a:r>
                <a:endParaRPr lang="ru-RU" sz="2200" dirty="0"/>
              </a:p>
              <a:p>
                <a:r>
                  <a:rPr lang="uk-UA" sz="2200" dirty="0" smtClean="0"/>
                  <a:t>                  ІІ </a:t>
                </a:r>
                <a:r>
                  <a:rPr lang="uk-UA" sz="2200" dirty="0"/>
                  <a:t>група: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uk-UA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bar>
                    <m:r>
                      <a:rPr lang="uk-UA" sz="2200" i="1">
                        <a:latin typeface="Cambria Math" panose="02040503050406030204" pitchFamily="18" charset="0"/>
                      </a:rPr>
                      <m:t>=260 м/с</m:t>
                    </m:r>
                  </m:oMath>
                </a14:m>
                <a:r>
                  <a:rPr lang="uk-UA" sz="2200" dirty="0"/>
                  <a:t>; </a:t>
                </a:r>
                <a14:m>
                  <m:oMath xmlns:m="http://schemas.openxmlformats.org/officeDocument/2006/math">
                    <m:r>
                      <a:rPr lang="uk-UA" sz="2200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uk-UA" sz="2200" baseline="-25000" dirty="0"/>
                  <a:t>2</a:t>
                </a:r>
                <a:r>
                  <a:rPr lang="uk-UA" sz="2200" dirty="0"/>
                  <a:t>=25 м/с; </a:t>
                </a:r>
                <a:r>
                  <a:rPr lang="uk-UA" sz="2200" dirty="0" smtClean="0"/>
                  <a:t>n</a:t>
                </a:r>
                <a:r>
                  <a:rPr lang="uk-UA" sz="2200" baseline="-25000" dirty="0" smtClean="0"/>
                  <a:t>2</a:t>
                </a:r>
                <a:r>
                  <a:rPr lang="uk-UA" sz="2200" dirty="0" smtClean="0"/>
                  <a:t>=15</a:t>
                </a:r>
              </a:p>
              <a:p>
                <a:endParaRPr lang="uk-UA" sz="1200" dirty="0" smtClean="0"/>
              </a:p>
              <a:p>
                <a:pPr marL="1527175"/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uk-UA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</m:oMath>
                </a14:m>
                <a:r>
                  <a:rPr lang="uk-UA" sz="2000" dirty="0"/>
                  <a:t> – середнє значення;</a:t>
                </a:r>
                <a:endParaRPr lang="ru-RU" sz="2000" dirty="0"/>
              </a:p>
              <a:p>
                <a:pPr marL="1527175"/>
                <a14:m>
                  <m:oMath xmlns:m="http://schemas.openxmlformats.org/officeDocument/2006/math">
                    <m:r>
                      <a:rPr lang="uk-UA" sz="2000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uk-UA" sz="2000" dirty="0"/>
                  <a:t> – середнє квадратичне відхилення;</a:t>
                </a:r>
                <a:endParaRPr lang="ru-RU" sz="2000" dirty="0"/>
              </a:p>
              <a:p>
                <a:pPr marL="1527175"/>
                <a:r>
                  <a:rPr lang="uk-UA" sz="2000" dirty="0"/>
                  <a:t>n – обсяг вибірки.</a:t>
                </a:r>
                <a:endParaRPr lang="ru-RU" sz="2000" dirty="0"/>
              </a:p>
              <a:p>
                <a:endParaRPr lang="ru-RU" sz="22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4" y="2890124"/>
                <a:ext cx="8721190" cy="4170372"/>
              </a:xfrm>
              <a:prstGeom prst="rect">
                <a:avLst/>
              </a:prstGeom>
              <a:blipFill rotWithShape="0">
                <a:blip r:embed="rId2"/>
                <a:stretch>
                  <a:fillRect l="-9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292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3037-82DC-4A4C-AA60-EB281C3C0289}" type="slidenum">
              <a:rPr lang="ru-RU" smtClean="0"/>
              <a:t>22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423743" y="511448"/>
                <a:ext cx="4765920" cy="13662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ru-RU" sz="2000" b="1" i="0">
                              <a:latin typeface="Cambria Math" panose="02040503050406030204" pitchFamily="18" charset="0"/>
                            </a:rPr>
                            <m:t>емп</m:t>
                          </m:r>
                        </m:sub>
                      </m:sSub>
                      <m:r>
                        <a:rPr lang="ru-RU" sz="20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bar>
                            <m:barPr>
                              <m:pos m:val="top"/>
                              <m:ctrlPr>
                                <a:rPr lang="ru-RU" sz="2000" b="1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ru-RU" sz="2000" b="1" i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bar>
                          <m:r>
                            <a:rPr lang="ru-RU" sz="20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bar>
                            <m:barPr>
                              <m:pos m:val="top"/>
                              <m:ctrlPr>
                                <a:rPr lang="ru-RU" sz="2000" b="1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ru-RU" sz="20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ba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2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ru-RU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2000" b="1" i="1">
                                          <a:latin typeface="Cambria Math" panose="02040503050406030204" pitchFamily="18" charset="0"/>
                                        </a:rPr>
                                        <m:t>𝝈</m:t>
                                      </m:r>
                                    </m:e>
                                    <m:sub>
                                      <m:r>
                                        <a:rPr lang="ru-RU" sz="2000" b="1" i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  <m:sup>
                                      <m:r>
                                        <a:rPr lang="ru-RU" sz="2000" b="1" i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000" b="1" i="1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e>
                                    <m:sub>
                                      <m:r>
                                        <a:rPr lang="ru-RU" sz="2000" b="1" i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ru-RU" sz="20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ru-RU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2000" b="1" i="1">
                                          <a:latin typeface="Cambria Math" panose="02040503050406030204" pitchFamily="18" charset="0"/>
                                        </a:rPr>
                                        <m:t>𝝈</m:t>
                                      </m:r>
                                    </m:e>
                                    <m:sub>
                                      <m:r>
                                        <a:rPr lang="ru-RU" sz="2000" b="1" i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  <m:sup>
                                      <m:r>
                                        <a:rPr lang="ru-RU" sz="2000" b="1" i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000" b="1" i="1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e>
                                    <m:sub>
                                      <m:r>
                                        <a:rPr lang="ru-RU" sz="2000" b="1" i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den>
                      </m:f>
                      <m:r>
                        <a:rPr lang="ru-RU" sz="20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1" i="0">
                              <a:latin typeface="Cambria Math" panose="02040503050406030204" pitchFamily="18" charset="0"/>
                            </a:rPr>
                            <m:t>𝟔𝟎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2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b="1" i="0">
                                      <a:latin typeface="Cambria Math" panose="02040503050406030204" pitchFamily="18" charset="0"/>
                                    </a:rPr>
                                    <m:t>𝟐𝟖𝟗</m:t>
                                  </m:r>
                                </m:num>
                                <m:den>
                                  <m:r>
                                    <a:rPr lang="ru-RU" sz="2000" b="1" i="0">
                                      <a:latin typeface="Cambria Math" panose="02040503050406030204" pitchFamily="18" charset="0"/>
                                    </a:rPr>
                                    <m:t>𝟐𝟎</m:t>
                                  </m:r>
                                </m:den>
                              </m:f>
                              <m:r>
                                <a:rPr lang="ru-RU" sz="20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b="1" i="0">
                                      <a:latin typeface="Cambria Math" panose="02040503050406030204" pitchFamily="18" charset="0"/>
                                    </a:rPr>
                                    <m:t>𝟔𝟐𝟓</m:t>
                                  </m:r>
                                </m:num>
                                <m:den>
                                  <m:r>
                                    <a:rPr lang="ru-RU" sz="2000" b="1" i="0">
                                      <a:latin typeface="Cambria Math" panose="02040503050406030204" pitchFamily="18" charset="0"/>
                                    </a:rPr>
                                    <m:t>𝟏𝟓</m:t>
                                  </m:r>
                                </m:den>
                              </m:f>
                            </m:e>
                          </m:rad>
                        </m:den>
                      </m:f>
                      <m:r>
                        <a:rPr lang="ru-RU" sz="2000" b="1" i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ru-RU" sz="2000" b="1" i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ru-RU" sz="2000" b="1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sz="2000" b="1" i="0">
                          <a:latin typeface="Cambria Math" panose="02040503050406030204" pitchFamily="18" charset="0"/>
                        </a:rPr>
                        <m:t>𝟎𝟏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743" y="511448"/>
                <a:ext cx="4765920" cy="136620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615885" y="2115214"/>
            <a:ext cx="899945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200" dirty="0">
                <a:ea typeface="Calibri" panose="020F0502020204030204" pitchFamily="34" charset="0"/>
                <a:cs typeface="Times New Roman" panose="02020603050405020304" pitchFamily="18" charset="0"/>
              </a:rPr>
              <a:t>Число ступенів свободи </a:t>
            </a:r>
            <a:r>
              <a:rPr lang="uk-UA" sz="2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df</a:t>
            </a:r>
            <a:r>
              <a:rPr lang="uk-UA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=20+15-2=33</a:t>
            </a:r>
            <a:endParaRPr lang="ru-RU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Критичні значення коефіцієнта Стьюдента знаходимо за таблицею</a:t>
            </a:r>
            <a:r>
              <a:rPr lang="uk-UA" sz="22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4061764" y="3364006"/>
            <a:ext cx="5616575" cy="13519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779138" y="3496933"/>
                <a:ext cx="2884892" cy="976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uk-UA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uk-UA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кр</m:t>
                          </m:r>
                        </m:sub>
                      </m:sSub>
                      <m:r>
                        <a:rPr lang="uk-UA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uk-UA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2,04 для р≤0,05</m:t>
                              </m:r>
                            </m:e>
                            <m:e>
                              <m:r>
                                <a:rPr lang="uk-UA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2,74 для р≤0,01</m:t>
                              </m:r>
                            </m:e>
                            <m:e>
                              <m:r>
                                <a:rPr lang="uk-UA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3,62 для р≤0,001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138" y="3496933"/>
                <a:ext cx="2884892" cy="97661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062618" y="4856717"/>
                <a:ext cx="7488169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uk-UA" sz="2000" b="1" dirty="0">
                    <a:solidFill>
                      <a:srgbClr val="0070C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Висновок</a:t>
                </a:r>
                <a:r>
                  <a:rPr lang="uk-UA" sz="2000" dirty="0">
                    <a:solidFill>
                      <a:srgbClr val="0070C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uk-UA" sz="2000" dirty="0" smtClean="0">
                  <a:solidFill>
                    <a:srgbClr val="0070C0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uk-UA" sz="20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Оскільки </a:t>
                </a:r>
                <a:r>
                  <a:rPr lang="uk-UA" sz="2000" dirty="0" err="1"/>
                  <a:t>t</a:t>
                </a:r>
                <a:r>
                  <a:rPr lang="uk-UA" sz="2000" baseline="-25000" dirty="0" err="1"/>
                  <a:t>емп</a:t>
                </a:r>
                <a14:m>
                  <m:oMath xmlns:m="http://schemas.openxmlformats.org/officeDocument/2006/math">
                    <m:r>
                      <a:rPr lang="uk-UA" sz="2000" i="1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uk-UA" sz="2000" dirty="0" err="1"/>
                  <a:t>t</a:t>
                </a:r>
                <a:r>
                  <a:rPr lang="uk-UA" sz="2000" baseline="-25000" dirty="0" err="1"/>
                  <a:t>кр</a:t>
                </a:r>
                <a:r>
                  <a:rPr lang="uk-UA" sz="2000" dirty="0"/>
                  <a:t> </a:t>
                </a:r>
                <a:r>
                  <a:rPr lang="uk-UA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(p=0,001), тому І група водіїв суттєво відрізняється за ЧПР від ІІ групи. Тому ЧПР є показником успішності роботи на автотранспорті і може являтися критерієм відбору для водіїв таксі.</a:t>
                </a:r>
                <a:endParaRPr lang="ru-RU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618" y="4856717"/>
                <a:ext cx="7488169" cy="1631216"/>
              </a:xfrm>
              <a:prstGeom prst="rect">
                <a:avLst/>
              </a:prstGeom>
              <a:blipFill rotWithShape="0">
                <a:blip r:embed="rId5"/>
                <a:stretch>
                  <a:fillRect l="-814" t="-2622" r="-814" b="-56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294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4724" y="1432874"/>
            <a:ext cx="8596668" cy="3038013"/>
          </a:xfrm>
        </p:spPr>
        <p:txBody>
          <a:bodyPr>
            <a:noAutofit/>
          </a:bodyPr>
          <a:lstStyle/>
          <a:p>
            <a:pPr algn="ctr"/>
            <a:r>
              <a:rPr lang="uk-UA" sz="5400" b="1" i="1" dirty="0"/>
              <a:t>Статистичний критерій t-Стьюдента для залежних вибірок</a:t>
            </a:r>
            <a:endParaRPr lang="ru-RU" sz="5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3037-82DC-4A4C-AA60-EB281C3C0289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4785" y="803512"/>
            <a:ext cx="8127302" cy="5447473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uk-UA" sz="2400" b="1" dirty="0">
                <a:solidFill>
                  <a:srgbClr val="0070C0"/>
                </a:solidFill>
              </a:rPr>
              <a:t>Призначення критерію:</a:t>
            </a:r>
            <a:r>
              <a:rPr lang="uk-UA" sz="2400" dirty="0">
                <a:solidFill>
                  <a:srgbClr val="0070C0"/>
                </a:solidFill>
              </a:rPr>
              <a:t> </a:t>
            </a:r>
            <a:r>
              <a:rPr lang="uk-UA" sz="2400" dirty="0"/>
              <a:t>перевірка гіпотези про достовірність різниці середніх на вибірках із розподілом, близьким до нормального.</a:t>
            </a:r>
            <a:endParaRPr lang="ru-RU" sz="2400" dirty="0"/>
          </a:p>
          <a:p>
            <a:pPr marL="0" indent="0" algn="just">
              <a:spcAft>
                <a:spcPts val="1200"/>
              </a:spcAft>
              <a:buNone/>
            </a:pPr>
            <a:r>
              <a:rPr lang="uk-UA" sz="2400" b="1" dirty="0">
                <a:solidFill>
                  <a:srgbClr val="0070C0"/>
                </a:solidFill>
              </a:rPr>
              <a:t>Область дії:</a:t>
            </a:r>
            <a:r>
              <a:rPr lang="uk-UA" sz="2400" dirty="0">
                <a:solidFill>
                  <a:srgbClr val="0070C0"/>
                </a:solidFill>
              </a:rPr>
              <a:t> </a:t>
            </a:r>
            <a:r>
              <a:rPr lang="uk-UA" sz="2400" dirty="0"/>
              <a:t>залежні вибірки („до – після”).</a:t>
            </a:r>
            <a:endParaRPr lang="ru-RU" sz="2400" dirty="0"/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2400" b="1" dirty="0">
                <a:solidFill>
                  <a:srgbClr val="0070C0"/>
                </a:solidFill>
              </a:rPr>
              <a:t>Формулювання гіпотез</a:t>
            </a:r>
            <a:r>
              <a:rPr lang="uk-UA" sz="2400" dirty="0">
                <a:solidFill>
                  <a:srgbClr val="0070C0"/>
                </a:solidFill>
              </a:rPr>
              <a:t>:</a:t>
            </a:r>
            <a:endParaRPr lang="ru-RU" sz="2400" dirty="0">
              <a:solidFill>
                <a:srgbClr val="0070C0"/>
              </a:solidFill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2400" i="1" dirty="0"/>
              <a:t>H</a:t>
            </a:r>
            <a:r>
              <a:rPr lang="uk-UA" sz="2400" i="1" baseline="-25000" dirty="0"/>
              <a:t>0</a:t>
            </a:r>
            <a:r>
              <a:rPr lang="uk-UA" sz="2400" dirty="0"/>
              <a:t> : значення ознаки між фоновим рівнем і рівнем сформованості ознаки після впливу незалежної змінної на вибірці не відрізняється.</a:t>
            </a:r>
            <a:endParaRPr lang="ru-RU" sz="2400" dirty="0"/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2400" i="1" dirty="0"/>
              <a:t>H</a:t>
            </a:r>
            <a:r>
              <a:rPr lang="uk-UA" sz="2400" i="1" baseline="-25000" dirty="0"/>
              <a:t>1</a:t>
            </a:r>
            <a:r>
              <a:rPr lang="uk-UA" sz="2400" dirty="0"/>
              <a:t> : значення ознаки у вибірці до та після впливу незалежної змінної відрізняються.</a:t>
            </a:r>
            <a:endParaRPr lang="ru-RU" sz="2400" dirty="0"/>
          </a:p>
          <a:p>
            <a:pPr marL="0" indent="0">
              <a:spcAft>
                <a:spcPts val="1200"/>
              </a:spcAft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3037-82DC-4A4C-AA60-EB281C3C0289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63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7287"/>
          </a:xfrm>
        </p:spPr>
        <p:txBody>
          <a:bodyPr/>
          <a:lstStyle/>
          <a:p>
            <a:pPr algn="ctr"/>
            <a:r>
              <a:rPr lang="uk-UA" b="1" dirty="0"/>
              <a:t>Оцінювання </a:t>
            </a:r>
            <a:r>
              <a:rPr lang="uk-UA" b="1" dirty="0" smtClean="0"/>
              <a:t>результатів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825" y="1447014"/>
            <a:ext cx="8787177" cy="5170602"/>
          </a:xfrm>
        </p:spPr>
        <p:txBody>
          <a:bodyPr>
            <a:noAutofit/>
          </a:bodyPr>
          <a:lstStyle/>
          <a:p>
            <a:r>
              <a:rPr lang="uk-UA" sz="2400" dirty="0"/>
              <a:t>Якщо результат </a:t>
            </a:r>
            <a:r>
              <a:rPr lang="uk-UA" sz="2400" dirty="0" err="1"/>
              <a:t>t</a:t>
            </a:r>
            <a:r>
              <a:rPr lang="uk-UA" sz="2400" baseline="-25000" dirty="0" err="1"/>
              <a:t>емп</a:t>
            </a:r>
            <a:r>
              <a:rPr lang="uk-UA" sz="2400" dirty="0"/>
              <a:t>, одержаний при обчисленні значення критерію Стьюдента, </a:t>
            </a:r>
            <a:r>
              <a:rPr lang="uk-UA" sz="2400" b="1" i="1" dirty="0"/>
              <a:t>менше</a:t>
            </a:r>
            <a:r>
              <a:rPr lang="uk-UA" sz="2400" dirty="0"/>
              <a:t>, ніж значення </a:t>
            </a:r>
            <a:r>
              <a:rPr lang="uk-UA" sz="2400" dirty="0" err="1"/>
              <a:t>t</a:t>
            </a:r>
            <a:r>
              <a:rPr lang="uk-UA" sz="2400" baseline="-25000" dirty="0" err="1"/>
              <a:t>ст</a:t>
            </a:r>
            <a:r>
              <a:rPr lang="uk-UA" sz="2400" dirty="0"/>
              <a:t> для рівня значущості p=0,05 та ступенів свободи </a:t>
            </a:r>
            <a:r>
              <a:rPr lang="uk-UA" sz="2400" i="1" dirty="0" smtClean="0"/>
              <a:t>(</a:t>
            </a:r>
            <a:r>
              <a:rPr lang="en-US" sz="2400" i="1" dirty="0"/>
              <a:t>n-1</a:t>
            </a:r>
            <a:r>
              <a:rPr lang="uk-UA" sz="2400" i="1" dirty="0" smtClean="0"/>
              <a:t>)</a:t>
            </a:r>
            <a:r>
              <a:rPr lang="uk-UA" sz="2400" dirty="0" smtClean="0"/>
              <a:t>, </a:t>
            </a:r>
            <a:r>
              <a:rPr lang="uk-UA" sz="2400" dirty="0"/>
              <a:t>то приймаємо нульову гіпотезу: значення ознаки до та після впливу не відрізняється; вибірки із однієї популяції; вплив на вибірку Е випадковий;</a:t>
            </a:r>
            <a:endParaRPr lang="ru-RU" sz="2400" dirty="0"/>
          </a:p>
          <a:p>
            <a:r>
              <a:rPr lang="uk-UA" sz="2400" dirty="0" smtClean="0"/>
              <a:t>Якщо </a:t>
            </a:r>
            <a:r>
              <a:rPr lang="uk-UA" sz="2400" dirty="0"/>
              <a:t>результат </a:t>
            </a:r>
            <a:r>
              <a:rPr lang="uk-UA" sz="2400" dirty="0" err="1"/>
              <a:t>t</a:t>
            </a:r>
            <a:r>
              <a:rPr lang="uk-UA" sz="2400" baseline="-25000" dirty="0" err="1"/>
              <a:t>емп</a:t>
            </a:r>
            <a:r>
              <a:rPr lang="uk-UA" sz="2400" dirty="0"/>
              <a:t>, одержаний при обчисленні значення критерію Стьюдента, </a:t>
            </a:r>
            <a:r>
              <a:rPr lang="uk-UA" sz="2400" b="1" i="1" dirty="0"/>
              <a:t>більше, </a:t>
            </a:r>
            <a:r>
              <a:rPr lang="uk-UA" sz="2400" dirty="0"/>
              <a:t>ніж значення </a:t>
            </a:r>
            <a:r>
              <a:rPr lang="uk-UA" sz="2400" dirty="0" err="1"/>
              <a:t>t</a:t>
            </a:r>
            <a:r>
              <a:rPr lang="uk-UA" sz="2400" baseline="-25000" dirty="0" err="1"/>
              <a:t>ст</a:t>
            </a:r>
            <a:r>
              <a:rPr lang="uk-UA" sz="2400" i="1" dirty="0"/>
              <a:t> </a:t>
            </a:r>
            <a:r>
              <a:rPr lang="uk-UA" sz="2400" dirty="0"/>
              <a:t>для рівня значущості </a:t>
            </a:r>
            <a:r>
              <a:rPr lang="uk-UA" sz="2400" i="1" dirty="0"/>
              <a:t>p=</a:t>
            </a:r>
            <a:r>
              <a:rPr lang="uk-UA" sz="2400" dirty="0"/>
              <a:t>0,01 та ступенів свободи </a:t>
            </a:r>
            <a:r>
              <a:rPr lang="uk-UA" sz="2400" i="1" dirty="0" smtClean="0"/>
              <a:t>(</a:t>
            </a:r>
            <a:r>
              <a:rPr lang="en-US" sz="2400" i="1" dirty="0" smtClean="0"/>
              <a:t>n-1</a:t>
            </a:r>
            <a:r>
              <a:rPr lang="uk-UA" sz="2400" i="1" dirty="0" smtClean="0"/>
              <a:t>)</a:t>
            </a:r>
            <a:r>
              <a:rPr lang="uk-UA" sz="2400" dirty="0" smtClean="0"/>
              <a:t>, </a:t>
            </a:r>
            <a:r>
              <a:rPr lang="uk-UA" sz="2400" dirty="0"/>
              <a:t>то приймаємо альтернативну гіпотезу: значення ознаки між фоном та даними після експерименту відрізняються; вибірки належать до різних популяцій; вплив на вибірку не випадковий.</a:t>
            </a: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3037-82DC-4A4C-AA60-EB281C3C0289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Коефіцієнт </a:t>
            </a:r>
            <a:r>
              <a:rPr lang="uk-UA" b="1" dirty="0"/>
              <a:t>Стьюдента</a:t>
            </a:r>
            <a:r>
              <a:rPr lang="uk-UA" dirty="0"/>
              <a:t> обчислюють за </a:t>
            </a:r>
            <a:r>
              <a:rPr lang="uk-UA" dirty="0" smtClean="0"/>
              <a:t>формулою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01919" y="2069185"/>
                <a:ext cx="9051128" cy="478881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uk-UA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екс</m:t>
                          </m:r>
                        </m:sub>
                      </m:sSub>
                      <m:r>
                        <a:rPr lang="uk-UA" sz="24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bar>
                            <m:barPr>
                              <m:pos m:val="top"/>
                              <m:ctrlPr>
                                <a:rPr lang="ru-RU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</m:bar>
                        </m:num>
                        <m:den>
                          <m:r>
                            <a:rPr lang="uk-UA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𝑺𝒅</m:t>
                          </m:r>
                        </m:den>
                      </m:f>
                      <m:r>
                        <a:rPr lang="ru-R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                    </m:t>
                      </m:r>
                      <m:bar>
                        <m:barPr>
                          <m:pos m:val="top"/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uk-UA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bar>
                      <m:r>
                        <a:rPr lang="uk-UA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uk-UA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nary>
                        </m:num>
                        <m:den>
                          <m:r>
                            <a:rPr lang="uk-UA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uk-UA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uk-UA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uk-UA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uk-UA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uk-UA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uk-UA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>
                            <a:rPr lang="uk-UA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  <a:p>
                <a:pPr marL="0" indent="0">
                  <a:buNone/>
                </a:pPr>
                <a:r>
                  <a:rPr lang="uk-UA" sz="2200" dirty="0"/>
                  <a:t>де </a:t>
                </a:r>
                <a14:m>
                  <m:oMath xmlns:m="http://schemas.openxmlformats.org/officeDocument/2006/math">
                    <m:r>
                      <a:rPr lang="uk-UA" sz="2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uk-UA" sz="2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2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uk-UA" sz="2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uk-UA" sz="2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uk-UA" sz="2200" b="1" dirty="0">
                    <a:solidFill>
                      <a:srgbClr val="0070C0"/>
                    </a:solidFill>
                  </a:rPr>
                  <a:t> </a:t>
                </a:r>
                <a:r>
                  <a:rPr lang="uk-UA" sz="2200" dirty="0"/>
                  <a:t>– різниця між відповідними значеннями змінних </a:t>
                </a:r>
                <a14:m>
                  <m:oMath xmlns:m="http://schemas.openxmlformats.org/officeDocument/2006/math">
                    <m:r>
                      <a:rPr lang="uk-UA" sz="2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uk-UA" sz="2200" dirty="0"/>
                  <a:t> і </a:t>
                </a:r>
                <a14:m>
                  <m:oMath xmlns:m="http://schemas.openxmlformats.org/officeDocument/2006/math">
                    <m:r>
                      <a:rPr lang="uk-UA" sz="22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ru-RU" sz="22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ru-RU" sz="2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bar>
                  </m:oMath>
                </a14:m>
                <a:r>
                  <a:rPr lang="ru-RU" sz="2200" dirty="0"/>
                  <a:t> – </a:t>
                </a:r>
                <a:r>
                  <a:rPr lang="uk-UA" sz="2200" dirty="0"/>
                  <a:t>середнє значення цих </a:t>
                </a:r>
                <a:r>
                  <a:rPr lang="uk-UA" sz="2200" dirty="0" smtClean="0"/>
                  <a:t>різниць</a:t>
                </a:r>
              </a:p>
              <a:p>
                <a:pPr marL="0" indent="0">
                  <a:buNone/>
                </a:pPr>
                <a:endParaRPr lang="ru-RU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i="1">
                          <a:latin typeface="Cambria Math" panose="02040503050406030204" pitchFamily="18" charset="0"/>
                        </a:rPr>
                        <m:t>𝑆𝑑</m:t>
                      </m:r>
                      <m:r>
                        <a:rPr lang="uk-UA" sz="24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limLoc m:val="undOvr"/>
                                  <m:subHide m:val="on"/>
                                  <m:supHide m:val="on"/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ru-RU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uk-UA" sz="2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uk-UA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uk-UA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ru-RU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ru-RU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uk-UA" sz="2400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nary>
                                            <m:naryPr>
                                              <m:chr m:val="∑"/>
                                              <m:limLoc m:val="undOvr"/>
                                              <m:subHide m:val="on"/>
                                              <m:supHide m:val="on"/>
                                              <m:ctrlPr>
                                                <a:rPr lang="ru-RU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/>
                                            <m:sup/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</m:nary>
                                          <m:r>
                                            <a:rPr lang="uk-UA" sz="2400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sup>
                                          <m:r>
                                            <a:rPr lang="uk-UA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uk-UA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nary>
                            </m:num>
                            <m:den>
                              <m:r>
                                <a:rPr lang="uk-UA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uk-UA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uk-UA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uk-UA" sz="2400" i="1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sz="2400" dirty="0"/>
              </a:p>
              <a:p>
                <a:pPr marL="0" indent="0">
                  <a:buNone/>
                </a:pPr>
                <a:r>
                  <a:rPr lang="uk-UA" sz="2400" dirty="0"/>
                  <a:t> </a:t>
                </a:r>
                <a:r>
                  <a:rPr lang="uk-UA" sz="2400" dirty="0" smtClean="0"/>
                  <a:t>Число </a:t>
                </a:r>
                <a:r>
                  <a:rPr lang="uk-UA" sz="2400" dirty="0"/>
                  <a:t>ступенів свободи 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df</a:t>
                </a:r>
                <a:r>
                  <a:rPr lang="ru-RU" sz="2400" dirty="0">
                    <a:solidFill>
                      <a:srgbClr val="0070C0"/>
                    </a:solidFill>
                  </a:rPr>
                  <a:t>=</a:t>
                </a:r>
                <a:r>
                  <a:rPr lang="en-US" sz="2400" dirty="0">
                    <a:solidFill>
                      <a:srgbClr val="0070C0"/>
                    </a:solidFill>
                  </a:rPr>
                  <a:t>n</a:t>
                </a:r>
                <a:r>
                  <a:rPr lang="ru-RU" sz="2400" dirty="0">
                    <a:solidFill>
                      <a:srgbClr val="0070C0"/>
                    </a:solidFill>
                  </a:rPr>
                  <a:t>-1</a:t>
                </a: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1919" y="2069185"/>
                <a:ext cx="9051128" cy="4788815"/>
              </a:xfrm>
              <a:blipFill rotWithShape="0">
                <a:blip r:embed="rId2"/>
                <a:stretch>
                  <a:fillRect l="-8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3037-82DC-4A4C-AA60-EB281C3C0289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55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97031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Задача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76313"/>
            <a:ext cx="8596668" cy="1743959"/>
          </a:xfrm>
        </p:spPr>
        <p:txBody>
          <a:bodyPr/>
          <a:lstStyle/>
          <a:p>
            <a:pPr marL="0" indent="358775" algn="just">
              <a:buNone/>
            </a:pPr>
            <a:r>
              <a:rPr lang="uk-UA" sz="2400" dirty="0" smtClean="0"/>
              <a:t>Психолог </a:t>
            </a:r>
            <a:r>
              <a:rPr lang="uk-UA" sz="2400" dirty="0"/>
              <a:t>висловив припущення, що в результаті навчання час розв’язання еквівалентних задач в «15» буде значно зменшуватися. Для перевірки гіпотези у 8 осіб порівняли час розв’язування (в хв.) І </a:t>
            </a:r>
            <a:r>
              <a:rPr lang="uk-UA" sz="2400" dirty="0" err="1"/>
              <a:t>і</a:t>
            </a:r>
            <a:r>
              <a:rPr lang="uk-UA" sz="2400" dirty="0"/>
              <a:t> ІІІ задач.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3037-82DC-4A4C-AA60-EB281C3C0289}" type="slidenum">
              <a:rPr lang="ru-RU" smtClean="0"/>
              <a:t>27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055952"/>
              </p:ext>
            </p:extLst>
          </p:nvPr>
        </p:nvGraphicFramePr>
        <p:xfrm>
          <a:off x="1300900" y="3120272"/>
          <a:ext cx="6853284" cy="347957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859103"/>
                <a:gridCol w="1320897"/>
                <a:gridCol w="1346813"/>
                <a:gridCol w="1225004"/>
                <a:gridCol w="1101467"/>
              </a:tblGrid>
              <a:tr h="6461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Учасник експерименту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І задача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ІІІ задача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</a:t>
                      </a:r>
                      <a:r>
                        <a:rPr lang="en-US" sz="1600" baseline="300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48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48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3,5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0,5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0,25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48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4,1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3,8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0,09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48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5,5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2,1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3,4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11,56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48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4,6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4,9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-0,3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0,09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48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5,3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0,49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48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5,1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3,1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48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4,3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2,7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1,6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2,56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48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Сума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37,1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27,9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9,2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20,04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362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3037-82DC-4A4C-AA60-EB281C3C0289}" type="slidenum">
              <a:rPr lang="ru-RU" smtClean="0"/>
              <a:t>28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772998" y="763571"/>
                <a:ext cx="3281504" cy="6896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bar>
                      <m:r>
                        <a:rPr lang="ru-RU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ru-RU" sz="20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nary>
                        </m:num>
                        <m:den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ru-RU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9,2</m:t>
                          </m:r>
                        </m:num>
                        <m:den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ru-RU" sz="2000" i="0">
                          <a:latin typeface="Cambria Math" panose="02040503050406030204" pitchFamily="18" charset="0"/>
                        </a:rPr>
                        <m:t>=1,15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998" y="763571"/>
                <a:ext cx="3281504" cy="68967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17921" y="1757213"/>
                <a:ext cx="7057534" cy="1237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</a:rPr>
                        <m:t>𝑆𝑑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nary>
                                                <m:naryPr>
                                                  <m:chr m:val="∑"/>
                                                  <m:subHide m:val="on"/>
                                                  <m:supHide m:val="on"/>
                                                  <m:ctrlPr>
                                                    <a:rPr lang="ru-RU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naryPr>
                                                <m:sub/>
                                                <m:sup/>
                                                <m:e>
                                                  <m:bar>
                                                    <m:barPr>
                                                      <m:pos m:val="top"/>
                                                      <m:ctrlPr>
                                                        <a:rPr lang="ru-RU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barPr>
                                                    <m:e>
                                                      <m:r>
                                                        <a:rPr lang="ru-RU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𝑑</m:t>
                                                      </m:r>
                                                    </m:e>
                                                  </m:bar>
                                                </m:e>
                                              </m:nary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ru-RU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nary>
                            </m:num>
                            <m:den>
                              <m:d>
                                <m:dPr>
                                  <m:begChr m:val="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den>
                          </m:f>
                        </m:e>
                      </m:rad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20,04−</m:t>
                              </m:r>
                              <m:f>
                                <m:f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ru-RU" i="0">
                                              <a:latin typeface="Cambria Math" panose="02040503050406030204" pitchFamily="18" charset="0"/>
                                            </a:rPr>
                                            <m:t>9,2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num>
                            <m:den>
                              <m:d>
                                <m:dPr>
                                  <m:begChr m:val="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8(8−1</m:t>
                                  </m:r>
                                </m:e>
                              </m:d>
                            </m:den>
                          </m:f>
                        </m:e>
                      </m:rad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20,04−10,58</m:t>
                              </m:r>
                            </m:num>
                            <m:den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56</m:t>
                              </m:r>
                            </m:den>
                          </m:f>
                        </m:e>
                      </m:rad>
                      <m:r>
                        <a:rPr lang="ru-RU" i="0">
                          <a:latin typeface="Cambria Math" panose="02040503050406030204" pitchFamily="18" charset="0"/>
                        </a:rPr>
                        <m:t>=0,41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921" y="1757213"/>
                <a:ext cx="7057534" cy="1237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006502" y="3298954"/>
                <a:ext cx="6096000" cy="161409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uk-UA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Число ступенів свободи </a:t>
                </a:r>
                <a:r>
                  <a:rPr lang="en-US" sz="20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df</a:t>
                </a:r>
                <a:r>
                  <a:rPr lang="ru-RU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=8-1=7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екс</m:t>
                        </m:r>
                      </m:sub>
                    </m:sSub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bar>
                          <m:barPr>
                            <m:pos m:val="top"/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</m:bar>
                      </m:num>
                      <m:den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𝑆𝑑</m:t>
                        </m:r>
                      </m:den>
                    </m:f>
                  </m:oMath>
                </a14:m>
                <a:r>
                  <a:rPr lang="ru-RU" sz="28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1,15</m:t>
                        </m:r>
                      </m:num>
                      <m:den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0,41</m:t>
                        </m:r>
                      </m:den>
                    </m:f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=2.8</m:t>
                    </m:r>
                  </m:oMath>
                </a14:m>
                <a:endParaRPr lang="ru-RU" sz="2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502" y="3298954"/>
                <a:ext cx="6096000" cy="1614096"/>
              </a:xfrm>
              <a:prstGeom prst="rect">
                <a:avLst/>
              </a:prstGeom>
              <a:blipFill rotWithShape="0">
                <a:blip r:embed="rId4"/>
                <a:stretch>
                  <a:fillRect l="-1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416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Объект 6"/>
              <p:cNvSpPr>
                <a:spLocks noGrp="1"/>
              </p:cNvSpPr>
              <p:nvPr>
                <p:ph idx="1"/>
              </p:nvPr>
            </p:nvSpPr>
            <p:spPr>
              <a:xfrm>
                <a:off x="1880976" y="3195051"/>
                <a:ext cx="6310917" cy="276083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ru-RU" sz="2600" b="1" dirty="0" smtClean="0">
                    <a:solidFill>
                      <a:srgbClr val="0070C0"/>
                    </a:solidFill>
                  </a:rPr>
                  <a:t>Висновок:</a:t>
                </a:r>
              </a:p>
              <a:p>
                <a:pPr marL="0" indent="0">
                  <a:buNone/>
                </a:pPr>
                <a:r>
                  <a:rPr lang="ru-RU" sz="2600" dirty="0" smtClean="0"/>
                  <a:t>на 5% р</a:t>
                </a:r>
                <a:r>
                  <a:rPr lang="uk-UA" sz="2600" dirty="0" err="1" smtClean="0"/>
                  <a:t>і</a:t>
                </a:r>
                <a:r>
                  <a:rPr lang="uk-UA" sz="2600" dirty="0" err="1"/>
                  <a:t>в</a:t>
                </a:r>
                <a:r>
                  <a:rPr lang="uk-UA" sz="2600" dirty="0" err="1" smtClean="0"/>
                  <a:t>ні</a:t>
                </a:r>
                <a:r>
                  <a:rPr lang="uk-UA" sz="2600" dirty="0" smtClean="0"/>
                  <a:t> гіпотеза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uk-UA" sz="2600" dirty="0" smtClean="0"/>
                  <a:t> відхиляється,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uk-UA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600" dirty="0" smtClean="0"/>
                  <a:t> - </a:t>
                </a:r>
                <a:r>
                  <a:rPr lang="ru-RU" sz="2600" dirty="0" err="1" smtClean="0"/>
                  <a:t>приймається</a:t>
                </a:r>
                <a:r>
                  <a:rPr lang="ru-RU" sz="2600" dirty="0" smtClean="0"/>
                  <a:t> (про </a:t>
                </a:r>
                <a:r>
                  <a:rPr lang="ru-RU" sz="2600" dirty="0" err="1" smtClean="0"/>
                  <a:t>відмінності</a:t>
                </a:r>
                <a:r>
                  <a:rPr lang="ru-RU" sz="2600" dirty="0" smtClean="0"/>
                  <a:t>)</a:t>
                </a:r>
                <a:endParaRPr lang="ru-RU" sz="2600" dirty="0"/>
              </a:p>
            </p:txBody>
          </p:sp>
        </mc:Choice>
        <mc:Fallback xmlns="">
          <p:sp>
            <p:nvSpPr>
              <p:cNvPr id="7" name="Объект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80976" y="3195051"/>
                <a:ext cx="6310917" cy="2760834"/>
              </a:xfrm>
              <a:blipFill rotWithShape="0">
                <a:blip r:embed="rId2"/>
                <a:stretch>
                  <a:fillRect l="-1739" t="-19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3037-82DC-4A4C-AA60-EB281C3C0289}" type="slidenum">
              <a:rPr lang="ru-RU" smtClean="0"/>
              <a:t>29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18893" y="428894"/>
                <a:ext cx="4205382" cy="18610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450215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uk-UA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кр</m:t>
                        </m:r>
                      </m:sub>
                    </m:sSub>
                    <m:r>
                      <a:rPr lang="uk-UA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uk-UA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2,37 для р≤0,05</m:t>
                            </m:r>
                          </m:e>
                          <m:e>
                            <m:r>
                              <a:rPr lang="uk-UA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3,50 для р≤0,01</m:t>
                            </m:r>
                          </m:e>
                          <m:e>
                            <m:r>
                              <a:rPr lang="uk-UA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5,41 для р≤0,001</m:t>
                            </m:r>
                          </m:e>
                        </m:eqArr>
                      </m:e>
                    </m:d>
                  </m:oMath>
                </a14:m>
                <a:r>
                  <a:rPr lang="uk-UA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ru-R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93" y="428894"/>
                <a:ext cx="4205382" cy="186102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8950" y="827791"/>
            <a:ext cx="47148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3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76088" y="1042823"/>
            <a:ext cx="6528027" cy="532026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3200" dirty="0"/>
              <a:t>Для порівняння вибіркових середніх величин, які належать до двох сукупностей даних, і для вирішення питання про те, чи відрізняються середні значення статистично достовірно один від одного, використовують </a:t>
            </a:r>
            <a:r>
              <a:rPr lang="uk-UA" sz="3200" b="1" dirty="0"/>
              <a:t>t-критерій Стьюдента</a:t>
            </a:r>
            <a:r>
              <a:rPr lang="uk-UA" sz="3200" dirty="0"/>
              <a:t> або його непараметричні </a:t>
            </a:r>
            <a:r>
              <a:rPr lang="uk-UA" sz="3200" dirty="0" smtClean="0"/>
              <a:t>аналоги</a:t>
            </a:r>
            <a:endParaRPr lang="ru-RU" sz="3200" dirty="0"/>
          </a:p>
        </p:txBody>
      </p:sp>
      <p:pic>
        <p:nvPicPr>
          <p:cNvPr id="1026" name="Picture 2" descr="Ученикам — Учимся с удовольствием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835" y="1327456"/>
            <a:ext cx="3846029" cy="384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3037-82DC-4A4C-AA60-EB281C3C028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43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5567"/>
          </a:xfrm>
        </p:spPr>
        <p:txBody>
          <a:bodyPr/>
          <a:lstStyle/>
          <a:p>
            <a:pPr algn="ctr"/>
            <a:r>
              <a:rPr lang="uk-UA" b="1" dirty="0"/>
              <a:t>Задача </a:t>
            </a:r>
            <a:r>
              <a:rPr lang="uk-UA" b="1" dirty="0" smtClean="0"/>
              <a:t>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43959"/>
            <a:ext cx="8596668" cy="2950589"/>
          </a:xfrm>
        </p:spPr>
        <p:txBody>
          <a:bodyPr/>
          <a:lstStyle/>
          <a:p>
            <a:pPr marL="0" indent="0" algn="just">
              <a:buNone/>
            </a:pPr>
            <a:r>
              <a:rPr lang="uk-UA" sz="2600" dirty="0"/>
              <a:t>На курсах післядипломної пед. освіти вчителі опановували прийоми мнемотехніки. Щоб перевірити ефективність навчання, проводиться тестування перед початком курсу і по його закінченню. Планувалося запам'ятати на слух 20 слів, фіксували кількість правильно повторених слів.</a:t>
            </a:r>
            <a:endParaRPr lang="ru-RU" sz="26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3037-82DC-4A4C-AA60-EB281C3C0289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3037-82DC-4A4C-AA60-EB281C3C0289}" type="slidenum">
              <a:rPr lang="ru-RU" smtClean="0"/>
              <a:t>31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677689" y="1207261"/>
                <a:ext cx="8596313" cy="4834101"/>
              </a:xfrm>
            </p:spPr>
            <p:txBody>
              <a:bodyPr/>
              <a:lstStyle/>
              <a:p>
                <a:pPr marL="457200" lvl="0" indent="-457200">
                  <a:buSzPct val="100000"/>
                  <a:buFont typeface="+mj-lt"/>
                  <a:buAutoNum type="arabicParenR"/>
                </a:pP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US" sz="2200" i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</m:bar>
                    <m:r>
                      <a:rPr lang="en-US" sz="220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0">
                            <a:latin typeface="Cambria Math" panose="02040503050406030204" pitchFamily="18" charset="0"/>
                          </a:rPr>
                          <m:t>115−67</m:t>
                        </m:r>
                      </m:num>
                      <m:den>
                        <m:r>
                          <a:rPr lang="en-US" sz="2200" i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2200" i="0">
                        <a:latin typeface="Cambria Math" panose="02040503050406030204" pitchFamily="18" charset="0"/>
                      </a:rPr>
                      <m:t>=4,8</m:t>
                    </m:r>
                  </m:oMath>
                </a14:m>
                <a:r>
                  <a:rPr lang="en-US" sz="2200" dirty="0"/>
                  <a:t> – </a:t>
                </a:r>
                <a:r>
                  <a:rPr lang="uk-UA" sz="2200" dirty="0"/>
                  <a:t>середнє значення різниці</a:t>
                </a:r>
                <a:endParaRPr lang="ru-RU" sz="2200" dirty="0"/>
              </a:p>
              <a:p>
                <a:pPr marL="457200" lvl="0" indent="-457200">
                  <a:buSzPct val="100000"/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en-US" sz="2200" i="0">
                        <a:latin typeface="Cambria Math" panose="02040503050406030204" pitchFamily="18" charset="0"/>
                      </a:rPr>
                      <m:t>Знаходимо стаендартне відхилення для різниць</m:t>
                    </m:r>
                  </m:oMath>
                </a14:m>
                <a:endParaRPr lang="ru-RU" sz="2200" dirty="0"/>
              </a:p>
              <a:p>
                <a:pPr marL="0" indent="0"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uk-UA" sz="2200" i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uk-UA" sz="2200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limLoc m:val="undOvr"/>
                                  <m:subHide m:val="on"/>
                                  <m:supHide m:val="on"/>
                                  <m:ctrlPr>
                                    <a:rPr lang="ru-RU" sz="2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ru-RU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uk-UA" sz="2200" i="0">
                                          <a:latin typeface="Cambria Math" panose="02040503050406030204" pitchFamily="18" charset="0"/>
                                        </a:rPr>
                                        <m:t>d</m:t>
                                      </m:r>
                                    </m:e>
                                    <m:sup>
                                      <m:r>
                                        <a:rPr lang="uk-UA" sz="22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uk-UA" sz="22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ru-RU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ru-RU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uk-UA" sz="2200" i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nary>
                                            <m:naryPr>
                                              <m:chr m:val="∑"/>
                                              <m:limLoc m:val="undOvr"/>
                                              <m:subHide m:val="on"/>
                                              <m:supHide m:val="on"/>
                                              <m:ctrlPr>
                                                <a:rPr lang="ru-RU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/>
                                            <m:sup/>
                                            <m:e>
                                              <m:bar>
                                                <m:barPr>
                                                  <m:pos m:val="top"/>
                                                  <m:ctrlPr>
                                                    <a:rPr lang="ru-RU" sz="2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bar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uk-UA" sz="2200" i="0">
                                                      <a:latin typeface="Cambria Math" panose="02040503050406030204" pitchFamily="18" charset="0"/>
                                                    </a:rPr>
                                                    <m:t>d</m:t>
                                                  </m:r>
                                                </m:e>
                                              </m:bar>
                                            </m:e>
                                          </m:nary>
                                          <m:r>
                                            <a:rPr lang="uk-UA" sz="2200" i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sup>
                                          <m:r>
                                            <a:rPr lang="uk-UA" sz="220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m:rPr>
                                          <m:sty m:val="p"/>
                                        </m:rPr>
                                        <a:rPr lang="uk-UA" sz="2200" i="0"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</m:den>
                                  </m:f>
                                </m:e>
                              </m:nary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uk-UA" sz="2200" i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uk-UA" sz="22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uk-UA" sz="2200" i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uk-UA" sz="2200" i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den>
                          </m:f>
                        </m:e>
                      </m:rad>
                      <m:r>
                        <a:rPr lang="uk-UA" sz="2200" i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uk-UA" sz="2200" i="0">
                                  <a:latin typeface="Cambria Math" panose="02040503050406030204" pitchFamily="18" charset="0"/>
                                </a:rPr>
                                <m:t>292−</m:t>
                              </m:r>
                              <m:f>
                                <m:fPr>
                                  <m:ctrlPr>
                                    <a:rPr lang="ru-RU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uk-UA" sz="2200" i="0">
                                          <a:latin typeface="Cambria Math" panose="02040503050406030204" pitchFamily="18" charset="0"/>
                                        </a:rPr>
                                        <m:t>48</m:t>
                                      </m:r>
                                    </m:e>
                                    <m:sup>
                                      <m:r>
                                        <a:rPr lang="uk-UA" sz="22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uk-UA" sz="2200" i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uk-UA" sz="2200" i="0">
                                  <a:latin typeface="Cambria Math" panose="02040503050406030204" pitchFamily="18" charset="0"/>
                                </a:rPr>
                                <m:t>10(10−1)</m:t>
                              </m:r>
                            </m:den>
                          </m:f>
                        </m:e>
                      </m:rad>
                      <m:r>
                        <a:rPr lang="uk-UA" sz="2200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uk-UA" sz="2200" i="0">
                                  <a:latin typeface="Cambria Math" panose="02040503050406030204" pitchFamily="18" charset="0"/>
                                </a:rPr>
                                <m:t>292−230.4</m:t>
                              </m:r>
                            </m:num>
                            <m:den>
                              <m:r>
                                <a:rPr lang="uk-UA" sz="2200" i="0">
                                  <a:latin typeface="Cambria Math" panose="02040503050406030204" pitchFamily="18" charset="0"/>
                                </a:rPr>
                                <m:t>90</m:t>
                              </m:r>
                            </m:den>
                          </m:f>
                        </m:e>
                      </m:rad>
                      <m:r>
                        <a:rPr lang="uk-UA" sz="2200" i="0">
                          <a:latin typeface="Cambria Math" panose="02040503050406030204" pitchFamily="18" charset="0"/>
                        </a:rPr>
                        <m:t>=0,83</m:t>
                      </m:r>
                    </m:oMath>
                  </m:oMathPara>
                </a14:m>
                <a:endParaRPr lang="ru-RU" sz="2200" dirty="0"/>
              </a:p>
              <a:p>
                <a:pPr marL="457200" lvl="0" indent="-457200">
                  <a:buSzPct val="100000"/>
                  <a:buFont typeface="+mj-lt"/>
                  <a:buAutoNum type="arabicParenR" startAt="3"/>
                </a:pPr>
                <a:r>
                  <a:rPr lang="uk-UA" sz="2200" dirty="0"/>
                  <a:t>Розрахуємо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uk-UA" sz="2200" i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uk-UA" sz="2200" i="0">
                            <a:latin typeface="Cambria Math" panose="02040503050406030204" pitchFamily="18" charset="0"/>
                          </a:rPr>
                          <m:t>екс</m:t>
                        </m:r>
                      </m:sub>
                    </m:sSub>
                    <m:r>
                      <a:rPr lang="uk-UA" sz="220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bar>
                          <m:barPr>
                            <m:pos m:val="top"/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m:rPr>
                                <m:sty m:val="p"/>
                              </m:rPr>
                              <a:rPr lang="en-US" sz="2200" i="0"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</m:bar>
                      </m:num>
                      <m:den>
                        <m:r>
                          <m:rPr>
                            <m:sty m:val="p"/>
                          </m:rPr>
                          <a:rPr lang="uk-UA" sz="2200" i="0">
                            <a:latin typeface="Cambria Math" panose="02040503050406030204" pitchFamily="18" charset="0"/>
                          </a:rPr>
                          <m:t>Sd</m:t>
                        </m:r>
                      </m:den>
                    </m:f>
                    <m:r>
                      <a:rPr lang="uk-UA" sz="220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200" i="0">
                            <a:latin typeface="Cambria Math" panose="02040503050406030204" pitchFamily="18" charset="0"/>
                          </a:rPr>
                          <m:t>4,8</m:t>
                        </m:r>
                      </m:num>
                      <m:den>
                        <m:r>
                          <a:rPr lang="uk-UA" sz="2200" i="0">
                            <a:latin typeface="Cambria Math" panose="02040503050406030204" pitchFamily="18" charset="0"/>
                          </a:rPr>
                          <m:t>0,83</m:t>
                        </m:r>
                      </m:den>
                    </m:f>
                    <m:r>
                      <a:rPr lang="uk-UA" sz="2200" i="0">
                        <a:latin typeface="Cambria Math" panose="02040503050406030204" pitchFamily="18" charset="0"/>
                      </a:rPr>
                      <m:t>=5,8</m:t>
                    </m:r>
                  </m:oMath>
                </a14:m>
                <a:endParaRPr lang="ru-RU" sz="2200" dirty="0" smtClean="0"/>
              </a:p>
              <a:p>
                <a:pPr marL="457200" indent="-457200">
                  <a:buSzPct val="100000"/>
                  <a:buFont typeface="+mj-lt"/>
                  <a:buAutoNum type="arabicParenR" startAt="3"/>
                </a:pPr>
                <a:r>
                  <a:rPr lang="uk-UA" sz="2400" dirty="0"/>
                  <a:t>Знаходимо число ступенів свободи </a:t>
                </a:r>
                <a:r>
                  <a:rPr lang="en-US" sz="2400" dirty="0" err="1"/>
                  <a:t>df</a:t>
                </a:r>
                <a:r>
                  <a:rPr lang="ru-RU" sz="2400" dirty="0"/>
                  <a:t>=</a:t>
                </a:r>
                <a:r>
                  <a:rPr lang="en-US" sz="2400" dirty="0"/>
                  <a:t>n</a:t>
                </a:r>
                <a:r>
                  <a:rPr lang="ru-RU" sz="2400" dirty="0"/>
                  <a:t>-1=10-1=9</a:t>
                </a:r>
              </a:p>
              <a:p>
                <a:pPr marL="0" lvl="0" indent="0">
                  <a:buSzPct val="100000"/>
                  <a:buNone/>
                </a:pPr>
                <a:endParaRPr lang="ru-RU" sz="2200" dirty="0"/>
              </a:p>
              <a:p>
                <a:pPr>
                  <a:buSzPct val="100000"/>
                  <a:buFont typeface="+mj-lt"/>
                  <a:buAutoNum type="arabicParenR" startAt="3"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677689" y="1207261"/>
                <a:ext cx="8596313" cy="4834101"/>
              </a:xfrm>
              <a:blipFill rotWithShape="0">
                <a:blip r:embed="rId2"/>
                <a:stretch>
                  <a:fillRect l="-9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879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3037-82DC-4A4C-AA60-EB281C3C0289}" type="slidenum">
              <a:rPr lang="ru-RU" smtClean="0"/>
              <a:t>32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772998" y="902555"/>
                <a:ext cx="8501004" cy="51210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lvl="0" indent="-457200" algn="just">
                  <a:lnSpc>
                    <a:spcPct val="150000"/>
                  </a:lnSpc>
                  <a:spcAft>
                    <a:spcPts val="0"/>
                  </a:spcAft>
                  <a:buClr>
                    <a:srgbClr val="0070C0"/>
                  </a:buClr>
                  <a:buSzPct val="100000"/>
                  <a:buFont typeface="+mj-lt"/>
                  <a:buAutoNum type="arabicParenR" startAt="5"/>
                </a:pPr>
                <a:r>
                  <a:rPr lang="uk-UA" sz="2400" dirty="0" smtClean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визначимо 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uk-UA" sz="2400" baseline="-250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кр</a:t>
                </a:r>
                <a:r>
                  <a:rPr lang="uk-UA" sz="2400" baseline="-25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за таблицею</a:t>
                </a:r>
                <a:endParaRPr lang="ru-RU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uk-UA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кр</m:t>
                        </m:r>
                      </m:sub>
                    </m:sSub>
                    <m:r>
                      <a:rPr lang="uk-UA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uk-UA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2,26для р≤0,05</m:t>
                            </m:r>
                          </m:e>
                          <m:e>
                            <m:r>
                              <a:rPr lang="uk-UA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3,25 для р≤0,01</m:t>
                            </m:r>
                          </m:e>
                          <m:e>
                            <m:r>
                              <a:rPr lang="uk-UA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4,78 для р≤0,001</m:t>
                            </m:r>
                          </m:e>
                        </m:eqArr>
                      </m:e>
                    </m:d>
                  </m:oMath>
                </a14:m>
                <a:r>
                  <a:rPr lang="uk-UA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ru-RU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ru-RU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uk-UA" sz="24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Висновок</a:t>
                </a:r>
                <a:r>
                  <a:rPr lang="uk-UA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uk-UA" sz="2400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358775" algn="just">
                  <a:spcAft>
                    <a:spcPts val="0"/>
                  </a:spcAft>
                </a:pPr>
                <a:r>
                  <a:rPr lang="uk-UA" sz="2400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Гіпотеза </a:t>
                </a:r>
                <a:r>
                  <a:rPr lang="uk-UA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Н</a:t>
                </a:r>
                <a:r>
                  <a:rPr lang="uk-UA" sz="2400" baseline="-25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uk-UA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про схожість відхиляється і на 0,1% рівні значущості приймаємо альтернативну гіпотезу Н</a:t>
                </a:r>
                <a:r>
                  <a:rPr lang="uk-UA" sz="2400" baseline="-25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uk-UA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– про відмінності в показниках до початку експерименту і після, таким чином отримане емпіричне значення </a:t>
                </a:r>
                <a:r>
                  <a:rPr lang="uk-UA" sz="24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uk-UA" sz="2400" baseline="-250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емп</a:t>
                </a:r>
                <a:r>
                  <a:rPr lang="uk-UA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перевищує табличне, тому робимо висновок про ефективність навчання.</a:t>
                </a:r>
                <a:endParaRPr lang="ru-RU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998" y="902555"/>
                <a:ext cx="8501004" cy="5121017"/>
              </a:xfrm>
              <a:prstGeom prst="rect">
                <a:avLst/>
              </a:prstGeom>
              <a:blipFill rotWithShape="0">
                <a:blip r:embed="rId2"/>
                <a:stretch>
                  <a:fillRect l="-1148" r="-1076" b="-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439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11637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Критерій t-Стьюдента використовується у трьох випадках</a:t>
            </a:r>
            <a:r>
              <a:rPr lang="uk-UA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8740044" cy="3880773"/>
          </a:xfrm>
        </p:spPr>
        <p:txBody>
          <a:bodyPr/>
          <a:lstStyle/>
          <a:p>
            <a:pPr algn="just">
              <a:buSzPct val="100000"/>
              <a:buFont typeface="+mj-lt"/>
              <a:buAutoNum type="arabicParenR"/>
            </a:pPr>
            <a:r>
              <a:rPr lang="uk-UA" sz="2600" dirty="0" smtClean="0"/>
              <a:t>порівняння </a:t>
            </a:r>
            <a:r>
              <a:rPr lang="uk-UA" sz="2600" dirty="0"/>
              <a:t>середніх показників двох залежних вибірок (t-критерій для залежних вибірок);</a:t>
            </a:r>
            <a:endParaRPr lang="ru-RU" sz="2600" dirty="0"/>
          </a:p>
          <a:p>
            <a:pPr algn="just">
              <a:buSzPct val="100000"/>
              <a:buFont typeface="+mj-lt"/>
              <a:buAutoNum type="arabicParenR"/>
            </a:pPr>
            <a:r>
              <a:rPr lang="uk-UA" sz="2600" dirty="0" smtClean="0"/>
              <a:t>порівняння </a:t>
            </a:r>
            <a:r>
              <a:rPr lang="uk-UA" sz="2600" dirty="0"/>
              <a:t>середніх показників двох незалежних вибірок (t-критерій для незалежних вибірок);</a:t>
            </a:r>
            <a:endParaRPr lang="ru-RU" sz="2600" dirty="0"/>
          </a:p>
          <a:p>
            <a:pPr algn="just">
              <a:buSzPct val="100000"/>
              <a:buFont typeface="+mj-lt"/>
              <a:buAutoNum type="arabicParenR"/>
            </a:pPr>
            <a:r>
              <a:rPr lang="uk-UA" sz="2600" dirty="0" smtClean="0"/>
              <a:t>порівняння </a:t>
            </a:r>
            <a:r>
              <a:rPr lang="uk-UA" sz="2600" dirty="0"/>
              <a:t>середнього показника однієї вибірки із певною заданою величною (t-критерій для однієї вибірки).</a:t>
            </a:r>
            <a:endParaRPr lang="ru-RU" sz="2600" dirty="0"/>
          </a:p>
          <a:p>
            <a:pPr>
              <a:buFont typeface="+mj-lt"/>
              <a:buAutoNum type="arabicParenR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3037-82DC-4A4C-AA60-EB281C3C028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06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310" y="1282047"/>
            <a:ext cx="8596668" cy="3245402"/>
          </a:xfrm>
        </p:spPr>
        <p:txBody>
          <a:bodyPr>
            <a:noAutofit/>
          </a:bodyPr>
          <a:lstStyle/>
          <a:p>
            <a:pPr algn="ctr"/>
            <a:r>
              <a:rPr lang="uk-UA" sz="5400" b="1" i="1" dirty="0"/>
              <a:t>Статистичний критерій t-Стьюдента для однієї вибірки</a:t>
            </a:r>
            <a:endParaRPr lang="ru-RU" sz="5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3037-82DC-4A4C-AA60-EB281C3C028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96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017" y="147686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uk-UA" b="1" dirty="0"/>
              <a:t>Алгоритм обчислення t-критерію Стьюдента для однієї </a:t>
            </a:r>
            <a:r>
              <a:rPr lang="uk-UA" b="1" dirty="0" smtClean="0"/>
              <a:t>вибірки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idx="1"/>
              </p:nvPr>
            </p:nvSpPr>
            <p:spPr>
              <a:xfrm>
                <a:off x="398184" y="1468486"/>
                <a:ext cx="8596668" cy="15629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uk-UA" sz="2200" b="1" i="1" dirty="0" smtClean="0"/>
                  <a:t>1. Сформулюйте </a:t>
                </a:r>
                <a:r>
                  <a:rPr lang="uk-UA" sz="2200" b="1" i="1" dirty="0"/>
                  <a:t>статистичні гіпотези: </a:t>
                </a:r>
                <a:endParaRPr lang="ru-RU" sz="22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uk-UA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uk-UA" sz="2200" dirty="0" smtClean="0"/>
                  <a:t>– </a:t>
                </a:r>
                <a:r>
                  <a:rPr lang="uk-UA" sz="2200" dirty="0"/>
                  <a:t>відмінності між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uk-UA" sz="2200" i="1">
                            <a:latin typeface="Cambria Math" panose="02040503050406030204" pitchFamily="18" charset="0"/>
                          </a:rPr>
                          <m:t>Х </m:t>
                        </m:r>
                      </m:e>
                    </m:bar>
                  </m:oMath>
                </a14:m>
                <a:r>
                  <a:rPr lang="uk-UA" sz="2200" dirty="0"/>
                  <a:t>та А випадкові і незначимі. </a:t>
                </a:r>
                <a:endParaRPr lang="ru-RU" sz="22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uk-UA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uk-UA" sz="2200" dirty="0"/>
                  <a:t> – відмінності між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uk-UA" sz="2200" i="1">
                            <a:latin typeface="Cambria Math" panose="02040503050406030204" pitchFamily="18" charset="0"/>
                          </a:rPr>
                          <m:t>Х </m:t>
                        </m:r>
                      </m:e>
                    </m:bar>
                  </m:oMath>
                </a14:m>
                <a:r>
                  <a:rPr lang="uk-UA" sz="2200" dirty="0"/>
                  <a:t> та А достовірні, значимі. </a:t>
                </a:r>
                <a:endParaRPr lang="ru-RU" sz="2200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8184" y="1468486"/>
                <a:ext cx="8596668" cy="1562999"/>
              </a:xfrm>
              <a:blipFill rotWithShape="0">
                <a:blip r:embed="rId2"/>
                <a:stretch>
                  <a:fillRect l="-921" t="-31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/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398184" y="3031485"/>
                <a:ext cx="9829898" cy="38814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uk-UA" sz="2200" b="1" i="1" dirty="0" smtClean="0"/>
                  <a:t>2. Обчисліть емпіричне значення t-критерію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uk-UA" sz="2200" b="0" i="1" smtClean="0">
                            <a:latin typeface="Cambria Math" panose="02040503050406030204" pitchFamily="18" charset="0"/>
                          </a:rPr>
                          <m:t>емп</m:t>
                        </m:r>
                      </m:sub>
                    </m:sSub>
                  </m:oMath>
                </a14:m>
                <a:r>
                  <a:rPr lang="uk-UA" sz="2200" b="1" i="1" dirty="0" smtClean="0"/>
                  <a:t>) </a:t>
                </a:r>
                <a:r>
                  <a:rPr lang="uk-UA" sz="2200" b="1" i="1" dirty="0"/>
                  <a:t>за формулою</a:t>
                </a:r>
                <a:r>
                  <a:rPr lang="uk-UA" sz="2200" b="1" i="1" dirty="0" smtClean="0"/>
                  <a:t>:</a:t>
                </a:r>
              </a:p>
              <a:p>
                <a:pPr marL="0" indent="0">
                  <a:buNone/>
                </a:pPr>
                <a:endParaRPr lang="ru-RU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uk-UA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емп</m:t>
                          </m:r>
                        </m:sub>
                      </m:sSub>
                      <m:r>
                        <a:rPr lang="uk-UA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ru-RU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bar>
                                <m:barPr>
                                  <m:pos m:val="top"/>
                                  <m:ctrlPr>
                                    <a:rPr lang="ru-RU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uk-UA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Х</m:t>
                                  </m:r>
                                </m:e>
                              </m:bar>
                              <m:r>
                                <a:rPr lang="uk-UA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−А</m:t>
                              </m:r>
                            </m:e>
                          </m:d>
                        </m:num>
                        <m:den>
                          <m:f>
                            <m:fPr>
                              <m:type m:val="skw"/>
                              <m:ctrlPr>
                                <a:rPr lang="ru-RU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uk-UA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ru-RU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uk-UA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</m:rad>
                            </m:den>
                          </m:f>
                        </m:den>
                      </m:f>
                    </m:oMath>
                  </m:oMathPara>
                </a14:m>
                <a:endParaRPr lang="ru-RU" sz="2800" b="1" dirty="0">
                  <a:solidFill>
                    <a:srgbClr val="FF000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uk-UA" sz="2000" dirty="0" smtClean="0"/>
              </a:p>
              <a:p>
                <a:pPr marL="800100" lvl="2" indent="0">
                  <a:spcBef>
                    <a:spcPts val="0"/>
                  </a:spcBef>
                  <a:buNone/>
                </a:pPr>
                <a:r>
                  <a:rPr lang="uk-UA" sz="2000" dirty="0" err="1" smtClean="0"/>
                  <a:t>df</a:t>
                </a:r>
                <a:r>
                  <a:rPr lang="uk-UA" sz="2000" dirty="0" smtClean="0"/>
                  <a:t> </a:t>
                </a:r>
                <a:r>
                  <a:rPr lang="uk-UA" sz="2000" dirty="0"/>
                  <a:t>–число ступенів свободи  </a:t>
                </a:r>
                <a:r>
                  <a:rPr lang="uk-UA" sz="2000" dirty="0" err="1"/>
                  <a:t>df</a:t>
                </a:r>
                <a:r>
                  <a:rPr lang="uk-UA" sz="2000" dirty="0"/>
                  <a:t> = n </a:t>
                </a:r>
                <a:r>
                  <a:rPr lang="uk-UA" sz="2000" dirty="0" smtClean="0"/>
                  <a:t>– 1; </a:t>
                </a:r>
                <a:endParaRPr lang="ru-RU" sz="2000" dirty="0" smtClean="0"/>
              </a:p>
              <a:p>
                <a:pPr marL="800100" lvl="2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uk-UA" sz="2000" i="1">
                            <a:latin typeface="Cambria Math" panose="02040503050406030204" pitchFamily="18" charset="0"/>
                          </a:rPr>
                          <m:t>Х </m:t>
                        </m:r>
                      </m:e>
                    </m:bar>
                  </m:oMath>
                </a14:m>
                <a:r>
                  <a:rPr lang="uk-UA" sz="2000" dirty="0"/>
                  <a:t>– середнє арифметичне;</a:t>
                </a:r>
                <a:endParaRPr lang="ru-RU" sz="2000" dirty="0"/>
              </a:p>
              <a:p>
                <a:pPr marL="800100" lvl="2" indent="0">
                  <a:spcBef>
                    <a:spcPts val="0"/>
                  </a:spcBef>
                  <a:buNone/>
                </a:pPr>
                <a:r>
                  <a:rPr lang="uk-UA" sz="2000" dirty="0"/>
                  <a:t>А – величина, з якою середнє арифметичне порівнюється;</a:t>
                </a:r>
                <a:endParaRPr lang="ru-RU" sz="2000" dirty="0"/>
              </a:p>
              <a:p>
                <a:pPr marL="800100" lvl="2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uk-UA" sz="2000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uk-UA" sz="2000" dirty="0"/>
                  <a:t> – стандартне відхилення; </a:t>
                </a:r>
                <a:endParaRPr lang="ru-RU" sz="2000" dirty="0"/>
              </a:p>
              <a:p>
                <a:pPr marL="800100" lvl="2" indent="0">
                  <a:spcBef>
                    <a:spcPts val="0"/>
                  </a:spcBef>
                  <a:buNone/>
                </a:pPr>
                <a:r>
                  <a:rPr lang="uk-UA" sz="2000" dirty="0"/>
                  <a:t>n – обсяг вибірки</a:t>
                </a:r>
                <a:r>
                  <a:rPr lang="uk-UA" dirty="0"/>
                  <a:t>.</a:t>
                </a:r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398184" y="3031485"/>
                <a:ext cx="9829898" cy="3881438"/>
              </a:xfrm>
              <a:blipFill rotWithShape="0">
                <a:blip r:embed="rId3"/>
                <a:stretch>
                  <a:fillRect l="-806" t="-10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3037-82DC-4A4C-AA60-EB281C3C028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95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571893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uk-UA" b="1" dirty="0"/>
              <a:t>Алгоритм обчислення t-критерію Стьюдента для однієї </a:t>
            </a:r>
            <a:r>
              <a:rPr lang="uk-UA" b="1" dirty="0" smtClean="0"/>
              <a:t>вибірки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596147" y="2494157"/>
            <a:ext cx="8774096" cy="38814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b="1" i="1" dirty="0"/>
              <a:t>3. Врахувавши число ступенів свободи</a:t>
            </a:r>
            <a:r>
              <a:rPr lang="uk-UA" sz="2400" dirty="0"/>
              <a:t> (</a:t>
            </a:r>
            <a:r>
              <a:rPr lang="uk-UA" sz="2400" dirty="0" err="1"/>
              <a:t>df</a:t>
            </a:r>
            <a:r>
              <a:rPr lang="uk-UA" sz="2400" dirty="0"/>
              <a:t>) за таблицею критичних значень критерію t-Стьюдента, знайдіть </a:t>
            </a:r>
            <a:r>
              <a:rPr lang="uk-UA" sz="2400" dirty="0" err="1"/>
              <a:t>t</a:t>
            </a:r>
            <a:r>
              <a:rPr lang="uk-UA" sz="2400" baseline="-25000" dirty="0" err="1"/>
              <a:t>крит</a:t>
            </a:r>
            <a:r>
              <a:rPr lang="uk-UA" sz="2400" dirty="0"/>
              <a:t> і порівняйте отримані значення:</a:t>
            </a:r>
            <a:endParaRPr lang="ru-RU" sz="2400" dirty="0"/>
          </a:p>
          <a:p>
            <a:pPr marL="0" indent="0">
              <a:buNone/>
            </a:pPr>
            <a:r>
              <a:rPr lang="uk-UA" sz="2400" dirty="0"/>
              <a:t>- якщо </a:t>
            </a:r>
            <a:r>
              <a:rPr lang="uk-UA" sz="2400" dirty="0" err="1"/>
              <a:t>t</a:t>
            </a:r>
            <a:r>
              <a:rPr lang="uk-UA" sz="2400" baseline="-25000" dirty="0" err="1"/>
              <a:t>емп</a:t>
            </a:r>
            <a:r>
              <a:rPr lang="uk-UA" sz="2400" dirty="0"/>
              <a:t> ≥ </a:t>
            </a:r>
            <a:r>
              <a:rPr lang="uk-UA" sz="2400" dirty="0" err="1"/>
              <a:t>t</a:t>
            </a:r>
            <a:r>
              <a:rPr lang="uk-UA" sz="2400" baseline="-25000" dirty="0" err="1"/>
              <a:t>табл</a:t>
            </a:r>
            <a:r>
              <a:rPr lang="uk-UA" sz="2400" dirty="0"/>
              <a:t> – приймають гіпотезу Н</a:t>
            </a:r>
            <a:r>
              <a:rPr lang="uk-UA" sz="2400" baseline="-25000" dirty="0"/>
              <a:t>1</a:t>
            </a:r>
            <a:r>
              <a:rPr lang="uk-UA" sz="2400" dirty="0"/>
              <a:t>;</a:t>
            </a:r>
            <a:endParaRPr lang="ru-RU" sz="2400" dirty="0"/>
          </a:p>
          <a:p>
            <a:pPr marL="0" indent="0">
              <a:buNone/>
            </a:pPr>
            <a:r>
              <a:rPr lang="uk-UA" sz="2400" dirty="0"/>
              <a:t>- якщо </a:t>
            </a:r>
            <a:r>
              <a:rPr lang="uk-UA" sz="2400" dirty="0" err="1"/>
              <a:t>t</a:t>
            </a:r>
            <a:r>
              <a:rPr lang="uk-UA" sz="2400" baseline="-25000" dirty="0" err="1"/>
              <a:t>емп</a:t>
            </a:r>
            <a:r>
              <a:rPr lang="uk-UA" sz="2400" dirty="0"/>
              <a:t> &lt; </a:t>
            </a:r>
            <a:r>
              <a:rPr lang="uk-UA" sz="2400" dirty="0" err="1"/>
              <a:t>t</a:t>
            </a:r>
            <a:r>
              <a:rPr lang="uk-UA" sz="2400" baseline="-25000" dirty="0" err="1"/>
              <a:t>табл</a:t>
            </a:r>
            <a:r>
              <a:rPr lang="uk-UA" sz="2400" dirty="0"/>
              <a:t> – приймають гіпотезу Н</a:t>
            </a:r>
            <a:r>
              <a:rPr lang="uk-UA" sz="2400" baseline="-25000" dirty="0"/>
              <a:t>0</a:t>
            </a:r>
            <a:r>
              <a:rPr lang="uk-UA" sz="2400" dirty="0"/>
              <a:t>.</a:t>
            </a:r>
            <a:endParaRPr lang="ru-RU" sz="2400" dirty="0"/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3037-82DC-4A4C-AA60-EB281C3C028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25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2749" y="1451728"/>
            <a:ext cx="8596668" cy="2689221"/>
          </a:xfrm>
        </p:spPr>
        <p:txBody>
          <a:bodyPr>
            <a:noAutofit/>
          </a:bodyPr>
          <a:lstStyle/>
          <a:p>
            <a:pPr algn="ctr"/>
            <a:r>
              <a:rPr lang="uk-UA" sz="5400" b="1" i="1" dirty="0"/>
              <a:t>Статистичний критерій t-Стьюдента для незалежних вибірок</a:t>
            </a:r>
            <a:endParaRPr lang="ru-RU" sz="5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3037-82DC-4A4C-AA60-EB281C3C028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51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699434"/>
                <a:ext cx="8476094" cy="5707053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uk-UA" sz="2400" b="1" dirty="0">
                    <a:solidFill>
                      <a:srgbClr val="0070C0"/>
                    </a:solidFill>
                  </a:rPr>
                  <a:t>Призначення критерію</a:t>
                </a:r>
                <a:r>
                  <a:rPr lang="uk-UA" sz="2400" dirty="0">
                    <a:solidFill>
                      <a:srgbClr val="0070C0"/>
                    </a:solidFill>
                  </a:rPr>
                  <a:t>: </a:t>
                </a:r>
                <a:r>
                  <a:rPr lang="uk-UA" sz="2400" dirty="0"/>
                  <a:t>перевірка гіпотези про достовірність різниці середніх на вибірках з розподілом, близьким до нормального. Дозволяє оцінити відмінності між середніми значеннями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uk-UA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bar>
                  </m:oMath>
                </a14:m>
                <a:r>
                  <a:rPr lang="uk-UA" sz="2400" dirty="0"/>
                  <a:t> та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uk-UA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bar>
                  </m:oMath>
                </a14:m>
                <a:r>
                  <a:rPr lang="uk-UA" sz="2400" dirty="0"/>
                  <a:t> двох вибірок.</a:t>
                </a:r>
                <a:endParaRPr lang="ru-RU" sz="2400" dirty="0"/>
              </a:p>
              <a:p>
                <a:pPr marL="0" indent="0" algn="just">
                  <a:buNone/>
                </a:pPr>
                <a:r>
                  <a:rPr lang="uk-UA" sz="2400" b="1" dirty="0">
                    <a:solidFill>
                      <a:srgbClr val="0070C0"/>
                    </a:solidFill>
                  </a:rPr>
                  <a:t>Область дії:</a:t>
                </a:r>
                <a:r>
                  <a:rPr lang="uk-UA" sz="2400" dirty="0">
                    <a:solidFill>
                      <a:srgbClr val="0070C0"/>
                    </a:solidFill>
                  </a:rPr>
                  <a:t> </a:t>
                </a:r>
                <a:r>
                  <a:rPr lang="uk-UA" sz="2400" dirty="0"/>
                  <a:t>дві незалежні вибірки (контрольна, експериментальна групи).</a:t>
                </a:r>
                <a:endParaRPr lang="ru-RU" sz="2400" dirty="0"/>
              </a:p>
              <a:p>
                <a:pPr marL="0" indent="0" algn="just">
                  <a:buNone/>
                </a:pPr>
                <a:r>
                  <a:rPr lang="uk-UA" sz="2400" b="1" dirty="0">
                    <a:solidFill>
                      <a:srgbClr val="0070C0"/>
                    </a:solidFill>
                  </a:rPr>
                  <a:t>Обмеження: </a:t>
                </a:r>
                <a:endParaRPr lang="ru-RU" sz="2400" dirty="0">
                  <a:solidFill>
                    <a:srgbClr val="0070C0"/>
                  </a:solidFill>
                </a:endParaRPr>
              </a:p>
              <a:p>
                <a:pPr lvl="0" algn="just"/>
                <a:r>
                  <a:rPr lang="uk-UA" sz="2400" dirty="0"/>
                  <a:t>дані виміряні у кількісних шкалах</a:t>
                </a:r>
                <a:endParaRPr lang="ru-RU" sz="2400" dirty="0"/>
              </a:p>
              <a:p>
                <a:pPr lvl="0" algn="just"/>
                <a:r>
                  <a:rPr lang="uk-UA" sz="2400" dirty="0"/>
                  <a:t>розподіл ознаки в обох вибірках відповідає закону нормального розподілу</a:t>
                </a:r>
                <a:endParaRPr lang="ru-RU" sz="2400" dirty="0"/>
              </a:p>
              <a:p>
                <a:pPr lvl="0" algn="just"/>
                <a:r>
                  <a:rPr lang="uk-UA" sz="2400" dirty="0"/>
                  <a:t>об’єм двох вибірок не повинні суттєво відрізнятися один від одного (не більше ніж у 1,5-2 рази)</a:t>
                </a:r>
                <a:endParaRPr lang="ru-RU" sz="2400" dirty="0"/>
              </a:p>
            </p:txBody>
          </p:sp>
        </mc:Choice>
        <mc:Fallback xmlns=""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699434"/>
                <a:ext cx="8476094" cy="5707053"/>
              </a:xfrm>
              <a:blipFill rotWithShape="0">
                <a:blip r:embed="rId3"/>
                <a:stretch>
                  <a:fillRect l="-1078" t="-855" r="-10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3037-82DC-4A4C-AA60-EB281C3C028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9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282</TotalTime>
  <Words>1190</Words>
  <Application>Microsoft Office PowerPoint</Application>
  <PresentationFormat>Широкоэкранный</PresentationFormat>
  <Paragraphs>307</Paragraphs>
  <Slides>32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Arial</vt:lpstr>
      <vt:lpstr>Calibri</vt:lpstr>
      <vt:lpstr>Cambria Math</vt:lpstr>
      <vt:lpstr>Times New Roman</vt:lpstr>
      <vt:lpstr>Trebuchet MS</vt:lpstr>
      <vt:lpstr>Wingdings 3</vt:lpstr>
      <vt:lpstr>Грань</vt:lpstr>
      <vt:lpstr>ПАРАМЕТРИЧНІ МЕТОДИ ПОРІВНЯННЯ ДВОХ ВИБІРОК</vt:lpstr>
      <vt:lpstr>План</vt:lpstr>
      <vt:lpstr>Презентация PowerPoint</vt:lpstr>
      <vt:lpstr>Критерій t-Стьюдента використовується у трьох випадках:</vt:lpstr>
      <vt:lpstr>Статистичний критерій t-Стьюдента для однієї вибірки</vt:lpstr>
      <vt:lpstr>Алгоритм обчислення t-критерію Стьюдента для однієї вибірки</vt:lpstr>
      <vt:lpstr>Алгоритм обчислення t-критерію Стьюдента для однієї вибірки</vt:lpstr>
      <vt:lpstr>Статистичний критерій t-Стьюдента для незалежних вибірок</vt:lpstr>
      <vt:lpstr>Презентация PowerPoint</vt:lpstr>
      <vt:lpstr>Формулювання гіпотез (приклади)</vt:lpstr>
      <vt:lpstr>У загальному вигляді формула для підрахунку t-критерія Стьюдента:   t_екс=|¯x-¯y|/σ </vt:lpstr>
      <vt:lpstr>Алгоритм підрахунку</vt:lpstr>
      <vt:lpstr>Алгоритм підрахунку</vt:lpstr>
      <vt:lpstr>Оцінювання результатів</vt:lpstr>
      <vt:lpstr>Задача 1</vt:lpstr>
      <vt:lpstr>Результати експерименту були представлені в таблиці, зроблено деякі розрахунки: 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Задача 2</vt:lpstr>
      <vt:lpstr>Презентация PowerPoint</vt:lpstr>
      <vt:lpstr>Статистичний критерій t-Стьюдента для залежних вибірок</vt:lpstr>
      <vt:lpstr>Презентация PowerPoint</vt:lpstr>
      <vt:lpstr>Оцінювання результатів</vt:lpstr>
      <vt:lpstr>Коефіцієнт Стьюдента обчислюють за формулою </vt:lpstr>
      <vt:lpstr>Задача 3</vt:lpstr>
      <vt:lpstr>Презентация PowerPoint</vt:lpstr>
      <vt:lpstr>Презентация PowerPoint</vt:lpstr>
      <vt:lpstr>Задача 4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ПАРАМЕТРИЧНІ МЕТОДИ ПОРІВНЯННЯ ДВОХ ВИБІРОК</dc:title>
  <dc:creator>Home-PC</dc:creator>
  <cp:lastModifiedBy>Home-PC</cp:lastModifiedBy>
  <cp:revision>42</cp:revision>
  <dcterms:created xsi:type="dcterms:W3CDTF">2020-04-15T16:34:12Z</dcterms:created>
  <dcterms:modified xsi:type="dcterms:W3CDTF">2021-04-22T06:02:09Z</dcterms:modified>
</cp:coreProperties>
</file>