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E98818-9B96-41DA-A2C6-548ED11CC18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36A0C74-FD88-4684-BFA2-1170FEDB39CA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/>
            <a:t>Інклюзивна політика</a:t>
          </a:r>
          <a:endParaRPr lang="ru-RU" dirty="0"/>
        </a:p>
      </dgm:t>
    </dgm:pt>
    <dgm:pt modelId="{CFADE411-0EDF-4BA5-AC33-D47A711B8C13}" type="parTrans" cxnId="{937A0EEA-8C0F-4A6D-A160-504BEDC938EB}">
      <dgm:prSet/>
      <dgm:spPr/>
      <dgm:t>
        <a:bodyPr/>
        <a:lstStyle/>
        <a:p>
          <a:endParaRPr lang="ru-RU"/>
        </a:p>
      </dgm:t>
    </dgm:pt>
    <dgm:pt modelId="{DBC6859F-E1E9-44D5-8E03-63022978FC21}" type="sibTrans" cxnId="{937A0EEA-8C0F-4A6D-A160-504BEDC938EB}">
      <dgm:prSet/>
      <dgm:spPr/>
      <dgm:t>
        <a:bodyPr/>
        <a:lstStyle/>
        <a:p>
          <a:endParaRPr lang="ru-RU"/>
        </a:p>
      </dgm:t>
    </dgm:pt>
    <dgm:pt modelId="{654F8A83-CEA2-4544-8FE5-BE4AC4BF1311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/>
            <a:t>Інклюзивна культура</a:t>
          </a:r>
          <a:endParaRPr lang="ru-RU" dirty="0"/>
        </a:p>
      </dgm:t>
    </dgm:pt>
    <dgm:pt modelId="{B5B716FF-22A5-4215-8D33-942DAF18EB24}" type="parTrans" cxnId="{9FA9DD14-D0F9-4146-A34A-7B72DAD3C552}">
      <dgm:prSet/>
      <dgm:spPr/>
      <dgm:t>
        <a:bodyPr/>
        <a:lstStyle/>
        <a:p>
          <a:endParaRPr lang="ru-RU"/>
        </a:p>
      </dgm:t>
    </dgm:pt>
    <dgm:pt modelId="{CBD9FA2A-3915-4F40-A3B5-4F91E5AC0B72}" type="sibTrans" cxnId="{9FA9DD14-D0F9-4146-A34A-7B72DAD3C552}">
      <dgm:prSet/>
      <dgm:spPr/>
      <dgm:t>
        <a:bodyPr/>
        <a:lstStyle/>
        <a:p>
          <a:endParaRPr lang="ru-RU"/>
        </a:p>
      </dgm:t>
    </dgm:pt>
    <dgm:pt modelId="{90015B03-1DFE-4ED4-9A0B-87EA9EF499CE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/>
            <a:t>Інклюзивна практика</a:t>
          </a:r>
          <a:endParaRPr lang="ru-RU" dirty="0"/>
        </a:p>
      </dgm:t>
    </dgm:pt>
    <dgm:pt modelId="{E58134B1-6313-4AE0-9E74-D2801D6FC038}" type="parTrans" cxnId="{8DD94538-F707-4304-B062-429DD1BD1227}">
      <dgm:prSet/>
      <dgm:spPr/>
      <dgm:t>
        <a:bodyPr/>
        <a:lstStyle/>
        <a:p>
          <a:endParaRPr lang="ru-RU"/>
        </a:p>
      </dgm:t>
    </dgm:pt>
    <dgm:pt modelId="{F70CB3C4-9A26-49DA-AF48-85205545F939}" type="sibTrans" cxnId="{8DD94538-F707-4304-B062-429DD1BD1227}">
      <dgm:prSet/>
      <dgm:spPr/>
      <dgm:t>
        <a:bodyPr/>
        <a:lstStyle/>
        <a:p>
          <a:endParaRPr lang="ru-RU"/>
        </a:p>
      </dgm:t>
    </dgm:pt>
    <dgm:pt modelId="{04539F0B-D0DE-4CF9-B128-E7648CF8993E}" type="pres">
      <dgm:prSet presAssocID="{44E98818-9B96-41DA-A2C6-548ED11CC18F}" presName="compositeShape" presStyleCnt="0">
        <dgm:presLayoutVars>
          <dgm:chMax val="7"/>
          <dgm:dir/>
          <dgm:resizeHandles val="exact"/>
        </dgm:presLayoutVars>
      </dgm:prSet>
      <dgm:spPr/>
    </dgm:pt>
    <dgm:pt modelId="{21C7D945-CD13-4049-A1BB-492C1F593FBB}" type="pres">
      <dgm:prSet presAssocID="{536A0C74-FD88-4684-BFA2-1170FEDB39CA}" presName="circ1" presStyleLbl="vennNode1" presStyleIdx="0" presStyleCnt="3"/>
      <dgm:spPr/>
    </dgm:pt>
    <dgm:pt modelId="{4CACCC95-18BE-4159-B2DE-035368101575}" type="pres">
      <dgm:prSet presAssocID="{536A0C74-FD88-4684-BFA2-1170FEDB39C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F4043FA-CC3B-439B-8731-4DD53FB19A9C}" type="pres">
      <dgm:prSet presAssocID="{654F8A83-CEA2-4544-8FE5-BE4AC4BF1311}" presName="circ2" presStyleLbl="vennNode1" presStyleIdx="1" presStyleCnt="3"/>
      <dgm:spPr/>
    </dgm:pt>
    <dgm:pt modelId="{4FC3B425-230A-4AE6-827A-6625359EB948}" type="pres">
      <dgm:prSet presAssocID="{654F8A83-CEA2-4544-8FE5-BE4AC4BF131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1A86A02-E9D6-4B35-9EB1-95EEEF85C11B}" type="pres">
      <dgm:prSet presAssocID="{90015B03-1DFE-4ED4-9A0B-87EA9EF499CE}" presName="circ3" presStyleLbl="vennNode1" presStyleIdx="2" presStyleCnt="3"/>
      <dgm:spPr/>
    </dgm:pt>
    <dgm:pt modelId="{D9538177-FFAF-44B4-9136-D38BE9D937EA}" type="pres">
      <dgm:prSet presAssocID="{90015B03-1DFE-4ED4-9A0B-87EA9EF499C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FA9DD14-D0F9-4146-A34A-7B72DAD3C552}" srcId="{44E98818-9B96-41DA-A2C6-548ED11CC18F}" destId="{654F8A83-CEA2-4544-8FE5-BE4AC4BF1311}" srcOrd="1" destOrd="0" parTransId="{B5B716FF-22A5-4215-8D33-942DAF18EB24}" sibTransId="{CBD9FA2A-3915-4F40-A3B5-4F91E5AC0B72}"/>
    <dgm:cxn modelId="{72F8521D-081B-4F2C-83D2-468569C21AC3}" type="presOf" srcId="{90015B03-1DFE-4ED4-9A0B-87EA9EF499CE}" destId="{81A86A02-E9D6-4B35-9EB1-95EEEF85C11B}" srcOrd="0" destOrd="0" presId="urn:microsoft.com/office/officeart/2005/8/layout/venn1"/>
    <dgm:cxn modelId="{2F4EE71E-DC1F-4305-9499-F9BE5D8637BA}" type="presOf" srcId="{536A0C74-FD88-4684-BFA2-1170FEDB39CA}" destId="{4CACCC95-18BE-4159-B2DE-035368101575}" srcOrd="1" destOrd="0" presId="urn:microsoft.com/office/officeart/2005/8/layout/venn1"/>
    <dgm:cxn modelId="{8DD94538-F707-4304-B062-429DD1BD1227}" srcId="{44E98818-9B96-41DA-A2C6-548ED11CC18F}" destId="{90015B03-1DFE-4ED4-9A0B-87EA9EF499CE}" srcOrd="2" destOrd="0" parTransId="{E58134B1-6313-4AE0-9E74-D2801D6FC038}" sibTransId="{F70CB3C4-9A26-49DA-AF48-85205545F939}"/>
    <dgm:cxn modelId="{184D8B4D-FEF1-4CDE-A109-ACC361A24FA7}" type="presOf" srcId="{654F8A83-CEA2-4544-8FE5-BE4AC4BF1311}" destId="{4FC3B425-230A-4AE6-827A-6625359EB948}" srcOrd="1" destOrd="0" presId="urn:microsoft.com/office/officeart/2005/8/layout/venn1"/>
    <dgm:cxn modelId="{3735B474-27F0-427B-BC57-85646354AAAF}" type="presOf" srcId="{536A0C74-FD88-4684-BFA2-1170FEDB39CA}" destId="{21C7D945-CD13-4049-A1BB-492C1F593FBB}" srcOrd="0" destOrd="0" presId="urn:microsoft.com/office/officeart/2005/8/layout/venn1"/>
    <dgm:cxn modelId="{E81187A0-AB6E-4E10-A7F9-5FAC49FF0A49}" type="presOf" srcId="{90015B03-1DFE-4ED4-9A0B-87EA9EF499CE}" destId="{D9538177-FFAF-44B4-9136-D38BE9D937EA}" srcOrd="1" destOrd="0" presId="urn:microsoft.com/office/officeart/2005/8/layout/venn1"/>
    <dgm:cxn modelId="{937A0EEA-8C0F-4A6D-A160-504BEDC938EB}" srcId="{44E98818-9B96-41DA-A2C6-548ED11CC18F}" destId="{536A0C74-FD88-4684-BFA2-1170FEDB39CA}" srcOrd="0" destOrd="0" parTransId="{CFADE411-0EDF-4BA5-AC33-D47A711B8C13}" sibTransId="{DBC6859F-E1E9-44D5-8E03-63022978FC21}"/>
    <dgm:cxn modelId="{B7A6A7F4-5759-4FCD-AA3F-D0CCE8201EF7}" type="presOf" srcId="{654F8A83-CEA2-4544-8FE5-BE4AC4BF1311}" destId="{3F4043FA-CC3B-439B-8731-4DD53FB19A9C}" srcOrd="0" destOrd="0" presId="urn:microsoft.com/office/officeart/2005/8/layout/venn1"/>
    <dgm:cxn modelId="{A36156F5-6C2F-43C7-86DF-F7CE8C663C26}" type="presOf" srcId="{44E98818-9B96-41DA-A2C6-548ED11CC18F}" destId="{04539F0B-D0DE-4CF9-B128-E7648CF8993E}" srcOrd="0" destOrd="0" presId="urn:microsoft.com/office/officeart/2005/8/layout/venn1"/>
    <dgm:cxn modelId="{7DBAE7B9-F094-4F5B-9E27-926314CBF9C7}" type="presParOf" srcId="{04539F0B-D0DE-4CF9-B128-E7648CF8993E}" destId="{21C7D945-CD13-4049-A1BB-492C1F593FBB}" srcOrd="0" destOrd="0" presId="urn:microsoft.com/office/officeart/2005/8/layout/venn1"/>
    <dgm:cxn modelId="{2CF92FB2-5027-48D4-8A7F-548D18A3E2A6}" type="presParOf" srcId="{04539F0B-D0DE-4CF9-B128-E7648CF8993E}" destId="{4CACCC95-18BE-4159-B2DE-035368101575}" srcOrd="1" destOrd="0" presId="urn:microsoft.com/office/officeart/2005/8/layout/venn1"/>
    <dgm:cxn modelId="{652E08E8-9160-4E69-8AE9-3C7BC574C0B8}" type="presParOf" srcId="{04539F0B-D0DE-4CF9-B128-E7648CF8993E}" destId="{3F4043FA-CC3B-439B-8731-4DD53FB19A9C}" srcOrd="2" destOrd="0" presId="urn:microsoft.com/office/officeart/2005/8/layout/venn1"/>
    <dgm:cxn modelId="{D099151A-1C92-4CD5-8BFB-619C3B57462A}" type="presParOf" srcId="{04539F0B-D0DE-4CF9-B128-E7648CF8993E}" destId="{4FC3B425-230A-4AE6-827A-6625359EB948}" srcOrd="3" destOrd="0" presId="urn:microsoft.com/office/officeart/2005/8/layout/venn1"/>
    <dgm:cxn modelId="{B083E43D-128A-43B6-B6F2-972005591C87}" type="presParOf" srcId="{04539F0B-D0DE-4CF9-B128-E7648CF8993E}" destId="{81A86A02-E9D6-4B35-9EB1-95EEEF85C11B}" srcOrd="4" destOrd="0" presId="urn:microsoft.com/office/officeart/2005/8/layout/venn1"/>
    <dgm:cxn modelId="{92C8D6FA-122A-4FBA-BF2D-1D63A44AA5DF}" type="presParOf" srcId="{04539F0B-D0DE-4CF9-B128-E7648CF8993E}" destId="{D9538177-FFAF-44B4-9136-D38BE9D937E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245471-D40E-420E-A1B3-C02895F071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8F1F3E2-1923-456B-810D-205D44C92DA3}">
      <dgm:prSet/>
      <dgm:spPr/>
      <dgm:t>
        <a:bodyPr/>
        <a:lstStyle/>
        <a:p>
          <a:pPr rtl="0"/>
          <a:r>
            <a:rPr lang="ru-RU" b="1" dirty="0" err="1">
              <a:solidFill>
                <a:schemeClr val="tx1"/>
              </a:solidFill>
            </a:rPr>
            <a:t>Інтеграція</a:t>
          </a:r>
          <a:r>
            <a:rPr lang="ru-RU" b="1" dirty="0">
              <a:solidFill>
                <a:schemeClr val="tx1"/>
              </a:solidFill>
            </a:rPr>
            <a:t>, в </a:t>
          </a:r>
          <a:r>
            <a:rPr lang="ru-RU" b="1" dirty="0" err="1">
              <a:solidFill>
                <a:schemeClr val="tx1"/>
              </a:solidFill>
            </a:rPr>
            <a:t>більшій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мірі</a:t>
          </a:r>
          <a:r>
            <a:rPr lang="ru-RU" b="1" dirty="0">
              <a:solidFill>
                <a:schemeClr val="tx1"/>
              </a:solidFill>
            </a:rPr>
            <a:t>, </a:t>
          </a:r>
          <a:r>
            <a:rPr lang="ru-RU" b="1" dirty="0" err="1">
              <a:solidFill>
                <a:schemeClr val="tx1"/>
              </a:solidFill>
            </a:rPr>
            <a:t>передбачає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пристосування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дітей</a:t>
          </a:r>
          <a:r>
            <a:rPr lang="ru-RU" b="1" dirty="0">
              <a:solidFill>
                <a:schemeClr val="tx1"/>
              </a:solidFill>
            </a:rPr>
            <a:t> з </a:t>
          </a:r>
          <a:r>
            <a:rPr lang="ru-RU" b="1" dirty="0" err="1">
              <a:solidFill>
                <a:schemeClr val="tx1"/>
              </a:solidFill>
            </a:rPr>
            <a:t>психічними</a:t>
          </a:r>
          <a:r>
            <a:rPr lang="ru-RU" b="1" dirty="0">
              <a:solidFill>
                <a:schemeClr val="tx1"/>
              </a:solidFill>
            </a:rPr>
            <a:t> і </a:t>
          </a:r>
          <a:r>
            <a:rPr lang="ru-RU" b="1" dirty="0" err="1">
              <a:solidFill>
                <a:schemeClr val="tx1"/>
              </a:solidFill>
            </a:rPr>
            <a:t>фізичними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порушеннями</a:t>
          </a:r>
          <a:r>
            <a:rPr lang="ru-RU" b="1" dirty="0">
              <a:solidFill>
                <a:schemeClr val="tx1"/>
              </a:solidFill>
            </a:rPr>
            <a:t> до </a:t>
          </a:r>
          <a:r>
            <a:rPr lang="ru-RU" b="1" dirty="0" err="1">
              <a:solidFill>
                <a:schemeClr val="tx1"/>
              </a:solidFill>
            </a:rPr>
            <a:t>вимог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всієї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системи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освіти</a:t>
          </a:r>
          <a:endParaRPr lang="uk-UA" dirty="0">
            <a:solidFill>
              <a:schemeClr val="tx1"/>
            </a:solidFill>
          </a:endParaRPr>
        </a:p>
      </dgm:t>
    </dgm:pt>
    <dgm:pt modelId="{482A9739-1E60-41BC-8130-A854FBBF166B}" type="parTrans" cxnId="{DAE9AAC8-D4BB-4045-85FE-3CEA71C96036}">
      <dgm:prSet/>
      <dgm:spPr/>
      <dgm:t>
        <a:bodyPr/>
        <a:lstStyle/>
        <a:p>
          <a:endParaRPr lang="uk-UA"/>
        </a:p>
      </dgm:t>
    </dgm:pt>
    <dgm:pt modelId="{F848A944-99CC-42E8-BFE2-D9C8C8B03C22}" type="sibTrans" cxnId="{DAE9AAC8-D4BB-4045-85FE-3CEA71C96036}">
      <dgm:prSet/>
      <dgm:spPr/>
      <dgm:t>
        <a:bodyPr/>
        <a:lstStyle/>
        <a:p>
          <a:endParaRPr lang="uk-UA"/>
        </a:p>
      </dgm:t>
    </dgm:pt>
    <dgm:pt modelId="{51B8D892-5408-4C1F-89A0-9E9FF10E188C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b="1" dirty="0" err="1">
              <a:solidFill>
                <a:schemeClr val="tx1"/>
              </a:solidFill>
            </a:rPr>
            <a:t>Інклюзія</a:t>
          </a:r>
          <a:r>
            <a:rPr lang="ru-RU" b="1" dirty="0">
              <a:solidFill>
                <a:schemeClr val="tx1"/>
              </a:solidFill>
            </a:rPr>
            <a:t>, в </a:t>
          </a:r>
          <a:r>
            <a:rPr lang="ru-RU" b="1" dirty="0" err="1">
              <a:solidFill>
                <a:schemeClr val="tx1"/>
              </a:solidFill>
            </a:rPr>
            <a:t>більшій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мірі</a:t>
          </a:r>
          <a:r>
            <a:rPr lang="ru-RU" b="1" dirty="0">
              <a:solidFill>
                <a:schemeClr val="tx1"/>
              </a:solidFill>
            </a:rPr>
            <a:t>, </a:t>
          </a:r>
          <a:r>
            <a:rPr lang="ru-RU" b="1" dirty="0" err="1">
              <a:solidFill>
                <a:schemeClr val="tx1"/>
              </a:solidFill>
            </a:rPr>
            <a:t>полягає</a:t>
          </a:r>
          <a:r>
            <a:rPr lang="ru-RU" b="1" dirty="0">
              <a:solidFill>
                <a:schemeClr val="tx1"/>
              </a:solidFill>
            </a:rPr>
            <a:t> в </a:t>
          </a:r>
          <a:r>
            <a:rPr lang="ru-RU" b="1" dirty="0" err="1">
              <a:solidFill>
                <a:schemeClr val="tx1"/>
              </a:solidFill>
            </a:rPr>
            <a:t>адаптації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системи</a:t>
          </a:r>
          <a:r>
            <a:rPr lang="ru-RU" b="1" dirty="0">
              <a:solidFill>
                <a:schemeClr val="tx1"/>
              </a:solidFill>
            </a:rPr>
            <a:t> до потреб </a:t>
          </a:r>
          <a:r>
            <a:rPr lang="ru-RU" b="1" dirty="0" err="1">
              <a:solidFill>
                <a:schemeClr val="tx1"/>
              </a:solidFill>
            </a:rPr>
            <a:t>дитини</a:t>
          </a:r>
          <a:endParaRPr lang="uk-UA" dirty="0">
            <a:solidFill>
              <a:schemeClr val="tx1"/>
            </a:solidFill>
          </a:endParaRPr>
        </a:p>
      </dgm:t>
    </dgm:pt>
    <dgm:pt modelId="{3FED5069-CB8D-4205-8298-82E9BD04A467}" type="parTrans" cxnId="{40FAFCA2-4996-4456-B5E7-732EF1122946}">
      <dgm:prSet/>
      <dgm:spPr/>
      <dgm:t>
        <a:bodyPr/>
        <a:lstStyle/>
        <a:p>
          <a:endParaRPr lang="uk-UA"/>
        </a:p>
      </dgm:t>
    </dgm:pt>
    <dgm:pt modelId="{2FE9C345-E050-4EC3-8611-FBF0CD7E450F}" type="sibTrans" cxnId="{40FAFCA2-4996-4456-B5E7-732EF1122946}">
      <dgm:prSet/>
      <dgm:spPr/>
      <dgm:t>
        <a:bodyPr/>
        <a:lstStyle/>
        <a:p>
          <a:endParaRPr lang="uk-UA"/>
        </a:p>
      </dgm:t>
    </dgm:pt>
    <dgm:pt modelId="{85854A47-6CF1-4317-BD81-91C8D8A807E9}" type="pres">
      <dgm:prSet presAssocID="{62245471-D40E-420E-A1B3-C02895F07129}" presName="linear" presStyleCnt="0">
        <dgm:presLayoutVars>
          <dgm:animLvl val="lvl"/>
          <dgm:resizeHandles val="exact"/>
        </dgm:presLayoutVars>
      </dgm:prSet>
      <dgm:spPr/>
    </dgm:pt>
    <dgm:pt modelId="{206ECE0E-9285-4536-BCB2-EE0B0B49EE0D}" type="pres">
      <dgm:prSet presAssocID="{F8F1F3E2-1923-456B-810D-205D44C92DA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E8CD3F4-0C43-4041-B757-45E0A6370B3D}" type="pres">
      <dgm:prSet presAssocID="{F848A944-99CC-42E8-BFE2-D9C8C8B03C22}" presName="spacer" presStyleCnt="0"/>
      <dgm:spPr/>
    </dgm:pt>
    <dgm:pt modelId="{3458F834-AFF9-4881-AF4B-0F2C65704DE8}" type="pres">
      <dgm:prSet presAssocID="{51B8D892-5408-4C1F-89A0-9E9FF10E188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28A271D-2F74-4C6B-9062-8EAF460BF01E}" type="presOf" srcId="{62245471-D40E-420E-A1B3-C02895F07129}" destId="{85854A47-6CF1-4317-BD81-91C8D8A807E9}" srcOrd="0" destOrd="0" presId="urn:microsoft.com/office/officeart/2005/8/layout/vList2"/>
    <dgm:cxn modelId="{1C4B235B-CB94-4210-9E1C-951957E0560E}" type="presOf" srcId="{51B8D892-5408-4C1F-89A0-9E9FF10E188C}" destId="{3458F834-AFF9-4881-AF4B-0F2C65704DE8}" srcOrd="0" destOrd="0" presId="urn:microsoft.com/office/officeart/2005/8/layout/vList2"/>
    <dgm:cxn modelId="{9CDBCC5B-5CAE-435E-A1DE-9C9018EB697A}" type="presOf" srcId="{F8F1F3E2-1923-456B-810D-205D44C92DA3}" destId="{206ECE0E-9285-4536-BCB2-EE0B0B49EE0D}" srcOrd="0" destOrd="0" presId="urn:microsoft.com/office/officeart/2005/8/layout/vList2"/>
    <dgm:cxn modelId="{40FAFCA2-4996-4456-B5E7-732EF1122946}" srcId="{62245471-D40E-420E-A1B3-C02895F07129}" destId="{51B8D892-5408-4C1F-89A0-9E9FF10E188C}" srcOrd="1" destOrd="0" parTransId="{3FED5069-CB8D-4205-8298-82E9BD04A467}" sibTransId="{2FE9C345-E050-4EC3-8611-FBF0CD7E450F}"/>
    <dgm:cxn modelId="{DAE9AAC8-D4BB-4045-85FE-3CEA71C96036}" srcId="{62245471-D40E-420E-A1B3-C02895F07129}" destId="{F8F1F3E2-1923-456B-810D-205D44C92DA3}" srcOrd="0" destOrd="0" parTransId="{482A9739-1E60-41BC-8130-A854FBBF166B}" sibTransId="{F848A944-99CC-42E8-BFE2-D9C8C8B03C22}"/>
    <dgm:cxn modelId="{8D1C29D7-2E4E-4D58-811D-DF4AD1EE06F2}" type="presParOf" srcId="{85854A47-6CF1-4317-BD81-91C8D8A807E9}" destId="{206ECE0E-9285-4536-BCB2-EE0B0B49EE0D}" srcOrd="0" destOrd="0" presId="urn:microsoft.com/office/officeart/2005/8/layout/vList2"/>
    <dgm:cxn modelId="{0D627EDA-9732-41A9-9361-E91D587EB291}" type="presParOf" srcId="{85854A47-6CF1-4317-BD81-91C8D8A807E9}" destId="{DE8CD3F4-0C43-4041-B757-45E0A6370B3D}" srcOrd="1" destOrd="0" presId="urn:microsoft.com/office/officeart/2005/8/layout/vList2"/>
    <dgm:cxn modelId="{1461BF44-8F57-41D0-9F19-4DAC95F692EA}" type="presParOf" srcId="{85854A47-6CF1-4317-BD81-91C8D8A807E9}" destId="{3458F834-AFF9-4881-AF4B-0F2C65704DE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C0BBF8-92CE-4880-A214-B57E8966D79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6C59149-1263-4646-80E0-02820FAB26E2}">
      <dgm:prSet/>
      <dgm:spPr/>
      <dgm:t>
        <a:bodyPr/>
        <a:lstStyle/>
        <a:p>
          <a:pPr rtl="0"/>
          <a:r>
            <a:rPr lang="ru-RU" b="1" dirty="0" err="1">
              <a:solidFill>
                <a:schemeClr val="tx1"/>
              </a:solidFill>
            </a:rPr>
            <a:t>Інклюзивне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навчання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вимагає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використання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специфічних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корекційних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засобів</a:t>
          </a:r>
          <a:r>
            <a:rPr lang="ru-RU" b="1" dirty="0">
              <a:solidFill>
                <a:schemeClr val="tx1"/>
              </a:solidFill>
            </a:rPr>
            <a:t>, </a:t>
          </a:r>
          <a:r>
            <a:rPr lang="ru-RU" b="1" dirty="0" err="1">
              <a:solidFill>
                <a:schemeClr val="tx1"/>
              </a:solidFill>
            </a:rPr>
            <a:t>які</a:t>
          </a:r>
          <a:r>
            <a:rPr lang="ru-RU" b="1" dirty="0">
              <a:solidFill>
                <a:schemeClr val="tx1"/>
              </a:solidFill>
            </a:rPr>
            <a:t> не </a:t>
          </a:r>
          <a:r>
            <a:rPr lang="ru-RU" b="1" dirty="0" err="1">
              <a:solidFill>
                <a:schemeClr val="tx1"/>
              </a:solidFill>
            </a:rPr>
            <a:t>застосовуються</a:t>
          </a:r>
          <a:r>
            <a:rPr lang="ru-RU" b="1" dirty="0">
              <a:solidFill>
                <a:schemeClr val="tx1"/>
              </a:solidFill>
            </a:rPr>
            <a:t> у </a:t>
          </a:r>
          <a:r>
            <a:rPr lang="ru-RU" b="1" dirty="0" err="1">
              <a:solidFill>
                <a:schemeClr val="tx1"/>
              </a:solidFill>
            </a:rPr>
            <a:t>звичайній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освіті</a:t>
          </a:r>
          <a:endParaRPr lang="uk-UA" dirty="0">
            <a:solidFill>
              <a:schemeClr val="tx1"/>
            </a:solidFill>
          </a:endParaRPr>
        </a:p>
      </dgm:t>
    </dgm:pt>
    <dgm:pt modelId="{A6482358-47FB-477D-BD3E-4CACA7E09FBC}" type="parTrans" cxnId="{FBF6DAE0-A8C6-4AA0-BCC8-B42178F46C8D}">
      <dgm:prSet/>
      <dgm:spPr/>
      <dgm:t>
        <a:bodyPr/>
        <a:lstStyle/>
        <a:p>
          <a:endParaRPr lang="uk-UA"/>
        </a:p>
      </dgm:t>
    </dgm:pt>
    <dgm:pt modelId="{4B9533D7-3F37-4F8C-9878-8D97608D1000}" type="sibTrans" cxnId="{FBF6DAE0-A8C6-4AA0-BCC8-B42178F46C8D}">
      <dgm:prSet/>
      <dgm:spPr/>
      <dgm:t>
        <a:bodyPr/>
        <a:lstStyle/>
        <a:p>
          <a:endParaRPr lang="uk-UA"/>
        </a:p>
      </dgm:t>
    </dgm:pt>
    <dgm:pt modelId="{A274D488-146D-48DD-B667-F7E1DC6180BA}" type="pres">
      <dgm:prSet presAssocID="{55C0BBF8-92CE-4880-A214-B57E8966D79C}" presName="linearFlow" presStyleCnt="0">
        <dgm:presLayoutVars>
          <dgm:dir/>
          <dgm:animLvl val="lvl"/>
          <dgm:resizeHandles val="exact"/>
        </dgm:presLayoutVars>
      </dgm:prSet>
      <dgm:spPr/>
    </dgm:pt>
    <dgm:pt modelId="{D7B55971-99A4-4797-BEA8-5867B7F749BA}" type="pres">
      <dgm:prSet presAssocID="{76C59149-1263-4646-80E0-02820FAB26E2}" presName="composite" presStyleCnt="0"/>
      <dgm:spPr/>
    </dgm:pt>
    <dgm:pt modelId="{42092FA4-B29F-4DF2-9414-76356348BF1D}" type="pres">
      <dgm:prSet presAssocID="{76C59149-1263-4646-80E0-02820FAB26E2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8CD6ECE1-39C3-4E0E-8AC8-3E33298BF81E}" type="pres">
      <dgm:prSet presAssocID="{76C59149-1263-4646-80E0-02820FAB26E2}" presName="descendantText" presStyleLbl="alignAcc1" presStyleIdx="0" presStyleCnt="1" custScaleX="93395" custScaleY="84822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C60562A2-109F-4ECC-8FDA-E3BC16BA7B57}" type="presOf" srcId="{76C59149-1263-4646-80E0-02820FAB26E2}" destId="{42092FA4-B29F-4DF2-9414-76356348BF1D}" srcOrd="0" destOrd="0" presId="urn:microsoft.com/office/officeart/2005/8/layout/chevron2"/>
    <dgm:cxn modelId="{75A221AF-A227-4EAA-9CFE-DC544AC116AE}" type="presOf" srcId="{55C0BBF8-92CE-4880-A214-B57E8966D79C}" destId="{A274D488-146D-48DD-B667-F7E1DC6180BA}" srcOrd="0" destOrd="0" presId="urn:microsoft.com/office/officeart/2005/8/layout/chevron2"/>
    <dgm:cxn modelId="{FBF6DAE0-A8C6-4AA0-BCC8-B42178F46C8D}" srcId="{55C0BBF8-92CE-4880-A214-B57E8966D79C}" destId="{76C59149-1263-4646-80E0-02820FAB26E2}" srcOrd="0" destOrd="0" parTransId="{A6482358-47FB-477D-BD3E-4CACA7E09FBC}" sibTransId="{4B9533D7-3F37-4F8C-9878-8D97608D1000}"/>
    <dgm:cxn modelId="{4062DD71-7534-413D-93B6-B0435C8B4779}" type="presParOf" srcId="{A274D488-146D-48DD-B667-F7E1DC6180BA}" destId="{D7B55971-99A4-4797-BEA8-5867B7F749BA}" srcOrd="0" destOrd="0" presId="urn:microsoft.com/office/officeart/2005/8/layout/chevron2"/>
    <dgm:cxn modelId="{1B776018-4676-4564-826C-0F3D3B3C613D}" type="presParOf" srcId="{D7B55971-99A4-4797-BEA8-5867B7F749BA}" destId="{42092FA4-B29F-4DF2-9414-76356348BF1D}" srcOrd="0" destOrd="0" presId="urn:microsoft.com/office/officeart/2005/8/layout/chevron2"/>
    <dgm:cxn modelId="{CF2B82E1-602D-46F0-9693-F4EAF12A95CF}" type="presParOf" srcId="{D7B55971-99A4-4797-BEA8-5867B7F749BA}" destId="{8CD6ECE1-39C3-4E0E-8AC8-3E33298BF8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F255EB-C2A6-4723-A722-363197FFD2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8BE985B2-8AD3-49C7-87A6-FECB60918733}">
      <dgm:prSet/>
      <dgm:spPr/>
      <dgm:t>
        <a:bodyPr/>
        <a:lstStyle/>
        <a:p>
          <a:pPr rtl="0"/>
          <a:r>
            <a:rPr lang="ru-RU" b="1" dirty="0" err="1">
              <a:solidFill>
                <a:schemeClr val="tx1"/>
              </a:solidFill>
            </a:rPr>
            <a:t>Відторгнення</a:t>
          </a:r>
          <a:endParaRPr lang="uk-UA" dirty="0">
            <a:solidFill>
              <a:schemeClr val="tx1"/>
            </a:solidFill>
          </a:endParaRPr>
        </a:p>
      </dgm:t>
    </dgm:pt>
    <dgm:pt modelId="{16447664-C8D7-47F4-910F-0E0300054B17}" type="parTrans" cxnId="{6A88C4A1-1110-43DC-9BC2-7FAA88E966B7}">
      <dgm:prSet/>
      <dgm:spPr/>
      <dgm:t>
        <a:bodyPr/>
        <a:lstStyle/>
        <a:p>
          <a:endParaRPr lang="uk-UA"/>
        </a:p>
      </dgm:t>
    </dgm:pt>
    <dgm:pt modelId="{AAD78023-9E79-479A-926A-4FB5CCF45961}" type="sibTrans" cxnId="{6A88C4A1-1110-43DC-9BC2-7FAA88E966B7}">
      <dgm:prSet/>
      <dgm:spPr/>
      <dgm:t>
        <a:bodyPr/>
        <a:lstStyle/>
        <a:p>
          <a:endParaRPr lang="uk-UA"/>
        </a:p>
      </dgm:t>
    </dgm:pt>
    <dgm:pt modelId="{AB6F3B83-87CC-486C-8FAA-2EA955518A47}">
      <dgm:prSet/>
      <dgm:spPr/>
      <dgm:t>
        <a:bodyPr/>
        <a:lstStyle/>
        <a:p>
          <a:pPr rtl="0"/>
          <a:r>
            <a:rPr lang="ru-RU" b="1" dirty="0">
              <a:solidFill>
                <a:schemeClr val="tx1"/>
              </a:solidFill>
            </a:rPr>
            <a:t>Догляд</a:t>
          </a:r>
          <a:endParaRPr lang="uk-UA" dirty="0">
            <a:solidFill>
              <a:schemeClr val="tx1"/>
            </a:solidFill>
          </a:endParaRPr>
        </a:p>
      </dgm:t>
    </dgm:pt>
    <dgm:pt modelId="{89808FB8-CF3C-4078-800C-CFFFDA9DB12B}" type="parTrans" cxnId="{A488DE3F-2229-43C3-8526-AD4C00FAC0F4}">
      <dgm:prSet/>
      <dgm:spPr/>
      <dgm:t>
        <a:bodyPr/>
        <a:lstStyle/>
        <a:p>
          <a:endParaRPr lang="uk-UA"/>
        </a:p>
      </dgm:t>
    </dgm:pt>
    <dgm:pt modelId="{8C556170-B5E1-4766-BCD4-459D82FEBE65}" type="sibTrans" cxnId="{A488DE3F-2229-43C3-8526-AD4C00FAC0F4}">
      <dgm:prSet/>
      <dgm:spPr/>
      <dgm:t>
        <a:bodyPr/>
        <a:lstStyle/>
        <a:p>
          <a:endParaRPr lang="uk-UA"/>
        </a:p>
      </dgm:t>
    </dgm:pt>
    <dgm:pt modelId="{048DBC4F-6628-4BE1-9163-D79CAAB9E101}">
      <dgm:prSet/>
      <dgm:spPr/>
      <dgm:t>
        <a:bodyPr/>
        <a:lstStyle/>
        <a:p>
          <a:pPr rtl="0"/>
          <a:r>
            <a:rPr lang="ru-RU" b="1" dirty="0" err="1">
              <a:solidFill>
                <a:schemeClr val="tx1"/>
              </a:solidFill>
            </a:rPr>
            <a:t>Інтеграція</a:t>
          </a:r>
          <a:endParaRPr lang="uk-UA" dirty="0">
            <a:solidFill>
              <a:schemeClr val="tx1"/>
            </a:solidFill>
          </a:endParaRPr>
        </a:p>
      </dgm:t>
    </dgm:pt>
    <dgm:pt modelId="{EE510BF9-826E-4745-9353-498169C646E8}" type="parTrans" cxnId="{68ED1B04-3AFD-49CE-85EC-8BF76AB88A3A}">
      <dgm:prSet/>
      <dgm:spPr/>
      <dgm:t>
        <a:bodyPr/>
        <a:lstStyle/>
        <a:p>
          <a:endParaRPr lang="uk-UA"/>
        </a:p>
      </dgm:t>
    </dgm:pt>
    <dgm:pt modelId="{99047372-52E8-4BD8-AEC2-23BE9DCFB926}" type="sibTrans" cxnId="{68ED1B04-3AFD-49CE-85EC-8BF76AB88A3A}">
      <dgm:prSet/>
      <dgm:spPr/>
      <dgm:t>
        <a:bodyPr/>
        <a:lstStyle/>
        <a:p>
          <a:endParaRPr lang="uk-UA"/>
        </a:p>
      </dgm:t>
    </dgm:pt>
    <dgm:pt modelId="{14C30D92-928D-49CC-97F8-DAA65D14C968}">
      <dgm:prSet/>
      <dgm:spPr/>
      <dgm:t>
        <a:bodyPr/>
        <a:lstStyle/>
        <a:p>
          <a:pPr rtl="0"/>
          <a:r>
            <a:rPr lang="ru-RU" b="1" dirty="0" err="1">
              <a:solidFill>
                <a:schemeClr val="tx1"/>
              </a:solidFill>
            </a:rPr>
            <a:t>Інклюзія</a:t>
          </a:r>
          <a:endParaRPr lang="uk-UA" dirty="0">
            <a:solidFill>
              <a:schemeClr val="tx1"/>
            </a:solidFill>
          </a:endParaRPr>
        </a:p>
      </dgm:t>
    </dgm:pt>
    <dgm:pt modelId="{AF45EC59-2BE4-4F1D-B4A3-F084EEB2EF90}" type="parTrans" cxnId="{F6579262-9D66-4B69-9A06-D0A8F3C63179}">
      <dgm:prSet/>
      <dgm:spPr/>
      <dgm:t>
        <a:bodyPr/>
        <a:lstStyle/>
        <a:p>
          <a:endParaRPr lang="uk-UA"/>
        </a:p>
      </dgm:t>
    </dgm:pt>
    <dgm:pt modelId="{4B4165BB-944E-4FC9-9987-002589BF486F}" type="sibTrans" cxnId="{F6579262-9D66-4B69-9A06-D0A8F3C63179}">
      <dgm:prSet/>
      <dgm:spPr/>
      <dgm:t>
        <a:bodyPr/>
        <a:lstStyle/>
        <a:p>
          <a:endParaRPr lang="uk-UA"/>
        </a:p>
      </dgm:t>
    </dgm:pt>
    <dgm:pt modelId="{BAE51941-CA30-40C9-BE39-C542953C1AAC}" type="pres">
      <dgm:prSet presAssocID="{B7F255EB-C2A6-4723-A722-363197FFD2FD}" presName="linear" presStyleCnt="0">
        <dgm:presLayoutVars>
          <dgm:animLvl val="lvl"/>
          <dgm:resizeHandles val="exact"/>
        </dgm:presLayoutVars>
      </dgm:prSet>
      <dgm:spPr/>
    </dgm:pt>
    <dgm:pt modelId="{DE6614BC-C28C-47D5-8249-F80E0F79D15E}" type="pres">
      <dgm:prSet presAssocID="{8BE985B2-8AD3-49C7-87A6-FECB6091873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D2FD5A5-4697-4B4B-A17E-C3BDAB65A941}" type="pres">
      <dgm:prSet presAssocID="{AAD78023-9E79-479A-926A-4FB5CCF45961}" presName="spacer" presStyleCnt="0"/>
      <dgm:spPr/>
    </dgm:pt>
    <dgm:pt modelId="{4F490CDA-7FB1-424E-83C0-7DCD8AEBD5E4}" type="pres">
      <dgm:prSet presAssocID="{AB6F3B83-87CC-486C-8FAA-2EA955518A4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984042A-8D1B-4692-A0BB-52DB015754CC}" type="pres">
      <dgm:prSet presAssocID="{8C556170-B5E1-4766-BCD4-459D82FEBE65}" presName="spacer" presStyleCnt="0"/>
      <dgm:spPr/>
    </dgm:pt>
    <dgm:pt modelId="{80275644-5F0B-42BE-8BD4-126216D77C66}" type="pres">
      <dgm:prSet presAssocID="{048DBC4F-6628-4BE1-9163-D79CAAB9E10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59C0C6E-1AB4-41B4-A3FA-9DA3F0561D95}" type="pres">
      <dgm:prSet presAssocID="{99047372-52E8-4BD8-AEC2-23BE9DCFB926}" presName="spacer" presStyleCnt="0"/>
      <dgm:spPr/>
    </dgm:pt>
    <dgm:pt modelId="{9A9CF374-1CBC-4C98-9326-86B7A60A5B8F}" type="pres">
      <dgm:prSet presAssocID="{14C30D92-928D-49CC-97F8-DAA65D14C96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8ED1B04-3AFD-49CE-85EC-8BF76AB88A3A}" srcId="{B7F255EB-C2A6-4723-A722-363197FFD2FD}" destId="{048DBC4F-6628-4BE1-9163-D79CAAB9E101}" srcOrd="2" destOrd="0" parTransId="{EE510BF9-826E-4745-9353-498169C646E8}" sibTransId="{99047372-52E8-4BD8-AEC2-23BE9DCFB926}"/>
    <dgm:cxn modelId="{49B18830-ADDB-4D04-AE83-15A41A06F62D}" type="presOf" srcId="{14C30D92-928D-49CC-97F8-DAA65D14C968}" destId="{9A9CF374-1CBC-4C98-9326-86B7A60A5B8F}" srcOrd="0" destOrd="0" presId="urn:microsoft.com/office/officeart/2005/8/layout/vList2"/>
    <dgm:cxn modelId="{050C8E39-A285-413C-BE2F-4BC6C78B91E2}" type="presOf" srcId="{048DBC4F-6628-4BE1-9163-D79CAAB9E101}" destId="{80275644-5F0B-42BE-8BD4-126216D77C66}" srcOrd="0" destOrd="0" presId="urn:microsoft.com/office/officeart/2005/8/layout/vList2"/>
    <dgm:cxn modelId="{A488DE3F-2229-43C3-8526-AD4C00FAC0F4}" srcId="{B7F255EB-C2A6-4723-A722-363197FFD2FD}" destId="{AB6F3B83-87CC-486C-8FAA-2EA955518A47}" srcOrd="1" destOrd="0" parTransId="{89808FB8-CF3C-4078-800C-CFFFDA9DB12B}" sibTransId="{8C556170-B5E1-4766-BCD4-459D82FEBE65}"/>
    <dgm:cxn modelId="{F6579262-9D66-4B69-9A06-D0A8F3C63179}" srcId="{B7F255EB-C2A6-4723-A722-363197FFD2FD}" destId="{14C30D92-928D-49CC-97F8-DAA65D14C968}" srcOrd="3" destOrd="0" parTransId="{AF45EC59-2BE4-4F1D-B4A3-F084EEB2EF90}" sibTransId="{4B4165BB-944E-4FC9-9987-002589BF486F}"/>
    <dgm:cxn modelId="{4850344E-F55A-4AEB-9C94-C135DCE1A0C9}" type="presOf" srcId="{AB6F3B83-87CC-486C-8FAA-2EA955518A47}" destId="{4F490CDA-7FB1-424E-83C0-7DCD8AEBD5E4}" srcOrd="0" destOrd="0" presId="urn:microsoft.com/office/officeart/2005/8/layout/vList2"/>
    <dgm:cxn modelId="{6A88C4A1-1110-43DC-9BC2-7FAA88E966B7}" srcId="{B7F255EB-C2A6-4723-A722-363197FFD2FD}" destId="{8BE985B2-8AD3-49C7-87A6-FECB60918733}" srcOrd="0" destOrd="0" parTransId="{16447664-C8D7-47F4-910F-0E0300054B17}" sibTransId="{AAD78023-9E79-479A-926A-4FB5CCF45961}"/>
    <dgm:cxn modelId="{0C91A9E1-91BE-4D50-A1DE-EA86A9EE3BD7}" type="presOf" srcId="{8BE985B2-8AD3-49C7-87A6-FECB60918733}" destId="{DE6614BC-C28C-47D5-8249-F80E0F79D15E}" srcOrd="0" destOrd="0" presId="urn:microsoft.com/office/officeart/2005/8/layout/vList2"/>
    <dgm:cxn modelId="{D58FAFF7-3D1A-4EE7-BBE0-DBCD3E0CA05D}" type="presOf" srcId="{B7F255EB-C2A6-4723-A722-363197FFD2FD}" destId="{BAE51941-CA30-40C9-BE39-C542953C1AAC}" srcOrd="0" destOrd="0" presId="urn:microsoft.com/office/officeart/2005/8/layout/vList2"/>
    <dgm:cxn modelId="{6ED368E1-177A-4D7B-A5F4-397AB7F6B92D}" type="presParOf" srcId="{BAE51941-CA30-40C9-BE39-C542953C1AAC}" destId="{DE6614BC-C28C-47D5-8249-F80E0F79D15E}" srcOrd="0" destOrd="0" presId="urn:microsoft.com/office/officeart/2005/8/layout/vList2"/>
    <dgm:cxn modelId="{F30D6676-5888-4C0E-BCF6-B4D8CBD8D6AD}" type="presParOf" srcId="{BAE51941-CA30-40C9-BE39-C542953C1AAC}" destId="{1D2FD5A5-4697-4B4B-A17E-C3BDAB65A941}" srcOrd="1" destOrd="0" presId="urn:microsoft.com/office/officeart/2005/8/layout/vList2"/>
    <dgm:cxn modelId="{2A510AA2-6CF0-4B05-AACF-5F71CC9400B1}" type="presParOf" srcId="{BAE51941-CA30-40C9-BE39-C542953C1AAC}" destId="{4F490CDA-7FB1-424E-83C0-7DCD8AEBD5E4}" srcOrd="2" destOrd="0" presId="urn:microsoft.com/office/officeart/2005/8/layout/vList2"/>
    <dgm:cxn modelId="{902FC6F4-A9D1-4859-9DBA-091476F23D6E}" type="presParOf" srcId="{BAE51941-CA30-40C9-BE39-C542953C1AAC}" destId="{3984042A-8D1B-4692-A0BB-52DB015754CC}" srcOrd="3" destOrd="0" presId="urn:microsoft.com/office/officeart/2005/8/layout/vList2"/>
    <dgm:cxn modelId="{21DEEABB-A4FA-469A-95AD-9B435D4460A2}" type="presParOf" srcId="{BAE51941-CA30-40C9-BE39-C542953C1AAC}" destId="{80275644-5F0B-42BE-8BD4-126216D77C66}" srcOrd="4" destOrd="0" presId="urn:microsoft.com/office/officeart/2005/8/layout/vList2"/>
    <dgm:cxn modelId="{776D8CF9-22D8-4F2D-97F3-518D54CB69C4}" type="presParOf" srcId="{BAE51941-CA30-40C9-BE39-C542953C1AAC}" destId="{559C0C6E-1AB4-41B4-A3FA-9DA3F0561D95}" srcOrd="5" destOrd="0" presId="urn:microsoft.com/office/officeart/2005/8/layout/vList2"/>
    <dgm:cxn modelId="{77958A12-995B-4706-9342-A67FD33DA26D}" type="presParOf" srcId="{BAE51941-CA30-40C9-BE39-C542953C1AAC}" destId="{9A9CF374-1CBC-4C98-9326-86B7A60A5B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56A9FF-95BB-4107-9197-5CA4F43BBE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4ED87A2-34E5-4D0F-889E-5A085D8646F6}">
      <dgm:prSet custT="1"/>
      <dgm:spPr/>
      <dgm:t>
        <a:bodyPr/>
        <a:lstStyle/>
        <a:p>
          <a:pPr rtl="0"/>
          <a:r>
            <a:rPr lang="uk-UA" sz="2800" b="1" dirty="0">
              <a:solidFill>
                <a:schemeClr val="tx1"/>
              </a:solidFill>
            </a:rPr>
            <a:t>Медична модель - вбачає причини труднощів людей з інвалідністю в їх обмежених можливостях.</a:t>
          </a:r>
          <a:endParaRPr lang="uk-UA" sz="2800" dirty="0">
            <a:solidFill>
              <a:schemeClr val="tx1"/>
            </a:solidFill>
          </a:endParaRPr>
        </a:p>
      </dgm:t>
    </dgm:pt>
    <dgm:pt modelId="{9263D921-1CEC-4F28-A6CC-7A8E137ED4E7}" type="parTrans" cxnId="{DD162698-2D34-4B7D-8B5A-737D91B8DCFB}">
      <dgm:prSet/>
      <dgm:spPr/>
      <dgm:t>
        <a:bodyPr/>
        <a:lstStyle/>
        <a:p>
          <a:endParaRPr lang="uk-UA"/>
        </a:p>
      </dgm:t>
    </dgm:pt>
    <dgm:pt modelId="{20C3DBC1-A080-4B16-BDEF-A85202B25EEA}" type="sibTrans" cxnId="{DD162698-2D34-4B7D-8B5A-737D91B8DCFB}">
      <dgm:prSet/>
      <dgm:spPr/>
      <dgm:t>
        <a:bodyPr/>
        <a:lstStyle/>
        <a:p>
          <a:endParaRPr lang="uk-UA"/>
        </a:p>
      </dgm:t>
    </dgm:pt>
    <dgm:pt modelId="{1D40591B-290E-46E1-B1FC-FF58E589BC05}">
      <dgm:prSet custT="1"/>
      <dgm:spPr/>
      <dgm:t>
        <a:bodyPr/>
        <a:lstStyle/>
        <a:p>
          <a:pPr rtl="0"/>
          <a:r>
            <a:rPr lang="uk-UA" sz="1800" b="1" dirty="0">
              <a:solidFill>
                <a:schemeClr val="tx1"/>
              </a:solidFill>
            </a:rPr>
            <a:t>Відповідно до неї, люди з інвалідністю не можуть робити щось, що характерно для звичайної людини, і тому змушені долати труднощі інтеграції в суспільстві. Відповідно до цієї моделі, потрібно допомагати людям з інвалідністю, створюючи для них особливі установи, де вони могли б на доступному їм рівні працювати, спілкуватися і отримувати різноманітні послуги. Таким чином, медична модель виступає за їх ізоляцію від решти суспільства.</a:t>
          </a:r>
          <a:endParaRPr lang="uk-UA" sz="1800" dirty="0">
            <a:solidFill>
              <a:schemeClr val="tx1"/>
            </a:solidFill>
          </a:endParaRPr>
        </a:p>
      </dgm:t>
    </dgm:pt>
    <dgm:pt modelId="{9F1FD975-49A8-422A-8CEB-F4B0338D9FE7}" type="parTrans" cxnId="{4B106B79-9D8E-40B9-9072-C3CCF1BB98D0}">
      <dgm:prSet/>
      <dgm:spPr/>
      <dgm:t>
        <a:bodyPr/>
        <a:lstStyle/>
        <a:p>
          <a:endParaRPr lang="uk-UA"/>
        </a:p>
      </dgm:t>
    </dgm:pt>
    <dgm:pt modelId="{F7706D3F-5D46-4F1E-985D-6B57FFC830B5}" type="sibTrans" cxnId="{4B106B79-9D8E-40B9-9072-C3CCF1BB98D0}">
      <dgm:prSet/>
      <dgm:spPr/>
      <dgm:t>
        <a:bodyPr/>
        <a:lstStyle/>
        <a:p>
          <a:endParaRPr lang="uk-UA"/>
        </a:p>
      </dgm:t>
    </dgm:pt>
    <dgm:pt modelId="{90BD963D-3E07-490B-9676-BEC872A5A99C}">
      <dgm:prSet custT="1"/>
      <dgm:spPr/>
      <dgm:t>
        <a:bodyPr/>
        <a:lstStyle/>
        <a:p>
          <a:pPr rtl="0"/>
          <a:r>
            <a:rPr lang="uk-UA" sz="2000" b="1" dirty="0">
              <a:solidFill>
                <a:schemeClr val="tx1"/>
              </a:solidFill>
            </a:rPr>
            <a:t>Медична модель довгий час переважала в поглядах суспільства, тому люди з інвалідністю здебільшого виявлялися ізольованими і дискримінованими</a:t>
          </a:r>
          <a:endParaRPr lang="uk-UA" sz="2000" dirty="0">
            <a:solidFill>
              <a:schemeClr val="tx1"/>
            </a:solidFill>
          </a:endParaRPr>
        </a:p>
      </dgm:t>
    </dgm:pt>
    <dgm:pt modelId="{71AA54FA-31F2-4305-AA5C-0498A4F3BB07}" type="parTrans" cxnId="{46082F0B-95BD-45DC-A313-8D2CADFDBED1}">
      <dgm:prSet/>
      <dgm:spPr/>
      <dgm:t>
        <a:bodyPr/>
        <a:lstStyle/>
        <a:p>
          <a:endParaRPr lang="uk-UA"/>
        </a:p>
      </dgm:t>
    </dgm:pt>
    <dgm:pt modelId="{2ECEB292-C765-474C-BC63-33F32E061141}" type="sibTrans" cxnId="{46082F0B-95BD-45DC-A313-8D2CADFDBED1}">
      <dgm:prSet/>
      <dgm:spPr/>
      <dgm:t>
        <a:bodyPr/>
        <a:lstStyle/>
        <a:p>
          <a:endParaRPr lang="uk-UA"/>
        </a:p>
      </dgm:t>
    </dgm:pt>
    <dgm:pt modelId="{D645882E-2B5D-43FC-9968-FCAC896DF360}" type="pres">
      <dgm:prSet presAssocID="{6956A9FF-95BB-4107-9197-5CA4F43BBEB9}" presName="linear" presStyleCnt="0">
        <dgm:presLayoutVars>
          <dgm:animLvl val="lvl"/>
          <dgm:resizeHandles val="exact"/>
        </dgm:presLayoutVars>
      </dgm:prSet>
      <dgm:spPr/>
    </dgm:pt>
    <dgm:pt modelId="{1DC6B8DA-6EC0-4038-A3F2-2840F343DA84}" type="pres">
      <dgm:prSet presAssocID="{84ED87A2-34E5-4D0F-889E-5A085D8646F6}" presName="parentText" presStyleLbl="node1" presStyleIdx="0" presStyleCnt="3" custLinFactY="-11602" custLinFactNeighborX="136" custLinFactNeighborY="-100000">
        <dgm:presLayoutVars>
          <dgm:chMax val="0"/>
          <dgm:bulletEnabled val="1"/>
        </dgm:presLayoutVars>
      </dgm:prSet>
      <dgm:spPr/>
    </dgm:pt>
    <dgm:pt modelId="{1D65590A-702C-4F81-BB9D-69295BC03F96}" type="pres">
      <dgm:prSet presAssocID="{20C3DBC1-A080-4B16-BDEF-A85202B25EEA}" presName="spacer" presStyleCnt="0"/>
      <dgm:spPr/>
    </dgm:pt>
    <dgm:pt modelId="{036C74AC-0227-4E4C-AD1A-3ED079B43095}" type="pres">
      <dgm:prSet presAssocID="{1D40591B-290E-46E1-B1FC-FF58E589BC05}" presName="parentText" presStyleLbl="node1" presStyleIdx="1" presStyleCnt="3" custScaleY="121621">
        <dgm:presLayoutVars>
          <dgm:chMax val="0"/>
          <dgm:bulletEnabled val="1"/>
        </dgm:presLayoutVars>
      </dgm:prSet>
      <dgm:spPr/>
    </dgm:pt>
    <dgm:pt modelId="{1DFAD81B-D29B-4BBB-94CA-39DB9C6FF09B}" type="pres">
      <dgm:prSet presAssocID="{F7706D3F-5D46-4F1E-985D-6B57FFC830B5}" presName="spacer" presStyleCnt="0"/>
      <dgm:spPr/>
    </dgm:pt>
    <dgm:pt modelId="{13071562-7464-4174-80BD-A42FE74E2135}" type="pres">
      <dgm:prSet presAssocID="{90BD963D-3E07-490B-9676-BEC872A5A99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181DC0A-59BA-4852-9D31-5557C125FF0A}" type="presOf" srcId="{1D40591B-290E-46E1-B1FC-FF58E589BC05}" destId="{036C74AC-0227-4E4C-AD1A-3ED079B43095}" srcOrd="0" destOrd="0" presId="urn:microsoft.com/office/officeart/2005/8/layout/vList2"/>
    <dgm:cxn modelId="{46082F0B-95BD-45DC-A313-8D2CADFDBED1}" srcId="{6956A9FF-95BB-4107-9197-5CA4F43BBEB9}" destId="{90BD963D-3E07-490B-9676-BEC872A5A99C}" srcOrd="2" destOrd="0" parTransId="{71AA54FA-31F2-4305-AA5C-0498A4F3BB07}" sibTransId="{2ECEB292-C765-474C-BC63-33F32E061141}"/>
    <dgm:cxn modelId="{490DBC2E-0CA8-4DD5-8D74-22F09F6E5871}" type="presOf" srcId="{90BD963D-3E07-490B-9676-BEC872A5A99C}" destId="{13071562-7464-4174-80BD-A42FE74E2135}" srcOrd="0" destOrd="0" presId="urn:microsoft.com/office/officeart/2005/8/layout/vList2"/>
    <dgm:cxn modelId="{0A21CC54-7013-4BA1-A339-372C2AE785EE}" type="presOf" srcId="{84ED87A2-34E5-4D0F-889E-5A085D8646F6}" destId="{1DC6B8DA-6EC0-4038-A3F2-2840F343DA84}" srcOrd="0" destOrd="0" presId="urn:microsoft.com/office/officeart/2005/8/layout/vList2"/>
    <dgm:cxn modelId="{4B106B79-9D8E-40B9-9072-C3CCF1BB98D0}" srcId="{6956A9FF-95BB-4107-9197-5CA4F43BBEB9}" destId="{1D40591B-290E-46E1-B1FC-FF58E589BC05}" srcOrd="1" destOrd="0" parTransId="{9F1FD975-49A8-422A-8CEB-F4B0338D9FE7}" sibTransId="{F7706D3F-5D46-4F1E-985D-6B57FFC830B5}"/>
    <dgm:cxn modelId="{99C03485-2BA6-4DB6-A3E4-CF11DC3E1573}" type="presOf" srcId="{6956A9FF-95BB-4107-9197-5CA4F43BBEB9}" destId="{D645882E-2B5D-43FC-9968-FCAC896DF360}" srcOrd="0" destOrd="0" presId="urn:microsoft.com/office/officeart/2005/8/layout/vList2"/>
    <dgm:cxn modelId="{DD162698-2D34-4B7D-8B5A-737D91B8DCFB}" srcId="{6956A9FF-95BB-4107-9197-5CA4F43BBEB9}" destId="{84ED87A2-34E5-4D0F-889E-5A085D8646F6}" srcOrd="0" destOrd="0" parTransId="{9263D921-1CEC-4F28-A6CC-7A8E137ED4E7}" sibTransId="{20C3DBC1-A080-4B16-BDEF-A85202B25EEA}"/>
    <dgm:cxn modelId="{224C9885-4947-473B-AD19-AF8B67A6B302}" type="presParOf" srcId="{D645882E-2B5D-43FC-9968-FCAC896DF360}" destId="{1DC6B8DA-6EC0-4038-A3F2-2840F343DA84}" srcOrd="0" destOrd="0" presId="urn:microsoft.com/office/officeart/2005/8/layout/vList2"/>
    <dgm:cxn modelId="{A0627B74-79F6-4E6E-A219-1F83F1FD2DEB}" type="presParOf" srcId="{D645882E-2B5D-43FC-9968-FCAC896DF360}" destId="{1D65590A-702C-4F81-BB9D-69295BC03F96}" srcOrd="1" destOrd="0" presId="urn:microsoft.com/office/officeart/2005/8/layout/vList2"/>
    <dgm:cxn modelId="{2A4BC467-F851-4421-B272-6154AC6C3CC3}" type="presParOf" srcId="{D645882E-2B5D-43FC-9968-FCAC896DF360}" destId="{036C74AC-0227-4E4C-AD1A-3ED079B43095}" srcOrd="2" destOrd="0" presId="urn:microsoft.com/office/officeart/2005/8/layout/vList2"/>
    <dgm:cxn modelId="{47866894-4CC8-4F4C-87FA-90E15A1B258A}" type="presParOf" srcId="{D645882E-2B5D-43FC-9968-FCAC896DF360}" destId="{1DFAD81B-D29B-4BBB-94CA-39DB9C6FF09B}" srcOrd="3" destOrd="0" presId="urn:microsoft.com/office/officeart/2005/8/layout/vList2"/>
    <dgm:cxn modelId="{0148826A-79CF-4173-A097-B7C6FCA00A26}" type="presParOf" srcId="{D645882E-2B5D-43FC-9968-FCAC896DF360}" destId="{13071562-7464-4174-80BD-A42FE74E213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56A9FF-95BB-4107-9197-5CA4F43BBE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4ED87A2-34E5-4D0F-889E-5A085D8646F6}">
      <dgm:prSet custT="1"/>
      <dgm:spPr/>
      <dgm:t>
        <a:bodyPr/>
        <a:lstStyle/>
        <a:p>
          <a:pPr rtl="0"/>
          <a:r>
            <a:rPr lang="uk-UA" sz="2800" b="1" dirty="0">
              <a:solidFill>
                <a:schemeClr val="tx1"/>
              </a:solidFill>
            </a:rPr>
            <a:t>Соціальна модель - </a:t>
          </a:r>
          <a:r>
            <a:rPr lang="ru-RU" sz="2800" b="1" dirty="0" err="1">
              <a:solidFill>
                <a:schemeClr val="tx1"/>
              </a:solidFill>
            </a:rPr>
            <a:t>припускає</a:t>
          </a:r>
          <a:r>
            <a:rPr lang="ru-RU" sz="2800" b="1" dirty="0">
              <a:solidFill>
                <a:schemeClr val="tx1"/>
              </a:solidFill>
            </a:rPr>
            <a:t>, </a:t>
          </a:r>
          <a:r>
            <a:rPr lang="ru-RU" sz="2800" b="1" dirty="0" err="1">
              <a:solidFill>
                <a:schemeClr val="tx1"/>
              </a:solidFill>
            </a:rPr>
            <a:t>що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труднощі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створюються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суспільством</a:t>
          </a:r>
          <a:r>
            <a:rPr lang="ru-RU" sz="2800" b="1" dirty="0">
              <a:solidFill>
                <a:schemeClr val="tx1"/>
              </a:solidFill>
            </a:rPr>
            <a:t>, </a:t>
          </a:r>
          <a:r>
            <a:rPr lang="ru-RU" sz="2800" b="1" dirty="0" err="1">
              <a:solidFill>
                <a:schemeClr val="tx1"/>
              </a:solidFill>
            </a:rPr>
            <a:t>що</a:t>
          </a:r>
          <a:r>
            <a:rPr lang="ru-RU" sz="2800" b="1" dirty="0">
              <a:solidFill>
                <a:schemeClr val="tx1"/>
              </a:solidFill>
            </a:rPr>
            <a:t> не </a:t>
          </a:r>
          <a:r>
            <a:rPr lang="ru-RU" sz="2800" b="1" dirty="0" err="1">
              <a:solidFill>
                <a:schemeClr val="tx1"/>
              </a:solidFill>
            </a:rPr>
            <a:t>передбачає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участі</a:t>
          </a:r>
          <a:r>
            <a:rPr lang="ru-RU" sz="2800" b="1" dirty="0">
              <a:solidFill>
                <a:schemeClr val="tx1"/>
              </a:solidFill>
            </a:rPr>
            <a:t> в </a:t>
          </a:r>
          <a:r>
            <a:rPr lang="ru-RU" sz="2800" b="1" dirty="0" err="1">
              <a:solidFill>
                <a:schemeClr val="tx1"/>
              </a:solidFill>
            </a:rPr>
            <a:t>загальній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діяльності</a:t>
          </a:r>
          <a:r>
            <a:rPr lang="ru-RU" sz="2800" b="1" dirty="0">
              <a:solidFill>
                <a:schemeClr val="tx1"/>
              </a:solidFill>
            </a:rPr>
            <a:t>, в тому </a:t>
          </a:r>
          <a:r>
            <a:rPr lang="ru-RU" sz="2800" b="1" dirty="0" err="1">
              <a:solidFill>
                <a:schemeClr val="tx1"/>
              </a:solidFill>
            </a:rPr>
            <a:t>числі</a:t>
          </a:r>
          <a:r>
            <a:rPr lang="ru-RU" sz="2800" b="1" dirty="0">
              <a:solidFill>
                <a:schemeClr val="tx1"/>
              </a:solidFill>
            </a:rPr>
            <a:t>, й людей з </a:t>
          </a:r>
          <a:r>
            <a:rPr lang="ru-RU" sz="2800" b="1" dirty="0" err="1">
              <a:solidFill>
                <a:schemeClr val="tx1"/>
              </a:solidFill>
            </a:rPr>
            <a:t>різними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обмеженнями</a:t>
          </a:r>
          <a:r>
            <a:rPr lang="ru-RU" sz="2800" b="1" dirty="0">
              <a:solidFill>
                <a:schemeClr val="tx1"/>
              </a:solidFill>
            </a:rPr>
            <a:t>.</a:t>
          </a:r>
          <a:endParaRPr lang="uk-UA" sz="2800" b="1" dirty="0">
            <a:solidFill>
              <a:schemeClr val="tx1"/>
            </a:solidFill>
          </a:endParaRPr>
        </a:p>
        <a:p>
          <a:r>
            <a:rPr lang="ru-RU" sz="2800" b="1" dirty="0" err="1">
              <a:solidFill>
                <a:schemeClr val="tx1"/>
              </a:solidFill>
            </a:rPr>
            <a:t>Така</a:t>
          </a:r>
          <a:r>
            <a:rPr lang="ru-RU" sz="2800" b="1" dirty="0">
              <a:solidFill>
                <a:schemeClr val="tx1"/>
              </a:solidFill>
            </a:rPr>
            <a:t> модель </a:t>
          </a:r>
          <a:r>
            <a:rPr lang="ru-RU" sz="2800" b="1" dirty="0" err="1">
              <a:solidFill>
                <a:schemeClr val="tx1"/>
              </a:solidFill>
            </a:rPr>
            <a:t>закликає</a:t>
          </a:r>
          <a:r>
            <a:rPr lang="ru-RU" sz="2800" b="1" dirty="0">
              <a:solidFill>
                <a:schemeClr val="tx1"/>
              </a:solidFill>
            </a:rPr>
            <a:t> до </a:t>
          </a:r>
          <a:r>
            <a:rPr lang="ru-RU" sz="2800" b="1" dirty="0" err="1">
              <a:solidFill>
                <a:schemeClr val="tx1"/>
              </a:solidFill>
            </a:rPr>
            <a:t>інтеграції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інвалідів</a:t>
          </a:r>
          <a:r>
            <a:rPr lang="ru-RU" sz="2800" b="1" dirty="0">
              <a:solidFill>
                <a:schemeClr val="tx1"/>
              </a:solidFill>
            </a:rPr>
            <a:t> у </a:t>
          </a:r>
          <a:r>
            <a:rPr lang="ru-RU" sz="2800" b="1" dirty="0" err="1">
              <a:solidFill>
                <a:schemeClr val="tx1"/>
              </a:solidFill>
            </a:rPr>
            <a:t>суспільство</a:t>
          </a:r>
          <a:r>
            <a:rPr lang="ru-RU" sz="2800" b="1" dirty="0">
              <a:solidFill>
                <a:schemeClr val="tx1"/>
              </a:solidFill>
            </a:rPr>
            <a:t>, </a:t>
          </a:r>
          <a:r>
            <a:rPr lang="ru-RU" sz="2800" b="1" dirty="0" err="1">
              <a:solidFill>
                <a:schemeClr val="tx1"/>
              </a:solidFill>
            </a:rPr>
            <a:t>пристосування</a:t>
          </a:r>
          <a:r>
            <a:rPr lang="ru-RU" sz="2800" b="1" dirty="0">
              <a:solidFill>
                <a:schemeClr val="tx1"/>
              </a:solidFill>
            </a:rPr>
            <a:t> умов </a:t>
          </a:r>
          <a:r>
            <a:rPr lang="ru-RU" sz="2800" b="1" dirty="0" err="1">
              <a:solidFill>
                <a:schemeClr val="tx1"/>
              </a:solidFill>
            </a:rPr>
            <a:t>життя</a:t>
          </a:r>
          <a:r>
            <a:rPr lang="ru-RU" sz="2800" b="1" dirty="0">
              <a:solidFill>
                <a:schemeClr val="tx1"/>
              </a:solidFill>
            </a:rPr>
            <a:t> в </a:t>
          </a:r>
          <a:r>
            <a:rPr lang="ru-RU" sz="2800" b="1" dirty="0" err="1">
              <a:solidFill>
                <a:schemeClr val="tx1"/>
              </a:solidFill>
            </a:rPr>
            <a:t>суспільстві</a:t>
          </a:r>
          <a:r>
            <a:rPr lang="ru-RU" sz="2800" b="1" dirty="0">
              <a:solidFill>
                <a:schemeClr val="tx1"/>
              </a:solidFill>
            </a:rPr>
            <a:t> і для людей з </a:t>
          </a:r>
          <a:r>
            <a:rPr lang="ru-RU" sz="2800" b="1" dirty="0" err="1">
              <a:solidFill>
                <a:schemeClr val="tx1"/>
              </a:solidFill>
            </a:rPr>
            <a:t>інвалідністю</a:t>
          </a:r>
          <a:r>
            <a:rPr lang="ru-RU" sz="2800" b="1" dirty="0">
              <a:solidFill>
                <a:schemeClr val="tx1"/>
              </a:solidFill>
            </a:rPr>
            <a:t>, в тому </a:t>
          </a:r>
          <a:r>
            <a:rPr lang="ru-RU" sz="2800" b="1" dirty="0" err="1">
              <a:solidFill>
                <a:schemeClr val="tx1"/>
              </a:solidFill>
            </a:rPr>
            <a:t>числі</a:t>
          </a:r>
          <a:r>
            <a:rPr lang="ru-RU" sz="2800" b="1" dirty="0">
              <a:solidFill>
                <a:schemeClr val="tx1"/>
              </a:solidFill>
            </a:rPr>
            <a:t>. </a:t>
          </a:r>
          <a:r>
            <a:rPr lang="ru-RU" sz="2800" b="1" dirty="0" err="1">
              <a:solidFill>
                <a:schemeClr val="tx1"/>
              </a:solidFill>
            </a:rPr>
            <a:t>Це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включає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створення</a:t>
          </a:r>
          <a:r>
            <a:rPr lang="ru-RU" sz="2800" b="1" dirty="0">
              <a:solidFill>
                <a:schemeClr val="tx1"/>
              </a:solidFill>
            </a:rPr>
            <a:t> так званого доступного </a:t>
          </a:r>
          <a:r>
            <a:rPr lang="ru-RU" sz="2800" b="1" dirty="0" err="1">
              <a:solidFill>
                <a:schemeClr val="tx1"/>
              </a:solidFill>
            </a:rPr>
            <a:t>або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безбар</a:t>
          </a:r>
          <a:r>
            <a:rPr lang="ru-RU" sz="2800" b="1" dirty="0">
              <a:solidFill>
                <a:schemeClr val="tx1"/>
              </a:solidFill>
            </a:rPr>
            <a:t>*</a:t>
          </a:r>
          <a:r>
            <a:rPr lang="ru-RU" sz="2800" b="1" dirty="0" err="1">
              <a:solidFill>
                <a:schemeClr val="tx1"/>
              </a:solidFill>
            </a:rPr>
            <a:t>єрного</a:t>
          </a:r>
          <a:r>
            <a:rPr lang="ru-RU" sz="2800" b="1" dirty="0">
              <a:solidFill>
                <a:schemeClr val="tx1"/>
              </a:solidFill>
            </a:rPr>
            <a:t> </a:t>
          </a:r>
          <a:r>
            <a:rPr lang="ru-RU" sz="2800" b="1" dirty="0" err="1">
              <a:solidFill>
                <a:schemeClr val="tx1"/>
              </a:solidFill>
            </a:rPr>
            <a:t>середовища</a:t>
          </a:r>
          <a:r>
            <a:rPr lang="ru-RU" sz="2800" b="1" dirty="0">
              <a:solidFill>
                <a:schemeClr val="tx1"/>
              </a:solidFill>
            </a:rPr>
            <a:t> </a:t>
          </a:r>
          <a:endParaRPr lang="uk-UA" sz="2800" dirty="0">
            <a:solidFill>
              <a:schemeClr val="tx1"/>
            </a:solidFill>
          </a:endParaRPr>
        </a:p>
      </dgm:t>
    </dgm:pt>
    <dgm:pt modelId="{9263D921-1CEC-4F28-A6CC-7A8E137ED4E7}" type="parTrans" cxnId="{DD162698-2D34-4B7D-8B5A-737D91B8DCFB}">
      <dgm:prSet/>
      <dgm:spPr/>
      <dgm:t>
        <a:bodyPr/>
        <a:lstStyle/>
        <a:p>
          <a:endParaRPr lang="uk-UA"/>
        </a:p>
      </dgm:t>
    </dgm:pt>
    <dgm:pt modelId="{20C3DBC1-A080-4B16-BDEF-A85202B25EEA}" type="sibTrans" cxnId="{DD162698-2D34-4B7D-8B5A-737D91B8DCFB}">
      <dgm:prSet/>
      <dgm:spPr/>
      <dgm:t>
        <a:bodyPr/>
        <a:lstStyle/>
        <a:p>
          <a:endParaRPr lang="uk-UA"/>
        </a:p>
      </dgm:t>
    </dgm:pt>
    <dgm:pt modelId="{D645882E-2B5D-43FC-9968-FCAC896DF360}" type="pres">
      <dgm:prSet presAssocID="{6956A9FF-95BB-4107-9197-5CA4F43BBEB9}" presName="linear" presStyleCnt="0">
        <dgm:presLayoutVars>
          <dgm:animLvl val="lvl"/>
          <dgm:resizeHandles val="exact"/>
        </dgm:presLayoutVars>
      </dgm:prSet>
      <dgm:spPr/>
    </dgm:pt>
    <dgm:pt modelId="{1DC6B8DA-6EC0-4038-A3F2-2840F343DA84}" type="pres">
      <dgm:prSet presAssocID="{84ED87A2-34E5-4D0F-889E-5A085D8646F6}" presName="parentText" presStyleLbl="node1" presStyleIdx="0" presStyleCnt="1" custLinFactY="-11602" custLinFactNeighborX="136" custLinFactNeighborY="-100000">
        <dgm:presLayoutVars>
          <dgm:chMax val="0"/>
          <dgm:bulletEnabled val="1"/>
        </dgm:presLayoutVars>
      </dgm:prSet>
      <dgm:spPr/>
    </dgm:pt>
  </dgm:ptLst>
  <dgm:cxnLst>
    <dgm:cxn modelId="{62AF5A2D-1482-4B6A-89EE-68740E966E85}" type="presOf" srcId="{84ED87A2-34E5-4D0F-889E-5A085D8646F6}" destId="{1DC6B8DA-6EC0-4038-A3F2-2840F343DA84}" srcOrd="0" destOrd="0" presId="urn:microsoft.com/office/officeart/2005/8/layout/vList2"/>
    <dgm:cxn modelId="{A6419C5A-BA6E-4BF3-82D9-7319809E2737}" type="presOf" srcId="{6956A9FF-95BB-4107-9197-5CA4F43BBEB9}" destId="{D645882E-2B5D-43FC-9968-FCAC896DF360}" srcOrd="0" destOrd="0" presId="urn:microsoft.com/office/officeart/2005/8/layout/vList2"/>
    <dgm:cxn modelId="{DD162698-2D34-4B7D-8B5A-737D91B8DCFB}" srcId="{6956A9FF-95BB-4107-9197-5CA4F43BBEB9}" destId="{84ED87A2-34E5-4D0F-889E-5A085D8646F6}" srcOrd="0" destOrd="0" parTransId="{9263D921-1CEC-4F28-A6CC-7A8E137ED4E7}" sibTransId="{20C3DBC1-A080-4B16-BDEF-A85202B25EEA}"/>
    <dgm:cxn modelId="{602CF690-50D1-42A3-8001-D21F879AAF94}" type="presParOf" srcId="{D645882E-2B5D-43FC-9968-FCAC896DF360}" destId="{1DC6B8DA-6EC0-4038-A3F2-2840F343DA8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7D945-CD13-4049-A1BB-492C1F593FBB}">
      <dsp:nvSpPr>
        <dsp:cNvPr id="0" name=""/>
        <dsp:cNvSpPr/>
      </dsp:nvSpPr>
      <dsp:spPr>
        <a:xfrm>
          <a:off x="2345094" y="56804"/>
          <a:ext cx="2726635" cy="2726635"/>
        </a:xfrm>
        <a:prstGeom prst="ellipse">
          <a:avLst/>
        </a:prstGeom>
        <a:solidFill>
          <a:schemeClr val="accent5">
            <a:tint val="55000"/>
          </a:schemeClr>
        </a:solidFill>
        <a:ln w="12700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/>
            <a:t>Інклюзивна політика</a:t>
          </a:r>
          <a:endParaRPr lang="ru-RU" sz="2600" kern="1200" dirty="0"/>
        </a:p>
      </dsp:txBody>
      <dsp:txXfrm>
        <a:off x="2708645" y="533966"/>
        <a:ext cx="1999532" cy="1226985"/>
      </dsp:txXfrm>
    </dsp:sp>
    <dsp:sp modelId="{3F4043FA-CC3B-439B-8731-4DD53FB19A9C}">
      <dsp:nvSpPr>
        <dsp:cNvPr id="0" name=""/>
        <dsp:cNvSpPr/>
      </dsp:nvSpPr>
      <dsp:spPr>
        <a:xfrm>
          <a:off x="3328955" y="1760951"/>
          <a:ext cx="2726635" cy="2726635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/>
            <a:t>Інклюзивна культура</a:t>
          </a:r>
          <a:endParaRPr lang="ru-RU" sz="2600" kern="1200" dirty="0"/>
        </a:p>
      </dsp:txBody>
      <dsp:txXfrm>
        <a:off x="4162851" y="2465332"/>
        <a:ext cx="1635981" cy="1499649"/>
      </dsp:txXfrm>
    </dsp:sp>
    <dsp:sp modelId="{81A86A02-E9D6-4B35-9EB1-95EEEF85C11B}">
      <dsp:nvSpPr>
        <dsp:cNvPr id="0" name=""/>
        <dsp:cNvSpPr/>
      </dsp:nvSpPr>
      <dsp:spPr>
        <a:xfrm>
          <a:off x="1361233" y="1760951"/>
          <a:ext cx="2726635" cy="2726635"/>
        </a:xfrm>
        <a:prstGeom prst="ellipse">
          <a:avLst/>
        </a:prstGeom>
        <a:solidFill>
          <a:schemeClr val="accent4">
            <a:tint val="55000"/>
          </a:schemeClr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/>
            <a:t>Інклюзивна практика</a:t>
          </a:r>
          <a:endParaRPr lang="ru-RU" sz="2600" kern="1200" dirty="0"/>
        </a:p>
      </dsp:txBody>
      <dsp:txXfrm>
        <a:off x="1617991" y="2465332"/>
        <a:ext cx="1635981" cy="1499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ECE0E-9285-4536-BCB2-EE0B0B49EE0D}">
      <dsp:nvSpPr>
        <dsp:cNvPr id="0" name=""/>
        <dsp:cNvSpPr/>
      </dsp:nvSpPr>
      <dsp:spPr>
        <a:xfrm>
          <a:off x="0" y="307305"/>
          <a:ext cx="7620000" cy="2355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b="1" kern="1200" dirty="0" err="1">
              <a:solidFill>
                <a:schemeClr val="tx1"/>
              </a:solidFill>
            </a:rPr>
            <a:t>Інтеграція</a:t>
          </a:r>
          <a:r>
            <a:rPr lang="ru-RU" sz="3300" b="1" kern="1200" dirty="0">
              <a:solidFill>
                <a:schemeClr val="tx1"/>
              </a:solidFill>
            </a:rPr>
            <a:t>, в </a:t>
          </a:r>
          <a:r>
            <a:rPr lang="ru-RU" sz="3300" b="1" kern="1200" dirty="0" err="1">
              <a:solidFill>
                <a:schemeClr val="tx1"/>
              </a:solidFill>
            </a:rPr>
            <a:t>більшій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мірі</a:t>
          </a:r>
          <a:r>
            <a:rPr lang="ru-RU" sz="3300" b="1" kern="1200" dirty="0">
              <a:solidFill>
                <a:schemeClr val="tx1"/>
              </a:solidFill>
            </a:rPr>
            <a:t>, </a:t>
          </a:r>
          <a:r>
            <a:rPr lang="ru-RU" sz="3300" b="1" kern="1200" dirty="0" err="1">
              <a:solidFill>
                <a:schemeClr val="tx1"/>
              </a:solidFill>
            </a:rPr>
            <a:t>передбачає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пристосування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дітей</a:t>
          </a:r>
          <a:r>
            <a:rPr lang="ru-RU" sz="3300" b="1" kern="1200" dirty="0">
              <a:solidFill>
                <a:schemeClr val="tx1"/>
              </a:solidFill>
            </a:rPr>
            <a:t> з </a:t>
          </a:r>
          <a:r>
            <a:rPr lang="ru-RU" sz="3300" b="1" kern="1200" dirty="0" err="1">
              <a:solidFill>
                <a:schemeClr val="tx1"/>
              </a:solidFill>
            </a:rPr>
            <a:t>психічними</a:t>
          </a:r>
          <a:r>
            <a:rPr lang="ru-RU" sz="3300" b="1" kern="1200" dirty="0">
              <a:solidFill>
                <a:schemeClr val="tx1"/>
              </a:solidFill>
            </a:rPr>
            <a:t> і </a:t>
          </a:r>
          <a:r>
            <a:rPr lang="ru-RU" sz="3300" b="1" kern="1200" dirty="0" err="1">
              <a:solidFill>
                <a:schemeClr val="tx1"/>
              </a:solidFill>
            </a:rPr>
            <a:t>фізичними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порушеннями</a:t>
          </a:r>
          <a:r>
            <a:rPr lang="ru-RU" sz="3300" b="1" kern="1200" dirty="0">
              <a:solidFill>
                <a:schemeClr val="tx1"/>
              </a:solidFill>
            </a:rPr>
            <a:t> до </a:t>
          </a:r>
          <a:r>
            <a:rPr lang="ru-RU" sz="3300" b="1" kern="1200" dirty="0" err="1">
              <a:solidFill>
                <a:schemeClr val="tx1"/>
              </a:solidFill>
            </a:rPr>
            <a:t>вимог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всієї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системи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освіти</a:t>
          </a:r>
          <a:endParaRPr lang="uk-UA" sz="3300" kern="1200" dirty="0">
            <a:solidFill>
              <a:schemeClr val="tx1"/>
            </a:solidFill>
          </a:endParaRPr>
        </a:p>
      </dsp:txBody>
      <dsp:txXfrm>
        <a:off x="114972" y="422277"/>
        <a:ext cx="7390056" cy="2125266"/>
      </dsp:txXfrm>
    </dsp:sp>
    <dsp:sp modelId="{3458F834-AFF9-4881-AF4B-0F2C65704DE8}">
      <dsp:nvSpPr>
        <dsp:cNvPr id="0" name=""/>
        <dsp:cNvSpPr/>
      </dsp:nvSpPr>
      <dsp:spPr>
        <a:xfrm>
          <a:off x="0" y="2757555"/>
          <a:ext cx="7620000" cy="2355210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b="1" kern="1200" dirty="0" err="1">
              <a:solidFill>
                <a:schemeClr val="tx1"/>
              </a:solidFill>
            </a:rPr>
            <a:t>Інклюзія</a:t>
          </a:r>
          <a:r>
            <a:rPr lang="ru-RU" sz="3300" b="1" kern="1200" dirty="0">
              <a:solidFill>
                <a:schemeClr val="tx1"/>
              </a:solidFill>
            </a:rPr>
            <a:t>, в </a:t>
          </a:r>
          <a:r>
            <a:rPr lang="ru-RU" sz="3300" b="1" kern="1200" dirty="0" err="1">
              <a:solidFill>
                <a:schemeClr val="tx1"/>
              </a:solidFill>
            </a:rPr>
            <a:t>більшій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мірі</a:t>
          </a:r>
          <a:r>
            <a:rPr lang="ru-RU" sz="3300" b="1" kern="1200" dirty="0">
              <a:solidFill>
                <a:schemeClr val="tx1"/>
              </a:solidFill>
            </a:rPr>
            <a:t>, </a:t>
          </a:r>
          <a:r>
            <a:rPr lang="ru-RU" sz="3300" b="1" kern="1200" dirty="0" err="1">
              <a:solidFill>
                <a:schemeClr val="tx1"/>
              </a:solidFill>
            </a:rPr>
            <a:t>полягає</a:t>
          </a:r>
          <a:r>
            <a:rPr lang="ru-RU" sz="3300" b="1" kern="1200" dirty="0">
              <a:solidFill>
                <a:schemeClr val="tx1"/>
              </a:solidFill>
            </a:rPr>
            <a:t> в </a:t>
          </a:r>
          <a:r>
            <a:rPr lang="ru-RU" sz="3300" b="1" kern="1200" dirty="0" err="1">
              <a:solidFill>
                <a:schemeClr val="tx1"/>
              </a:solidFill>
            </a:rPr>
            <a:t>адаптації</a:t>
          </a:r>
          <a:r>
            <a:rPr lang="ru-RU" sz="3300" b="1" kern="1200" dirty="0">
              <a:solidFill>
                <a:schemeClr val="tx1"/>
              </a:solidFill>
            </a:rPr>
            <a:t> </a:t>
          </a:r>
          <a:r>
            <a:rPr lang="ru-RU" sz="3300" b="1" kern="1200" dirty="0" err="1">
              <a:solidFill>
                <a:schemeClr val="tx1"/>
              </a:solidFill>
            </a:rPr>
            <a:t>системи</a:t>
          </a:r>
          <a:r>
            <a:rPr lang="ru-RU" sz="3300" b="1" kern="1200" dirty="0">
              <a:solidFill>
                <a:schemeClr val="tx1"/>
              </a:solidFill>
            </a:rPr>
            <a:t> до потреб </a:t>
          </a:r>
          <a:r>
            <a:rPr lang="ru-RU" sz="3300" b="1" kern="1200" dirty="0" err="1">
              <a:solidFill>
                <a:schemeClr val="tx1"/>
              </a:solidFill>
            </a:rPr>
            <a:t>дитини</a:t>
          </a:r>
          <a:endParaRPr lang="uk-UA" sz="3300" kern="1200" dirty="0">
            <a:solidFill>
              <a:schemeClr val="tx1"/>
            </a:solidFill>
          </a:endParaRPr>
        </a:p>
      </dsp:txBody>
      <dsp:txXfrm>
        <a:off x="114972" y="2872527"/>
        <a:ext cx="7390056" cy="2125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92FA4-B29F-4DF2-9414-76356348BF1D}">
      <dsp:nvSpPr>
        <dsp:cNvPr id="0" name=""/>
        <dsp:cNvSpPr/>
      </dsp:nvSpPr>
      <dsp:spPr>
        <a:xfrm rot="5400000">
          <a:off x="-1110540" y="1186035"/>
          <a:ext cx="5420072" cy="3048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 err="1">
              <a:solidFill>
                <a:schemeClr val="tx1"/>
              </a:solidFill>
            </a:rPr>
            <a:t>Інклюзивне</a:t>
          </a:r>
          <a:r>
            <a:rPr lang="ru-RU" sz="2400" b="1" kern="1200" dirty="0">
              <a:solidFill>
                <a:schemeClr val="tx1"/>
              </a:solidFill>
            </a:rPr>
            <a:t> </a:t>
          </a:r>
          <a:r>
            <a:rPr lang="ru-RU" sz="2400" b="1" kern="1200" dirty="0" err="1">
              <a:solidFill>
                <a:schemeClr val="tx1"/>
              </a:solidFill>
            </a:rPr>
            <a:t>навчання</a:t>
          </a:r>
          <a:r>
            <a:rPr lang="ru-RU" sz="2400" b="1" kern="1200" dirty="0">
              <a:solidFill>
                <a:schemeClr val="tx1"/>
              </a:solidFill>
            </a:rPr>
            <a:t> </a:t>
          </a:r>
          <a:r>
            <a:rPr lang="ru-RU" sz="2400" b="1" kern="1200" dirty="0" err="1">
              <a:solidFill>
                <a:schemeClr val="tx1"/>
              </a:solidFill>
            </a:rPr>
            <a:t>вимагає</a:t>
          </a:r>
          <a:r>
            <a:rPr lang="ru-RU" sz="2400" b="1" kern="1200" dirty="0">
              <a:solidFill>
                <a:schemeClr val="tx1"/>
              </a:solidFill>
            </a:rPr>
            <a:t> </a:t>
          </a:r>
          <a:r>
            <a:rPr lang="ru-RU" sz="2400" b="1" kern="1200" dirty="0" err="1">
              <a:solidFill>
                <a:schemeClr val="tx1"/>
              </a:solidFill>
            </a:rPr>
            <a:t>використання</a:t>
          </a:r>
          <a:r>
            <a:rPr lang="ru-RU" sz="2400" b="1" kern="1200" dirty="0">
              <a:solidFill>
                <a:schemeClr val="tx1"/>
              </a:solidFill>
            </a:rPr>
            <a:t> </a:t>
          </a:r>
          <a:r>
            <a:rPr lang="ru-RU" sz="2400" b="1" kern="1200" dirty="0" err="1">
              <a:solidFill>
                <a:schemeClr val="tx1"/>
              </a:solidFill>
            </a:rPr>
            <a:t>специфічних</a:t>
          </a:r>
          <a:r>
            <a:rPr lang="ru-RU" sz="2400" b="1" kern="1200" dirty="0">
              <a:solidFill>
                <a:schemeClr val="tx1"/>
              </a:solidFill>
            </a:rPr>
            <a:t> </a:t>
          </a:r>
          <a:r>
            <a:rPr lang="ru-RU" sz="2400" b="1" kern="1200" dirty="0" err="1">
              <a:solidFill>
                <a:schemeClr val="tx1"/>
              </a:solidFill>
            </a:rPr>
            <a:t>корекційних</a:t>
          </a:r>
          <a:r>
            <a:rPr lang="ru-RU" sz="2400" b="1" kern="1200" dirty="0">
              <a:solidFill>
                <a:schemeClr val="tx1"/>
              </a:solidFill>
            </a:rPr>
            <a:t> </a:t>
          </a:r>
          <a:r>
            <a:rPr lang="ru-RU" sz="2400" b="1" kern="1200" dirty="0" err="1">
              <a:solidFill>
                <a:schemeClr val="tx1"/>
              </a:solidFill>
            </a:rPr>
            <a:t>засобів</a:t>
          </a:r>
          <a:r>
            <a:rPr lang="ru-RU" sz="2400" b="1" kern="1200" dirty="0">
              <a:solidFill>
                <a:schemeClr val="tx1"/>
              </a:solidFill>
            </a:rPr>
            <a:t>, </a:t>
          </a:r>
          <a:r>
            <a:rPr lang="ru-RU" sz="2400" b="1" kern="1200" dirty="0" err="1">
              <a:solidFill>
                <a:schemeClr val="tx1"/>
              </a:solidFill>
            </a:rPr>
            <a:t>які</a:t>
          </a:r>
          <a:r>
            <a:rPr lang="ru-RU" sz="2400" b="1" kern="1200" dirty="0">
              <a:solidFill>
                <a:schemeClr val="tx1"/>
              </a:solidFill>
            </a:rPr>
            <a:t> не </a:t>
          </a:r>
          <a:r>
            <a:rPr lang="ru-RU" sz="2400" b="1" kern="1200" dirty="0" err="1">
              <a:solidFill>
                <a:schemeClr val="tx1"/>
              </a:solidFill>
            </a:rPr>
            <a:t>застосовуються</a:t>
          </a:r>
          <a:r>
            <a:rPr lang="ru-RU" sz="2400" b="1" kern="1200" dirty="0">
              <a:solidFill>
                <a:schemeClr val="tx1"/>
              </a:solidFill>
            </a:rPr>
            <a:t> у </a:t>
          </a:r>
          <a:r>
            <a:rPr lang="ru-RU" sz="2400" b="1" kern="1200" dirty="0" err="1">
              <a:solidFill>
                <a:schemeClr val="tx1"/>
              </a:solidFill>
            </a:rPr>
            <a:t>звичайній</a:t>
          </a:r>
          <a:r>
            <a:rPr lang="ru-RU" sz="2400" b="1" kern="1200" dirty="0">
              <a:solidFill>
                <a:schemeClr val="tx1"/>
              </a:solidFill>
            </a:rPr>
            <a:t> </a:t>
          </a:r>
          <a:r>
            <a:rPr lang="ru-RU" sz="2400" b="1" kern="1200" dirty="0" err="1">
              <a:solidFill>
                <a:schemeClr val="tx1"/>
              </a:solidFill>
            </a:rPr>
            <a:t>освіті</a:t>
          </a:r>
          <a:endParaRPr lang="uk-UA" sz="2400" kern="1200" dirty="0">
            <a:solidFill>
              <a:schemeClr val="tx1"/>
            </a:solidFill>
          </a:endParaRPr>
        </a:p>
      </dsp:txBody>
      <dsp:txXfrm rot="-5400000">
        <a:off x="75496" y="1523999"/>
        <a:ext cx="3048000" cy="2372072"/>
      </dsp:txXfrm>
    </dsp:sp>
    <dsp:sp modelId="{8CD6ECE1-39C3-4E0E-8AC8-3E33298BF81E}">
      <dsp:nvSpPr>
        <dsp:cNvPr id="0" name=""/>
        <dsp:cNvSpPr/>
      </dsp:nvSpPr>
      <dsp:spPr>
        <a:xfrm rot="5400000">
          <a:off x="3757132" y="-186973"/>
          <a:ext cx="3304726" cy="4270019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614BC-C28C-47D5-8249-F80E0F79D15E}">
      <dsp:nvSpPr>
        <dsp:cNvPr id="0" name=""/>
        <dsp:cNvSpPr/>
      </dsp:nvSpPr>
      <dsp:spPr>
        <a:xfrm>
          <a:off x="0" y="26086"/>
          <a:ext cx="7681664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b="1" kern="1200" dirty="0" err="1">
              <a:solidFill>
                <a:schemeClr val="tx1"/>
              </a:solidFill>
            </a:rPr>
            <a:t>Відторгнення</a:t>
          </a:r>
          <a:endParaRPr lang="uk-UA" sz="4100" kern="1200" dirty="0">
            <a:solidFill>
              <a:schemeClr val="tx1"/>
            </a:solidFill>
          </a:endParaRPr>
        </a:p>
      </dsp:txBody>
      <dsp:txXfrm>
        <a:off x="48005" y="74091"/>
        <a:ext cx="7585654" cy="887374"/>
      </dsp:txXfrm>
    </dsp:sp>
    <dsp:sp modelId="{4F490CDA-7FB1-424E-83C0-7DCD8AEBD5E4}">
      <dsp:nvSpPr>
        <dsp:cNvPr id="0" name=""/>
        <dsp:cNvSpPr/>
      </dsp:nvSpPr>
      <dsp:spPr>
        <a:xfrm>
          <a:off x="0" y="1127551"/>
          <a:ext cx="7681664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b="1" kern="1200" dirty="0">
              <a:solidFill>
                <a:schemeClr val="tx1"/>
              </a:solidFill>
            </a:rPr>
            <a:t>Догляд</a:t>
          </a:r>
          <a:endParaRPr lang="uk-UA" sz="4100" kern="1200" dirty="0">
            <a:solidFill>
              <a:schemeClr val="tx1"/>
            </a:solidFill>
          </a:endParaRPr>
        </a:p>
      </dsp:txBody>
      <dsp:txXfrm>
        <a:off x="48005" y="1175556"/>
        <a:ext cx="7585654" cy="887374"/>
      </dsp:txXfrm>
    </dsp:sp>
    <dsp:sp modelId="{80275644-5F0B-42BE-8BD4-126216D77C66}">
      <dsp:nvSpPr>
        <dsp:cNvPr id="0" name=""/>
        <dsp:cNvSpPr/>
      </dsp:nvSpPr>
      <dsp:spPr>
        <a:xfrm>
          <a:off x="0" y="2229016"/>
          <a:ext cx="7681664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b="1" kern="1200" dirty="0" err="1">
              <a:solidFill>
                <a:schemeClr val="tx1"/>
              </a:solidFill>
            </a:rPr>
            <a:t>Інтеграція</a:t>
          </a:r>
          <a:endParaRPr lang="uk-UA" sz="4100" kern="1200" dirty="0">
            <a:solidFill>
              <a:schemeClr val="tx1"/>
            </a:solidFill>
          </a:endParaRPr>
        </a:p>
      </dsp:txBody>
      <dsp:txXfrm>
        <a:off x="48005" y="2277021"/>
        <a:ext cx="7585654" cy="887374"/>
      </dsp:txXfrm>
    </dsp:sp>
    <dsp:sp modelId="{9A9CF374-1CBC-4C98-9326-86B7A60A5B8F}">
      <dsp:nvSpPr>
        <dsp:cNvPr id="0" name=""/>
        <dsp:cNvSpPr/>
      </dsp:nvSpPr>
      <dsp:spPr>
        <a:xfrm>
          <a:off x="0" y="3330481"/>
          <a:ext cx="7681664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b="1" kern="1200" dirty="0" err="1">
              <a:solidFill>
                <a:schemeClr val="tx1"/>
              </a:solidFill>
            </a:rPr>
            <a:t>Інклюзія</a:t>
          </a:r>
          <a:endParaRPr lang="uk-UA" sz="4100" kern="1200" dirty="0">
            <a:solidFill>
              <a:schemeClr val="tx1"/>
            </a:solidFill>
          </a:endParaRPr>
        </a:p>
      </dsp:txBody>
      <dsp:txXfrm>
        <a:off x="48005" y="3378486"/>
        <a:ext cx="7585654" cy="8873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6B8DA-6EC0-4038-A3F2-2840F343DA84}">
      <dsp:nvSpPr>
        <dsp:cNvPr id="0" name=""/>
        <dsp:cNvSpPr/>
      </dsp:nvSpPr>
      <dsp:spPr>
        <a:xfrm>
          <a:off x="0" y="302244"/>
          <a:ext cx="7620000" cy="13419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tx1"/>
              </a:solidFill>
            </a:rPr>
            <a:t>Медична модель - вбачає причини труднощів людей з інвалідністю в їх обмежених можливостях.</a:t>
          </a:r>
          <a:endParaRPr lang="uk-UA" sz="2800" kern="1200" dirty="0">
            <a:solidFill>
              <a:schemeClr val="tx1"/>
            </a:solidFill>
          </a:endParaRPr>
        </a:p>
      </dsp:txBody>
      <dsp:txXfrm>
        <a:off x="65507" y="367751"/>
        <a:ext cx="7488986" cy="1210912"/>
      </dsp:txXfrm>
    </dsp:sp>
    <dsp:sp modelId="{036C74AC-0227-4E4C-AD1A-3ED079B43095}">
      <dsp:nvSpPr>
        <dsp:cNvPr id="0" name=""/>
        <dsp:cNvSpPr/>
      </dsp:nvSpPr>
      <dsp:spPr>
        <a:xfrm>
          <a:off x="0" y="1821995"/>
          <a:ext cx="7620000" cy="1632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solidFill>
                <a:schemeClr val="tx1"/>
              </a:solidFill>
            </a:rPr>
            <a:t>Відповідно до неї, люди з інвалідністю не можуть робити щось, що характерно для звичайної людини, і тому змушені долати труднощі інтеграції в суспільстві. Відповідно до цієї моделі, потрібно допомагати людям з інвалідністю, створюючи для них особливі установи, де вони могли б на доступному їм рівні працювати, спілкуватися і отримувати різноманітні послуги. Таким чином, медична модель виступає за їх ізоляцію від решти суспільства.</a:t>
          </a:r>
          <a:endParaRPr lang="uk-UA" sz="1800" kern="1200" dirty="0">
            <a:solidFill>
              <a:schemeClr val="tx1"/>
            </a:solidFill>
          </a:endParaRPr>
        </a:p>
      </dsp:txBody>
      <dsp:txXfrm>
        <a:off x="79671" y="1901666"/>
        <a:ext cx="7460658" cy="1472722"/>
      </dsp:txXfrm>
    </dsp:sp>
    <dsp:sp modelId="{13071562-7464-4174-80BD-A42FE74E2135}">
      <dsp:nvSpPr>
        <dsp:cNvPr id="0" name=""/>
        <dsp:cNvSpPr/>
      </dsp:nvSpPr>
      <dsp:spPr>
        <a:xfrm>
          <a:off x="0" y="3465127"/>
          <a:ext cx="7620000" cy="13419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chemeClr val="tx1"/>
              </a:solidFill>
            </a:rPr>
            <a:t>Медична модель довгий час переважала в поглядах суспільства, тому люди з інвалідністю здебільшого виявлялися ізольованими і дискримінованими</a:t>
          </a:r>
          <a:endParaRPr lang="uk-UA" sz="2000" kern="1200" dirty="0">
            <a:solidFill>
              <a:schemeClr val="tx1"/>
            </a:solidFill>
          </a:endParaRPr>
        </a:p>
      </dsp:txBody>
      <dsp:txXfrm>
        <a:off x="65507" y="3530634"/>
        <a:ext cx="7488986" cy="12109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6B8DA-6EC0-4038-A3F2-2840F343DA84}">
      <dsp:nvSpPr>
        <dsp:cNvPr id="0" name=""/>
        <dsp:cNvSpPr/>
      </dsp:nvSpPr>
      <dsp:spPr>
        <a:xfrm>
          <a:off x="0" y="0"/>
          <a:ext cx="7620000" cy="517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tx1"/>
              </a:solidFill>
            </a:rPr>
            <a:t>Соціальна модель - </a:t>
          </a:r>
          <a:r>
            <a:rPr lang="ru-RU" sz="2800" b="1" kern="1200" dirty="0" err="1">
              <a:solidFill>
                <a:schemeClr val="tx1"/>
              </a:solidFill>
            </a:rPr>
            <a:t>припускає</a:t>
          </a:r>
          <a:r>
            <a:rPr lang="ru-RU" sz="2800" b="1" kern="1200" dirty="0">
              <a:solidFill>
                <a:schemeClr val="tx1"/>
              </a:solidFill>
            </a:rPr>
            <a:t>, </a:t>
          </a:r>
          <a:r>
            <a:rPr lang="ru-RU" sz="2800" b="1" kern="1200" dirty="0" err="1">
              <a:solidFill>
                <a:schemeClr val="tx1"/>
              </a:solidFill>
            </a:rPr>
            <a:t>що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труднощі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створюються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суспільством</a:t>
          </a:r>
          <a:r>
            <a:rPr lang="ru-RU" sz="2800" b="1" kern="1200" dirty="0">
              <a:solidFill>
                <a:schemeClr val="tx1"/>
              </a:solidFill>
            </a:rPr>
            <a:t>, </a:t>
          </a:r>
          <a:r>
            <a:rPr lang="ru-RU" sz="2800" b="1" kern="1200" dirty="0" err="1">
              <a:solidFill>
                <a:schemeClr val="tx1"/>
              </a:solidFill>
            </a:rPr>
            <a:t>що</a:t>
          </a:r>
          <a:r>
            <a:rPr lang="ru-RU" sz="2800" b="1" kern="1200" dirty="0">
              <a:solidFill>
                <a:schemeClr val="tx1"/>
              </a:solidFill>
            </a:rPr>
            <a:t> не </a:t>
          </a:r>
          <a:r>
            <a:rPr lang="ru-RU" sz="2800" b="1" kern="1200" dirty="0" err="1">
              <a:solidFill>
                <a:schemeClr val="tx1"/>
              </a:solidFill>
            </a:rPr>
            <a:t>передбачає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участі</a:t>
          </a:r>
          <a:r>
            <a:rPr lang="ru-RU" sz="2800" b="1" kern="1200" dirty="0">
              <a:solidFill>
                <a:schemeClr val="tx1"/>
              </a:solidFill>
            </a:rPr>
            <a:t> в </a:t>
          </a:r>
          <a:r>
            <a:rPr lang="ru-RU" sz="2800" b="1" kern="1200" dirty="0" err="1">
              <a:solidFill>
                <a:schemeClr val="tx1"/>
              </a:solidFill>
            </a:rPr>
            <a:t>загальній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діяльності</a:t>
          </a:r>
          <a:r>
            <a:rPr lang="ru-RU" sz="2800" b="1" kern="1200" dirty="0">
              <a:solidFill>
                <a:schemeClr val="tx1"/>
              </a:solidFill>
            </a:rPr>
            <a:t>, в тому </a:t>
          </a:r>
          <a:r>
            <a:rPr lang="ru-RU" sz="2800" b="1" kern="1200" dirty="0" err="1">
              <a:solidFill>
                <a:schemeClr val="tx1"/>
              </a:solidFill>
            </a:rPr>
            <a:t>числі</a:t>
          </a:r>
          <a:r>
            <a:rPr lang="ru-RU" sz="2800" b="1" kern="1200" dirty="0">
              <a:solidFill>
                <a:schemeClr val="tx1"/>
              </a:solidFill>
            </a:rPr>
            <a:t>, й людей з </a:t>
          </a:r>
          <a:r>
            <a:rPr lang="ru-RU" sz="2800" b="1" kern="1200" dirty="0" err="1">
              <a:solidFill>
                <a:schemeClr val="tx1"/>
              </a:solidFill>
            </a:rPr>
            <a:t>різними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обмеженнями</a:t>
          </a:r>
          <a:r>
            <a:rPr lang="ru-RU" sz="2800" b="1" kern="1200" dirty="0">
              <a:solidFill>
                <a:schemeClr val="tx1"/>
              </a:solidFill>
            </a:rPr>
            <a:t>.</a:t>
          </a:r>
          <a:endParaRPr lang="uk-UA" sz="2800" b="1" kern="1200" dirty="0">
            <a:solidFill>
              <a:schemeClr val="tx1"/>
            </a:solidFill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 err="1">
              <a:solidFill>
                <a:schemeClr val="tx1"/>
              </a:solidFill>
            </a:rPr>
            <a:t>Така</a:t>
          </a:r>
          <a:r>
            <a:rPr lang="ru-RU" sz="2800" b="1" kern="1200" dirty="0">
              <a:solidFill>
                <a:schemeClr val="tx1"/>
              </a:solidFill>
            </a:rPr>
            <a:t> модель </a:t>
          </a:r>
          <a:r>
            <a:rPr lang="ru-RU" sz="2800" b="1" kern="1200" dirty="0" err="1">
              <a:solidFill>
                <a:schemeClr val="tx1"/>
              </a:solidFill>
            </a:rPr>
            <a:t>закликає</a:t>
          </a:r>
          <a:r>
            <a:rPr lang="ru-RU" sz="2800" b="1" kern="1200" dirty="0">
              <a:solidFill>
                <a:schemeClr val="tx1"/>
              </a:solidFill>
            </a:rPr>
            <a:t> до </a:t>
          </a:r>
          <a:r>
            <a:rPr lang="ru-RU" sz="2800" b="1" kern="1200" dirty="0" err="1">
              <a:solidFill>
                <a:schemeClr val="tx1"/>
              </a:solidFill>
            </a:rPr>
            <a:t>інтеграції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інвалідів</a:t>
          </a:r>
          <a:r>
            <a:rPr lang="ru-RU" sz="2800" b="1" kern="1200" dirty="0">
              <a:solidFill>
                <a:schemeClr val="tx1"/>
              </a:solidFill>
            </a:rPr>
            <a:t> у </a:t>
          </a:r>
          <a:r>
            <a:rPr lang="ru-RU" sz="2800" b="1" kern="1200" dirty="0" err="1">
              <a:solidFill>
                <a:schemeClr val="tx1"/>
              </a:solidFill>
            </a:rPr>
            <a:t>суспільство</a:t>
          </a:r>
          <a:r>
            <a:rPr lang="ru-RU" sz="2800" b="1" kern="1200" dirty="0">
              <a:solidFill>
                <a:schemeClr val="tx1"/>
              </a:solidFill>
            </a:rPr>
            <a:t>, </a:t>
          </a:r>
          <a:r>
            <a:rPr lang="ru-RU" sz="2800" b="1" kern="1200" dirty="0" err="1">
              <a:solidFill>
                <a:schemeClr val="tx1"/>
              </a:solidFill>
            </a:rPr>
            <a:t>пристосування</a:t>
          </a:r>
          <a:r>
            <a:rPr lang="ru-RU" sz="2800" b="1" kern="1200" dirty="0">
              <a:solidFill>
                <a:schemeClr val="tx1"/>
              </a:solidFill>
            </a:rPr>
            <a:t> умов </a:t>
          </a:r>
          <a:r>
            <a:rPr lang="ru-RU" sz="2800" b="1" kern="1200" dirty="0" err="1">
              <a:solidFill>
                <a:schemeClr val="tx1"/>
              </a:solidFill>
            </a:rPr>
            <a:t>життя</a:t>
          </a:r>
          <a:r>
            <a:rPr lang="ru-RU" sz="2800" b="1" kern="1200" dirty="0">
              <a:solidFill>
                <a:schemeClr val="tx1"/>
              </a:solidFill>
            </a:rPr>
            <a:t> в </a:t>
          </a:r>
          <a:r>
            <a:rPr lang="ru-RU" sz="2800" b="1" kern="1200" dirty="0" err="1">
              <a:solidFill>
                <a:schemeClr val="tx1"/>
              </a:solidFill>
            </a:rPr>
            <a:t>суспільстві</a:t>
          </a:r>
          <a:r>
            <a:rPr lang="ru-RU" sz="2800" b="1" kern="1200" dirty="0">
              <a:solidFill>
                <a:schemeClr val="tx1"/>
              </a:solidFill>
            </a:rPr>
            <a:t> і для людей з </a:t>
          </a:r>
          <a:r>
            <a:rPr lang="ru-RU" sz="2800" b="1" kern="1200" dirty="0" err="1">
              <a:solidFill>
                <a:schemeClr val="tx1"/>
              </a:solidFill>
            </a:rPr>
            <a:t>інвалідністю</a:t>
          </a:r>
          <a:r>
            <a:rPr lang="ru-RU" sz="2800" b="1" kern="1200" dirty="0">
              <a:solidFill>
                <a:schemeClr val="tx1"/>
              </a:solidFill>
            </a:rPr>
            <a:t>, в тому </a:t>
          </a:r>
          <a:r>
            <a:rPr lang="ru-RU" sz="2800" b="1" kern="1200" dirty="0" err="1">
              <a:solidFill>
                <a:schemeClr val="tx1"/>
              </a:solidFill>
            </a:rPr>
            <a:t>числі</a:t>
          </a:r>
          <a:r>
            <a:rPr lang="ru-RU" sz="2800" b="1" kern="1200" dirty="0">
              <a:solidFill>
                <a:schemeClr val="tx1"/>
              </a:solidFill>
            </a:rPr>
            <a:t>. </a:t>
          </a:r>
          <a:r>
            <a:rPr lang="ru-RU" sz="2800" b="1" kern="1200" dirty="0" err="1">
              <a:solidFill>
                <a:schemeClr val="tx1"/>
              </a:solidFill>
            </a:rPr>
            <a:t>Це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включає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створення</a:t>
          </a:r>
          <a:r>
            <a:rPr lang="ru-RU" sz="2800" b="1" kern="1200" dirty="0">
              <a:solidFill>
                <a:schemeClr val="tx1"/>
              </a:solidFill>
            </a:rPr>
            <a:t> так званого доступного </a:t>
          </a:r>
          <a:r>
            <a:rPr lang="ru-RU" sz="2800" b="1" kern="1200" dirty="0" err="1">
              <a:solidFill>
                <a:schemeClr val="tx1"/>
              </a:solidFill>
            </a:rPr>
            <a:t>або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безбар</a:t>
          </a:r>
          <a:r>
            <a:rPr lang="ru-RU" sz="2800" b="1" kern="1200" dirty="0">
              <a:solidFill>
                <a:schemeClr val="tx1"/>
              </a:solidFill>
            </a:rPr>
            <a:t>*</a:t>
          </a:r>
          <a:r>
            <a:rPr lang="ru-RU" sz="2800" b="1" kern="1200" dirty="0" err="1">
              <a:solidFill>
                <a:schemeClr val="tx1"/>
              </a:solidFill>
            </a:rPr>
            <a:t>єрного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r>
            <a:rPr lang="ru-RU" sz="2800" b="1" kern="1200" dirty="0" err="1">
              <a:solidFill>
                <a:schemeClr val="tx1"/>
              </a:solidFill>
            </a:rPr>
            <a:t>середовища</a:t>
          </a:r>
          <a:r>
            <a:rPr lang="ru-RU" sz="2800" b="1" kern="1200" dirty="0">
              <a:solidFill>
                <a:schemeClr val="tx1"/>
              </a:solidFill>
            </a:rPr>
            <a:t> </a:t>
          </a:r>
          <a:endParaRPr lang="uk-UA" sz="2800" kern="1200" dirty="0">
            <a:solidFill>
              <a:schemeClr val="tx1"/>
            </a:solidFill>
          </a:endParaRPr>
        </a:p>
      </dsp:txBody>
      <dsp:txXfrm>
        <a:off x="252447" y="252447"/>
        <a:ext cx="7115106" cy="4666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7990656" cy="312377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chemeClr val="tx1"/>
                </a:solidFill>
              </a:rPr>
              <a:t>Тема 2 </a:t>
            </a:r>
            <a:br>
              <a:rPr lang="uk-UA" sz="4000" b="1">
                <a:solidFill>
                  <a:schemeClr val="tx1"/>
                </a:solidFill>
              </a:rPr>
            </a:br>
            <a:r>
              <a:rPr lang="uk-UA" sz="4000" b="1">
                <a:solidFill>
                  <a:schemeClr val="tx1"/>
                </a:solidFill>
              </a:rPr>
              <a:t>Історичне підґрунтя розвитку інклюзивної освіти</a:t>
            </a: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616" y="4005064"/>
            <a:ext cx="3536776" cy="2449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384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490066"/>
          </a:xfrm>
        </p:spPr>
        <p:txBody>
          <a:bodyPr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24967"/>
              </p:ext>
            </p:extLst>
          </p:nvPr>
        </p:nvGraphicFramePr>
        <p:xfrm>
          <a:off x="457200" y="980728"/>
          <a:ext cx="7620000" cy="542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6244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490066"/>
          </a:xfrm>
        </p:spPr>
        <p:txBody>
          <a:bodyPr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b="1" dirty="0" err="1"/>
              <a:t>Основна</a:t>
            </a:r>
            <a:r>
              <a:rPr lang="ru-RU" sz="2800" b="1" dirty="0"/>
              <a:t> </a:t>
            </a:r>
            <a:r>
              <a:rPr lang="ru-RU" sz="2800" b="1" dirty="0" err="1"/>
              <a:t>ідея</a:t>
            </a:r>
            <a:r>
              <a:rPr lang="ru-RU" sz="2800" b="1" dirty="0"/>
              <a:t> </a:t>
            </a:r>
            <a:r>
              <a:rPr lang="ru-RU" sz="2800" b="1" dirty="0" err="1"/>
              <a:t>інклюзивної</a:t>
            </a:r>
            <a:r>
              <a:rPr lang="ru-RU" sz="2800" b="1" dirty="0"/>
              <a:t> </a:t>
            </a:r>
            <a:r>
              <a:rPr lang="ru-RU" sz="2800" b="1" dirty="0" err="1"/>
              <a:t>освіти</a:t>
            </a:r>
            <a:r>
              <a:rPr lang="ru-RU" sz="2800" b="1" dirty="0"/>
              <a:t> – </a:t>
            </a:r>
            <a:r>
              <a:rPr lang="ru-RU" sz="2800" b="1" dirty="0" err="1"/>
              <a:t>від</a:t>
            </a:r>
            <a:r>
              <a:rPr lang="ru-RU" sz="2800" b="1" dirty="0"/>
              <a:t> </a:t>
            </a:r>
            <a:r>
              <a:rPr lang="ru-RU" sz="2800" b="1" dirty="0" err="1"/>
              <a:t>інтегрування</a:t>
            </a:r>
            <a:r>
              <a:rPr lang="ru-RU" sz="2800" b="1" dirty="0"/>
              <a:t> у </a:t>
            </a:r>
            <a:r>
              <a:rPr lang="ru-RU" sz="2800" b="1" dirty="0" err="1"/>
              <a:t>школі</a:t>
            </a:r>
            <a:r>
              <a:rPr lang="ru-RU" sz="2800" b="1" dirty="0"/>
              <a:t> до </a:t>
            </a:r>
          </a:p>
          <a:p>
            <a:pPr marL="114300" indent="0">
              <a:buNone/>
            </a:pPr>
            <a:r>
              <a:rPr lang="ru-RU" sz="2800" b="1" dirty="0" err="1"/>
              <a:t>інтегрування</a:t>
            </a:r>
            <a:r>
              <a:rPr lang="ru-RU" sz="2800" b="1" dirty="0"/>
              <a:t> у </a:t>
            </a:r>
            <a:r>
              <a:rPr lang="ru-RU" sz="2800" b="1" u="sng" dirty="0" err="1"/>
              <a:t>соціум</a:t>
            </a:r>
            <a:endParaRPr lang="ru-RU" sz="2800" b="1" u="sng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57438"/>
            <a:ext cx="3803104" cy="382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341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490066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Позитивні сторони інклюзивних процесів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стимулюючий</a:t>
            </a:r>
            <a:r>
              <a:rPr lang="ru-RU" sz="2800" b="1" dirty="0"/>
              <a:t> </a:t>
            </a:r>
            <a:r>
              <a:rPr lang="ru-RU" sz="2800" b="1" dirty="0" err="1"/>
              <a:t>вплив</a:t>
            </a:r>
            <a:r>
              <a:rPr lang="ru-RU" sz="2800" b="1" dirty="0"/>
              <a:t> </a:t>
            </a:r>
            <a:r>
              <a:rPr lang="ru-RU" sz="2800" b="1" dirty="0" err="1"/>
              <a:t>однолітків</a:t>
            </a:r>
            <a:r>
              <a:rPr lang="ru-RU" sz="2800" b="1" dirty="0"/>
              <a:t>;</a:t>
            </a:r>
          </a:p>
          <a:p>
            <a:r>
              <a:rPr lang="ru-RU" sz="2800" b="1" dirty="0" err="1"/>
              <a:t>можливість</a:t>
            </a:r>
            <a:r>
              <a:rPr lang="ru-RU" sz="2800" b="1" dirty="0"/>
              <a:t> у </a:t>
            </a:r>
            <a:r>
              <a:rPr lang="ru-RU" sz="2800" b="1" dirty="0" err="1"/>
              <a:t>ширшому</a:t>
            </a:r>
            <a:r>
              <a:rPr lang="ru-RU" sz="2800" b="1" dirty="0"/>
              <a:t> </a:t>
            </a:r>
            <a:r>
              <a:rPr lang="ru-RU" sz="2800" b="1" dirty="0" err="1"/>
              <a:t>діапазоні</a:t>
            </a:r>
            <a:r>
              <a:rPr lang="ru-RU" sz="2800" b="1" dirty="0"/>
              <a:t> </a:t>
            </a:r>
            <a:r>
              <a:rPr lang="ru-RU" sz="2800" b="1" dirty="0" err="1"/>
              <a:t>ознайомлюватися</a:t>
            </a:r>
            <a:r>
              <a:rPr lang="ru-RU" sz="2800" b="1" dirty="0"/>
              <a:t> </a:t>
            </a:r>
            <a:r>
              <a:rPr lang="ru-RU" sz="2800" b="1" dirty="0" err="1"/>
              <a:t>із</a:t>
            </a:r>
            <a:r>
              <a:rPr lang="ru-RU" sz="2800" b="1" dirty="0"/>
              <a:t> </a:t>
            </a:r>
            <a:r>
              <a:rPr lang="ru-RU" sz="2800" b="1" dirty="0" err="1"/>
              <a:t>життям</a:t>
            </a:r>
            <a:r>
              <a:rPr lang="ru-RU" sz="2800" b="1" dirty="0"/>
              <a:t>;</a:t>
            </a:r>
          </a:p>
          <a:p>
            <a:r>
              <a:rPr lang="ru-RU" sz="2800" b="1" dirty="0" err="1"/>
              <a:t>розвиток</a:t>
            </a:r>
            <a:r>
              <a:rPr lang="ru-RU" sz="2800" b="1" dirty="0"/>
              <a:t> </a:t>
            </a:r>
            <a:r>
              <a:rPr lang="ru-RU" sz="2800" b="1" dirty="0" err="1"/>
              <a:t>навичок</a:t>
            </a:r>
            <a:r>
              <a:rPr lang="ru-RU" sz="2800" b="1" dirty="0"/>
              <a:t> </a:t>
            </a:r>
            <a:r>
              <a:rPr lang="ru-RU" sz="2800" b="1" dirty="0" err="1"/>
              <a:t>спілкування</a:t>
            </a:r>
            <a:r>
              <a:rPr lang="ru-RU" sz="2800" b="1" dirty="0"/>
              <a:t> та нестандартного </a:t>
            </a:r>
            <a:r>
              <a:rPr lang="ru-RU" sz="2800" b="1" dirty="0" err="1"/>
              <a:t>мислення</a:t>
            </a:r>
            <a:r>
              <a:rPr lang="ru-RU" sz="2800" b="1" dirty="0"/>
              <a:t> (як у </a:t>
            </a:r>
            <a:r>
              <a:rPr lang="ru-RU" sz="2800" b="1" dirty="0" err="1"/>
              <a:t>дітей</a:t>
            </a:r>
            <a:r>
              <a:rPr lang="ru-RU" sz="2800" b="1" dirty="0"/>
              <a:t> з </a:t>
            </a:r>
            <a:r>
              <a:rPr lang="ru-RU" sz="2800" b="1" dirty="0" err="1"/>
              <a:t>особливостями</a:t>
            </a:r>
            <a:r>
              <a:rPr lang="ru-RU" sz="2800" b="1" dirty="0"/>
              <a:t> </a:t>
            </a:r>
            <a:r>
              <a:rPr lang="ru-RU" sz="2800" b="1" dirty="0" err="1"/>
              <a:t>психофізичного</a:t>
            </a:r>
            <a:r>
              <a:rPr lang="ru-RU" sz="2800" b="1" dirty="0"/>
              <a:t> </a:t>
            </a:r>
            <a:r>
              <a:rPr lang="ru-RU" sz="2800" b="1" dirty="0" err="1"/>
              <a:t>розвитку</a:t>
            </a:r>
            <a:r>
              <a:rPr lang="ru-RU" sz="2800" b="1" dirty="0"/>
              <a:t>, так і в </a:t>
            </a:r>
            <a:r>
              <a:rPr lang="ru-RU" sz="2800" b="1" dirty="0" err="1"/>
              <a:t>їхніх</a:t>
            </a:r>
            <a:r>
              <a:rPr lang="ru-RU" sz="2800" b="1" dirty="0"/>
              <a:t> </a:t>
            </a:r>
            <a:r>
              <a:rPr lang="ru-RU" sz="2800" b="1" dirty="0" err="1"/>
              <a:t>однолітків</a:t>
            </a:r>
            <a:r>
              <a:rPr lang="ru-RU" sz="2800" b="1" dirty="0"/>
              <a:t> з </a:t>
            </a:r>
            <a:r>
              <a:rPr lang="ru-RU" sz="2800" b="1" dirty="0" err="1"/>
              <a:t>типовим</a:t>
            </a:r>
            <a:r>
              <a:rPr lang="ru-RU" sz="2800" b="1" dirty="0"/>
              <a:t> </a:t>
            </a:r>
            <a:r>
              <a:rPr lang="ru-RU" sz="2800" b="1" dirty="0" err="1"/>
              <a:t>розвитком</a:t>
            </a:r>
            <a:r>
              <a:rPr lang="ru-RU" sz="2800" b="1" dirty="0"/>
              <a:t>);</a:t>
            </a:r>
          </a:p>
          <a:p>
            <a:r>
              <a:rPr lang="ru-RU" sz="2800" b="1" dirty="0" err="1"/>
              <a:t>можливість</a:t>
            </a:r>
            <a:r>
              <a:rPr lang="ru-RU" sz="2800" b="1" dirty="0"/>
              <a:t> </a:t>
            </a:r>
            <a:r>
              <a:rPr lang="ru-RU" sz="2800" b="1" dirty="0" err="1"/>
              <a:t>виявлення</a:t>
            </a:r>
            <a:r>
              <a:rPr lang="ru-RU" sz="2800" b="1" dirty="0"/>
              <a:t> </a:t>
            </a:r>
            <a:r>
              <a:rPr lang="ru-RU" sz="2800" b="1" dirty="0" err="1"/>
              <a:t>гуманності</a:t>
            </a:r>
            <a:r>
              <a:rPr lang="ru-RU" sz="2800" b="1" dirty="0"/>
              <a:t>, </a:t>
            </a:r>
            <a:r>
              <a:rPr lang="ru-RU" sz="2800" b="1" dirty="0" err="1"/>
              <a:t>співчуття</a:t>
            </a:r>
            <a:r>
              <a:rPr lang="ru-RU" sz="2800" b="1" dirty="0"/>
              <a:t>, </a:t>
            </a:r>
            <a:r>
              <a:rPr lang="ru-RU" sz="2800" b="1" dirty="0" err="1"/>
              <a:t>милосердя</a:t>
            </a:r>
            <a:r>
              <a:rPr lang="ru-RU" sz="2800" b="1" dirty="0"/>
              <a:t>, </a:t>
            </a:r>
            <a:r>
              <a:rPr lang="ru-RU" sz="2800" b="1" dirty="0" err="1"/>
              <a:t>терпимості</a:t>
            </a:r>
            <a:r>
              <a:rPr lang="ru-RU" sz="2800" b="1" dirty="0"/>
              <a:t> у </a:t>
            </a:r>
            <a:r>
              <a:rPr lang="ru-RU" sz="2800" b="1" dirty="0" err="1"/>
              <a:t>реальних</a:t>
            </a:r>
            <a:r>
              <a:rPr lang="ru-RU" sz="2800" b="1" dirty="0"/>
              <a:t> </a:t>
            </a:r>
            <a:r>
              <a:rPr lang="ru-RU" sz="2800" b="1" dirty="0" err="1"/>
              <a:t>життєвих</a:t>
            </a:r>
            <a:r>
              <a:rPr lang="ru-RU" sz="2800" b="1" dirty="0"/>
              <a:t> </a:t>
            </a:r>
            <a:r>
              <a:rPr lang="ru-RU" sz="2800" b="1" dirty="0" err="1"/>
              <a:t>ситуаціях</a:t>
            </a:r>
            <a:r>
              <a:rPr lang="ru-RU" sz="2800" b="1" dirty="0"/>
              <a:t>, </a:t>
            </a:r>
            <a:r>
              <a:rPr lang="ru-RU" sz="2800" b="1" dirty="0" err="1"/>
              <a:t>що</a:t>
            </a:r>
            <a:r>
              <a:rPr lang="ru-RU" sz="2800" b="1" dirty="0"/>
              <a:t> є </a:t>
            </a:r>
            <a:r>
              <a:rPr lang="ru-RU" sz="2800" b="1" dirty="0" err="1"/>
              <a:t>ефективним</a:t>
            </a:r>
            <a:r>
              <a:rPr lang="ru-RU" sz="2800" b="1" dirty="0"/>
              <a:t> </a:t>
            </a:r>
            <a:r>
              <a:rPr lang="ru-RU" sz="2800" b="1" dirty="0" err="1"/>
              <a:t>засобом</a:t>
            </a:r>
            <a:r>
              <a:rPr lang="ru-RU" sz="2800" b="1" dirty="0"/>
              <a:t> морального </a:t>
            </a:r>
            <a:r>
              <a:rPr lang="ru-RU" sz="2800" b="1" dirty="0" err="1"/>
              <a:t>виховання</a:t>
            </a: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991721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490066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Обґрунтування інклюзивної освіти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обґрунтування</a:t>
            </a:r>
            <a:r>
              <a:rPr lang="ru-RU" sz="2800" b="1" dirty="0"/>
              <a:t> </a:t>
            </a:r>
            <a:r>
              <a:rPr lang="ru-RU" sz="2800" b="1" dirty="0" err="1"/>
              <a:t>освітнього</a:t>
            </a:r>
            <a:r>
              <a:rPr lang="ru-RU" sz="2800" b="1" dirty="0"/>
              <a:t> характеру</a:t>
            </a:r>
          </a:p>
          <a:p>
            <a:r>
              <a:rPr lang="ru-RU" sz="2800" b="1" dirty="0" err="1"/>
              <a:t>обґрунтування</a:t>
            </a:r>
            <a:r>
              <a:rPr lang="ru-RU" sz="2800" b="1" dirty="0"/>
              <a:t> </a:t>
            </a:r>
            <a:r>
              <a:rPr lang="ru-RU" sz="2800" b="1" dirty="0" err="1"/>
              <a:t>соціального</a:t>
            </a:r>
            <a:r>
              <a:rPr lang="ru-RU" sz="2800" b="1" dirty="0"/>
              <a:t> характеру</a:t>
            </a:r>
          </a:p>
          <a:p>
            <a:r>
              <a:rPr lang="ru-RU" sz="2800" b="1" dirty="0" err="1"/>
              <a:t>економічне</a:t>
            </a:r>
            <a:r>
              <a:rPr lang="ru-RU" sz="2800" b="1" dirty="0"/>
              <a:t> </a:t>
            </a:r>
            <a:r>
              <a:rPr lang="ru-RU" sz="2800" b="1" dirty="0" err="1"/>
              <a:t>обґрунтування</a:t>
            </a: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18910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1714202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2. </a:t>
            </a:r>
            <a:br>
              <a:rPr lang="uk-UA" sz="3200" dirty="0">
                <a:solidFill>
                  <a:schemeClr val="tx1"/>
                </a:solidFill>
              </a:rPr>
            </a:br>
            <a:r>
              <a:rPr lang="uk-UA" sz="3200" dirty="0">
                <a:solidFill>
                  <a:schemeClr val="tx1"/>
                </a:solidFill>
              </a:rPr>
              <a:t>Еволюція соціальної політики щодо людей з інвалідністю. Моделі інвалідності</a:t>
            </a:r>
            <a:br>
              <a:rPr lang="uk-UA" sz="3200" dirty="0">
                <a:solidFill>
                  <a:schemeClr val="tx1"/>
                </a:solidFill>
              </a:rPr>
            </a:br>
            <a:endParaRPr lang="uk-UA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995129"/>
              </p:ext>
            </p:extLst>
          </p:nvPr>
        </p:nvGraphicFramePr>
        <p:xfrm>
          <a:off x="395536" y="2060848"/>
          <a:ext cx="7681664" cy="433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6015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>
                <a:solidFill>
                  <a:schemeClr val="tx1"/>
                </a:solidFill>
              </a:rPr>
              <a:t>Документи, які визначають міжнародну політику стосовно людей з інвалідністю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err="1"/>
              <a:t>„Конвенція</a:t>
            </a:r>
            <a:r>
              <a:rPr lang="uk-UA" b="1" dirty="0"/>
              <a:t> ООН про права інвалідів ”  </a:t>
            </a:r>
          </a:p>
          <a:p>
            <a:endParaRPr lang="uk-UA" b="1" dirty="0"/>
          </a:p>
          <a:p>
            <a:r>
              <a:rPr lang="uk-UA" b="1" dirty="0" err="1"/>
              <a:t>„План</a:t>
            </a:r>
            <a:r>
              <a:rPr lang="uk-UA" b="1" dirty="0"/>
              <a:t> дій Ради Європи щодо сприяння правам і повній участі людей з обмеженими можливостями в суспільстві: покращення якості життя людей з обмеженими можливостями в Європі в 2006-2015 роках”.</a:t>
            </a:r>
          </a:p>
        </p:txBody>
      </p:sp>
    </p:spTree>
    <p:extLst>
      <p:ext uri="{BB962C8B-B14F-4D97-AF65-F5344CB8AC3E}">
        <p14:creationId xmlns:p14="http://schemas.microsoft.com/office/powerpoint/2010/main" val="143790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>
                <a:solidFill>
                  <a:schemeClr val="tx1"/>
                </a:solidFill>
              </a:rPr>
              <a:t>Моделі інвалідності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522507"/>
              </p:ext>
            </p:extLst>
          </p:nvPr>
        </p:nvGraphicFramePr>
        <p:xfrm>
          <a:off x="457200" y="1124744"/>
          <a:ext cx="7620000" cy="527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925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>
                <a:solidFill>
                  <a:schemeClr val="tx1"/>
                </a:solidFill>
              </a:rPr>
              <a:t>Моделі інвалідності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973498"/>
              </p:ext>
            </p:extLst>
          </p:nvPr>
        </p:nvGraphicFramePr>
        <p:xfrm>
          <a:off x="457200" y="1124744"/>
          <a:ext cx="7620000" cy="527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8797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>
                <a:solidFill>
                  <a:schemeClr val="tx1"/>
                </a:solidFill>
              </a:rPr>
              <a:t>3. Проблема рівних можливостей</a:t>
            </a:r>
            <a:br>
              <a:rPr lang="uk-UA" sz="3200" b="1" dirty="0">
                <a:solidFill>
                  <a:schemeClr val="tx1"/>
                </a:solidFill>
              </a:rPr>
            </a:br>
            <a:endParaRPr lang="uk-UA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b="1" dirty="0"/>
              <a:t>«</a:t>
            </a:r>
            <a:r>
              <a:rPr lang="ru-RU" sz="2800" b="1" dirty="0" err="1"/>
              <a:t>Громадяни</a:t>
            </a:r>
            <a:r>
              <a:rPr lang="ru-RU" sz="2800" b="1" dirty="0"/>
              <a:t> </a:t>
            </a:r>
            <a:r>
              <a:rPr lang="ru-RU" sz="2800" b="1" dirty="0" err="1"/>
              <a:t>мають</a:t>
            </a:r>
            <a:r>
              <a:rPr lang="ru-RU" sz="2800" b="1" dirty="0"/>
              <a:t> </a:t>
            </a:r>
            <a:r>
              <a:rPr lang="ru-RU" sz="2800" b="1" dirty="0" err="1"/>
              <a:t>рівні</a:t>
            </a:r>
            <a:r>
              <a:rPr lang="ru-RU" sz="2800" b="1" dirty="0"/>
              <a:t> </a:t>
            </a:r>
            <a:r>
              <a:rPr lang="ru-RU" sz="2800" b="1" dirty="0" err="1"/>
              <a:t>конституційні</a:t>
            </a:r>
            <a:r>
              <a:rPr lang="ru-RU" sz="2800" b="1" dirty="0"/>
              <a:t> права» ст. 24 </a:t>
            </a:r>
            <a:r>
              <a:rPr lang="ru-RU" sz="2800" b="1" dirty="0" err="1"/>
              <a:t>Конституції</a:t>
            </a:r>
            <a:r>
              <a:rPr lang="ru-RU" sz="2800" b="1" dirty="0"/>
              <a:t> </a:t>
            </a:r>
            <a:r>
              <a:rPr lang="ru-RU" sz="2800" b="1" dirty="0" err="1"/>
              <a:t>України</a:t>
            </a: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  <a:p>
            <a:pPr marL="114300" indent="0">
              <a:buNone/>
            </a:pPr>
            <a:r>
              <a:rPr lang="ru-RU" sz="2800" b="1" dirty="0"/>
              <a:t>На початку 80-х </a:t>
            </a:r>
            <a:r>
              <a:rPr lang="ru-RU" sz="2800" b="1" dirty="0" err="1"/>
              <a:t>років</a:t>
            </a:r>
            <a:r>
              <a:rPr lang="ru-RU" sz="2800" b="1" dirty="0"/>
              <a:t> ООН проголосила </a:t>
            </a:r>
            <a:r>
              <a:rPr lang="ru-RU" sz="2800" b="1" dirty="0" err="1"/>
              <a:t>Десятиріччя</a:t>
            </a:r>
            <a:r>
              <a:rPr lang="ru-RU" sz="2800" b="1" dirty="0"/>
              <a:t> </a:t>
            </a:r>
            <a:r>
              <a:rPr lang="ru-RU" sz="2800" b="1" dirty="0" err="1"/>
              <a:t>інвалідів</a:t>
            </a: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  <a:p>
            <a:pPr marL="114300" indent="0">
              <a:buNone/>
            </a:pPr>
            <a:endParaRPr lang="uk-UA" sz="28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61048"/>
            <a:ext cx="4032448" cy="2742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19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850106"/>
          </a:xfrm>
        </p:spPr>
        <p:txBody>
          <a:bodyPr/>
          <a:lstStyle/>
          <a:p>
            <a:pPr algn="ctr"/>
            <a:r>
              <a:rPr lang="uk-UA" sz="3200" b="1" dirty="0">
                <a:solidFill>
                  <a:schemeClr val="tx1"/>
                </a:solidFill>
              </a:rPr>
              <a:t>Програма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створювати</a:t>
            </a:r>
            <a:r>
              <a:rPr lang="ru-RU" sz="2800" b="1" dirty="0"/>
              <a:t> </a:t>
            </a:r>
            <a:r>
              <a:rPr lang="ru-RU" sz="2800" b="1" dirty="0" err="1"/>
              <a:t>національні</a:t>
            </a:r>
            <a:r>
              <a:rPr lang="ru-RU" sz="2800" b="1" dirty="0"/>
              <a:t> </a:t>
            </a:r>
            <a:r>
              <a:rPr lang="ru-RU" sz="2800" b="1" dirty="0" err="1"/>
              <a:t>координаційні</a:t>
            </a:r>
            <a:r>
              <a:rPr lang="ru-RU" sz="2800" b="1" dirty="0"/>
              <a:t> </a:t>
            </a:r>
            <a:r>
              <a:rPr lang="ru-RU" sz="2800" b="1" dirty="0" err="1"/>
              <a:t>органи</a:t>
            </a:r>
            <a:r>
              <a:rPr lang="ru-RU" sz="2800" b="1" dirty="0"/>
              <a:t>, </a:t>
            </a:r>
            <a:r>
              <a:rPr lang="ru-RU" sz="2800" b="1" dirty="0" err="1"/>
              <a:t>які</a:t>
            </a:r>
            <a:r>
              <a:rPr lang="ru-RU" sz="2800" b="1" dirty="0"/>
              <a:t> б </a:t>
            </a:r>
            <a:r>
              <a:rPr lang="ru-RU" sz="2800" b="1" dirty="0" err="1"/>
              <a:t>займалися</a:t>
            </a:r>
            <a:r>
              <a:rPr lang="ru-RU" sz="2800" b="1" dirty="0"/>
              <a:t> </a:t>
            </a:r>
            <a:r>
              <a:rPr lang="ru-RU" sz="2800" b="1" dirty="0" err="1"/>
              <a:t>питаннями</a:t>
            </a:r>
            <a:r>
              <a:rPr lang="ru-RU" sz="2800" b="1" dirty="0"/>
              <a:t>, </a:t>
            </a:r>
            <a:r>
              <a:rPr lang="ru-RU" sz="2800" b="1" dirty="0" err="1"/>
              <a:t>пов'язаними</a:t>
            </a:r>
            <a:r>
              <a:rPr lang="ru-RU" sz="2800" b="1" dirty="0"/>
              <a:t> з </a:t>
            </a:r>
            <a:r>
              <a:rPr lang="ru-RU" sz="2800" b="1" dirty="0" err="1"/>
              <a:t>інвалідністю</a:t>
            </a:r>
            <a:r>
              <a:rPr lang="ru-RU" sz="2800" b="1" dirty="0"/>
              <a:t>;</a:t>
            </a:r>
          </a:p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сприяти</a:t>
            </a:r>
            <a:r>
              <a:rPr lang="ru-RU" sz="2800" b="1" dirty="0"/>
              <a:t>  </a:t>
            </a:r>
            <a:r>
              <a:rPr lang="ru-RU" sz="2800" b="1" dirty="0" err="1"/>
              <a:t>ліквідації</a:t>
            </a:r>
            <a:r>
              <a:rPr lang="ru-RU" sz="2800" b="1" dirty="0"/>
              <a:t>  </a:t>
            </a:r>
            <a:r>
              <a:rPr lang="ru-RU" sz="2800" b="1" dirty="0" err="1"/>
              <a:t>законодавчих</a:t>
            </a:r>
            <a:r>
              <a:rPr lang="ru-RU" sz="2800" b="1" dirty="0"/>
              <a:t>  </a:t>
            </a:r>
            <a:r>
              <a:rPr lang="ru-RU" sz="2800" b="1" dirty="0" err="1"/>
              <a:t>обмежень</a:t>
            </a:r>
            <a:r>
              <a:rPr lang="ru-RU" sz="2800" b="1" dirty="0"/>
              <a:t>  </a:t>
            </a:r>
            <a:r>
              <a:rPr lang="ru-RU" sz="2800" b="1" dirty="0" err="1"/>
              <a:t>участі</a:t>
            </a:r>
            <a:r>
              <a:rPr lang="ru-RU" sz="2800" b="1" dirty="0"/>
              <a:t>  людей з </a:t>
            </a:r>
            <a:r>
              <a:rPr lang="ru-RU" sz="2800" b="1" dirty="0" err="1"/>
              <a:t>інвалідністю</a:t>
            </a:r>
            <a:r>
              <a:rPr lang="ru-RU" sz="2800" b="1" dirty="0"/>
              <a:t> у </a:t>
            </a:r>
            <a:r>
              <a:rPr lang="ru-RU" sz="2800" b="1" dirty="0" err="1"/>
              <a:t>суспільному</a:t>
            </a:r>
            <a:r>
              <a:rPr lang="ru-RU" sz="2800" b="1" dirty="0"/>
              <a:t> </a:t>
            </a:r>
            <a:r>
              <a:rPr lang="ru-RU" sz="2800" b="1" dirty="0" err="1"/>
              <a:t>житті</a:t>
            </a:r>
            <a:r>
              <a:rPr lang="ru-RU" sz="2800" b="1" dirty="0"/>
              <a:t>;</a:t>
            </a:r>
          </a:p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поширювати</a:t>
            </a:r>
            <a:r>
              <a:rPr lang="ru-RU" sz="2800" b="1" dirty="0"/>
              <a:t> в </a:t>
            </a:r>
            <a:r>
              <a:rPr lang="ru-RU" sz="2800" b="1" dirty="0" err="1"/>
              <a:t>суспільстві</a:t>
            </a:r>
            <a:r>
              <a:rPr lang="ru-RU" sz="2800" b="1" dirty="0"/>
              <a:t> </a:t>
            </a:r>
            <a:r>
              <a:rPr lang="ru-RU" sz="2800" b="1" dirty="0" err="1"/>
              <a:t>об'єктивну</a:t>
            </a:r>
            <a:r>
              <a:rPr lang="ru-RU" sz="2800" b="1" dirty="0"/>
              <a:t> </a:t>
            </a:r>
            <a:r>
              <a:rPr lang="ru-RU" sz="2800" b="1" dirty="0" err="1"/>
              <a:t>інформацію</a:t>
            </a:r>
            <a:r>
              <a:rPr lang="ru-RU" sz="2800" b="1" dirty="0"/>
              <a:t> </a:t>
            </a:r>
            <a:r>
              <a:rPr lang="ru-RU" sz="2800" b="1" dirty="0" err="1"/>
              <a:t>стосовно</a:t>
            </a:r>
            <a:r>
              <a:rPr lang="ru-RU" sz="2800" b="1" dirty="0"/>
              <a:t> людей з </a:t>
            </a:r>
            <a:r>
              <a:rPr lang="ru-RU" sz="2800" b="1" dirty="0" err="1"/>
              <a:t>інвалідністю</a:t>
            </a:r>
            <a:r>
              <a:rPr lang="ru-RU" sz="2800" b="1" dirty="0"/>
              <a:t> та </a:t>
            </a:r>
            <a:r>
              <a:rPr lang="ru-RU" sz="2800" b="1" dirty="0" err="1"/>
              <a:t>інвалідності</a:t>
            </a:r>
            <a:r>
              <a:rPr lang="ru-RU" sz="2800" b="1" dirty="0"/>
              <a:t> як </a:t>
            </a:r>
            <a:r>
              <a:rPr lang="ru-RU" sz="2800" b="1" dirty="0" err="1"/>
              <a:t>соціальної</a:t>
            </a:r>
            <a:r>
              <a:rPr lang="ru-RU" sz="2800" b="1" dirty="0"/>
              <a:t> </a:t>
            </a:r>
            <a:r>
              <a:rPr lang="ru-RU" sz="2800" b="1" dirty="0" err="1"/>
              <a:t>проблеми</a:t>
            </a:r>
            <a:r>
              <a:rPr lang="ru-RU" sz="2800" b="1" dirty="0"/>
              <a:t>;</a:t>
            </a:r>
          </a:p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сприяти</a:t>
            </a:r>
            <a:r>
              <a:rPr lang="ru-RU" sz="2800" b="1" dirty="0"/>
              <a:t> </a:t>
            </a:r>
            <a:r>
              <a:rPr lang="ru-RU" sz="2800" b="1" dirty="0" err="1"/>
              <a:t>запровадженню</a:t>
            </a:r>
            <a:r>
              <a:rPr lang="ru-RU" sz="2800" b="1" dirty="0"/>
              <a:t> </a:t>
            </a:r>
            <a:r>
              <a:rPr lang="ru-RU" sz="2800" b="1" dirty="0" err="1"/>
              <a:t>комунікаційних</a:t>
            </a:r>
            <a:r>
              <a:rPr lang="ru-RU" sz="2800" b="1" dirty="0"/>
              <a:t> систем, </a:t>
            </a:r>
            <a:r>
              <a:rPr lang="ru-RU" sz="2800" b="1" dirty="0" err="1"/>
              <a:t>якими</a:t>
            </a:r>
            <a:r>
              <a:rPr lang="ru-RU" sz="2800" b="1" dirty="0"/>
              <a:t> </a:t>
            </a:r>
            <a:r>
              <a:rPr lang="ru-RU" sz="2800" b="1" dirty="0" err="1"/>
              <a:t>можуть</a:t>
            </a:r>
            <a:r>
              <a:rPr lang="ru-RU" sz="2800" b="1" dirty="0"/>
              <a:t> </a:t>
            </a:r>
            <a:r>
              <a:rPr lang="ru-RU" sz="2800" b="1" dirty="0" err="1"/>
              <a:t>користуватися</a:t>
            </a:r>
            <a:r>
              <a:rPr lang="ru-RU" sz="2800" b="1" dirty="0"/>
              <a:t> люди з </a:t>
            </a:r>
            <a:r>
              <a:rPr lang="ru-RU" sz="2800" b="1" dirty="0" err="1"/>
              <a:t>порушеннями</a:t>
            </a:r>
            <a:r>
              <a:rPr lang="ru-RU" sz="2800" b="1" dirty="0"/>
              <a:t>, </a:t>
            </a:r>
            <a:r>
              <a:rPr lang="ru-RU" sz="2800" b="1" dirty="0" err="1"/>
              <a:t>наприклад</a:t>
            </a:r>
            <a:r>
              <a:rPr lang="ru-RU" sz="2800" b="1" dirty="0"/>
              <a:t>, </a:t>
            </a:r>
            <a:r>
              <a:rPr lang="ru-RU" sz="2800" b="1" dirty="0" err="1"/>
              <a:t>телефонів</a:t>
            </a:r>
            <a:r>
              <a:rPr lang="ru-RU" sz="2800" b="1" dirty="0"/>
              <a:t> з </a:t>
            </a:r>
            <a:r>
              <a:rPr lang="ru-RU" sz="2800" b="1" dirty="0" err="1"/>
              <a:t>текстовими</a:t>
            </a:r>
            <a:r>
              <a:rPr lang="ru-RU" sz="2800" b="1" dirty="0"/>
              <a:t> дисплеями, </a:t>
            </a:r>
            <a:r>
              <a:rPr lang="ru-RU" sz="2800" b="1" dirty="0" err="1"/>
              <a:t>телевізійних</a:t>
            </a:r>
            <a:r>
              <a:rPr lang="ru-RU" sz="2800" b="1" dirty="0"/>
              <a:t> </a:t>
            </a:r>
            <a:r>
              <a:rPr lang="ru-RU" sz="2800" b="1" dirty="0" err="1"/>
              <a:t>програм</a:t>
            </a:r>
            <a:r>
              <a:rPr lang="ru-RU" sz="2800" b="1" dirty="0"/>
              <a:t> </a:t>
            </a:r>
            <a:r>
              <a:rPr lang="ru-RU" sz="2800" b="1" dirty="0" err="1"/>
              <a:t>із</a:t>
            </a:r>
            <a:r>
              <a:rPr lang="ru-RU" sz="2800" b="1" dirty="0"/>
              <a:t> субтитрами для глухих </a:t>
            </a:r>
            <a:r>
              <a:rPr lang="ru-RU" sz="2800" b="1" dirty="0" err="1"/>
              <a:t>тощо</a:t>
            </a:r>
            <a:r>
              <a:rPr lang="ru-RU" sz="2800" b="1" dirty="0"/>
              <a:t>;</a:t>
            </a:r>
          </a:p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надавати</a:t>
            </a:r>
            <a:r>
              <a:rPr lang="ru-RU" sz="2800" b="1" dirty="0"/>
              <a:t> </a:t>
            </a:r>
            <a:r>
              <a:rPr lang="ru-RU" sz="2800" b="1" dirty="0" err="1"/>
              <a:t>можливість</a:t>
            </a:r>
            <a:r>
              <a:rPr lang="ru-RU" sz="2800" b="1" dirty="0"/>
              <a:t> </a:t>
            </a:r>
            <a:r>
              <a:rPr lang="ru-RU" sz="2800" b="1" dirty="0" err="1"/>
              <a:t>отримати</a:t>
            </a:r>
            <a:r>
              <a:rPr lang="ru-RU" sz="2800" b="1" dirty="0"/>
              <a:t> </a:t>
            </a:r>
            <a:r>
              <a:rPr lang="ru-RU" sz="2800" b="1" dirty="0" err="1"/>
              <a:t>освіту</a:t>
            </a:r>
            <a:r>
              <a:rPr lang="ru-RU" sz="2800" b="1" dirty="0"/>
              <a:t> </a:t>
            </a:r>
            <a:r>
              <a:rPr lang="ru-RU" sz="2800" b="1" dirty="0" err="1"/>
              <a:t>всім</a:t>
            </a:r>
            <a:r>
              <a:rPr lang="ru-RU" sz="2800" b="1" dirty="0"/>
              <a:t> </a:t>
            </a:r>
            <a:r>
              <a:rPr lang="ru-RU" sz="2800" b="1" dirty="0" err="1"/>
              <a:t>дітям</a:t>
            </a:r>
            <a:r>
              <a:rPr lang="ru-RU" sz="2800" b="1" dirty="0"/>
              <a:t> з </a:t>
            </a:r>
            <a:r>
              <a:rPr lang="ru-RU" sz="2800" b="1" dirty="0" err="1"/>
              <a:t>порушеннями</a:t>
            </a:r>
            <a:r>
              <a:rPr lang="ru-RU" sz="2800" b="1" dirty="0"/>
              <a:t> </a:t>
            </a:r>
            <a:r>
              <a:rPr lang="ru-RU" sz="2800" b="1" dirty="0" err="1"/>
              <a:t>розвитку</a:t>
            </a:r>
            <a:r>
              <a:rPr lang="ru-RU" sz="2800" b="1" dirty="0"/>
              <a:t>. При </a:t>
            </a:r>
            <a:r>
              <a:rPr lang="ru-RU" sz="2800" b="1" dirty="0" err="1"/>
              <a:t>цьому</a:t>
            </a:r>
            <a:r>
              <a:rPr lang="ru-RU" sz="2800" b="1" dirty="0"/>
              <a:t> </a:t>
            </a:r>
            <a:r>
              <a:rPr lang="ru-RU" sz="2800" b="1" dirty="0" err="1"/>
              <a:t>належить</a:t>
            </a:r>
            <a:r>
              <a:rPr lang="ru-RU" sz="2800" b="1" dirty="0"/>
              <a:t> </a:t>
            </a:r>
            <a:r>
              <a:rPr lang="ru-RU" sz="2800" b="1" dirty="0" err="1"/>
              <a:t>задовольняти</a:t>
            </a:r>
            <a:r>
              <a:rPr lang="ru-RU" sz="2800" b="1" dirty="0"/>
              <a:t> </a:t>
            </a:r>
            <a:r>
              <a:rPr lang="ru-RU" sz="2800" b="1" dirty="0" err="1"/>
              <a:t>особливі</a:t>
            </a:r>
            <a:r>
              <a:rPr lang="ru-RU" sz="2800" b="1" dirty="0"/>
              <a:t> потреби </a:t>
            </a:r>
            <a:r>
              <a:rPr lang="ru-RU" sz="2800" b="1" dirty="0" err="1"/>
              <a:t>дітей</a:t>
            </a:r>
            <a:r>
              <a:rPr lang="ru-RU" sz="2800" b="1" dirty="0"/>
              <a:t>;</a:t>
            </a:r>
          </a:p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покращувати</a:t>
            </a:r>
            <a:r>
              <a:rPr lang="ru-RU" sz="2800" b="1" dirty="0"/>
              <a:t> </a:t>
            </a:r>
            <a:r>
              <a:rPr lang="ru-RU" sz="2800" b="1" dirty="0" err="1"/>
              <a:t>системи</a:t>
            </a:r>
            <a:r>
              <a:rPr lang="ru-RU" sz="2800" b="1" dirty="0"/>
              <a:t> </a:t>
            </a:r>
            <a:r>
              <a:rPr lang="ru-RU" sz="2800" b="1" dirty="0" err="1"/>
              <a:t>професійної</a:t>
            </a:r>
            <a:r>
              <a:rPr lang="ru-RU" sz="2800" b="1" dirty="0"/>
              <a:t> </a:t>
            </a:r>
            <a:r>
              <a:rPr lang="ru-RU" sz="2800" b="1" dirty="0" err="1"/>
              <a:t>підготовки</a:t>
            </a:r>
            <a:r>
              <a:rPr lang="ru-RU" sz="2800" b="1" dirty="0"/>
              <a:t> і </a:t>
            </a:r>
            <a:r>
              <a:rPr lang="ru-RU" sz="2800" b="1" dirty="0" err="1"/>
              <a:t>працевлаштування</a:t>
            </a:r>
            <a:r>
              <a:rPr lang="ru-RU" sz="2800" b="1" dirty="0"/>
              <a:t> людей з </a:t>
            </a:r>
            <a:r>
              <a:rPr lang="ru-RU" sz="2800" b="1" dirty="0" err="1"/>
              <a:t>особливостями</a:t>
            </a:r>
            <a:r>
              <a:rPr lang="ru-RU" sz="2800" b="1" dirty="0"/>
              <a:t>;</a:t>
            </a:r>
          </a:p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вживати</a:t>
            </a:r>
            <a:r>
              <a:rPr lang="ru-RU" sz="2800" b="1" dirty="0"/>
              <a:t> </a:t>
            </a:r>
            <a:r>
              <a:rPr lang="ru-RU" sz="2800" b="1" dirty="0" err="1"/>
              <a:t>заходів</a:t>
            </a:r>
            <a:r>
              <a:rPr lang="ru-RU" sz="2800" b="1" dirty="0"/>
              <a:t> для </a:t>
            </a:r>
            <a:r>
              <a:rPr lang="ru-RU" sz="2800" b="1" dirty="0" err="1"/>
              <a:t>попередження</a:t>
            </a:r>
            <a:r>
              <a:rPr lang="ru-RU" sz="2800" b="1" dirty="0"/>
              <a:t> травм та </a:t>
            </a:r>
            <a:r>
              <a:rPr lang="ru-RU" sz="2800" b="1" dirty="0" err="1"/>
              <a:t>інвалідності</a:t>
            </a:r>
            <a:r>
              <a:rPr lang="ru-RU" sz="2800" b="1" dirty="0"/>
              <a:t>;</a:t>
            </a:r>
          </a:p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створювати</a:t>
            </a:r>
            <a:r>
              <a:rPr lang="ru-RU" sz="2800" b="1" dirty="0"/>
              <a:t> </a:t>
            </a:r>
            <a:r>
              <a:rPr lang="ru-RU" sz="2800" b="1" dirty="0" err="1"/>
              <a:t>реабілітаційні</a:t>
            </a:r>
            <a:r>
              <a:rPr lang="ru-RU" sz="2800" b="1" dirty="0"/>
              <a:t> </a:t>
            </a:r>
            <a:r>
              <a:rPr lang="ru-RU" sz="2800" b="1" dirty="0" err="1"/>
              <a:t>центри</a:t>
            </a:r>
            <a:r>
              <a:rPr lang="ru-RU" sz="2800" b="1" dirty="0"/>
              <a:t>, </a:t>
            </a:r>
            <a:r>
              <a:rPr lang="ru-RU" sz="2800" b="1" dirty="0" err="1"/>
              <a:t>служби</a:t>
            </a:r>
            <a:r>
              <a:rPr lang="ru-RU" sz="2800" b="1" dirty="0"/>
              <a:t> </a:t>
            </a:r>
            <a:r>
              <a:rPr lang="ru-RU" sz="2800" b="1" dirty="0" err="1"/>
              <a:t>допомоги</a:t>
            </a:r>
            <a:r>
              <a:rPr lang="ru-RU" sz="2800" b="1" dirty="0"/>
              <a:t>, </a:t>
            </a:r>
            <a:r>
              <a:rPr lang="ru-RU" sz="2800" b="1" dirty="0" err="1"/>
              <a:t>організації</a:t>
            </a:r>
            <a:r>
              <a:rPr lang="ru-RU" sz="2800" b="1" dirty="0"/>
              <a:t> </a:t>
            </a:r>
            <a:r>
              <a:rPr lang="ru-RU" sz="2800" b="1" dirty="0" err="1"/>
              <a:t>самодопомоги</a:t>
            </a:r>
            <a:r>
              <a:rPr lang="ru-RU" sz="2800" b="1" dirty="0"/>
              <a:t>;</a:t>
            </a:r>
          </a:p>
          <a:p>
            <a:pPr marL="114300" indent="0">
              <a:buNone/>
            </a:pPr>
            <a:r>
              <a:rPr lang="ru-RU" sz="2800" b="1" dirty="0"/>
              <a:t>— </a:t>
            </a:r>
            <a:r>
              <a:rPr lang="ru-RU" sz="2800" b="1" dirty="0" err="1"/>
              <a:t>співпрацювати</a:t>
            </a:r>
            <a:r>
              <a:rPr lang="ru-RU" sz="2800" b="1" dirty="0"/>
              <a:t> з </a:t>
            </a:r>
            <a:r>
              <a:rPr lang="ru-RU" sz="2800" b="1" dirty="0" err="1"/>
              <a:t>країнами</a:t>
            </a:r>
            <a:r>
              <a:rPr lang="ru-RU" sz="2800" b="1" dirty="0"/>
              <a:t> і </a:t>
            </a:r>
            <a:r>
              <a:rPr lang="ru-RU" sz="2800" b="1" dirty="0" err="1"/>
              <a:t>регіонами</a:t>
            </a:r>
            <a:r>
              <a:rPr lang="ru-RU" sz="2800" b="1" dirty="0"/>
              <a:t>, де </a:t>
            </a:r>
            <a:r>
              <a:rPr lang="ru-RU" sz="2800" b="1" dirty="0" err="1"/>
              <a:t>послуги</a:t>
            </a:r>
            <a:r>
              <a:rPr lang="ru-RU" sz="2800" b="1" dirty="0"/>
              <a:t> для людей з </a:t>
            </a:r>
            <a:r>
              <a:rPr lang="ru-RU" sz="2800" b="1" dirty="0" err="1"/>
              <a:t>інвалідністю</a:t>
            </a:r>
            <a:r>
              <a:rPr lang="ru-RU" sz="2800" b="1" dirty="0"/>
              <a:t> </a:t>
            </a:r>
            <a:r>
              <a:rPr lang="ru-RU" sz="2800" b="1" dirty="0" err="1"/>
              <a:t>достатньо</a:t>
            </a:r>
            <a:r>
              <a:rPr lang="ru-RU" sz="2800" b="1" dirty="0"/>
              <a:t> </a:t>
            </a:r>
            <a:r>
              <a:rPr lang="ru-RU" sz="2800" b="1" dirty="0" err="1"/>
              <a:t>розвинуті</a:t>
            </a:r>
            <a:r>
              <a:rPr lang="ru-RU" sz="2800" b="1" dirty="0"/>
              <a:t>.</a:t>
            </a:r>
          </a:p>
          <a:p>
            <a:pPr marL="114300" indent="0">
              <a:buNone/>
            </a:pPr>
            <a:endParaRPr lang="ru-RU" sz="2800" b="1" dirty="0"/>
          </a:p>
          <a:p>
            <a:pPr marL="114300" indent="0">
              <a:buNone/>
            </a:pP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85458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План лекції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uk-UA" sz="3200" b="1" dirty="0"/>
              <a:t>Ідеологія інклюзії</a:t>
            </a:r>
          </a:p>
          <a:p>
            <a:pPr marL="571500" indent="-457200">
              <a:buFont typeface="+mj-lt"/>
              <a:buAutoNum type="arabicPeriod"/>
            </a:pPr>
            <a:endParaRPr lang="uk-UA" sz="3200" b="1" dirty="0"/>
          </a:p>
          <a:p>
            <a:pPr marL="571500" indent="-457200">
              <a:buFont typeface="+mj-lt"/>
              <a:buAutoNum type="arabicPeriod"/>
            </a:pPr>
            <a:r>
              <a:rPr lang="uk-UA" sz="3200" b="1" dirty="0"/>
              <a:t>Еволюція соціальної політики щодо людей з інвалідністю. Моделі інвалідності</a:t>
            </a:r>
          </a:p>
          <a:p>
            <a:pPr marL="571500" indent="-457200">
              <a:buFont typeface="+mj-lt"/>
              <a:buAutoNum type="arabicPeriod"/>
            </a:pPr>
            <a:endParaRPr lang="uk-UA" sz="3200" b="1" dirty="0"/>
          </a:p>
          <a:p>
            <a:pPr marL="571500" indent="-457200">
              <a:buFont typeface="+mj-lt"/>
              <a:buAutoNum type="arabicPeriod"/>
            </a:pPr>
            <a:r>
              <a:rPr lang="uk-UA" sz="3200" b="1" dirty="0"/>
              <a:t>Проблема рівних можливостей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4525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</a:rPr>
              <a:t>Таким чином,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uk-UA" dirty="0"/>
              <a:t>    Розглянуто: </a:t>
            </a:r>
          </a:p>
          <a:p>
            <a:r>
              <a:rPr lang="uk-UA" dirty="0"/>
              <a:t>ідеологію інклюзії</a:t>
            </a:r>
          </a:p>
          <a:p>
            <a:r>
              <a:rPr lang="uk-UA" dirty="0"/>
              <a:t>еволюцію соціальної політики щодо людей з інвалідністю. </a:t>
            </a:r>
          </a:p>
          <a:p>
            <a:r>
              <a:rPr lang="uk-UA" dirty="0"/>
              <a:t>моделі інвалідності (медичну, соціальну)</a:t>
            </a:r>
          </a:p>
          <a:p>
            <a:r>
              <a:rPr lang="uk-UA" dirty="0"/>
              <a:t>проблему рівних можливостей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448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Ідеологія інклюзії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uk-UA" b="1" dirty="0"/>
              <a:t>Філософія інклюзії базується на вірі в те, що кожна людина з будь яким порушенням має отримувати освіту і житлові умови, які б якомога ближче відповідали нормальним (концепція нормалізації)</a:t>
            </a:r>
          </a:p>
          <a:p>
            <a:pPr marL="571500" indent="-457200">
              <a:buAutoNum type="arabicPeriod"/>
            </a:pPr>
            <a:endParaRPr lang="uk-UA" b="1" dirty="0"/>
          </a:p>
          <a:p>
            <a:pPr marL="571500" indent="-457200">
              <a:buAutoNum type="arabicPeriod"/>
            </a:pPr>
            <a:r>
              <a:rPr lang="uk-UA" b="1" dirty="0"/>
              <a:t>Передбачає істотні зміни в культурі, політиці та практичній діяльності шкіл</a:t>
            </a:r>
          </a:p>
          <a:p>
            <a:pPr marL="571500" indent="-457200">
              <a:buAutoNum type="arabicPeriod"/>
            </a:pPr>
            <a:endParaRPr lang="uk-UA" b="1" dirty="0"/>
          </a:p>
          <a:p>
            <a:pPr marL="571500" indent="-457200">
              <a:buAutoNum type="arabicPeriod"/>
            </a:pPr>
            <a:r>
              <a:rPr lang="ru-RU" b="1" dirty="0" err="1"/>
              <a:t>Забезпечення</a:t>
            </a:r>
            <a:r>
              <a:rPr lang="ru-RU" b="1" dirty="0"/>
              <a:t> </a:t>
            </a:r>
            <a:r>
              <a:rPr lang="ru-RU" b="1" dirty="0" err="1"/>
              <a:t>ефективності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 з </a:t>
            </a:r>
            <a:r>
              <a:rPr lang="ru-RU" b="1" dirty="0" err="1"/>
              <a:t>особливостями</a:t>
            </a:r>
            <a:r>
              <a:rPr lang="ru-RU" b="1" dirty="0"/>
              <a:t> </a:t>
            </a:r>
            <a:r>
              <a:rPr lang="ru-RU" b="1" dirty="0" err="1"/>
              <a:t>психофізичного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в </a:t>
            </a:r>
            <a:r>
              <a:rPr lang="ru-RU" b="1" dirty="0" err="1"/>
              <a:t>загальноосвітньому</a:t>
            </a:r>
            <a:r>
              <a:rPr lang="ru-RU" b="1" dirty="0"/>
              <a:t> </a:t>
            </a:r>
            <a:r>
              <a:rPr lang="ru-RU" b="1" dirty="0" err="1"/>
              <a:t>закладі</a:t>
            </a:r>
            <a:r>
              <a:rPr lang="ru-RU" b="1" dirty="0"/>
              <a:t>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0327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Концепція «нормалізації»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b="1" dirty="0"/>
              <a:t>… </a:t>
            </a:r>
            <a:r>
              <a:rPr lang="ru-RU" sz="2800" b="1" dirty="0" err="1"/>
              <a:t>життя</a:t>
            </a:r>
            <a:r>
              <a:rPr lang="ru-RU" sz="2800" b="1" dirty="0"/>
              <a:t> і </a:t>
            </a:r>
            <a:r>
              <a:rPr lang="ru-RU" sz="2800" b="1" dirty="0" err="1"/>
              <a:t>побут</a:t>
            </a:r>
            <a:r>
              <a:rPr lang="ru-RU" sz="2800" b="1" dirty="0"/>
              <a:t> людей з </a:t>
            </a:r>
            <a:r>
              <a:rPr lang="ru-RU" sz="2800" b="1" dirty="0" err="1"/>
              <a:t>обмеженими</a:t>
            </a:r>
            <a:r>
              <a:rPr lang="ru-RU" sz="2800" b="1" dirty="0"/>
              <a:t> </a:t>
            </a:r>
            <a:r>
              <a:rPr lang="ru-RU" sz="2800" b="1" dirty="0" err="1"/>
              <a:t>можливостями</a:t>
            </a:r>
            <a:r>
              <a:rPr lang="ru-RU" sz="2800" b="1" dirty="0"/>
              <a:t> </a:t>
            </a:r>
            <a:r>
              <a:rPr lang="ru-RU" sz="2800" b="1" dirty="0" err="1"/>
              <a:t>мають</a:t>
            </a:r>
            <a:r>
              <a:rPr lang="ru-RU" sz="2800" b="1" dirty="0"/>
              <a:t> бути </a:t>
            </a:r>
            <a:r>
              <a:rPr lang="ru-RU" sz="2800" b="1" dirty="0" err="1"/>
              <a:t>якомога</a:t>
            </a:r>
            <a:r>
              <a:rPr lang="ru-RU" sz="2800" b="1" dirty="0"/>
              <a:t> </a:t>
            </a:r>
            <a:r>
              <a:rPr lang="ru-RU" sz="2800" b="1" dirty="0" err="1"/>
              <a:t>більше</a:t>
            </a:r>
            <a:r>
              <a:rPr lang="ru-RU" sz="2800" b="1" dirty="0"/>
              <a:t> </a:t>
            </a:r>
            <a:r>
              <a:rPr lang="ru-RU" sz="2800" b="1" dirty="0" err="1"/>
              <a:t>наближені</a:t>
            </a:r>
            <a:r>
              <a:rPr lang="ru-RU" sz="2800" b="1" dirty="0"/>
              <a:t> до умов і стилю </a:t>
            </a:r>
            <a:r>
              <a:rPr lang="ru-RU" sz="2800" b="1" dirty="0" err="1"/>
              <a:t>життя</a:t>
            </a:r>
            <a:r>
              <a:rPr lang="ru-RU" sz="2800" b="1" dirty="0"/>
              <a:t> </a:t>
            </a:r>
            <a:r>
              <a:rPr lang="ru-RU" sz="2800" b="1" dirty="0" err="1"/>
              <a:t>усієї</a:t>
            </a:r>
            <a:r>
              <a:rPr lang="ru-RU" sz="2800" b="1" dirty="0"/>
              <a:t> </a:t>
            </a:r>
            <a:r>
              <a:rPr lang="ru-RU" sz="2800" b="1" dirty="0" err="1"/>
              <a:t>громади</a:t>
            </a:r>
            <a:r>
              <a:rPr lang="ru-RU" sz="2800" b="1" dirty="0"/>
              <a:t>… </a:t>
            </a:r>
          </a:p>
          <a:p>
            <a:pPr marL="114300" indent="0">
              <a:buNone/>
            </a:pPr>
            <a:endParaRPr lang="ru-RU" sz="2800" b="1" dirty="0"/>
          </a:p>
          <a:p>
            <a:pPr marL="114300" indent="0">
              <a:buNone/>
            </a:pPr>
            <a:r>
              <a:rPr lang="ru-RU" sz="2800" dirty="0" err="1"/>
              <a:t>Декларація</a:t>
            </a:r>
            <a:r>
              <a:rPr lang="ru-RU" sz="2800" dirty="0"/>
              <a:t> ООН про права </a:t>
            </a:r>
            <a:r>
              <a:rPr lang="ru-RU" sz="2800" dirty="0" err="1"/>
              <a:t>розумово</a:t>
            </a:r>
            <a:r>
              <a:rPr lang="ru-RU" sz="2800" dirty="0"/>
              <a:t> </a:t>
            </a:r>
            <a:r>
              <a:rPr lang="ru-RU" sz="2800" dirty="0" err="1"/>
              <a:t>відсталих</a:t>
            </a:r>
            <a:r>
              <a:rPr lang="ru-RU" sz="2800" dirty="0"/>
              <a:t> (1971), </a:t>
            </a:r>
            <a:r>
              <a:rPr lang="ru-RU" sz="2800" dirty="0" err="1"/>
              <a:t>Декларація</a:t>
            </a:r>
            <a:r>
              <a:rPr lang="ru-RU" sz="2800" dirty="0"/>
              <a:t> про права </a:t>
            </a:r>
            <a:r>
              <a:rPr lang="ru-RU" sz="2800" dirty="0" err="1"/>
              <a:t>інвалідів</a:t>
            </a:r>
            <a:r>
              <a:rPr lang="ru-RU" sz="2800" dirty="0"/>
              <a:t> (1975), </a:t>
            </a:r>
            <a:r>
              <a:rPr lang="ru-RU" sz="2800" dirty="0" err="1"/>
              <a:t>Конвенція</a:t>
            </a:r>
            <a:r>
              <a:rPr lang="ru-RU" sz="2800" dirty="0"/>
              <a:t> про права </a:t>
            </a:r>
            <a:r>
              <a:rPr lang="ru-RU" sz="2800" dirty="0" err="1"/>
              <a:t>ди.тини</a:t>
            </a:r>
            <a:r>
              <a:rPr lang="ru-RU" sz="2800" dirty="0"/>
              <a:t> (1989) та </a:t>
            </a:r>
            <a:r>
              <a:rPr lang="ru-RU" sz="2800" dirty="0" err="1"/>
              <a:t>ін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9352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Концепція «нормалізації»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b="1" dirty="0"/>
              <a:t>15% </a:t>
            </a:r>
            <a:r>
              <a:rPr lang="ru-RU" sz="2800" b="1" dirty="0" err="1"/>
              <a:t>від</a:t>
            </a:r>
            <a:r>
              <a:rPr lang="ru-RU" sz="2800" b="1" dirty="0"/>
              <a:t> </a:t>
            </a:r>
            <a:r>
              <a:rPr lang="ru-RU" sz="2800" b="1" dirty="0" err="1"/>
              <a:t>загального</a:t>
            </a:r>
            <a:r>
              <a:rPr lang="ru-RU" sz="2800" b="1" dirty="0"/>
              <a:t> числа </a:t>
            </a:r>
            <a:r>
              <a:rPr lang="ru-RU" sz="2800" b="1" dirty="0" err="1"/>
              <a:t>дітей</a:t>
            </a:r>
            <a:r>
              <a:rPr lang="ru-RU" sz="2800" b="1" dirty="0"/>
              <a:t> у школах </a:t>
            </a:r>
          </a:p>
          <a:p>
            <a:pPr marL="114300" indent="0">
              <a:buNone/>
            </a:pPr>
            <a:r>
              <a:rPr lang="ru-RU" sz="2800" b="1" dirty="0" err="1"/>
              <a:t>стають</a:t>
            </a:r>
            <a:r>
              <a:rPr lang="ru-RU" sz="2800" b="1" dirty="0"/>
              <a:t> </a:t>
            </a:r>
            <a:r>
              <a:rPr lang="ru-RU" sz="2800" b="1" dirty="0" err="1"/>
              <a:t>відокремленими</a:t>
            </a:r>
            <a:r>
              <a:rPr lang="ru-RU" sz="2800" b="1" dirty="0"/>
              <a:t> і </a:t>
            </a:r>
            <a:r>
              <a:rPr lang="ru-RU" sz="2800" b="1" dirty="0" err="1"/>
              <a:t>виключаються</a:t>
            </a:r>
            <a:r>
              <a:rPr lang="ru-RU" sz="2800" b="1" dirty="0"/>
              <a:t> </a:t>
            </a:r>
            <a:r>
              <a:rPr lang="ru-RU" sz="2800" b="1" dirty="0" err="1"/>
              <a:t>із</a:t>
            </a:r>
            <a:r>
              <a:rPr lang="ru-RU" sz="2800" b="1" dirty="0"/>
              <a:t> </a:t>
            </a:r>
            <a:r>
              <a:rPr lang="ru-RU" sz="2800" b="1" dirty="0" err="1"/>
              <a:t>загальної</a:t>
            </a:r>
            <a:r>
              <a:rPr lang="ru-RU" sz="2800" b="1" dirty="0"/>
              <a:t> </a:t>
            </a:r>
            <a:r>
              <a:rPr lang="ru-RU" sz="2800" b="1" dirty="0" err="1"/>
              <a:t>системи</a:t>
            </a: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  <a:p>
            <a:pPr marL="114300" indent="0">
              <a:buNone/>
            </a:pPr>
            <a:r>
              <a:rPr lang="ru-RU" sz="2800" b="1" i="1" dirty="0" err="1"/>
              <a:t>Важливо</a:t>
            </a:r>
            <a:r>
              <a:rPr lang="ru-RU" sz="2800" b="1" i="1" dirty="0"/>
              <a:t>!</a:t>
            </a:r>
          </a:p>
          <a:p>
            <a:pPr marL="114300" indent="0">
              <a:buNone/>
            </a:pPr>
            <a:r>
              <a:rPr lang="ru-RU" sz="2800" b="1" i="1" dirty="0"/>
              <a:t>Не </a:t>
            </a:r>
            <a:r>
              <a:rPr lang="ru-RU" sz="2800" b="1" i="1" dirty="0" err="1"/>
              <a:t>діти</a:t>
            </a:r>
            <a:r>
              <a:rPr lang="ru-RU" sz="2800" b="1" i="1" dirty="0"/>
              <a:t> </a:t>
            </a:r>
            <a:r>
              <a:rPr lang="ru-RU" sz="2800" b="1" i="1" dirty="0" err="1"/>
              <a:t>зазнають</a:t>
            </a:r>
            <a:r>
              <a:rPr lang="ru-RU" sz="2800" b="1" i="1" dirty="0"/>
              <a:t> </a:t>
            </a:r>
            <a:r>
              <a:rPr lang="ru-RU" sz="2800" b="1" i="1" dirty="0" err="1"/>
              <a:t>невдачі</a:t>
            </a:r>
            <a:r>
              <a:rPr lang="ru-RU" sz="2800" b="1" i="1" dirty="0"/>
              <a:t>, а система </a:t>
            </a:r>
            <a:r>
              <a:rPr lang="ru-RU" sz="2800" b="1" i="1" dirty="0" err="1"/>
              <a:t>виключає</a:t>
            </a:r>
            <a:r>
              <a:rPr lang="ru-RU" sz="2800" b="1" i="1" dirty="0"/>
              <a:t> </a:t>
            </a:r>
            <a:r>
              <a:rPr lang="ru-RU" sz="2800" b="1" i="1" dirty="0" err="1"/>
              <a:t>їх</a:t>
            </a:r>
            <a:endParaRPr lang="ru-RU" sz="2800" b="1" i="1" dirty="0"/>
          </a:p>
          <a:p>
            <a:pPr marL="114300" indent="0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7128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09656" cy="418058"/>
          </a:xfrm>
        </p:spPr>
        <p:txBody>
          <a:bodyPr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b="1" dirty="0" err="1"/>
              <a:t>Концепція</a:t>
            </a:r>
            <a:r>
              <a:rPr lang="ru-RU" sz="2800" b="1" dirty="0"/>
              <a:t> </a:t>
            </a:r>
            <a:r>
              <a:rPr lang="ru-RU" sz="2800" b="1" dirty="0" err="1"/>
              <a:t>інклюзивної</a:t>
            </a:r>
            <a:r>
              <a:rPr lang="ru-RU" sz="2800" b="1" dirty="0"/>
              <a:t> </a:t>
            </a:r>
            <a:r>
              <a:rPr lang="ru-RU" sz="2800" b="1" dirty="0" err="1"/>
              <a:t>освіти</a:t>
            </a:r>
            <a:r>
              <a:rPr lang="ru-RU" sz="2800" b="1" dirty="0"/>
              <a:t> </a:t>
            </a:r>
            <a:r>
              <a:rPr lang="ru-RU" sz="2800" b="1" dirty="0" err="1"/>
              <a:t>відображає</a:t>
            </a:r>
            <a:r>
              <a:rPr lang="ru-RU" sz="2800" b="1" dirty="0"/>
              <a:t> одну з </a:t>
            </a:r>
            <a:r>
              <a:rPr lang="ru-RU" sz="2800" b="1" dirty="0" err="1"/>
              <a:t>головних</a:t>
            </a:r>
            <a:r>
              <a:rPr lang="ru-RU" sz="2800" b="1" dirty="0"/>
              <a:t> </a:t>
            </a:r>
            <a:r>
              <a:rPr lang="ru-RU" sz="2800" b="1" dirty="0" err="1"/>
              <a:t>демократичних</a:t>
            </a:r>
            <a:r>
              <a:rPr lang="ru-RU" sz="2800" b="1" dirty="0"/>
              <a:t> </a:t>
            </a:r>
            <a:r>
              <a:rPr lang="ru-RU" sz="2800" b="1" dirty="0" err="1"/>
              <a:t>ідей</a:t>
            </a:r>
            <a:r>
              <a:rPr lang="ru-RU" sz="2800" b="1" dirty="0"/>
              <a:t> – </a:t>
            </a:r>
            <a:r>
              <a:rPr lang="ru-RU" sz="2800" b="1" dirty="0" err="1"/>
              <a:t>усі</a:t>
            </a:r>
            <a:r>
              <a:rPr lang="ru-RU" sz="2800" b="1" dirty="0"/>
              <a:t> </a:t>
            </a:r>
            <a:r>
              <a:rPr lang="ru-RU" sz="2800" b="1" dirty="0" err="1"/>
              <a:t>діти</a:t>
            </a:r>
            <a:r>
              <a:rPr lang="ru-RU" sz="2800" b="1" dirty="0"/>
              <a:t> є </a:t>
            </a:r>
            <a:r>
              <a:rPr lang="ru-RU" sz="2800" b="1" dirty="0" err="1"/>
              <a:t>цінними</a:t>
            </a:r>
            <a:r>
              <a:rPr lang="ru-RU" sz="2800" b="1" dirty="0"/>
              <a:t> й </a:t>
            </a:r>
            <a:r>
              <a:rPr lang="ru-RU" sz="2800" b="1" dirty="0" err="1"/>
              <a:t>активними</a:t>
            </a:r>
            <a:r>
              <a:rPr lang="ru-RU" sz="2800" b="1" dirty="0"/>
              <a:t> членами </a:t>
            </a:r>
            <a:r>
              <a:rPr lang="ru-RU" sz="2800" b="1" dirty="0" err="1"/>
              <a:t>суспільства</a:t>
            </a: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140968"/>
            <a:ext cx="3456385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32" y="3645023"/>
            <a:ext cx="4371916" cy="2448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6190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>
                <a:solidFill>
                  <a:schemeClr val="tx1"/>
                </a:solidFill>
              </a:rPr>
              <a:t>Інклюзія стає можливою за умов розвитку трьох рівних аспектів:</a:t>
            </a:r>
            <a:br>
              <a:rPr lang="ru-RU" sz="3200" b="1" dirty="0">
                <a:solidFill>
                  <a:schemeClr val="tx1"/>
                </a:solidFill>
              </a:rPr>
            </a:b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ru-RU" sz="28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37851386"/>
              </p:ext>
            </p:extLst>
          </p:nvPr>
        </p:nvGraphicFramePr>
        <p:xfrm>
          <a:off x="611560" y="1484784"/>
          <a:ext cx="7416824" cy="4544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148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490066"/>
          </a:xfrm>
        </p:spPr>
        <p:txBody>
          <a:bodyPr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b="1" dirty="0" err="1"/>
              <a:t>Інклюзія</a:t>
            </a:r>
            <a:r>
              <a:rPr lang="ru-RU" sz="2800" b="1" dirty="0"/>
              <a:t> є </a:t>
            </a:r>
            <a:r>
              <a:rPr lang="ru-RU" sz="2800" b="1" dirty="0" err="1"/>
              <a:t>соціальною</a:t>
            </a:r>
            <a:r>
              <a:rPr lang="ru-RU" sz="2800" b="1" dirty="0"/>
              <a:t> </a:t>
            </a:r>
            <a:r>
              <a:rPr lang="ru-RU" sz="2800" b="1" dirty="0" err="1"/>
              <a:t>концепцією</a:t>
            </a:r>
            <a:r>
              <a:rPr lang="ru-RU" sz="2800" b="1" dirty="0"/>
              <a:t>, яка </a:t>
            </a:r>
            <a:r>
              <a:rPr lang="ru-RU" sz="2800" b="1" dirty="0" err="1"/>
              <a:t>передбачає</a:t>
            </a:r>
            <a:r>
              <a:rPr lang="ru-RU" sz="2800" b="1" dirty="0"/>
              <a:t>  </a:t>
            </a:r>
            <a:r>
              <a:rPr lang="ru-RU" sz="2800" b="1" dirty="0" err="1"/>
              <a:t>гуманізацію</a:t>
            </a:r>
            <a:r>
              <a:rPr lang="ru-RU" sz="2800" b="1" dirty="0"/>
              <a:t> </a:t>
            </a:r>
            <a:r>
              <a:rPr lang="ru-RU" sz="2800" b="1" dirty="0" err="1"/>
              <a:t>суспільних</a:t>
            </a:r>
            <a:r>
              <a:rPr lang="ru-RU" sz="2800" b="1" dirty="0"/>
              <a:t> </a:t>
            </a:r>
            <a:r>
              <a:rPr lang="ru-RU" sz="2800" b="1" dirty="0" err="1"/>
              <a:t>відносин</a:t>
            </a:r>
            <a:r>
              <a:rPr lang="ru-RU" sz="2800" b="1" dirty="0"/>
              <a:t> і </a:t>
            </a:r>
            <a:r>
              <a:rPr lang="ru-RU" sz="2800" b="1" dirty="0" err="1"/>
              <a:t>прийняття</a:t>
            </a:r>
            <a:r>
              <a:rPr lang="ru-RU" sz="2800" b="1" dirty="0"/>
              <a:t> прав </a:t>
            </a:r>
            <a:r>
              <a:rPr lang="ru-RU" sz="2800" b="1" dirty="0" err="1"/>
              <a:t>осіб</a:t>
            </a:r>
            <a:r>
              <a:rPr lang="ru-RU" sz="2800" b="1" dirty="0"/>
              <a:t> з </a:t>
            </a:r>
            <a:r>
              <a:rPr lang="ru-RU" sz="2800" b="1" dirty="0" err="1"/>
              <a:t>обмеженими</a:t>
            </a:r>
            <a:r>
              <a:rPr lang="ru-RU" sz="2800" b="1" dirty="0"/>
              <a:t> </a:t>
            </a:r>
            <a:r>
              <a:rPr lang="ru-RU" sz="2800" b="1" dirty="0" err="1"/>
              <a:t>можливостями</a:t>
            </a:r>
            <a:r>
              <a:rPr lang="ru-RU" sz="2800" b="1" dirty="0"/>
              <a:t> на </a:t>
            </a:r>
            <a:r>
              <a:rPr lang="ru-RU" sz="2800" b="1" dirty="0" err="1"/>
              <a:t>якісну</a:t>
            </a:r>
            <a:r>
              <a:rPr lang="ru-RU" sz="2800" b="1" dirty="0"/>
              <a:t> та </a:t>
            </a:r>
            <a:r>
              <a:rPr lang="ru-RU" sz="2800" b="1" dirty="0" err="1"/>
              <a:t>доступну</a:t>
            </a:r>
            <a:r>
              <a:rPr lang="ru-RU" sz="2800" b="1" dirty="0"/>
              <a:t> </a:t>
            </a:r>
            <a:r>
              <a:rPr lang="ru-RU" sz="2800" b="1" dirty="0" err="1"/>
              <a:t>освіту</a:t>
            </a:r>
            <a:endParaRPr lang="ru-RU" sz="2800" b="1" dirty="0"/>
          </a:p>
          <a:p>
            <a:pPr marL="114300" indent="0">
              <a:buNone/>
            </a:pPr>
            <a:endParaRPr lang="ru-RU" sz="2800" b="1" dirty="0"/>
          </a:p>
          <a:p>
            <a:pPr marL="114300" indent="0">
              <a:buNone/>
            </a:pPr>
            <a:r>
              <a:rPr lang="ru-RU" sz="2800" b="1" dirty="0" err="1"/>
              <a:t>Основний</a:t>
            </a:r>
            <a:r>
              <a:rPr lang="ru-RU" sz="2800" b="1" dirty="0"/>
              <a:t> принцип </a:t>
            </a:r>
            <a:r>
              <a:rPr lang="ru-RU" sz="2800" b="1" dirty="0" err="1"/>
              <a:t>інклюзії</a:t>
            </a:r>
            <a:r>
              <a:rPr lang="ru-RU" sz="2800" b="1" dirty="0"/>
              <a:t>: у </a:t>
            </a:r>
            <a:r>
              <a:rPr lang="ru-RU" sz="2800" b="1" dirty="0" err="1"/>
              <a:t>всіх</a:t>
            </a:r>
            <a:r>
              <a:rPr lang="ru-RU" sz="2800" b="1" dirty="0"/>
              <a:t> </a:t>
            </a:r>
            <a:r>
              <a:rPr lang="ru-RU" sz="2800" b="1" dirty="0" err="1"/>
              <a:t>випадках</a:t>
            </a:r>
            <a:r>
              <a:rPr lang="ru-RU" sz="2800" b="1" dirty="0"/>
              <a:t>, коли </a:t>
            </a:r>
            <a:r>
              <a:rPr lang="ru-RU" sz="2800" b="1" dirty="0" err="1"/>
              <a:t>це</a:t>
            </a:r>
            <a:r>
              <a:rPr lang="ru-RU" sz="2800" b="1" dirty="0"/>
              <a:t> </a:t>
            </a:r>
            <a:r>
              <a:rPr lang="ru-RU" sz="2800" b="1" dirty="0" err="1"/>
              <a:t>можливо</a:t>
            </a:r>
            <a:r>
              <a:rPr lang="ru-RU" sz="2800" b="1" dirty="0"/>
              <a:t>, </a:t>
            </a:r>
            <a:r>
              <a:rPr lang="ru-RU" sz="2800" b="1" dirty="0" err="1"/>
              <a:t>усі</a:t>
            </a:r>
            <a:r>
              <a:rPr lang="ru-RU" sz="2800" b="1" dirty="0"/>
              <a:t> </a:t>
            </a:r>
            <a:r>
              <a:rPr lang="ru-RU" sz="2800" b="1" dirty="0" err="1"/>
              <a:t>діти</a:t>
            </a:r>
            <a:r>
              <a:rPr lang="ru-RU" sz="2800" b="1" dirty="0"/>
              <a:t> </a:t>
            </a:r>
            <a:r>
              <a:rPr lang="ru-RU" sz="2800" b="1" dirty="0" err="1"/>
              <a:t>мають</a:t>
            </a:r>
            <a:r>
              <a:rPr lang="ru-RU" sz="2800" b="1" dirty="0"/>
              <a:t> </a:t>
            </a:r>
            <a:r>
              <a:rPr lang="ru-RU" sz="2800" b="1" dirty="0" err="1"/>
              <a:t>навчатися</a:t>
            </a:r>
            <a:r>
              <a:rPr lang="ru-RU" sz="2800" b="1" dirty="0"/>
              <a:t> разом, </a:t>
            </a:r>
            <a:r>
              <a:rPr lang="ru-RU" sz="2800" b="1" dirty="0" err="1"/>
              <a:t>незважаючи</a:t>
            </a:r>
            <a:r>
              <a:rPr lang="ru-RU" sz="2800" b="1" dirty="0"/>
              <a:t> на </a:t>
            </a:r>
            <a:r>
              <a:rPr lang="ru-RU" sz="2800" b="1" dirty="0" err="1"/>
              <a:t>певні</a:t>
            </a:r>
            <a:r>
              <a:rPr lang="ru-RU" sz="2800" b="1" dirty="0"/>
              <a:t> </a:t>
            </a:r>
            <a:r>
              <a:rPr lang="ru-RU" sz="2800" b="1" dirty="0" err="1"/>
              <a:t>труднощі</a:t>
            </a:r>
            <a:r>
              <a:rPr lang="ru-RU" sz="2800" b="1" dirty="0"/>
              <a:t> </a:t>
            </a:r>
            <a:r>
              <a:rPr lang="ru-RU" sz="2800" b="1" dirty="0" err="1"/>
              <a:t>чи</a:t>
            </a:r>
            <a:r>
              <a:rPr lang="ru-RU" sz="2800" b="1" dirty="0"/>
              <a:t> </a:t>
            </a:r>
            <a:r>
              <a:rPr lang="ru-RU" sz="2800" b="1" dirty="0" err="1"/>
              <a:t>відмінності</a:t>
            </a:r>
            <a:r>
              <a:rPr lang="ru-RU" sz="2800" b="1" dirty="0"/>
              <a:t>, </a:t>
            </a:r>
            <a:r>
              <a:rPr lang="ru-RU" sz="2800" b="1" dirty="0" err="1"/>
              <a:t>які</a:t>
            </a:r>
            <a:r>
              <a:rPr lang="ru-RU" sz="2800" b="1" dirty="0"/>
              <a:t> </a:t>
            </a:r>
            <a:r>
              <a:rPr lang="ru-RU" sz="2800" b="1" dirty="0" err="1"/>
              <a:t>існують</a:t>
            </a:r>
            <a:r>
              <a:rPr lang="ru-RU" sz="2800" b="1" dirty="0"/>
              <a:t> </a:t>
            </a:r>
            <a:r>
              <a:rPr lang="ru-RU" sz="2800" b="1" dirty="0" err="1"/>
              <a:t>між</a:t>
            </a:r>
            <a:r>
              <a:rPr lang="ru-RU" sz="2800" b="1" dirty="0"/>
              <a:t> ними</a:t>
            </a:r>
          </a:p>
        </p:txBody>
      </p:sp>
    </p:spTree>
    <p:extLst>
      <p:ext uri="{BB962C8B-B14F-4D97-AF65-F5344CB8AC3E}">
        <p14:creationId xmlns:p14="http://schemas.microsoft.com/office/powerpoint/2010/main" val="4223523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490066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Інтеграція і інклюзія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177112"/>
              </p:ext>
            </p:extLst>
          </p:nvPr>
        </p:nvGraphicFramePr>
        <p:xfrm>
          <a:off x="457200" y="980728"/>
          <a:ext cx="7620000" cy="542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038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531</TotalTime>
  <Words>811</Words>
  <Application>Microsoft Office PowerPoint</Application>
  <PresentationFormat>Екран (4:3)</PresentationFormat>
  <Paragraphs>83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</vt:lpstr>
      <vt:lpstr>Соседство</vt:lpstr>
      <vt:lpstr>Тема 2  Історичне підґрунтя розвитку інклюзивної освіти</vt:lpstr>
      <vt:lpstr>План лекції</vt:lpstr>
      <vt:lpstr>Ідеологія інклюзії</vt:lpstr>
      <vt:lpstr>Концепція «нормалізації»</vt:lpstr>
      <vt:lpstr>Концепція «нормалізації»</vt:lpstr>
      <vt:lpstr>Презентація PowerPoint</vt:lpstr>
      <vt:lpstr>Інклюзія стає можливою за умов розвитку трьох рівних аспектів: </vt:lpstr>
      <vt:lpstr>Презентація PowerPoint</vt:lpstr>
      <vt:lpstr>Інтеграція і інклюзія</vt:lpstr>
      <vt:lpstr>Презентація PowerPoint</vt:lpstr>
      <vt:lpstr>Презентація PowerPoint</vt:lpstr>
      <vt:lpstr>Позитивні сторони інклюзивних процесів</vt:lpstr>
      <vt:lpstr>Обґрунтування інклюзивної освіти</vt:lpstr>
      <vt:lpstr>2.  Еволюція соціальної політики щодо людей з інвалідністю. Моделі інвалідності </vt:lpstr>
      <vt:lpstr>Документи, які визначають міжнародну політику стосовно людей з інвалідністю </vt:lpstr>
      <vt:lpstr>Моделі інвалідності</vt:lpstr>
      <vt:lpstr>Моделі інвалідності</vt:lpstr>
      <vt:lpstr>3. Проблема рівних можливостей </vt:lpstr>
      <vt:lpstr>Програма</vt:lpstr>
      <vt:lpstr>Таким чином,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 Соціальна інклюзія як пошук ефективніших шляхів задоволення індивідуальних потреб усіх дітей</dc:title>
  <dc:creator>user</dc:creator>
  <cp:lastModifiedBy>Тетяна</cp:lastModifiedBy>
  <cp:revision>20</cp:revision>
  <dcterms:created xsi:type="dcterms:W3CDTF">2017-03-01T20:21:19Z</dcterms:created>
  <dcterms:modified xsi:type="dcterms:W3CDTF">2024-02-01T10:45:31Z</dcterms:modified>
</cp:coreProperties>
</file>