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1E9FC-8914-44CA-976B-3EE04BD0BA51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181D12-F114-4477-BDDC-EBBB255E840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5634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3EC0E-40FD-4D42-8193-C68B19CC6F62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8B0A4-7652-4BEF-9D33-E335CFA431E1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10000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34836-CD91-482B-9C5D-20E93FBE300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C63B27-2B76-43DD-A0D4-871D91A44DE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191010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і 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1CF93-921D-40CB-9F94-9AE3E0550476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D61CE-590C-47BA-95E7-137B46ABF4BD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60745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F6983-8F9B-4D60-85AA-74BE70B442F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5BEA20-7460-4163-B5DE-D772DF5BFF4C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0601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1E9D7-A174-4B1A-9169-C3382842DF79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5F9339-8B43-4DFB-8F89-8BCCBA2A26FA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14274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FB997-1266-46E4-A6CF-0CA0693EBB54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AA8349-F389-48FA-B71D-1F1FA990F92A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47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9B63-58D3-4938-83F7-E2E874153E28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546916-7CC2-42D9-B5CD-7367EE5F9305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43347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DE1F-0426-410D-8B1A-6BFFE85CCC60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3141E-907A-4A22-BC44-8D5C2816050F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87228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975C4-513E-47C4-9E9F-6EEAE328685A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BC9CDA-85BD-4ED3-A45B-EA79CC842A73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28160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45E6-EF67-491F-8753-C27D4034C898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FCDDA4-B56D-4E57-A506-CB562D533A16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29477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CEE1D-8DC8-4A5F-B66E-C44DF85ED0C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0D2348-99EB-422C-9006-E612EB6F2392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4427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uk-UA" alt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uk-UA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i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CB051B-7C2D-4B5A-B310-9360D4CA5644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i="0" baseline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i="0" baseline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4C2B78-C4BD-4B59-AAA0-D163550B744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5945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B2A584E3-FDDB-44CD-A973-C2CDBE37C065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5059" name="Rectangle 2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360362"/>
          </a:xfrm>
        </p:spPr>
        <p:txBody>
          <a:bodyPr/>
          <a:lstStyle/>
          <a:p>
            <a:r>
              <a:rPr lang="ru-RU" altLang="ru-RU" sz="2400" b="1"/>
              <a:t>Стандарт шифрування ДСТУ ГОСТ 28147:2009</a:t>
            </a:r>
            <a:endParaRPr lang="ru-RU" altLang="ru-RU" sz="4000"/>
          </a:p>
        </p:txBody>
      </p:sp>
      <p:sp>
        <p:nvSpPr>
          <p:cNvPr id="45060" name="Rectangle 5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pic>
        <p:nvPicPr>
          <p:cNvPr id="45061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196975"/>
            <a:ext cx="4319587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836614"/>
            <a:ext cx="38893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3" name="Rectangle 11"/>
          <p:cNvSpPr>
            <a:spLocks noChangeArrowheads="1"/>
          </p:cNvSpPr>
          <p:nvPr/>
        </p:nvSpPr>
        <p:spPr bwMode="auto">
          <a:xfrm>
            <a:off x="2351089" y="2104947"/>
            <a:ext cx="45370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1600">
                <a:solidFill>
                  <a:prstClr val="black"/>
                </a:solidFill>
              </a:rPr>
              <a:t>{H</a:t>
            </a:r>
            <a:r>
              <a:rPr lang="en-US" altLang="ru-RU" sz="1600" baseline="-25000">
                <a:solidFill>
                  <a:prstClr val="black"/>
                </a:solidFill>
              </a:rPr>
              <a:t>i , j</a:t>
            </a:r>
            <a:r>
              <a:rPr lang="en-US" altLang="ru-RU" sz="1600">
                <a:solidFill>
                  <a:prstClr val="black"/>
                </a:solidFill>
              </a:rPr>
              <a:t> }, i=0, 1, …, 7, j=0, 1, …, 15, 0&lt;= H</a:t>
            </a:r>
            <a:r>
              <a:rPr lang="en-US" altLang="ru-RU" sz="1600" baseline="-25000">
                <a:solidFill>
                  <a:prstClr val="black"/>
                </a:solidFill>
              </a:rPr>
              <a:t>i , j</a:t>
            </a:r>
            <a:r>
              <a:rPr lang="en-US" altLang="ru-RU" sz="1600">
                <a:solidFill>
                  <a:prstClr val="black"/>
                </a:solidFill>
              </a:rPr>
              <a:t> &lt;=15</a:t>
            </a:r>
            <a:endParaRPr lang="ru-RU" altLang="ru-RU" sz="1600">
              <a:solidFill>
                <a:prstClr val="black"/>
              </a:solidFill>
            </a:endParaRPr>
          </a:p>
        </p:txBody>
      </p:sp>
      <p:sp>
        <p:nvSpPr>
          <p:cNvPr id="45064" name="Rectangle 16"/>
          <p:cNvSpPr>
            <a:spLocks noChangeArrowheads="1"/>
          </p:cNvSpPr>
          <p:nvPr/>
        </p:nvSpPr>
        <p:spPr bwMode="auto">
          <a:xfrm>
            <a:off x="2424113" y="1627773"/>
            <a:ext cx="29145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ru-RU" sz="1600">
                <a:solidFill>
                  <a:prstClr val="black"/>
                </a:solidFill>
              </a:rPr>
              <a:t>K = {K</a:t>
            </a:r>
            <a:r>
              <a:rPr lang="en-US" altLang="ru-RU" sz="1600" baseline="-25000">
                <a:solidFill>
                  <a:prstClr val="black"/>
                </a:solidFill>
              </a:rPr>
              <a:t>i</a:t>
            </a:r>
            <a:r>
              <a:rPr lang="en-US" altLang="ru-RU" sz="1600">
                <a:solidFill>
                  <a:prstClr val="black"/>
                </a:solidFill>
              </a:rPr>
              <a:t> </a:t>
            </a:r>
            <a:r>
              <a:rPr lang="uk-UA" altLang="ru-RU" sz="1600">
                <a:solidFill>
                  <a:prstClr val="black"/>
                </a:solidFill>
              </a:rPr>
              <a:t>}</a:t>
            </a:r>
            <a:r>
              <a:rPr lang="en-US" altLang="ru-RU" sz="1600">
                <a:solidFill>
                  <a:prstClr val="black"/>
                </a:solidFill>
              </a:rPr>
              <a:t> </a:t>
            </a:r>
            <a:r>
              <a:rPr lang="uk-UA" altLang="ru-RU" sz="1600">
                <a:solidFill>
                  <a:prstClr val="black"/>
                </a:solidFill>
              </a:rPr>
              <a:t>0&lt;=i&lt;=7</a:t>
            </a:r>
            <a:r>
              <a:rPr lang="en-US" altLang="ru-RU" sz="1600">
                <a:solidFill>
                  <a:prstClr val="black"/>
                </a:solidFill>
              </a:rPr>
              <a:t>, | K</a:t>
            </a:r>
            <a:r>
              <a:rPr lang="en-US" altLang="ru-RU" sz="1600" baseline="-25000">
                <a:solidFill>
                  <a:prstClr val="black"/>
                </a:solidFill>
              </a:rPr>
              <a:t>i</a:t>
            </a:r>
            <a:r>
              <a:rPr lang="en-US" altLang="ru-RU" sz="1600">
                <a:solidFill>
                  <a:prstClr val="black"/>
                </a:solidFill>
              </a:rPr>
              <a:t> | = 32 </a:t>
            </a:r>
            <a:r>
              <a:rPr lang="uk-UA" altLang="ru-RU" sz="1600">
                <a:solidFill>
                  <a:prstClr val="black"/>
                </a:solidFill>
              </a:rPr>
              <a:t>біта.</a:t>
            </a:r>
            <a:r>
              <a:rPr lang="ru-RU" altLang="ru-RU" sz="160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45065" name="Picture 23"/>
          <p:cNvPicPr>
            <a:picLocks noChangeAspect="1" noChangeArrowheads="1"/>
          </p:cNvPicPr>
          <p:nvPr>
            <p:ph type="body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0438" y="836613"/>
            <a:ext cx="2736850" cy="5472112"/>
          </a:xfrm>
        </p:spPr>
      </p:pic>
      <p:pic>
        <p:nvPicPr>
          <p:cNvPr id="45066" name="Picture 2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2924176"/>
            <a:ext cx="5113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7" name="Picture 2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3284539"/>
            <a:ext cx="5113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8" name="Picture 2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076700"/>
            <a:ext cx="5400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9" name="Picture 2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437063"/>
            <a:ext cx="532923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70" name="Rectangle 28"/>
          <p:cNvSpPr>
            <a:spLocks noChangeArrowheads="1"/>
          </p:cNvSpPr>
          <p:nvPr/>
        </p:nvSpPr>
        <p:spPr bwMode="auto">
          <a:xfrm>
            <a:off x="2351089" y="2520950"/>
            <a:ext cx="453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ru-RU" sz="200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Цикл зашифровування </a:t>
            </a:r>
            <a:r>
              <a:rPr lang="uk-UA" altLang="ru-RU" sz="2000">
                <a:solidFill>
                  <a:prstClr val="black"/>
                </a:solidFill>
                <a:cs typeface="Times New Roman" panose="02020603050405020304" pitchFamily="18" charset="0"/>
              </a:rPr>
              <a:t>32-З (Ц</a:t>
            </a:r>
            <a:r>
              <a:rPr lang="uk-UA" altLang="ru-RU" sz="2000" baseline="-25000">
                <a:solidFill>
                  <a:prstClr val="black"/>
                </a:solidFill>
                <a:cs typeface="Times New Roman" panose="02020603050405020304" pitchFamily="18" charset="0"/>
              </a:rPr>
              <a:t>32-З</a:t>
            </a:r>
            <a:r>
              <a:rPr lang="uk-UA" altLang="ru-RU" sz="2000">
                <a:solidFill>
                  <a:prstClr val="black"/>
                </a:solidFill>
                <a:cs typeface="Times New Roman" panose="02020603050405020304" pitchFamily="18" charset="0"/>
              </a:rPr>
              <a:t> (</a:t>
            </a:r>
            <a:r>
              <a:rPr lang="en-US" altLang="ru-RU" sz="200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uk-UA" altLang="ru-RU" sz="2000">
                <a:solidFill>
                  <a:prstClr val="black"/>
                </a:solidFill>
                <a:cs typeface="Times New Roman" panose="02020603050405020304" pitchFamily="18" charset="0"/>
              </a:rPr>
              <a:t>)):</a:t>
            </a:r>
            <a:endParaRPr lang="ru-RU" altLang="ru-RU" sz="2000">
              <a:solidFill>
                <a:prstClr val="black"/>
              </a:solidFill>
            </a:endParaRPr>
          </a:p>
        </p:txBody>
      </p:sp>
      <p:sp>
        <p:nvSpPr>
          <p:cNvPr id="45071" name="Rectangle 29"/>
          <p:cNvSpPr>
            <a:spLocks noChangeArrowheads="1"/>
          </p:cNvSpPr>
          <p:nvPr/>
        </p:nvSpPr>
        <p:spPr bwMode="auto">
          <a:xfrm>
            <a:off x="1863726" y="3053171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45072" name="Rectangle 30"/>
          <p:cNvSpPr>
            <a:spLocks noChangeArrowheads="1"/>
          </p:cNvSpPr>
          <p:nvPr/>
        </p:nvSpPr>
        <p:spPr bwMode="auto">
          <a:xfrm>
            <a:off x="2351089" y="3660776"/>
            <a:ext cx="489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розшифровування 32-Р </a:t>
            </a:r>
            <a:r>
              <a:rPr lang="uk-UA" altLang="ru-RU" sz="2000">
                <a:solidFill>
                  <a:prstClr val="black"/>
                </a:solidFill>
              </a:rPr>
              <a:t>(Ц</a:t>
            </a:r>
            <a:r>
              <a:rPr lang="uk-UA" altLang="ru-RU" sz="2000" baseline="-25000">
                <a:solidFill>
                  <a:prstClr val="black"/>
                </a:solidFill>
              </a:rPr>
              <a:t>32-Р</a:t>
            </a:r>
            <a:r>
              <a:rPr lang="uk-UA" altLang="ru-RU" sz="2000">
                <a:solidFill>
                  <a:prstClr val="black"/>
                </a:solidFill>
              </a:rPr>
              <a:t> (</a:t>
            </a:r>
            <a:r>
              <a:rPr lang="en-US" altLang="ru-RU" sz="2000">
                <a:solidFill>
                  <a:prstClr val="black"/>
                </a:solidFill>
              </a:rPr>
              <a:t>X</a:t>
            </a:r>
            <a:r>
              <a:rPr lang="uk-UA" altLang="ru-RU" sz="2000">
                <a:solidFill>
                  <a:prstClr val="black"/>
                </a:solidFill>
              </a:rPr>
              <a:t>)):</a:t>
            </a:r>
            <a:endParaRPr lang="ru-RU" altLang="ru-RU" sz="2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73" name="Rectangle 32"/>
          <p:cNvSpPr>
            <a:spLocks noChangeArrowheads="1"/>
          </p:cNvSpPr>
          <p:nvPr/>
        </p:nvSpPr>
        <p:spPr bwMode="auto">
          <a:xfrm>
            <a:off x="2135189" y="4732339"/>
            <a:ext cx="5616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1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зашифрування </a:t>
            </a:r>
            <a:r>
              <a:rPr lang="en-US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uk-UA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 (Ц</a:t>
            </a:r>
            <a:r>
              <a:rPr lang="uk-UA" altLang="ru-RU" sz="20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16-З </a:t>
            </a:r>
            <a:r>
              <a:rPr lang="uk-UA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altLang="ru-RU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)):</a:t>
            </a:r>
            <a:endParaRPr lang="ru-RU" altLang="ru-RU" sz="200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1800">
                <a:solidFill>
                  <a:prstClr val="black"/>
                </a:solidFill>
              </a:rPr>
              <a:t>K</a:t>
            </a:r>
            <a:r>
              <a:rPr lang="en-US" altLang="ru-RU" sz="1800" baseline="-25000">
                <a:solidFill>
                  <a:prstClr val="black"/>
                </a:solidFill>
              </a:rPr>
              <a:t>0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1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2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3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4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5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6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7</a:t>
            </a:r>
            <a:r>
              <a:rPr lang="en-US" altLang="ru-RU" sz="1800">
                <a:solidFill>
                  <a:prstClr val="black"/>
                </a:solidFill>
              </a:rPr>
              <a:t> K</a:t>
            </a:r>
            <a:r>
              <a:rPr lang="en-US" altLang="ru-RU" sz="1800" baseline="-25000">
                <a:solidFill>
                  <a:prstClr val="black"/>
                </a:solidFill>
              </a:rPr>
              <a:t>0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1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2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3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4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5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6</a:t>
            </a:r>
            <a:r>
              <a:rPr lang="en-US" altLang="ru-RU" sz="1800">
                <a:solidFill>
                  <a:prstClr val="black"/>
                </a:solidFill>
              </a:rPr>
              <a:t>,K</a:t>
            </a:r>
            <a:r>
              <a:rPr lang="en-US" altLang="ru-RU" sz="1800" baseline="-25000">
                <a:solidFill>
                  <a:prstClr val="black"/>
                </a:solidFill>
              </a:rPr>
              <a:t>7</a:t>
            </a:r>
            <a:r>
              <a:rPr lang="en-US" altLang="ru-RU" sz="2000">
                <a:solidFill>
                  <a:prstClr val="black"/>
                </a:solidFill>
              </a:rPr>
              <a:t> </a:t>
            </a:r>
            <a:endParaRPr lang="ru-RU" altLang="ru-RU" sz="2000">
              <a:solidFill>
                <a:prstClr val="black"/>
              </a:solidFill>
            </a:endParaRPr>
          </a:p>
        </p:txBody>
      </p:sp>
      <p:sp>
        <p:nvSpPr>
          <p:cNvPr id="45074" name="Rectangle 34"/>
          <p:cNvSpPr>
            <a:spLocks noChangeArrowheads="1"/>
          </p:cNvSpPr>
          <p:nvPr/>
        </p:nvSpPr>
        <p:spPr bwMode="auto">
          <a:xfrm>
            <a:off x="2243139" y="5516563"/>
            <a:ext cx="3997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2000">
                <a:solidFill>
                  <a:prstClr val="black"/>
                </a:solidFill>
              </a:rPr>
              <a:t>N</a:t>
            </a:r>
            <a:r>
              <a:rPr lang="uk-UA" altLang="ru-RU" sz="2000">
                <a:solidFill>
                  <a:prstClr val="black"/>
                </a:solidFill>
              </a:rPr>
              <a:t> </a:t>
            </a:r>
            <a:r>
              <a:rPr lang="en-US" altLang="ru-RU" sz="2000">
                <a:solidFill>
                  <a:prstClr val="black"/>
                </a:solidFill>
              </a:rPr>
              <a:t>– </a:t>
            </a:r>
            <a:r>
              <a:rPr lang="uk-UA" altLang="ru-RU" sz="2000">
                <a:solidFill>
                  <a:prstClr val="black"/>
                </a:solidFill>
              </a:rPr>
              <a:t>блок даних</a:t>
            </a:r>
            <a:r>
              <a:rPr lang="en-US" altLang="ru-RU" sz="2000">
                <a:solidFill>
                  <a:prstClr val="black"/>
                </a:solidFill>
              </a:rPr>
              <a:t>, | N | = 64 </a:t>
            </a:r>
            <a:r>
              <a:rPr lang="uk-UA" altLang="ru-RU" sz="2000">
                <a:solidFill>
                  <a:prstClr val="black"/>
                </a:solidFill>
              </a:rPr>
              <a:t>біта.</a:t>
            </a:r>
            <a:r>
              <a:rPr lang="ru-RU" altLang="ru-RU" sz="200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5075" name="Rectangle 35"/>
          <p:cNvSpPr>
            <a:spLocks noChangeArrowheads="1"/>
          </p:cNvSpPr>
          <p:nvPr/>
        </p:nvSpPr>
        <p:spPr bwMode="auto">
          <a:xfrm>
            <a:off x="1990725" y="6021388"/>
            <a:ext cx="6337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2000">
                <a:solidFill>
                  <a:prstClr val="black"/>
                </a:solidFill>
              </a:rPr>
              <a:t>N</a:t>
            </a:r>
            <a:r>
              <a:rPr lang="en-US" altLang="ru-RU" sz="2000" baseline="-25000">
                <a:solidFill>
                  <a:prstClr val="black"/>
                </a:solidFill>
              </a:rPr>
              <a:t>1</a:t>
            </a:r>
            <a:r>
              <a:rPr lang="uk-UA" altLang="ru-RU" sz="2000">
                <a:solidFill>
                  <a:prstClr val="black"/>
                </a:solidFill>
              </a:rPr>
              <a:t> і </a:t>
            </a:r>
            <a:r>
              <a:rPr lang="en-US" altLang="ru-RU" sz="2000">
                <a:solidFill>
                  <a:prstClr val="black"/>
                </a:solidFill>
              </a:rPr>
              <a:t>N</a:t>
            </a:r>
            <a:r>
              <a:rPr lang="en-US" altLang="ru-RU" sz="2000" baseline="-25000">
                <a:solidFill>
                  <a:prstClr val="black"/>
                </a:solidFill>
              </a:rPr>
              <a:t>2</a:t>
            </a:r>
            <a:r>
              <a:rPr lang="en-US" altLang="ru-RU" sz="2000">
                <a:solidFill>
                  <a:prstClr val="black"/>
                </a:solidFill>
              </a:rPr>
              <a:t> – </a:t>
            </a:r>
            <a:r>
              <a:rPr lang="uk-UA" altLang="ru-RU" sz="1800">
                <a:solidFill>
                  <a:prstClr val="black"/>
                </a:solidFill>
              </a:rPr>
              <a:t>молодший і старший підблоки</a:t>
            </a:r>
            <a:r>
              <a:rPr lang="en-US" altLang="ru-RU" sz="1800">
                <a:solidFill>
                  <a:prstClr val="black"/>
                </a:solidFill>
              </a:rPr>
              <a:t>, |N</a:t>
            </a:r>
            <a:r>
              <a:rPr lang="en-US" altLang="ru-RU" sz="1800" baseline="-25000">
                <a:solidFill>
                  <a:prstClr val="black"/>
                </a:solidFill>
              </a:rPr>
              <a:t>i</a:t>
            </a:r>
            <a:r>
              <a:rPr lang="en-US" altLang="ru-RU" sz="1800">
                <a:solidFill>
                  <a:prstClr val="black"/>
                </a:solidFill>
              </a:rPr>
              <a:t>|=32 </a:t>
            </a:r>
            <a:r>
              <a:rPr lang="uk-UA" altLang="ru-RU" sz="1800">
                <a:solidFill>
                  <a:prstClr val="black"/>
                </a:solidFill>
              </a:rPr>
              <a:t>біта</a:t>
            </a:r>
            <a:r>
              <a:rPr lang="en-US" altLang="ru-RU" sz="1800">
                <a:solidFill>
                  <a:prstClr val="black"/>
                </a:solidFill>
              </a:rPr>
              <a:t>, i=1,2</a:t>
            </a:r>
            <a:r>
              <a:rPr lang="uk-UA" altLang="ru-RU" sz="2000">
                <a:solidFill>
                  <a:prstClr val="black"/>
                </a:solidFill>
              </a:rPr>
              <a:t>.</a:t>
            </a:r>
            <a:r>
              <a:rPr lang="ru-RU" altLang="ru-RU" sz="200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72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346075"/>
          </a:xfrm>
        </p:spPr>
        <p:txBody>
          <a:bodyPr/>
          <a:lstStyle/>
          <a:p>
            <a:r>
              <a:rPr lang="ru-RU" altLang="ru-RU" sz="3200"/>
              <a:t>Гамування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xfrm>
            <a:off x="1981200" y="908051"/>
            <a:ext cx="8229600" cy="58340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mtClean="0"/>
              <a:t>				    ,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200"/>
              <a:t>де      позначає інвертоване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200"/>
              <a:t>по відношенню до </a:t>
            </a:r>
            <a:r>
              <a:rPr lang="en-US" altLang="ru-RU" sz="2200" i="1"/>
              <a:t>t</a:t>
            </a:r>
            <a:r>
              <a:rPr lang="en-US" altLang="ru-RU" sz="2200"/>
              <a:t> </a:t>
            </a:r>
            <a:r>
              <a:rPr lang="ru-RU" altLang="ru-RU" sz="2200"/>
              <a:t>значення бита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200"/>
              <a:t> (		      </a:t>
            </a:r>
            <a:r>
              <a:rPr lang="ru-RU" altLang="ru-RU" sz="2200">
                <a:latin typeface="Arial" panose="020B0604020202020204" pitchFamily="34" charset="0"/>
              </a:rPr>
              <a:t> </a:t>
            </a:r>
            <a:r>
              <a:rPr lang="ru-RU" altLang="ru-RU" sz="2200"/>
              <a:t>).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200" b="1"/>
              <a:t>Секретність і аутентичність -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200" b="1"/>
              <a:t>різні властивості шифрів</a:t>
            </a:r>
            <a:r>
              <a:rPr lang="ru-RU" altLang="ru-RU" smtClean="0"/>
              <a:t> </a:t>
            </a: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4277" name="Object 4"/>
          <p:cNvGraphicFramePr>
            <a:graphicFrameLocks noChangeAspect="1"/>
          </p:cNvGraphicFramePr>
          <p:nvPr/>
        </p:nvGraphicFramePr>
        <p:xfrm>
          <a:off x="6383339" y="981076"/>
          <a:ext cx="3609975" cy="504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1825752" imgH="2837688" progId="Visio.Drawing.4">
                  <p:embed/>
                </p:oleObj>
              </mc:Choice>
              <mc:Fallback>
                <p:oleObj r:id="rId3" imgW="1825752" imgH="2837688" progId="Visio.Drawing.4">
                  <p:embed/>
                  <p:pic>
                    <p:nvPicPr>
                      <p:cNvPr id="5427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9" y="981076"/>
                        <a:ext cx="3609975" cy="504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8" name="Rectangle 7"/>
          <p:cNvSpPr>
            <a:spLocks noChangeArrowheads="1"/>
          </p:cNvSpPr>
          <p:nvPr/>
        </p:nvSpPr>
        <p:spPr bwMode="auto">
          <a:xfrm>
            <a:off x="1524001" y="3145423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4279" name="Object 6"/>
          <p:cNvGraphicFramePr>
            <a:graphicFrameLocks noChangeAspect="1"/>
          </p:cNvGraphicFramePr>
          <p:nvPr/>
        </p:nvGraphicFramePr>
        <p:xfrm>
          <a:off x="2351089" y="1052514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5" imgW="1346200" imgH="228600" progId="Equation.3">
                  <p:embed/>
                </p:oleObj>
              </mc:Choice>
              <mc:Fallback>
                <p:oleObj name="Формула" r:id="rId5" imgW="1346200" imgH="228600" progId="Equation.3">
                  <p:embed/>
                  <p:pic>
                    <p:nvPicPr>
                      <p:cNvPr id="5427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9" y="1052514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0" name="Rectangle 9"/>
          <p:cNvSpPr>
            <a:spLocks noChangeArrowheads="1"/>
          </p:cNvSpPr>
          <p:nvPr/>
        </p:nvSpPr>
        <p:spPr bwMode="auto">
          <a:xfrm>
            <a:off x="1524001" y="3145423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4281" name="Object 8"/>
          <p:cNvGraphicFramePr>
            <a:graphicFrameLocks noChangeAspect="1"/>
          </p:cNvGraphicFramePr>
          <p:nvPr/>
        </p:nvGraphicFramePr>
        <p:xfrm>
          <a:off x="2208213" y="6165851"/>
          <a:ext cx="61198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7" imgW="3162300" imgH="228600" progId="Equation.3">
                  <p:embed/>
                </p:oleObj>
              </mc:Choice>
              <mc:Fallback>
                <p:oleObj name="Формула" r:id="rId7" imgW="3162300" imgH="228600" progId="Equation.3">
                  <p:embed/>
                  <p:pic>
                    <p:nvPicPr>
                      <p:cNvPr id="5428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6165851"/>
                        <a:ext cx="611981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2" name="Rectangle 11"/>
          <p:cNvSpPr>
            <a:spLocks noChangeArrowheads="1"/>
          </p:cNvSpPr>
          <p:nvPr/>
        </p:nvSpPr>
        <p:spPr bwMode="auto">
          <a:xfrm>
            <a:off x="1524001" y="3178761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4283" name="Object 10"/>
          <p:cNvGraphicFramePr>
            <a:graphicFrameLocks noChangeAspect="1"/>
          </p:cNvGraphicFramePr>
          <p:nvPr/>
        </p:nvGraphicFramePr>
        <p:xfrm>
          <a:off x="2424114" y="1557339"/>
          <a:ext cx="2254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9" imgW="101468" imgH="164885" progId="Equation.3">
                  <p:embed/>
                </p:oleObj>
              </mc:Choice>
              <mc:Fallback>
                <p:oleObj name="Формула" r:id="rId9" imgW="101468" imgH="164885" progId="Equation.3">
                  <p:embed/>
                  <p:pic>
                    <p:nvPicPr>
                      <p:cNvPr id="5428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1557339"/>
                        <a:ext cx="2254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4" name="Rectangle 13"/>
          <p:cNvSpPr>
            <a:spLocks noChangeArrowheads="1"/>
          </p:cNvSpPr>
          <p:nvPr/>
        </p:nvSpPr>
        <p:spPr bwMode="auto">
          <a:xfrm>
            <a:off x="1524001" y="3150186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4285" name="Object 12"/>
          <p:cNvGraphicFramePr>
            <a:graphicFrameLocks noChangeAspect="1"/>
          </p:cNvGraphicFramePr>
          <p:nvPr/>
        </p:nvGraphicFramePr>
        <p:xfrm>
          <a:off x="2208213" y="2349501"/>
          <a:ext cx="12239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11" imgW="774364" imgH="215806" progId="Equation.3">
                  <p:embed/>
                </p:oleObj>
              </mc:Choice>
              <mc:Fallback>
                <p:oleObj name="Формула" r:id="rId11" imgW="774364" imgH="215806" progId="Equation.3">
                  <p:embed/>
                  <p:pic>
                    <p:nvPicPr>
                      <p:cNvPr id="5428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349501"/>
                        <a:ext cx="1223962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6" name="Місце для номера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3BE0B01-3D98-4054-9984-7DD60E252BCE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10</a:t>
            </a:fld>
            <a:endParaRPr lang="uk-UA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>
          <a:xfrm>
            <a:off x="1981200" y="188913"/>
            <a:ext cx="8686800" cy="633412"/>
          </a:xfrm>
        </p:spPr>
        <p:txBody>
          <a:bodyPr/>
          <a:lstStyle/>
          <a:p>
            <a:r>
              <a:rPr lang="ru-RU" altLang="uk-UA" sz="3200"/>
              <a:t>Особливості гамування як режиму шифрування</a:t>
            </a:r>
            <a:endParaRPr lang="ru-RU" altLang="uk-UA" sz="4000"/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xfrm>
            <a:off x="1703388" y="908050"/>
            <a:ext cx="8964612" cy="5689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</a:pPr>
            <a:r>
              <a:rPr lang="ru-RU" altLang="uk-UA" sz="2800"/>
              <a:t>Однакові блоки у відкритому масиві даних дадуть при зашифруванні різні блоки шифротексту, що дозволить сховати факт їх ідентичності.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ru-RU" altLang="uk-UA" sz="2800"/>
              <a:t>Оскільки накладання гами виконується побітово, шифрування неповного блоку даних легко виконується як шифрування бітів цього неповного блоку, для чого використовуються відповідні біти блоку гами. 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ru-RU" altLang="uk-UA" sz="2800"/>
              <a:t>Так, для зашифрування неповного блоку в 1 біт можна використовувати будь-який біт з блоку гами.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ru-RU" altLang="uk-UA" sz="2800"/>
              <a:t>Синхропосилка, використовувана при зашифруванні, якимось чином повинна бути передана для використовування при розшифруванні.  </a:t>
            </a:r>
          </a:p>
        </p:txBody>
      </p:sp>
    </p:spTree>
    <p:extLst>
      <p:ext uri="{BB962C8B-B14F-4D97-AF65-F5344CB8AC3E}">
        <p14:creationId xmlns:p14="http://schemas.microsoft.com/office/powerpoint/2010/main" val="29927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1981200" y="188913"/>
            <a:ext cx="8229600" cy="633412"/>
          </a:xfrm>
        </p:spPr>
        <p:txBody>
          <a:bodyPr/>
          <a:lstStyle/>
          <a:p>
            <a:r>
              <a:rPr lang="ru-RU" altLang="uk-UA" sz="3200"/>
              <a:t>Шляхи передачі синхропосилки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1774825" y="981076"/>
            <a:ext cx="8642350" cy="5688013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uk-UA" sz="2800"/>
              <a:t>Зберігати або передавати синхропосилку разом із зашифрованим масивом даних, що призведе до збільшення розміру масиву даних при зашифруванні на розмір синхропосилки (на 8 байт).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uk-UA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uk-UA" sz="2800"/>
              <a:t>Використвувати випереджене значення синхропосилки або виробляти її синхронно джерелом та одержувачем за визначеним законом, в цьому випадку змінення розміру передаваного або збереженого масиву даних відсутнє.</a:t>
            </a:r>
          </a:p>
        </p:txBody>
      </p:sp>
    </p:spTree>
    <p:extLst>
      <p:ext uri="{BB962C8B-B14F-4D97-AF65-F5344CB8AC3E}">
        <p14:creationId xmlns:p14="http://schemas.microsoft.com/office/powerpoint/2010/main" val="315984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>
          <a:xfrm>
            <a:off x="1981200" y="260351"/>
            <a:ext cx="8229600" cy="417513"/>
          </a:xfrm>
        </p:spPr>
        <p:txBody>
          <a:bodyPr/>
          <a:lstStyle/>
          <a:p>
            <a:r>
              <a:rPr lang="ru-RU" altLang="ru-RU" sz="3200"/>
              <a:t>Гамування зі зворотним зв</a:t>
            </a:r>
            <a:r>
              <a:rPr lang="en-US" altLang="ru-RU" sz="3200"/>
              <a:t>’</a:t>
            </a:r>
            <a:r>
              <a:rPr lang="ru-RU" altLang="ru-RU" sz="3200"/>
              <a:t>язком</a:t>
            </a:r>
          </a:p>
        </p:txBody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xfrm>
            <a:off x="1919288" y="908050"/>
            <a:ext cx="8229600" cy="5761038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800"/>
              <a:t>															</a:t>
            </a:r>
            <a:endParaRPr lang="ru-RU" altLang="ru-RU" sz="2800" b="1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800" b="1"/>
              <a:t>		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2</a:t>
            </a:r>
            <a:r>
              <a:rPr lang="ru-RU" altLang="ru-RU" sz="2000" baseline="30000"/>
              <a:t>-</a:t>
            </a:r>
            <a:r>
              <a:rPr lang="en-US" altLang="ru-RU" sz="2000" baseline="30000"/>
              <a:t>|</a:t>
            </a:r>
            <a:r>
              <a:rPr lang="ru-RU" altLang="ru-RU" sz="2000" baseline="30000"/>
              <a:t>И</a:t>
            </a:r>
            <a:r>
              <a:rPr lang="en-US" altLang="ru-RU" sz="2000" baseline="30000"/>
              <a:t>|</a:t>
            </a:r>
            <a:r>
              <a:rPr lang="ru-RU" altLang="ru-RU" sz="2000"/>
              <a:t>  на одну спробу підбору 	</a:t>
            </a:r>
            <a:r>
              <a:rPr lang="ru-RU" altLang="ru-RU" sz="2800" b="1"/>
              <a:t>		</a:t>
            </a:r>
            <a:r>
              <a:rPr lang="ru-RU" altLang="ru-RU" sz="2000" b="1" i="1"/>
              <a:t>И</a:t>
            </a:r>
            <a:r>
              <a:rPr lang="ru-RU" altLang="ru-RU" sz="2000"/>
              <a:t> - імітовставка</a:t>
            </a:r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7349" name="Object 4"/>
          <p:cNvGraphicFramePr>
            <a:graphicFrameLocks noChangeAspect="1"/>
          </p:cNvGraphicFramePr>
          <p:nvPr/>
        </p:nvGraphicFramePr>
        <p:xfrm>
          <a:off x="1992313" y="814389"/>
          <a:ext cx="3700462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3" imgW="1853184" imgH="2145792" progId="Visio.Drawing.4">
                  <p:embed/>
                </p:oleObj>
              </mc:Choice>
              <mc:Fallback>
                <p:oleObj r:id="rId3" imgW="1853184" imgH="2145792" progId="Visio.Drawing.4">
                  <p:embed/>
                  <p:pic>
                    <p:nvPicPr>
                      <p:cNvPr id="5734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814389"/>
                        <a:ext cx="3700462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Rectangle 7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7351" name="Object 6"/>
          <p:cNvGraphicFramePr>
            <a:graphicFrameLocks noChangeAspect="1"/>
          </p:cNvGraphicFramePr>
          <p:nvPr/>
        </p:nvGraphicFramePr>
        <p:xfrm>
          <a:off x="2711451" y="5157789"/>
          <a:ext cx="1584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5" imgW="812447" imgH="215806" progId="Equation.3">
                  <p:embed/>
                </p:oleObj>
              </mc:Choice>
              <mc:Fallback>
                <p:oleObj name="Формула" r:id="rId5" imgW="812447" imgH="215806" progId="Equation.3">
                  <p:embed/>
                  <p:pic>
                    <p:nvPicPr>
                      <p:cNvPr id="5735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5157789"/>
                        <a:ext cx="15843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2" name="Rectangle 9"/>
          <p:cNvSpPr>
            <a:spLocks noChangeArrowheads="1"/>
          </p:cNvSpPr>
          <p:nvPr/>
        </p:nvSpPr>
        <p:spPr bwMode="auto">
          <a:xfrm>
            <a:off x="1524001" y="3150186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7353" name="Object 8"/>
          <p:cNvGraphicFramePr>
            <a:graphicFrameLocks noChangeAspect="1"/>
          </p:cNvGraphicFramePr>
          <p:nvPr/>
        </p:nvGraphicFramePr>
        <p:xfrm>
          <a:off x="2640013" y="5805489"/>
          <a:ext cx="230346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Формула" r:id="rId7" imgW="1345616" imgH="215806" progId="Equation.3">
                  <p:embed/>
                </p:oleObj>
              </mc:Choice>
              <mc:Fallback>
                <p:oleObj name="Формула" r:id="rId7" imgW="1345616" imgH="215806" progId="Equation.3">
                  <p:embed/>
                  <p:pic>
                    <p:nvPicPr>
                      <p:cNvPr id="5735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5805489"/>
                        <a:ext cx="230346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4" name="Rectangle 11"/>
          <p:cNvSpPr>
            <a:spLocks noChangeArrowheads="1"/>
          </p:cNvSpPr>
          <p:nvPr/>
        </p:nvSpPr>
        <p:spPr bwMode="auto">
          <a:xfrm>
            <a:off x="1524001" y="1911936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7355" name="Object 10"/>
          <p:cNvGraphicFramePr>
            <a:graphicFrameLocks noChangeAspect="1"/>
          </p:cNvGraphicFramePr>
          <p:nvPr/>
        </p:nvGraphicFramePr>
        <p:xfrm>
          <a:off x="6456364" y="1052513"/>
          <a:ext cx="3311525" cy="488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r:id="rId9" imgW="1825752" imgH="2692908" progId="Visio.Drawing.4">
                  <p:embed/>
                </p:oleObj>
              </mc:Choice>
              <mc:Fallback>
                <p:oleObj r:id="rId9" imgW="1825752" imgH="2692908" progId="Visio.Drawing.4">
                  <p:embed/>
                  <p:pic>
                    <p:nvPicPr>
                      <p:cNvPr id="5735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4" y="1052513"/>
                        <a:ext cx="3311525" cy="488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6" name="Місце для номера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8830AE31-62B9-46E9-98E8-D5245F451AB5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13</a:t>
            </a:fld>
            <a:endParaRPr lang="uk-UA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74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Місце для номера слайда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92712861-1230-4EF7-BA7B-88663178AEDA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6083" name="Rectangle 1690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419100"/>
          </a:xfrm>
        </p:spPr>
        <p:txBody>
          <a:bodyPr/>
          <a:lstStyle/>
          <a:p>
            <a:r>
              <a:rPr lang="uk-UA" altLang="ru-RU" sz="3200"/>
              <a:t>Таблиця замін</a:t>
            </a:r>
            <a:endParaRPr lang="ru-RU" altLang="ru-RU" sz="3200"/>
          </a:p>
        </p:txBody>
      </p:sp>
      <p:sp>
        <p:nvSpPr>
          <p:cNvPr id="46084" name="Rectangle 5"/>
          <p:cNvSpPr>
            <a:spLocks noGrp="1"/>
          </p:cNvSpPr>
          <p:nvPr>
            <p:ph type="body" sz="half" idx="1"/>
          </p:nvPr>
        </p:nvSpPr>
        <p:spPr>
          <a:xfrm>
            <a:off x="1703389" y="692150"/>
            <a:ext cx="8713787" cy="5976938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uk-UA" altLang="ru-RU" sz="2300"/>
          </a:p>
          <a:p>
            <a:pPr>
              <a:buFont typeface="Arial" panose="020B0604020202020204" pitchFamily="34" charset="0"/>
              <a:buNone/>
            </a:pPr>
            <a:endParaRPr lang="en-US" altLang="ru-RU" sz="2300"/>
          </a:p>
          <a:p>
            <a:pPr>
              <a:buFont typeface="Arial" panose="020B0604020202020204" pitchFamily="34" charset="0"/>
              <a:buNone/>
            </a:pPr>
            <a:endParaRPr lang="en-US" altLang="ru-RU" sz="2300"/>
          </a:p>
          <a:p>
            <a:pPr>
              <a:buFont typeface="Arial" panose="020B0604020202020204" pitchFamily="34" charset="0"/>
              <a:buNone/>
            </a:pPr>
            <a:endParaRPr lang="en-US" altLang="ru-RU" sz="2300"/>
          </a:p>
          <a:p>
            <a:pPr>
              <a:buFont typeface="Arial" panose="020B0604020202020204" pitchFamily="34" charset="0"/>
              <a:buNone/>
            </a:pPr>
            <a:endParaRPr lang="en-US" altLang="ru-RU" sz="2300"/>
          </a:p>
          <a:p>
            <a:pPr>
              <a:buFont typeface="Arial" panose="020B0604020202020204" pitchFamily="34" charset="0"/>
              <a:buNone/>
            </a:pPr>
            <a:endParaRPr lang="uk-UA" altLang="ru-RU" sz="2300"/>
          </a:p>
          <a:p>
            <a:pPr>
              <a:buFont typeface="Arial" panose="020B0604020202020204" pitchFamily="34" charset="0"/>
              <a:buNone/>
            </a:pPr>
            <a:endParaRPr lang="uk-UA" altLang="ru-RU" sz="2300"/>
          </a:p>
          <a:p>
            <a:pPr>
              <a:buFont typeface="Arial" panose="020B0604020202020204" pitchFamily="34" charset="0"/>
              <a:buNone/>
            </a:pPr>
            <a:endParaRPr lang="uk-UA" altLang="ru-RU" sz="2300"/>
          </a:p>
          <a:p>
            <a:pPr>
              <a:buFont typeface="Arial" panose="020B0604020202020204" pitchFamily="34" charset="0"/>
              <a:buNone/>
            </a:pPr>
            <a:endParaRPr lang="en-US" altLang="ru-RU" sz="2300"/>
          </a:p>
          <a:p>
            <a:pPr>
              <a:buFont typeface="Arial" panose="020B0604020202020204" pitchFamily="34" charset="0"/>
              <a:buNone/>
            </a:pPr>
            <a:r>
              <a:rPr lang="uk-UA" altLang="ru-RU" sz="2300"/>
              <a:t>				</a:t>
            </a:r>
            <a:r>
              <a:rPr lang="en-US" altLang="ru-RU" sz="2300"/>
              <a:t>S-</a:t>
            </a:r>
            <a:r>
              <a:rPr lang="uk-UA" altLang="ru-RU" sz="2300"/>
              <a:t>блок</a:t>
            </a:r>
            <a:r>
              <a:rPr lang="en-US" altLang="ru-RU" sz="2300"/>
              <a:t>	</a:t>
            </a:r>
            <a:r>
              <a:rPr lang="uk-UA" altLang="ru-RU" sz="2300"/>
              <a:t>(</a:t>
            </a:r>
            <a:r>
              <a:rPr lang="en-US" altLang="ru-RU" sz="2300"/>
              <a:t>DES</a:t>
            </a:r>
            <a:r>
              <a:rPr lang="uk-UA" altLang="ru-RU" sz="2300"/>
              <a:t>)</a:t>
            </a:r>
          </a:p>
          <a:p>
            <a:pPr>
              <a:buFont typeface="Arial" panose="020B0604020202020204" pitchFamily="34" charset="0"/>
              <a:buNone/>
            </a:pPr>
            <a:endParaRPr lang="ru-RU" altLang="ru-RU" sz="2300"/>
          </a:p>
        </p:txBody>
      </p:sp>
      <p:graphicFrame>
        <p:nvGraphicFramePr>
          <p:cNvPr id="40608" name="Group 1696"/>
          <p:cNvGraphicFramePr>
            <a:graphicFrameLocks noGrp="1"/>
          </p:cNvGraphicFramePr>
          <p:nvPr>
            <p:ph sz="quarter" idx="2"/>
          </p:nvPr>
        </p:nvGraphicFramePr>
        <p:xfrm>
          <a:off x="2640013" y="765175"/>
          <a:ext cx="7416806" cy="3671892"/>
        </p:xfrm>
        <a:graphic>
          <a:graphicData uri="http://schemas.openxmlformats.org/drawingml/2006/table">
            <a:tbl>
              <a:tblPr/>
              <a:tblGrid>
                <a:gridCol w="536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02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86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02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286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021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179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862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338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753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0609" name="Group 1697"/>
          <p:cNvGraphicFramePr>
            <a:graphicFrameLocks noGrp="1"/>
          </p:cNvGraphicFramePr>
          <p:nvPr>
            <p:ph sz="quarter" idx="3"/>
          </p:nvPr>
        </p:nvGraphicFramePr>
        <p:xfrm>
          <a:off x="2495550" y="5084763"/>
          <a:ext cx="7427912" cy="1524000"/>
        </p:xfrm>
        <a:graphic>
          <a:graphicData uri="http://schemas.openxmlformats.org/drawingml/2006/table">
            <a:tbl>
              <a:tblPr/>
              <a:tblGrid>
                <a:gridCol w="53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021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74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4B31B314-9D65-494D-B2FE-DB169718BD0D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7107" name="Rectangle 2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490537"/>
          </a:xfrm>
        </p:spPr>
        <p:txBody>
          <a:bodyPr/>
          <a:lstStyle/>
          <a:p>
            <a:r>
              <a:rPr lang="uk-UA" altLang="ru-RU" sz="3200"/>
              <a:t>Позначення </a:t>
            </a:r>
            <a:r>
              <a:rPr lang="ru-RU" altLang="ru-RU" sz="3200"/>
              <a:t>ДСТУ ГОСТ 28147:2009</a:t>
            </a:r>
          </a:p>
        </p:txBody>
      </p:sp>
      <p:sp>
        <p:nvSpPr>
          <p:cNvPr id="47108" name="Rectangle 3"/>
          <p:cNvSpPr>
            <a:spLocks noGrp="1"/>
          </p:cNvSpPr>
          <p:nvPr>
            <p:ph type="body" idx="1"/>
          </p:nvPr>
        </p:nvSpPr>
        <p:spPr>
          <a:xfrm>
            <a:off x="1774825" y="620714"/>
            <a:ext cx="8713788" cy="6048375"/>
          </a:xfrm>
        </p:spPr>
        <p:txBody>
          <a:bodyPr/>
          <a:lstStyle/>
          <a:p>
            <a:r>
              <a:rPr lang="uk-UA" altLang="ru-RU" sz="2800"/>
              <a:t>Т</a:t>
            </a:r>
            <a:r>
              <a:rPr lang="uk-UA" altLang="ru-RU" sz="2800" baseline="-25000"/>
              <a:t>в</a:t>
            </a:r>
            <a:r>
              <a:rPr lang="uk-UA" altLang="ru-RU" sz="2800"/>
              <a:t>,Т</a:t>
            </a:r>
            <a:r>
              <a:rPr lang="uk-UA" altLang="ru-RU" sz="2800" baseline="-25000"/>
              <a:t>ш</a:t>
            </a:r>
            <a:r>
              <a:rPr lang="uk-UA" altLang="ru-RU" sz="2800"/>
              <a:t> — масиви відповідно відкритих і зашифрованих даних;</a:t>
            </a:r>
            <a:endParaRPr lang="ru-RU" altLang="ru-RU" sz="2800"/>
          </a:p>
          <a:p>
            <a:r>
              <a:rPr lang="ru-RU" altLang="ru-RU" sz="2800"/>
              <a:t>Т</a:t>
            </a:r>
            <a:r>
              <a:rPr lang="en-US" altLang="ru-RU" sz="2800" baseline="-25000"/>
              <a:t>i</a:t>
            </a:r>
            <a:r>
              <a:rPr lang="uk-UA" altLang="ru-RU" sz="2800" baseline="30000"/>
              <a:t>в</a:t>
            </a:r>
            <a:r>
              <a:rPr lang="ru-RU" altLang="ru-RU" sz="2800"/>
              <a:t> , Т</a:t>
            </a:r>
            <a:r>
              <a:rPr lang="en-US" altLang="ru-RU" sz="2800" baseline="-25000"/>
              <a:t>i</a:t>
            </a:r>
            <a:r>
              <a:rPr lang="uk-UA" altLang="ru-RU" sz="2800" baseline="30000"/>
              <a:t>ш</a:t>
            </a:r>
            <a:r>
              <a:rPr lang="uk-UA" altLang="ru-RU" sz="2800"/>
              <a:t> </a:t>
            </a:r>
            <a:r>
              <a:rPr lang="ru-RU" altLang="ru-RU" sz="2800"/>
              <a:t>—</a:t>
            </a:r>
            <a:r>
              <a:rPr lang="uk-UA" altLang="ru-RU" sz="2800"/>
              <a:t> i-ті по порядку 64-бітові блоки відповідно відкритих і зашифрованих даних</a:t>
            </a:r>
            <a:r>
              <a:rPr lang="en-US" altLang="ru-RU" sz="2800"/>
              <a:t>;</a:t>
            </a:r>
            <a:endParaRPr lang="uk-UA" altLang="ru-RU" sz="2800"/>
          </a:p>
          <a:p>
            <a:r>
              <a:rPr lang="en-US" altLang="ru-RU" sz="2800"/>
              <a:t>|T</a:t>
            </a:r>
            <a:r>
              <a:rPr lang="en-US" altLang="ru-RU" sz="2800" baseline="-25000"/>
              <a:t>n</a:t>
            </a:r>
            <a:r>
              <a:rPr lang="uk-UA" altLang="ru-RU" sz="2800" baseline="30000"/>
              <a:t>в(ш)</a:t>
            </a:r>
            <a:r>
              <a:rPr lang="en-US" altLang="ru-RU" sz="2800"/>
              <a:t>|</a:t>
            </a:r>
            <a:r>
              <a:rPr lang="en-US" altLang="ru-RU" sz="2800">
                <a:sym typeface="Symbol" panose="05050102010706020507" pitchFamily="18" charset="2"/>
              </a:rPr>
              <a:t>64</a:t>
            </a:r>
            <a:r>
              <a:rPr lang="en-US" altLang="ru-RU" sz="2800"/>
              <a:t> - </a:t>
            </a:r>
            <a:r>
              <a:rPr lang="uk-UA" altLang="ru-RU" sz="2800"/>
              <a:t>останній блок може бути неповним</a:t>
            </a:r>
            <a:r>
              <a:rPr lang="en-US" altLang="ru-RU" sz="2800"/>
              <a:t>;</a:t>
            </a:r>
            <a:endParaRPr lang="ru-RU" altLang="ru-RU" sz="2800"/>
          </a:p>
          <a:p>
            <a:r>
              <a:rPr lang="en-US" altLang="ru-RU" sz="2800"/>
              <a:t>n </a:t>
            </a:r>
            <a:r>
              <a:rPr lang="ru-RU" altLang="ru-RU" sz="2800"/>
              <a:t>—</a:t>
            </a:r>
            <a:r>
              <a:rPr lang="uk-UA" altLang="ru-RU" sz="2800"/>
              <a:t> число 64-бітових блоків у масиві даних;</a:t>
            </a:r>
          </a:p>
          <a:p>
            <a:r>
              <a:rPr lang="uk-UA" altLang="ru-RU" sz="2800"/>
              <a:t>Ц</a:t>
            </a:r>
            <a:r>
              <a:rPr lang="en-US" altLang="ru-RU" sz="2800" baseline="-25000"/>
              <a:t>X</a:t>
            </a:r>
            <a:r>
              <a:rPr lang="uk-UA" altLang="ru-RU" sz="2800"/>
              <a:t> </a:t>
            </a:r>
            <a:r>
              <a:rPr lang="ru-RU" altLang="ru-RU" sz="2800"/>
              <a:t>—</a:t>
            </a:r>
            <a:r>
              <a:rPr lang="uk-UA" altLang="ru-RU" sz="2800"/>
              <a:t> функція перетворення 64-бітового блоку даних за алгоритмом базового циклу «X».</a:t>
            </a:r>
            <a:endParaRPr lang="ru-RU" altLang="ru-RU" sz="2800"/>
          </a:p>
        </p:txBody>
      </p:sp>
    </p:spTree>
    <p:extLst>
      <p:ext uri="{BB962C8B-B14F-4D97-AF65-F5344CB8AC3E}">
        <p14:creationId xmlns:p14="http://schemas.microsoft.com/office/powerpoint/2010/main" val="226034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9DE0EFE-B76F-4B0A-8D67-6C9579C81916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8131" name="Rectangle 2"/>
          <p:cNvSpPr>
            <a:spLocks noGrp="1"/>
          </p:cNvSpPr>
          <p:nvPr>
            <p:ph type="title"/>
          </p:nvPr>
        </p:nvSpPr>
        <p:spPr>
          <a:xfrm>
            <a:off x="1981200" y="404814"/>
            <a:ext cx="8229600" cy="346075"/>
          </a:xfrm>
        </p:spPr>
        <p:txBody>
          <a:bodyPr/>
          <a:lstStyle/>
          <a:p>
            <a:r>
              <a:rPr lang="uk-UA" altLang="ru-RU" sz="3200"/>
              <a:t>Схеми базових циклів </a:t>
            </a:r>
            <a:r>
              <a:rPr lang="ru-RU" altLang="ru-RU" sz="3200"/>
              <a:t>ДСТУ ГОСТ 28147:2009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0276" y="1052513"/>
            <a:ext cx="2976563" cy="5118100"/>
          </a:xfrm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1196976"/>
            <a:ext cx="2887662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0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F782656-A57B-4E27-95EB-0329B574C66C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9155" name="Rectangle 2"/>
          <p:cNvSpPr>
            <a:spLocks noGrp="1"/>
          </p:cNvSpPr>
          <p:nvPr>
            <p:ph type="title"/>
          </p:nvPr>
        </p:nvSpPr>
        <p:spPr>
          <a:xfrm>
            <a:off x="1992313" y="44451"/>
            <a:ext cx="8229600" cy="417513"/>
          </a:xfrm>
        </p:spPr>
        <p:txBody>
          <a:bodyPr/>
          <a:lstStyle/>
          <a:p>
            <a:r>
              <a:rPr lang="uk-UA" altLang="ru-RU" sz="2800"/>
              <a:t>Режим</a:t>
            </a:r>
            <a:r>
              <a:rPr lang="en-US" altLang="ru-RU" sz="2800"/>
              <a:t> </a:t>
            </a:r>
            <a:r>
              <a:rPr lang="uk-UA" altLang="ru-RU" sz="2800"/>
              <a:t>простої заміни </a:t>
            </a:r>
            <a:r>
              <a:rPr lang="ru-RU" altLang="ru-RU" sz="2800"/>
              <a:t>ДСТУ ГОСТ 28147:2009</a:t>
            </a:r>
          </a:p>
        </p:txBody>
      </p:sp>
      <p:sp>
        <p:nvSpPr>
          <p:cNvPr id="49156" name="Rectangle 3"/>
          <p:cNvSpPr>
            <a:spLocks noGrp="1"/>
          </p:cNvSpPr>
          <p:nvPr>
            <p:ph type="body" idx="1"/>
          </p:nvPr>
        </p:nvSpPr>
        <p:spPr>
          <a:xfrm>
            <a:off x="1847851" y="476251"/>
            <a:ext cx="8589963" cy="62658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ru-RU" altLang="ru-RU" smtClean="0"/>
          </a:p>
        </p:txBody>
      </p:sp>
      <p:grpSp>
        <p:nvGrpSpPr>
          <p:cNvPr id="49157" name="Group 4"/>
          <p:cNvGrpSpPr>
            <a:grpSpLocks/>
          </p:cNvGrpSpPr>
          <p:nvPr/>
        </p:nvGrpSpPr>
        <p:grpSpPr bwMode="auto">
          <a:xfrm>
            <a:off x="2279650" y="765176"/>
            <a:ext cx="3024188" cy="2663825"/>
            <a:chOff x="3321" y="1314"/>
            <a:chExt cx="3960" cy="3240"/>
          </a:xfrm>
        </p:grpSpPr>
        <p:sp>
          <p:nvSpPr>
            <p:cNvPr id="49170" name="AutoShape 5"/>
            <p:cNvSpPr>
              <a:spLocks noChangeArrowheads="1"/>
            </p:cNvSpPr>
            <p:nvPr/>
          </p:nvSpPr>
          <p:spPr bwMode="auto">
            <a:xfrm>
              <a:off x="4041" y="2574"/>
              <a:ext cx="3240" cy="720"/>
            </a:xfrm>
            <a:prstGeom prst="flowChartAlternate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en-US" altLang="ru-RU" sz="2400" baseline="-25000">
                  <a:solidFill>
                    <a:prstClr val="black"/>
                  </a:solidFill>
                </a:rPr>
                <a:t>i</a:t>
              </a:r>
              <a:r>
                <a:rPr lang="en-US" altLang="ru-RU" sz="2400" baseline="30000">
                  <a:solidFill>
                    <a:prstClr val="black"/>
                  </a:solidFill>
                </a:rPr>
                <a:t>ш</a:t>
              </a:r>
              <a:r>
                <a:rPr lang="uk-UA" altLang="ru-RU" sz="2400">
                  <a:solidFill>
                    <a:prstClr val="black"/>
                  </a:solidFill>
                </a:rPr>
                <a:t> = Ц</a:t>
              </a:r>
              <a:r>
                <a:rPr lang="uk-UA" altLang="ru-RU" sz="2400" baseline="-25000">
                  <a:solidFill>
                    <a:prstClr val="black"/>
                  </a:solidFill>
                </a:rPr>
                <a:t>32-З</a:t>
              </a:r>
              <a:r>
                <a:rPr lang="uk-UA" altLang="ru-RU" sz="2400">
                  <a:solidFill>
                    <a:prstClr val="black"/>
                  </a:solidFill>
                </a:rPr>
                <a:t> (</a:t>
              </a: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en-US" altLang="ru-RU" sz="2400" baseline="-25000">
                  <a:solidFill>
                    <a:prstClr val="black"/>
                  </a:solidFill>
                </a:rPr>
                <a:t>i</a:t>
              </a:r>
              <a:r>
                <a:rPr lang="uk-UA" altLang="ru-RU" sz="2400" baseline="30000">
                  <a:solidFill>
                    <a:prstClr val="black"/>
                  </a:solidFill>
                </a:rPr>
                <a:t>о</a:t>
              </a:r>
              <a:r>
                <a:rPr lang="uk-UA" altLang="ru-RU" sz="2400">
                  <a:solidFill>
                    <a:prstClr val="black"/>
                  </a:solidFill>
                </a:rPr>
                <a:t>)</a:t>
              </a:r>
              <a:endParaRPr lang="ru-RU" altLang="ru-RU" sz="2400">
                <a:solidFill>
                  <a:prstClr val="black"/>
                </a:solidFill>
              </a:endParaRPr>
            </a:p>
          </p:txBody>
        </p:sp>
        <p:sp>
          <p:nvSpPr>
            <p:cNvPr id="49171" name="AutoShape 6"/>
            <p:cNvSpPr>
              <a:spLocks noChangeArrowheads="1"/>
            </p:cNvSpPr>
            <p:nvPr/>
          </p:nvSpPr>
          <p:spPr bwMode="auto">
            <a:xfrm>
              <a:off x="4941" y="1314"/>
              <a:ext cx="1440" cy="720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uk-UA" altLang="ru-RU" sz="2000" baseline="-25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</a:t>
              </a:r>
              <a:endParaRPr lang="ru-RU" altLang="ru-RU" sz="2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72" name="Line 7"/>
            <p:cNvSpPr>
              <a:spLocks noChangeShapeType="1"/>
            </p:cNvSpPr>
            <p:nvPr/>
          </p:nvSpPr>
          <p:spPr bwMode="auto">
            <a:xfrm>
              <a:off x="5660" y="2034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73" name="Line 8"/>
            <p:cNvSpPr>
              <a:spLocks noChangeShapeType="1"/>
            </p:cNvSpPr>
            <p:nvPr/>
          </p:nvSpPr>
          <p:spPr bwMode="auto">
            <a:xfrm>
              <a:off x="5661" y="3294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74" name="AutoShape 9"/>
            <p:cNvSpPr>
              <a:spLocks noChangeArrowheads="1"/>
            </p:cNvSpPr>
            <p:nvPr/>
          </p:nvSpPr>
          <p:spPr bwMode="auto">
            <a:xfrm>
              <a:off x="4941" y="3834"/>
              <a:ext cx="1440" cy="720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000">
                  <a:solidFill>
                    <a:prstClr val="black"/>
                  </a:solidFill>
                </a:rPr>
                <a:t>T</a:t>
              </a:r>
              <a:r>
                <a:rPr lang="uk-UA" altLang="ru-RU" sz="2000" baseline="-25000">
                  <a:solidFill>
                    <a:prstClr val="black"/>
                  </a:solidFill>
                </a:rPr>
                <a:t>ш</a:t>
              </a:r>
              <a:endParaRPr lang="ru-RU" altLang="ru-RU" sz="1600">
                <a:solidFill>
                  <a:prstClr val="black"/>
                </a:solidFill>
              </a:endParaRPr>
            </a:p>
          </p:txBody>
        </p:sp>
        <p:sp>
          <p:nvSpPr>
            <p:cNvPr id="49175" name="Line 10"/>
            <p:cNvSpPr>
              <a:spLocks noChangeShapeType="1"/>
            </p:cNvSpPr>
            <p:nvPr/>
          </p:nvSpPr>
          <p:spPr bwMode="auto">
            <a:xfrm flipH="1">
              <a:off x="3321" y="2393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76" name="Line 11"/>
            <p:cNvSpPr>
              <a:spLocks noChangeShapeType="1"/>
            </p:cNvSpPr>
            <p:nvPr/>
          </p:nvSpPr>
          <p:spPr bwMode="auto">
            <a:xfrm flipH="1">
              <a:off x="3321" y="3474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77" name="Line 12"/>
            <p:cNvSpPr>
              <a:spLocks noChangeShapeType="1"/>
            </p:cNvSpPr>
            <p:nvPr/>
          </p:nvSpPr>
          <p:spPr bwMode="auto">
            <a:xfrm>
              <a:off x="3321" y="2394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78" name="AutoShape 13"/>
            <p:cNvSpPr>
              <a:spLocks noChangeArrowheads="1"/>
            </p:cNvSpPr>
            <p:nvPr/>
          </p:nvSpPr>
          <p:spPr bwMode="auto">
            <a:xfrm>
              <a:off x="3501" y="2034"/>
              <a:ext cx="108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1800">
                  <a:solidFill>
                    <a:prstClr val="black"/>
                  </a:solidFill>
                </a:rPr>
                <a:t>i=1,…,n</a:t>
              </a:r>
              <a:endParaRPr lang="ru-RU" altLang="ru-RU" sz="1800">
                <a:solidFill>
                  <a:prstClr val="black"/>
                </a:solidFill>
              </a:endParaRPr>
            </a:p>
          </p:txBody>
        </p:sp>
      </p:grpSp>
      <p:grpSp>
        <p:nvGrpSpPr>
          <p:cNvPr id="49158" name="Group 14"/>
          <p:cNvGrpSpPr>
            <a:grpSpLocks/>
          </p:cNvGrpSpPr>
          <p:nvPr/>
        </p:nvGrpSpPr>
        <p:grpSpPr bwMode="auto">
          <a:xfrm>
            <a:off x="2495550" y="3933825"/>
            <a:ext cx="2808288" cy="2273300"/>
            <a:chOff x="3321" y="1314"/>
            <a:chExt cx="3960" cy="3240"/>
          </a:xfrm>
        </p:grpSpPr>
        <p:sp>
          <p:nvSpPr>
            <p:cNvPr id="49161" name="AutoShape 15"/>
            <p:cNvSpPr>
              <a:spLocks noChangeArrowheads="1"/>
            </p:cNvSpPr>
            <p:nvPr/>
          </p:nvSpPr>
          <p:spPr bwMode="auto">
            <a:xfrm>
              <a:off x="4041" y="2574"/>
              <a:ext cx="3240" cy="720"/>
            </a:xfrm>
            <a:prstGeom prst="flowChartAlternate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en-US" altLang="ru-RU" sz="2400" baseline="-25000">
                  <a:solidFill>
                    <a:prstClr val="black"/>
                  </a:solidFill>
                </a:rPr>
                <a:t>i</a:t>
              </a:r>
              <a:r>
                <a:rPr lang="uk-UA" altLang="ru-RU" sz="2400" baseline="30000">
                  <a:solidFill>
                    <a:prstClr val="black"/>
                  </a:solidFill>
                </a:rPr>
                <a:t>в</a:t>
              </a:r>
              <a:r>
                <a:rPr lang="uk-UA" altLang="ru-RU" sz="2400">
                  <a:solidFill>
                    <a:prstClr val="black"/>
                  </a:solidFill>
                </a:rPr>
                <a:t> = Ц</a:t>
              </a:r>
              <a:r>
                <a:rPr lang="uk-UA" altLang="ru-RU" sz="2400" baseline="-25000">
                  <a:solidFill>
                    <a:prstClr val="black"/>
                  </a:solidFill>
                </a:rPr>
                <a:t>32-Р</a:t>
              </a:r>
              <a:r>
                <a:rPr lang="uk-UA" altLang="ru-RU" sz="2400">
                  <a:solidFill>
                    <a:prstClr val="black"/>
                  </a:solidFill>
                </a:rPr>
                <a:t> (</a:t>
              </a: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en-US" altLang="ru-RU" sz="2400" baseline="-25000">
                  <a:solidFill>
                    <a:prstClr val="black"/>
                  </a:solidFill>
                </a:rPr>
                <a:t>i</a:t>
              </a:r>
              <a:r>
                <a:rPr lang="uk-UA" altLang="ru-RU" sz="2400" baseline="30000">
                  <a:solidFill>
                    <a:prstClr val="black"/>
                  </a:solidFill>
                </a:rPr>
                <a:t>ш</a:t>
              </a:r>
              <a:r>
                <a:rPr lang="uk-UA" altLang="ru-RU" sz="2400">
                  <a:solidFill>
                    <a:prstClr val="black"/>
                  </a:solidFill>
                </a:rPr>
                <a:t>)</a:t>
              </a:r>
              <a:endParaRPr lang="ru-RU" altLang="ru-RU" sz="2400">
                <a:solidFill>
                  <a:prstClr val="black"/>
                </a:solidFill>
              </a:endParaRPr>
            </a:p>
          </p:txBody>
        </p:sp>
        <p:sp>
          <p:nvSpPr>
            <p:cNvPr id="49162" name="AutoShape 16"/>
            <p:cNvSpPr>
              <a:spLocks noChangeArrowheads="1"/>
            </p:cNvSpPr>
            <p:nvPr/>
          </p:nvSpPr>
          <p:spPr bwMode="auto">
            <a:xfrm>
              <a:off x="4941" y="1314"/>
              <a:ext cx="1440" cy="720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uk-UA" altLang="ru-RU" sz="2400" baseline="-25000">
                  <a:solidFill>
                    <a:prstClr val="black"/>
                  </a:solidFill>
                </a:rPr>
                <a:t>ш</a:t>
              </a:r>
              <a:endParaRPr lang="ru-RU" altLang="ru-RU" sz="2400">
                <a:solidFill>
                  <a:prstClr val="black"/>
                </a:solidFill>
              </a:endParaRPr>
            </a:p>
          </p:txBody>
        </p:sp>
        <p:sp>
          <p:nvSpPr>
            <p:cNvPr id="49163" name="Line 17"/>
            <p:cNvSpPr>
              <a:spLocks noChangeShapeType="1"/>
            </p:cNvSpPr>
            <p:nvPr/>
          </p:nvSpPr>
          <p:spPr bwMode="auto">
            <a:xfrm>
              <a:off x="5660" y="2034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64" name="Line 18"/>
            <p:cNvSpPr>
              <a:spLocks noChangeShapeType="1"/>
            </p:cNvSpPr>
            <p:nvPr/>
          </p:nvSpPr>
          <p:spPr bwMode="auto">
            <a:xfrm>
              <a:off x="5661" y="3294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65" name="AutoShape 19"/>
            <p:cNvSpPr>
              <a:spLocks noChangeArrowheads="1"/>
            </p:cNvSpPr>
            <p:nvPr/>
          </p:nvSpPr>
          <p:spPr bwMode="auto">
            <a:xfrm>
              <a:off x="4941" y="3834"/>
              <a:ext cx="1440" cy="720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2400">
                  <a:solidFill>
                    <a:prstClr val="black"/>
                  </a:solidFill>
                </a:rPr>
                <a:t>T</a:t>
              </a:r>
              <a:r>
                <a:rPr lang="uk-UA" altLang="ru-RU" sz="2400" baseline="-25000">
                  <a:solidFill>
                    <a:prstClr val="black"/>
                  </a:solidFill>
                </a:rPr>
                <a:t>в</a:t>
              </a:r>
              <a:endParaRPr lang="ru-RU" altLang="ru-RU" sz="2400">
                <a:solidFill>
                  <a:prstClr val="black"/>
                </a:solidFill>
              </a:endParaRPr>
            </a:p>
          </p:txBody>
        </p:sp>
        <p:sp>
          <p:nvSpPr>
            <p:cNvPr id="49166" name="Line 20"/>
            <p:cNvSpPr>
              <a:spLocks noChangeShapeType="1"/>
            </p:cNvSpPr>
            <p:nvPr/>
          </p:nvSpPr>
          <p:spPr bwMode="auto">
            <a:xfrm flipH="1">
              <a:off x="3321" y="2393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67" name="Line 21"/>
            <p:cNvSpPr>
              <a:spLocks noChangeShapeType="1"/>
            </p:cNvSpPr>
            <p:nvPr/>
          </p:nvSpPr>
          <p:spPr bwMode="auto">
            <a:xfrm flipH="1">
              <a:off x="3321" y="3474"/>
              <a:ext cx="23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68" name="Line 22"/>
            <p:cNvSpPr>
              <a:spLocks noChangeShapeType="1"/>
            </p:cNvSpPr>
            <p:nvPr/>
          </p:nvSpPr>
          <p:spPr bwMode="auto">
            <a:xfrm>
              <a:off x="3321" y="2394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i="1" baseline="-25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69" name="AutoShape 23"/>
            <p:cNvSpPr>
              <a:spLocks noChangeArrowheads="1"/>
            </p:cNvSpPr>
            <p:nvPr/>
          </p:nvSpPr>
          <p:spPr bwMode="auto">
            <a:xfrm>
              <a:off x="3501" y="2034"/>
              <a:ext cx="1080" cy="360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ru-RU" sz="1800">
                  <a:solidFill>
                    <a:prstClr val="black"/>
                  </a:solidFill>
                </a:rPr>
                <a:t>i=1,…,n</a:t>
              </a:r>
              <a:endParaRPr lang="ru-RU" altLang="ru-RU" sz="1800">
                <a:solidFill>
                  <a:prstClr val="black"/>
                </a:solidFill>
              </a:endParaRPr>
            </a:p>
          </p:txBody>
        </p:sp>
      </p:grpSp>
      <p:sp>
        <p:nvSpPr>
          <p:cNvPr id="49159" name="Rectangle 27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49160" name="Object 26"/>
          <p:cNvGraphicFramePr>
            <a:graphicFrameLocks noChangeAspect="1"/>
          </p:cNvGraphicFramePr>
          <p:nvPr/>
        </p:nvGraphicFramePr>
        <p:xfrm>
          <a:off x="6024563" y="765175"/>
          <a:ext cx="3816350" cy="354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1997964" imgH="1857756" progId="Visio.Drawing.4">
                  <p:embed/>
                </p:oleObj>
              </mc:Choice>
              <mc:Fallback>
                <p:oleObj r:id="rId3" imgW="1997964" imgH="1857756" progId="Visio.Drawing.4">
                  <p:embed/>
                  <p:pic>
                    <p:nvPicPr>
                      <p:cNvPr id="4916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3" y="765175"/>
                        <a:ext cx="3816350" cy="354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89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488950"/>
          </a:xfrm>
        </p:spPr>
        <p:txBody>
          <a:bodyPr/>
          <a:lstStyle/>
          <a:p>
            <a:r>
              <a:rPr lang="ru-RU" altLang="ru-RU" sz="3200"/>
              <a:t>Режими гамування ДСТУ ГОСТ 28147:2009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1524000" y="620714"/>
            <a:ext cx="9144000" cy="604837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z="2800">
                <a:latin typeface="Arial" panose="020B0604020202020204" pitchFamily="34" charset="0"/>
              </a:rPr>
              <a:t> Мета: </a:t>
            </a:r>
            <a:r>
              <a:rPr lang="ru-RU" altLang="ru-RU" sz="2800"/>
              <a:t>Позбавитися від недоліків режиму простої заміни – зробити можливим шифрування блоків з розміром менш ніж 64 біта і забезпечити залежність блоку шифротексту від його номера, іншими словами, </a:t>
            </a:r>
            <a:r>
              <a:rPr lang="ru-RU" altLang="ru-RU" sz="2800" b="1" i="1"/>
              <a:t>рандомізувати</a:t>
            </a:r>
            <a:r>
              <a:rPr lang="ru-RU" altLang="ru-RU" sz="2800"/>
              <a:t> процес шифрування. 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800" b="1" i="1">
                <a:latin typeface="Arial" panose="020B0604020202020204" pitchFamily="34" charset="0"/>
              </a:rPr>
              <a:t>  </a:t>
            </a:r>
            <a:r>
              <a:rPr lang="ru-RU" altLang="ru-RU" sz="2800" b="1" i="1"/>
              <a:t>Гамування</a:t>
            </a:r>
            <a:r>
              <a:rPr lang="ru-RU" altLang="ru-RU" sz="2800"/>
              <a:t> – це накладання (зняття) на відкриті (зашифровані) дані криптографічної гами, тобто послідовності елементів даних, що виробляються за допомогою деякого криптографічного алгоритму, для одержання зашифрованих (відкритих) даних.</a:t>
            </a:r>
            <a:r>
              <a:rPr lang="ru-RU" altLang="ru-RU" sz="3600"/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ru-RU" sz="3600"/>
              <a:t>	T</a:t>
            </a:r>
            <a:r>
              <a:rPr lang="en-US" altLang="ru-RU" sz="3600" baseline="-25000"/>
              <a:t>i</a:t>
            </a:r>
            <a:r>
              <a:rPr lang="ru-RU" altLang="ru-RU" sz="3600" baseline="30000"/>
              <a:t>ш</a:t>
            </a:r>
            <a:r>
              <a:rPr lang="ru-RU" altLang="ru-RU" sz="3600"/>
              <a:t> = </a:t>
            </a:r>
            <a:r>
              <a:rPr lang="en-US" altLang="ru-RU" sz="3600"/>
              <a:t>T</a:t>
            </a:r>
            <a:r>
              <a:rPr lang="en-US" altLang="ru-RU" sz="3600" baseline="-25000"/>
              <a:t>i</a:t>
            </a:r>
            <a:r>
              <a:rPr lang="ru-RU" altLang="ru-RU" sz="3600" baseline="30000"/>
              <a:t>о</a:t>
            </a:r>
            <a:r>
              <a:rPr lang="ru-RU" altLang="ru-RU" sz="3600"/>
              <a:t> +Ц</a:t>
            </a:r>
            <a:r>
              <a:rPr lang="ru-RU" altLang="ru-RU" sz="3600" baseline="-25000"/>
              <a:t>32-З</a:t>
            </a:r>
            <a:r>
              <a:rPr lang="ru-RU" altLang="ru-RU" sz="3600"/>
              <a:t> (Г</a:t>
            </a:r>
            <a:r>
              <a:rPr lang="en-US" altLang="ru-RU" sz="3600" baseline="-25000"/>
              <a:t>i</a:t>
            </a:r>
            <a:r>
              <a:rPr lang="ru-RU" altLang="ru-RU" sz="3600"/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ru-RU" sz="3600"/>
              <a:t>	T</a:t>
            </a:r>
            <a:r>
              <a:rPr lang="en-US" altLang="ru-RU" sz="3600" baseline="-25000"/>
              <a:t>i</a:t>
            </a:r>
            <a:r>
              <a:rPr lang="ru-RU" altLang="ru-RU" sz="3600" baseline="30000"/>
              <a:t>ш</a:t>
            </a:r>
            <a:r>
              <a:rPr lang="ru-RU" altLang="ru-RU" sz="3600"/>
              <a:t> = </a:t>
            </a:r>
            <a:r>
              <a:rPr lang="en-US" altLang="ru-RU" sz="3600"/>
              <a:t>T</a:t>
            </a:r>
            <a:r>
              <a:rPr lang="en-US" altLang="ru-RU" sz="3600" baseline="-25000"/>
              <a:t>i</a:t>
            </a:r>
            <a:r>
              <a:rPr lang="ru-RU" altLang="ru-RU" sz="3600" baseline="30000"/>
              <a:t>о</a:t>
            </a:r>
            <a:r>
              <a:rPr lang="ru-RU" altLang="ru-RU" sz="3600"/>
              <a:t> +Ц</a:t>
            </a:r>
            <a:r>
              <a:rPr lang="ru-RU" altLang="ru-RU" sz="3600" baseline="-25000"/>
              <a:t>32-З</a:t>
            </a:r>
            <a:r>
              <a:rPr lang="ru-RU" altLang="ru-RU" sz="3600"/>
              <a:t> (</a:t>
            </a:r>
            <a:r>
              <a:rPr lang="en-US" altLang="ru-RU" sz="3600"/>
              <a:t>T</a:t>
            </a:r>
            <a:r>
              <a:rPr lang="en-US" altLang="ru-RU" sz="3600" baseline="-25000"/>
              <a:t>i-1</a:t>
            </a:r>
            <a:r>
              <a:rPr lang="ru-RU" altLang="ru-RU" sz="3600" baseline="30000"/>
              <a:t>ш</a:t>
            </a:r>
            <a:r>
              <a:rPr lang="ru-RU" altLang="ru-RU" sz="3600"/>
              <a:t>)</a:t>
            </a:r>
          </a:p>
        </p:txBody>
      </p:sp>
      <p:sp>
        <p:nvSpPr>
          <p:cNvPr id="50180" name="Місце для номера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588B1AC1-14E1-449F-B9B3-B931E4DE4BCC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6</a:t>
            </a:fld>
            <a:endParaRPr lang="uk-UA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4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1981200" y="130175"/>
            <a:ext cx="8229600" cy="1066800"/>
          </a:xfrm>
        </p:spPr>
        <p:txBody>
          <a:bodyPr/>
          <a:lstStyle/>
          <a:p>
            <a:r>
              <a:rPr lang="uk-UA" altLang="uk-UA" sz="4000"/>
              <a:t>Р</a:t>
            </a:r>
            <a:r>
              <a:rPr lang="ru-RU" altLang="uk-UA" sz="4000"/>
              <a:t>екурентний генератор послідовності чисел (РГПЧ)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1981201" y="1268413"/>
            <a:ext cx="8435975" cy="5473700"/>
          </a:xfrm>
        </p:spPr>
        <p:txBody>
          <a:bodyPr/>
          <a:lstStyle/>
          <a:p>
            <a:r>
              <a:rPr lang="ru-RU" altLang="uk-UA" sz="2800">
                <a:latin typeface="Arial" panose="020B0604020202020204" pitchFamily="34" charset="0"/>
                <a:cs typeface="Arial" panose="020B0604020202020204" pitchFamily="34" charset="0"/>
              </a:rPr>
              <a:t>період повторення послідовності чисел, що виробляє РГПЧ, не повинен сильно (в %) відрізнятися від максимально можливого при заданному розмірі блоку значення </a:t>
            </a:r>
            <a:r>
              <a:rPr lang="en-US" altLang="uk-UA" sz="28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uk-UA" sz="2800" baseline="30000"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lang="uk-UA" altLang="uk-UA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uk-UA" sz="280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uk-UA" sz="2800">
                <a:latin typeface="Arial" panose="020B0604020202020204" pitchFamily="34" charset="0"/>
                <a:cs typeface="Arial" panose="020B0604020202020204" pitchFamily="34" charset="0"/>
              </a:rPr>
              <a:t>сусідні значення, що виробляє РГПЧ, повинні відрізнятися один від одного в кожному байті, інакше задача криптоаналітика буде спрощена;</a:t>
            </a:r>
          </a:p>
          <a:p>
            <a:r>
              <a:rPr lang="ru-RU" altLang="uk-UA" sz="2800">
                <a:latin typeface="Arial" panose="020B0604020202020204" pitchFamily="34" charset="0"/>
                <a:cs typeface="Arial" panose="020B0604020202020204" pitchFamily="34" charset="0"/>
              </a:rPr>
              <a:t>РГПЧ повинен бути достатньо просто реалізований як апаратно, так і програмно на найбільш розповсюджених типах процесорів (з розрядністю 32 біта </a:t>
            </a:r>
            <a:r>
              <a:rPr lang="ru-RU" altLang="uk-UA" sz="2800"/>
              <a:t>та більше). </a:t>
            </a:r>
          </a:p>
        </p:txBody>
      </p:sp>
    </p:spTree>
    <p:extLst>
      <p:ext uri="{BB962C8B-B14F-4D97-AF65-F5344CB8AC3E}">
        <p14:creationId xmlns:p14="http://schemas.microsoft.com/office/powerpoint/2010/main" val="30549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288925"/>
          </a:xfrm>
        </p:spPr>
        <p:txBody>
          <a:bodyPr/>
          <a:lstStyle/>
          <a:p>
            <a:r>
              <a:rPr lang="ru-RU" altLang="ru-RU" sz="3200"/>
              <a:t>РГПЧ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1774825" y="476250"/>
            <a:ext cx="8713788" cy="63373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800">
                <a:sym typeface="Symbol" panose="05050102010706020507" pitchFamily="18" charset="2"/>
              </a:rPr>
              <a:t>   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ru-RU" altLang="ru-RU" sz="2800" baseline="-25000">
                <a:sym typeface="Symbol" panose="05050102010706020507" pitchFamily="18" charset="2"/>
              </a:rPr>
              <a:t>+1</a:t>
            </a:r>
            <a:r>
              <a:rPr lang="ru-RU" altLang="ru-RU" sz="2800"/>
              <a:t>= </a:t>
            </a:r>
            <a:r>
              <a:rPr lang="en-US" altLang="ru-RU" sz="2800" b="1" i="1"/>
              <a:t>f</a:t>
            </a:r>
            <a:r>
              <a:rPr lang="uk-UA" altLang="ru-RU" sz="2800" b="1" i="1">
                <a:latin typeface="Arial" panose="020B0604020202020204" pitchFamily="34" charset="0"/>
              </a:rPr>
              <a:t> </a:t>
            </a:r>
            <a:r>
              <a:rPr lang="en-US" altLang="ru-RU" sz="2800"/>
              <a:t>(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en-US" altLang="ru-RU" sz="2800"/>
              <a:t>)</a:t>
            </a:r>
            <a:r>
              <a:rPr lang="ru-RU" altLang="ru-RU" sz="2800"/>
              <a:t>, 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800"/>
              <a:t>де</a:t>
            </a:r>
            <a:r>
              <a:rPr lang="en-US" altLang="ru-RU" sz="2800"/>
              <a:t> 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en-US" altLang="ru-RU" sz="2800"/>
              <a:t> – </a:t>
            </a:r>
            <a:r>
              <a:rPr lang="uk-UA" altLang="ru-RU" sz="2800"/>
              <a:t>е</a:t>
            </a:r>
            <a:r>
              <a:rPr lang="ru-RU" altLang="ru-RU" sz="2800"/>
              <a:t>лементи рекурентної послідовності, 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ru-RU" sz="2800" b="1" i="1"/>
              <a:t>f</a:t>
            </a:r>
            <a:r>
              <a:rPr lang="ru-RU" altLang="ru-RU" sz="2800"/>
              <a:t> – функція перетворення.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800">
                <a:sym typeface="Symbol" panose="05050102010706020507" pitchFamily="18" charset="2"/>
              </a:rPr>
              <a:t>   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ru-RU" altLang="ru-RU" sz="2800" baseline="-25000">
                <a:sym typeface="Symbol" panose="05050102010706020507" pitchFamily="18" charset="2"/>
              </a:rPr>
              <a:t>0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ru-RU" altLang="ru-RU" sz="2800" b="1" i="1"/>
              <a:t>Ц</a:t>
            </a:r>
            <a:r>
              <a:rPr lang="ru-RU" altLang="ru-RU" sz="2800" b="1" i="1" baseline="-25000"/>
              <a:t>32-З</a:t>
            </a:r>
            <a:r>
              <a:rPr lang="ru-RU" altLang="ru-RU" sz="2800" b="1" i="1"/>
              <a:t> </a:t>
            </a:r>
            <a:r>
              <a:rPr lang="ru-RU" altLang="ru-RU" sz="2800"/>
              <a:t>(</a:t>
            </a:r>
            <a:r>
              <a:rPr lang="en-US" altLang="ru-RU" sz="2800" b="1" i="1"/>
              <a:t>S</a:t>
            </a:r>
            <a:r>
              <a:rPr lang="ru-RU" altLang="ru-RU" sz="2800"/>
              <a:t>) </a:t>
            </a:r>
            <a:endParaRPr lang="ru-RU" altLang="ru-RU" sz="2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ru-RU" sz="2800"/>
              <a:t>S –</a:t>
            </a:r>
            <a:r>
              <a:rPr lang="uk-UA" altLang="ru-RU" sz="2800"/>
              <a:t> </a:t>
            </a:r>
            <a:r>
              <a:rPr lang="ru-RU" altLang="ru-RU" sz="2800"/>
              <a:t>синхропосилка, початкове заповнення одного з регістрів шифрувателя.</a:t>
            </a:r>
            <a:endParaRPr lang="ru-RU" altLang="ru-RU" sz="3600"/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800">
                <a:sym typeface="Symbol" panose="05050102010706020507" pitchFamily="18" charset="2"/>
              </a:rPr>
              <a:t>   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en-US" altLang="ru-RU" sz="2800" b="1" i="1"/>
              <a:t>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en-US" altLang="ru-RU" sz="2800" i="1"/>
              <a:t>f</a:t>
            </a:r>
            <a:r>
              <a:rPr lang="en-US" altLang="ru-RU" sz="2800" b="1" i="1" baseline="-25000"/>
              <a:t>i</a:t>
            </a:r>
            <a:r>
              <a:rPr lang="ru-RU" altLang="ru-RU" sz="2800" b="1" i="1"/>
              <a:t> </a:t>
            </a:r>
            <a:r>
              <a:rPr lang="en-US" altLang="ru-RU" sz="2800"/>
              <a:t>(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uk-UA" altLang="ru-RU" sz="2800" baseline="-25000">
                <a:latin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uk-UA" altLang="ru-RU" sz="280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ru-RU" sz="2800"/>
              <a:t>)</a:t>
            </a:r>
            <a:r>
              <a:rPr lang="ru-RU" altLang="ru-RU" sz="2800"/>
              <a:t>, где </a:t>
            </a:r>
            <a:r>
              <a:rPr lang="en-US" altLang="ru-RU" sz="2800" i="1"/>
              <a:t>f</a:t>
            </a:r>
            <a:r>
              <a:rPr lang="en-US" altLang="ru-RU" sz="2800" i="1" baseline="-25000"/>
              <a:t>i</a:t>
            </a:r>
            <a:r>
              <a:rPr lang="en-US" altLang="ru-RU" sz="2800" i="1"/>
              <a:t> </a:t>
            </a:r>
            <a:r>
              <a:rPr lang="en-US" altLang="ru-RU" sz="2800"/>
              <a:t>(</a:t>
            </a:r>
            <a:r>
              <a:rPr lang="en-US" altLang="ru-RU" sz="2800" i="1"/>
              <a:t>X</a:t>
            </a:r>
            <a:r>
              <a:rPr lang="en-US" altLang="ru-RU" sz="2800"/>
              <a:t>)</a:t>
            </a:r>
            <a:r>
              <a:rPr lang="uk-UA" altLang="ru-RU" sz="2800"/>
              <a:t>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en-US" altLang="ru-RU" sz="2800" i="1"/>
              <a:t>f</a:t>
            </a:r>
            <a:r>
              <a:rPr lang="uk-UA" altLang="ru-RU" sz="2800" i="1">
                <a:latin typeface="Arial" panose="020B0604020202020204" pitchFamily="34" charset="0"/>
              </a:rPr>
              <a:t> </a:t>
            </a:r>
            <a:r>
              <a:rPr lang="en-US" altLang="ru-RU" sz="2800"/>
              <a:t>(</a:t>
            </a:r>
            <a:r>
              <a:rPr lang="uk-UA" altLang="ru-RU" sz="2800">
                <a:latin typeface="Arial" panose="020B0604020202020204" pitchFamily="34" charset="0"/>
              </a:rPr>
              <a:t> </a:t>
            </a:r>
            <a:r>
              <a:rPr lang="en-US" altLang="ru-RU" sz="2800" i="1"/>
              <a:t>f</a:t>
            </a:r>
            <a:r>
              <a:rPr lang="en-US" altLang="ru-RU" sz="2800" i="1" baseline="-25000"/>
              <a:t>i-1</a:t>
            </a:r>
            <a:r>
              <a:rPr lang="en-US" altLang="ru-RU" sz="2800" i="1"/>
              <a:t> </a:t>
            </a:r>
            <a:r>
              <a:rPr lang="en-US" altLang="ru-RU" sz="2800"/>
              <a:t>(</a:t>
            </a:r>
            <a:r>
              <a:rPr lang="en-US" altLang="ru-RU" sz="2800" i="1"/>
              <a:t>X</a:t>
            </a:r>
            <a:r>
              <a:rPr lang="en-US" altLang="ru-RU" sz="2800"/>
              <a:t>))</a:t>
            </a:r>
            <a:r>
              <a:rPr lang="ru-RU" altLang="ru-RU" sz="2800"/>
              <a:t>, </a:t>
            </a:r>
            <a:r>
              <a:rPr lang="en-US" altLang="ru-RU" sz="2800" i="1"/>
              <a:t>f</a:t>
            </a:r>
            <a:r>
              <a:rPr lang="en-US" altLang="ru-RU" sz="2800" i="1" baseline="-25000"/>
              <a:t>0</a:t>
            </a:r>
            <a:r>
              <a:rPr lang="en-US" altLang="ru-RU" sz="2800" i="1"/>
              <a:t> </a:t>
            </a:r>
            <a:r>
              <a:rPr lang="en-US" altLang="ru-RU" sz="2800"/>
              <a:t>(</a:t>
            </a:r>
            <a:r>
              <a:rPr lang="en-US" altLang="ru-RU" sz="2800" i="1"/>
              <a:t>X</a:t>
            </a:r>
            <a:r>
              <a:rPr lang="en-US" altLang="ru-RU" sz="2800"/>
              <a:t>)</a:t>
            </a:r>
            <a:r>
              <a:rPr lang="uk-UA" altLang="ru-RU" sz="2800"/>
              <a:t>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en-US" altLang="ru-RU" sz="2800" i="1"/>
              <a:t>X</a:t>
            </a:r>
            <a:r>
              <a:rPr lang="ru-RU" altLang="ru-RU" sz="2800"/>
              <a:t>.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800"/>
              <a:t>   Г</a:t>
            </a:r>
            <a:r>
              <a:rPr lang="en-US" altLang="ru-RU" sz="2800" baseline="-25000"/>
              <a:t>i</a:t>
            </a:r>
            <a:r>
              <a:rPr lang="uk-UA" altLang="ru-RU" sz="2800" baseline="-25000"/>
              <a:t>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ru-RU" altLang="ru-RU" sz="2800" b="1" i="1"/>
              <a:t>Ц</a:t>
            </a:r>
            <a:r>
              <a:rPr lang="ru-RU" altLang="ru-RU" sz="2800" b="1" i="1" baseline="-25000"/>
              <a:t>32-З </a:t>
            </a:r>
            <a:r>
              <a:rPr lang="ru-RU" altLang="ru-RU" sz="2800"/>
              <a:t>(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en-US" altLang="ru-RU" sz="2800" b="1" i="1"/>
              <a:t> </a:t>
            </a:r>
            <a:r>
              <a:rPr lang="ru-RU" altLang="ru-RU" sz="2800"/>
              <a:t>)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  <a:r>
              <a:rPr lang="ru-RU" altLang="ru-RU" sz="2800" b="1" i="1"/>
              <a:t>Ц</a:t>
            </a:r>
            <a:r>
              <a:rPr lang="ru-RU" altLang="ru-RU" sz="2800" b="1" i="1" baseline="-25000"/>
              <a:t>32-З </a:t>
            </a:r>
            <a:r>
              <a:rPr lang="ru-RU" altLang="ru-RU" sz="2800"/>
              <a:t>(</a:t>
            </a:r>
            <a:r>
              <a:rPr lang="en-US" altLang="ru-RU" sz="2800" i="1"/>
              <a:t>f</a:t>
            </a:r>
            <a:r>
              <a:rPr lang="en-US" altLang="ru-RU" sz="2800" i="1" baseline="-25000"/>
              <a:t>i</a:t>
            </a:r>
            <a:r>
              <a:rPr lang="en-US" altLang="ru-RU" sz="2800" i="1"/>
              <a:t> </a:t>
            </a:r>
            <a:r>
              <a:rPr lang="en-US" altLang="ru-RU" sz="2800"/>
              <a:t>(</a:t>
            </a:r>
            <a:r>
              <a:rPr lang="en-US" altLang="ru-RU" sz="2800">
                <a:sym typeface="Symbol" panose="05050102010706020507" pitchFamily="18" charset="2"/>
              </a:rPr>
              <a:t></a:t>
            </a:r>
            <a:r>
              <a:rPr lang="ru-RU" altLang="ru-RU" sz="2800" baseline="-25000">
                <a:sym typeface="Symbol" panose="05050102010706020507" pitchFamily="18" charset="2"/>
              </a:rPr>
              <a:t>0 </a:t>
            </a:r>
            <a:r>
              <a:rPr lang="en-US" altLang="ru-RU" sz="2800"/>
              <a:t>)</a:t>
            </a:r>
            <a:r>
              <a:rPr lang="ru-RU" altLang="ru-RU" sz="2800"/>
              <a:t>) </a:t>
            </a:r>
            <a:r>
              <a:rPr lang="en-US" altLang="ru-RU" sz="2800"/>
              <a:t>=</a:t>
            </a:r>
            <a:r>
              <a:rPr lang="uk-UA" altLang="ru-RU" sz="2800"/>
              <a:t>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800" b="1"/>
              <a:t>      = </a:t>
            </a:r>
            <a:r>
              <a:rPr lang="ru-RU" altLang="ru-RU" sz="2800" b="1" i="1"/>
              <a:t>Ц</a:t>
            </a:r>
            <a:r>
              <a:rPr lang="en-US" altLang="ru-RU" sz="2800" b="1" i="1" baseline="-25000"/>
              <a:t>32-</a:t>
            </a:r>
            <a:r>
              <a:rPr lang="ru-RU" altLang="ru-RU" sz="2800" b="1" i="1" baseline="-25000"/>
              <a:t>З</a:t>
            </a:r>
            <a:r>
              <a:rPr lang="en-US" altLang="ru-RU" sz="2800" b="1" i="1"/>
              <a:t> </a:t>
            </a:r>
            <a:r>
              <a:rPr lang="ru-RU" altLang="ru-RU" sz="2800"/>
              <a:t>(</a:t>
            </a:r>
            <a:r>
              <a:rPr lang="en-US" altLang="ru-RU" sz="2800" i="1"/>
              <a:t>f</a:t>
            </a:r>
            <a:r>
              <a:rPr lang="en-US" altLang="ru-RU" sz="2800" i="1" baseline="-25000"/>
              <a:t>i</a:t>
            </a:r>
            <a:r>
              <a:rPr lang="en-US" altLang="ru-RU" sz="2800" i="1"/>
              <a:t> </a:t>
            </a:r>
            <a:r>
              <a:rPr lang="en-US" altLang="ru-RU" sz="2800"/>
              <a:t>(</a:t>
            </a:r>
            <a:r>
              <a:rPr lang="ru-RU" altLang="ru-RU" sz="2800" b="1" i="1"/>
              <a:t>Ц</a:t>
            </a:r>
            <a:r>
              <a:rPr lang="en-US" altLang="ru-RU" sz="2800" b="1" i="1" baseline="-25000"/>
              <a:t>32-</a:t>
            </a:r>
            <a:r>
              <a:rPr lang="ru-RU" altLang="ru-RU" sz="2800" b="1" i="1" baseline="-25000"/>
              <a:t>З</a:t>
            </a:r>
            <a:r>
              <a:rPr lang="en-US" altLang="ru-RU" sz="2800" b="1" i="1"/>
              <a:t> </a:t>
            </a:r>
            <a:r>
              <a:rPr lang="ru-RU" altLang="ru-RU" sz="2800"/>
              <a:t>(</a:t>
            </a:r>
            <a:r>
              <a:rPr lang="en-US" altLang="ru-RU" sz="2800" b="1" i="1"/>
              <a:t>S</a:t>
            </a:r>
            <a:r>
              <a:rPr lang="ru-RU" altLang="ru-RU" sz="2800"/>
              <a:t>)</a:t>
            </a:r>
            <a:r>
              <a:rPr lang="en-US" altLang="ru-RU" sz="2800"/>
              <a:t>)</a:t>
            </a:r>
            <a:r>
              <a:rPr lang="ru-RU" altLang="ru-RU" sz="2800"/>
              <a:t>) =</a:t>
            </a:r>
            <a:r>
              <a:rPr lang="en-US" altLang="ru-RU" sz="2800"/>
              <a:t> </a:t>
            </a:r>
            <a:r>
              <a:rPr lang="en-US" altLang="ru-RU" sz="2800">
                <a:sym typeface="Symbol" panose="05050102010706020507" pitchFamily="18" charset="2"/>
              </a:rPr>
              <a:t></a:t>
            </a:r>
            <a:r>
              <a:rPr lang="en-US" altLang="ru-RU" sz="2800" baseline="-25000">
                <a:sym typeface="Symbol" panose="05050102010706020507" pitchFamily="18" charset="2"/>
              </a:rPr>
              <a:t>i</a:t>
            </a:r>
            <a:r>
              <a:rPr lang="en-US" altLang="ru-RU" sz="2800">
                <a:sym typeface="Symbol" panose="05050102010706020507" pitchFamily="18" charset="2"/>
              </a:rPr>
              <a:t> </a:t>
            </a:r>
            <a:r>
              <a:rPr lang="en-US" altLang="ru-RU" sz="2800"/>
              <a:t>(</a:t>
            </a:r>
            <a:r>
              <a:rPr lang="en-US" altLang="ru-RU" sz="2800" b="1" i="1"/>
              <a:t>S</a:t>
            </a:r>
            <a:r>
              <a:rPr lang="ru-RU" altLang="ru-RU" sz="2800"/>
              <a:t>,</a:t>
            </a:r>
            <a:r>
              <a:rPr lang="en-US" altLang="ru-RU" sz="2800" b="1" i="1"/>
              <a:t>K</a:t>
            </a:r>
            <a:r>
              <a:rPr lang="en-US" altLang="ru-RU" sz="2800"/>
              <a:t>)</a:t>
            </a:r>
            <a:r>
              <a:rPr lang="ru-RU" altLang="ru-RU" sz="2800"/>
              <a:t>, </a:t>
            </a: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800"/>
              <a:t>де Г</a:t>
            </a:r>
            <a:r>
              <a:rPr lang="en-US" altLang="ru-RU" sz="2800" baseline="-25000"/>
              <a:t>i</a:t>
            </a:r>
            <a:r>
              <a:rPr lang="en-US" altLang="ru-RU" sz="2800" b="1" i="1"/>
              <a:t> </a:t>
            </a:r>
            <a:r>
              <a:rPr lang="ru-RU" altLang="ru-RU" sz="2800"/>
              <a:t> – </a:t>
            </a:r>
            <a:r>
              <a:rPr lang="ru-RU" altLang="ru-RU" sz="2800" b="1" i="1"/>
              <a:t>i</a:t>
            </a:r>
            <a:r>
              <a:rPr lang="ru-RU" altLang="ru-RU" sz="2800"/>
              <a:t>-й елемент гами, </a:t>
            </a:r>
            <a:r>
              <a:rPr lang="en-US" altLang="ru-RU" sz="2800" b="1" i="1"/>
              <a:t>K</a:t>
            </a:r>
            <a:r>
              <a:rPr lang="ru-RU" altLang="ru-RU" sz="2800"/>
              <a:t> – ключ.</a:t>
            </a:r>
            <a:endParaRPr lang="en-US" altLang="ru-RU" sz="2800"/>
          </a:p>
          <a:p>
            <a:pPr>
              <a:buFont typeface="Arial" panose="020B0604020202020204" pitchFamily="34" charset="0"/>
              <a:buNone/>
            </a:pPr>
            <a:endParaRPr lang="en-US" altLang="ru-RU" sz="2800"/>
          </a:p>
        </p:txBody>
      </p:sp>
      <p:sp>
        <p:nvSpPr>
          <p:cNvPr id="52228" name="Rectangle 5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sp>
        <p:nvSpPr>
          <p:cNvPr id="52229" name="Rectangle 7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sp>
        <p:nvSpPr>
          <p:cNvPr id="52230" name="Rectangle 9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sp>
        <p:nvSpPr>
          <p:cNvPr id="52231" name="Rectangle 11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sp>
        <p:nvSpPr>
          <p:cNvPr id="52232" name="Місце для номера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F7CFB481-87CA-4D94-84BE-434EA9A0D202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uk-UA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6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288925"/>
          </a:xfrm>
        </p:spPr>
        <p:txBody>
          <a:bodyPr/>
          <a:lstStyle/>
          <a:p>
            <a:r>
              <a:rPr lang="ru-RU" altLang="ru-RU" sz="3200"/>
              <a:t>РГПЧ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1774825" y="476250"/>
            <a:ext cx="8713788" cy="6337300"/>
          </a:xfrm>
        </p:spPr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ru-RU" sz="2800"/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ru-RU" sz="3600"/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ru-RU" sz="3600"/>
              <a:t>					   </a:t>
            </a:r>
            <a:r>
              <a:rPr lang="ru-RU" altLang="ru-RU" sz="2800"/>
              <a:t>,</a:t>
            </a:r>
            <a:r>
              <a:rPr lang="en-US" altLang="ru-RU" sz="2800"/>
              <a:t> </a:t>
            </a:r>
            <a:r>
              <a:rPr lang="uk-UA" altLang="ru-RU" sz="2800">
                <a:latin typeface="Arial" panose="020B0604020202020204" pitchFamily="34" charset="0"/>
              </a:rPr>
              <a:t>   </a:t>
            </a:r>
            <a:endParaRPr lang="en-US" altLang="ru-RU" sz="2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800"/>
              <a:t>де</a:t>
            </a:r>
            <a:r>
              <a:rPr lang="en-US" altLang="ru-RU" sz="2800"/>
              <a:t>	</a:t>
            </a:r>
            <a:r>
              <a:rPr lang="en-US" altLang="ru-RU" sz="2800" b="1" i="1"/>
              <a:t>C</a:t>
            </a:r>
            <a:r>
              <a:rPr lang="en-US" altLang="ru-RU" sz="2800" b="1" baseline="-25000"/>
              <a:t>1</a:t>
            </a:r>
            <a:r>
              <a:rPr lang="en-US" altLang="ru-RU" sz="2800" b="1" i="1"/>
              <a:t> </a:t>
            </a:r>
            <a:r>
              <a:rPr lang="en-US" altLang="ru-RU" sz="2800"/>
              <a:t>= 1010101</a:t>
            </a:r>
            <a:r>
              <a:rPr lang="uk-UA" altLang="ru-RU" sz="2800" baseline="-25000">
                <a:latin typeface="Arial" panose="020B0604020202020204" pitchFamily="34" charset="0"/>
              </a:rPr>
              <a:t>16</a:t>
            </a:r>
            <a:r>
              <a:rPr lang="uk-UA" altLang="ru-RU" sz="2800">
                <a:latin typeface="Arial" panose="020B0604020202020204" pitchFamily="34" charset="0"/>
              </a:rPr>
              <a:t> </a:t>
            </a:r>
            <a:r>
              <a:rPr lang="en-US" altLang="ru-RU" sz="2800"/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ru-RU" sz="2800"/>
          </a:p>
          <a:p>
            <a:pPr>
              <a:spcBef>
                <a:spcPts val="1200"/>
              </a:spcBef>
              <a:buNone/>
            </a:pPr>
            <a:r>
              <a:rPr lang="en-US" altLang="ru-RU" sz="2800"/>
              <a:t>  					</a:t>
            </a:r>
            <a:r>
              <a:rPr lang="uk-UA" altLang="ru-RU" sz="2800">
                <a:latin typeface="Arial" panose="020B0604020202020204" pitchFamily="34" charset="0"/>
              </a:rPr>
              <a:t>   </a:t>
            </a:r>
            <a:r>
              <a:rPr lang="en-US" altLang="ru-RU" sz="2800">
                <a:latin typeface="Arial" panose="020B0604020202020204" pitchFamily="34" charset="0"/>
              </a:rPr>
              <a:t>	</a:t>
            </a:r>
            <a:r>
              <a:rPr lang="uk-UA" altLang="ru-RU" sz="2800">
                <a:latin typeface="Arial" panose="020B0604020202020204" pitchFamily="34" charset="0"/>
              </a:rPr>
              <a:t>  </a:t>
            </a:r>
            <a:r>
              <a:rPr lang="en-US" altLang="ru-RU" sz="2800">
                <a:latin typeface="Arial" panose="020B0604020202020204" pitchFamily="34" charset="0"/>
              </a:rPr>
              <a:t>  </a:t>
            </a:r>
            <a:r>
              <a:rPr lang="uk-UA" altLang="ru-RU" sz="2800">
                <a:latin typeface="Arial" panose="020B0604020202020204" pitchFamily="34" charset="0"/>
              </a:rPr>
              <a:t>, </a:t>
            </a:r>
            <a:endParaRPr lang="en-US" altLang="ru-RU" sz="2800"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buNone/>
            </a:pPr>
            <a:r>
              <a:rPr lang="ru-RU" altLang="ru-RU" sz="2800"/>
              <a:t>де</a:t>
            </a:r>
            <a:r>
              <a:rPr lang="en-US" altLang="ru-RU" sz="2800"/>
              <a:t>  </a:t>
            </a:r>
            <a:r>
              <a:rPr lang="en-US" altLang="ru-RU" sz="2800" b="1" i="1"/>
              <a:t>C</a:t>
            </a:r>
            <a:r>
              <a:rPr lang="en-US" altLang="ru-RU" sz="2800" b="1" baseline="-25000"/>
              <a:t>2</a:t>
            </a:r>
            <a:r>
              <a:rPr lang="en-US" altLang="ru-RU" sz="2800" b="1" i="1"/>
              <a:t> </a:t>
            </a:r>
            <a:r>
              <a:rPr lang="en-US" altLang="ru-RU" sz="2800"/>
              <a:t>= 1010104</a:t>
            </a:r>
            <a:r>
              <a:rPr lang="uk-UA" altLang="ru-RU" sz="2800" baseline="-25000">
                <a:latin typeface="Arial" panose="020B0604020202020204" pitchFamily="34" charset="0"/>
              </a:rPr>
              <a:t>16</a:t>
            </a:r>
            <a:r>
              <a:rPr lang="uk-UA" altLang="ru-RU" sz="2800">
                <a:latin typeface="Arial" panose="020B0604020202020204" pitchFamily="34" charset="0"/>
              </a:rPr>
              <a:t> . </a:t>
            </a:r>
            <a:r>
              <a:rPr lang="en-US" altLang="ru-RU" sz="2800"/>
              <a:t>	</a:t>
            </a:r>
          </a:p>
          <a:p>
            <a:pPr>
              <a:spcBef>
                <a:spcPts val="1200"/>
              </a:spcBef>
              <a:buNone/>
            </a:pPr>
            <a:r>
              <a:rPr lang="en-US" altLang="ru-RU" sz="2800"/>
              <a:t>					</a:t>
            </a:r>
            <a:r>
              <a:rPr lang="uk-UA" altLang="ru-RU" sz="2800"/>
              <a:t>       </a:t>
            </a:r>
            <a:r>
              <a:rPr lang="en-US" altLang="ru-RU" sz="2800"/>
              <a:t> – </a:t>
            </a:r>
            <a:r>
              <a:rPr lang="ru-RU" altLang="ru-RU" sz="2800"/>
              <a:t>в ГОСТі</a:t>
            </a:r>
            <a:r>
              <a:rPr lang="en-US" altLang="ru-RU" sz="2800"/>
              <a:t> </a:t>
            </a:r>
            <a:r>
              <a:rPr lang="ru-RU" altLang="ru-RU" sz="2800"/>
              <a:t>,</a:t>
            </a:r>
            <a:endParaRPr lang="en-US" altLang="ru-RU" sz="2800"/>
          </a:p>
          <a:p>
            <a:pPr>
              <a:spcBef>
                <a:spcPts val="1200"/>
              </a:spcBef>
              <a:buNone/>
            </a:pPr>
            <a:r>
              <a:rPr lang="ru-RU" altLang="ru-RU" sz="2800"/>
              <a:t>згідно до ГОСТу </a:t>
            </a: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800"/>
              <a:t>(2</a:t>
            </a:r>
            <a:r>
              <a:rPr lang="en-US" altLang="ru-RU" sz="2800" baseline="30000"/>
              <a:t>32</a:t>
            </a:r>
            <a:r>
              <a:rPr lang="en-US" altLang="ru-RU" sz="2800"/>
              <a:t> </a:t>
            </a:r>
            <a:r>
              <a:rPr lang="ru-RU" altLang="ru-RU" sz="2800"/>
              <a:t>–1)</a:t>
            </a:r>
            <a:r>
              <a:rPr lang="en-US" altLang="ru-RU" sz="2800"/>
              <a:t> </a:t>
            </a:r>
            <a:r>
              <a:rPr lang="ru-RU" altLang="ru-RU" sz="2800" b="1" i="1"/>
              <a:t>mod</a:t>
            </a:r>
            <a:r>
              <a:rPr lang="en-US" altLang="ru-RU" sz="2800" b="1" i="1"/>
              <a:t> </a:t>
            </a:r>
            <a:r>
              <a:rPr lang="ru-RU" altLang="ru-RU" sz="2800"/>
              <a:t>(2</a:t>
            </a:r>
            <a:r>
              <a:rPr lang="en-US" altLang="ru-RU" sz="2800" baseline="30000"/>
              <a:t>32</a:t>
            </a:r>
            <a:r>
              <a:rPr lang="en-US" altLang="ru-RU" sz="2800"/>
              <a:t> </a:t>
            </a:r>
            <a:r>
              <a:rPr lang="ru-RU" altLang="ru-RU" sz="2800"/>
              <a:t>–1)</a:t>
            </a:r>
            <a:r>
              <a:rPr lang="en-US" altLang="ru-RU" sz="2800"/>
              <a:t> = </a:t>
            </a:r>
            <a:r>
              <a:rPr lang="ru-RU" altLang="ru-RU" sz="2800"/>
              <a:t>(2</a:t>
            </a:r>
            <a:r>
              <a:rPr lang="en-US" altLang="ru-RU" sz="2800" baseline="30000"/>
              <a:t>32</a:t>
            </a:r>
            <a:r>
              <a:rPr lang="en-US" altLang="ru-RU" sz="2800"/>
              <a:t> </a:t>
            </a:r>
            <a:r>
              <a:rPr lang="ru-RU" altLang="ru-RU" sz="2800"/>
              <a:t>–1), а не 0</a:t>
            </a:r>
            <a:r>
              <a:rPr lang="en-US" altLang="ru-RU" sz="2800"/>
              <a:t>.</a:t>
            </a:r>
            <a:r>
              <a:rPr lang="ru-RU" altLang="ru-RU" sz="3600"/>
              <a:t> 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3253" name="Object 4"/>
          <p:cNvGraphicFramePr>
            <a:graphicFrameLocks noChangeAspect="1"/>
          </p:cNvGraphicFramePr>
          <p:nvPr/>
        </p:nvGraphicFramePr>
        <p:xfrm>
          <a:off x="1847850" y="549276"/>
          <a:ext cx="7848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3" imgW="3657600" imgH="241300" progId="Equation.3">
                  <p:embed/>
                </p:oleObj>
              </mc:Choice>
              <mc:Fallback>
                <p:oleObj name="Формула" r:id="rId3" imgW="3657600" imgH="241300" progId="Equation.3">
                  <p:embed/>
                  <p:pic>
                    <p:nvPicPr>
                      <p:cNvPr id="532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49276"/>
                        <a:ext cx="78486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3255" name="Object 6"/>
          <p:cNvGraphicFramePr>
            <a:graphicFrameLocks noChangeAspect="1"/>
          </p:cNvGraphicFramePr>
          <p:nvPr/>
        </p:nvGraphicFramePr>
        <p:xfrm>
          <a:off x="2495550" y="1341439"/>
          <a:ext cx="33845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5" imgW="1536700" imgH="228600" progId="Equation.3">
                  <p:embed/>
                </p:oleObj>
              </mc:Choice>
              <mc:Fallback>
                <p:oleObj name="Формула" r:id="rId5" imgW="1536700" imgH="228600" progId="Equation.3">
                  <p:embed/>
                  <p:pic>
                    <p:nvPicPr>
                      <p:cNvPr id="5325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341439"/>
                        <a:ext cx="33845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6" name="Rectangle 9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3257" name="Object 8"/>
          <p:cNvGraphicFramePr>
            <a:graphicFrameLocks noChangeAspect="1"/>
          </p:cNvGraphicFramePr>
          <p:nvPr/>
        </p:nvGraphicFramePr>
        <p:xfrm>
          <a:off x="1971675" y="2924176"/>
          <a:ext cx="48450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7" imgW="2197100" imgH="228600" progId="Equation.3">
                  <p:embed/>
                </p:oleObj>
              </mc:Choice>
              <mc:Fallback>
                <p:oleObj name="Формула" r:id="rId7" imgW="2197100" imgH="228600" progId="Equation.3">
                  <p:embed/>
                  <p:pic>
                    <p:nvPicPr>
                      <p:cNvPr id="5325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2924176"/>
                        <a:ext cx="48450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8" name="Rectangle 11"/>
          <p:cNvSpPr>
            <a:spLocks noChangeArrowheads="1"/>
          </p:cNvSpPr>
          <p:nvPr/>
        </p:nvSpPr>
        <p:spPr bwMode="auto">
          <a:xfrm>
            <a:off x="1524001" y="-169277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>
              <a:solidFill>
                <a:prstClr val="black"/>
              </a:solidFill>
            </a:endParaRPr>
          </a:p>
        </p:txBody>
      </p:sp>
      <p:graphicFrame>
        <p:nvGraphicFramePr>
          <p:cNvPr id="53259" name="Object 10"/>
          <p:cNvGraphicFramePr>
            <a:graphicFrameLocks noChangeAspect="1"/>
          </p:cNvGraphicFramePr>
          <p:nvPr/>
        </p:nvGraphicFramePr>
        <p:xfrm>
          <a:off x="1992314" y="4076701"/>
          <a:ext cx="40338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9" imgW="1828800" imgH="228600" progId="Equation.3">
                  <p:embed/>
                </p:oleObj>
              </mc:Choice>
              <mc:Fallback>
                <p:oleObj name="Формула" r:id="rId9" imgW="1828800" imgH="228600" progId="Equation.3">
                  <p:embed/>
                  <p:pic>
                    <p:nvPicPr>
                      <p:cNvPr id="5325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076701"/>
                        <a:ext cx="40338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0" name="Місце для номера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1B5755E7-80FB-4BB2-B4E8-9D8A522DCACA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uk-UA" altLang="ru-RU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40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910</Words>
  <Application>Microsoft Office PowerPoint</Application>
  <PresentationFormat>Широкий екран</PresentationFormat>
  <Paragraphs>343</Paragraphs>
  <Slides>13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1_Тема Office</vt:lpstr>
      <vt:lpstr>Visio.Drawing.4</vt:lpstr>
      <vt:lpstr>Microsoft Equation 3.0</vt:lpstr>
      <vt:lpstr>Стандарт шифрування ДСТУ ГОСТ 28147:2009</vt:lpstr>
      <vt:lpstr>Таблиця замін</vt:lpstr>
      <vt:lpstr>Позначення ДСТУ ГОСТ 28147:2009</vt:lpstr>
      <vt:lpstr>Схеми базових циклів ДСТУ ГОСТ 28147:2009</vt:lpstr>
      <vt:lpstr>Режим простої заміни ДСТУ ГОСТ 28147:2009</vt:lpstr>
      <vt:lpstr>Режими гамування ДСТУ ГОСТ 28147:2009</vt:lpstr>
      <vt:lpstr>Рекурентний генератор послідовності чисел (РГПЧ)</vt:lpstr>
      <vt:lpstr>РГПЧ</vt:lpstr>
      <vt:lpstr>РГПЧ</vt:lpstr>
      <vt:lpstr>Гамування</vt:lpstr>
      <vt:lpstr>Особливості гамування як режиму шифрування</vt:lpstr>
      <vt:lpstr>Шляхи передачі синхропосилки</vt:lpstr>
      <vt:lpstr>Гамування зі зворотним зв’язком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 шифрування ДСТУ ГОСТ 28147:2009</dc:title>
  <dc:creator>Скрипник Ірина Анатоліївна</dc:creator>
  <cp:lastModifiedBy>Скрипник Ірина Анатоліївна</cp:lastModifiedBy>
  <cp:revision>1</cp:revision>
  <dcterms:created xsi:type="dcterms:W3CDTF">2025-10-12T16:14:26Z</dcterms:created>
  <dcterms:modified xsi:type="dcterms:W3CDTF">2025-10-12T16:14:47Z</dcterms:modified>
</cp:coreProperties>
</file>