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0"/>
  </p:notesMasterIdLst>
  <p:sldIdLst>
    <p:sldId id="260" r:id="rId2"/>
    <p:sldId id="261" r:id="rId3"/>
    <p:sldId id="265" r:id="rId4"/>
    <p:sldId id="263" r:id="rId5"/>
    <p:sldId id="264" r:id="rId6"/>
    <p:sldId id="267" r:id="rId7"/>
    <p:sldId id="266" r:id="rId8"/>
    <p:sldId id="262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3496"/>
    <a:srgbClr val="DD6BA6"/>
    <a:srgbClr val="893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98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269" y="-2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8F2540D-C777-4585-97E3-80315B48481D}" type="datetimeFigureOut">
              <a:rPr lang="ru-RU"/>
              <a:pPr>
                <a:defRPr/>
              </a:pPr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D1D9541-BDC8-407B-88EF-AFDCB6A7B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D37E3D-2AF4-4910-B1C7-01AC1F568DD6}" type="slidenum">
              <a:rPr lang="zh-CN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B57EE9-631E-4F42-867A-AA518F845D93}" type="slidenum">
              <a:rPr lang="zh-CN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9B223-4B0A-40A1-95D3-9AF678091697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96193-D402-4A1A-933E-3F9DC6809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FE66E-464D-4C59-A40D-3FFE9B36CDBE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E9053-D9B3-431F-B585-4751EC101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4008-1AF3-49B4-A08E-DCFC5B86996B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202B6-22FB-4214-AA72-C718F4E0E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gradFill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 userDrawn="1"/>
        </p:nvSpPr>
        <p:spPr bwMode="auto">
          <a:xfrm>
            <a:off x="-7938" y="7100888"/>
            <a:ext cx="12199938" cy="36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1200" tIns="30600" rIns="61200" bIns="30600" anchor="ctr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/>
          <p:cNvSpPr/>
          <p:nvPr userDrawn="1"/>
        </p:nvSpPr>
        <p:spPr>
          <a:xfrm>
            <a:off x="479425" y="260350"/>
            <a:ext cx="481013" cy="481013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4" name="矩形 7"/>
          <p:cNvSpPr/>
          <p:nvPr userDrawn="1"/>
        </p:nvSpPr>
        <p:spPr>
          <a:xfrm>
            <a:off x="714375" y="457200"/>
            <a:ext cx="385763" cy="38576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cxnSp>
        <p:nvCxnSpPr>
          <p:cNvPr id="5" name="直接连接符 8"/>
          <p:cNvCxnSpPr/>
          <p:nvPr userDrawn="1"/>
        </p:nvCxnSpPr>
        <p:spPr>
          <a:xfrm>
            <a:off x="1196975" y="811213"/>
            <a:ext cx="11139488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/>
          <p:cNvSpPr txBox="1">
            <a:spLocks noChangeArrowheads="1"/>
          </p:cNvSpPr>
          <p:nvPr userDrawn="1"/>
        </p:nvSpPr>
        <p:spPr bwMode="auto">
          <a:xfrm>
            <a:off x="-7938" y="7100888"/>
            <a:ext cx="12199938" cy="3619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61200" tIns="30600" rIns="61200" bIns="30600" anchor="ctr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5664" y="260650"/>
            <a:ext cx="4334272" cy="527516"/>
          </a:xfrm>
        </p:spPr>
        <p:txBody>
          <a:bodyPr lIns="145143" tIns="72571" rIns="145143" bIns="72571">
            <a:normAutofit/>
          </a:bodyPr>
          <a:lstStyle>
            <a:lvl1pPr algn="l"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7F340-5072-450E-9E75-0CB0F4C253BB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C39A-6A0C-4793-8D17-7DC64BC10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664F-463E-4B84-86F1-25E38DEB8F5D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115C0-76C2-4A22-8771-749B637E0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826E-7CBB-490E-A9E8-6473A9F1480A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141B2-E16F-4EE0-B6E5-6729E5828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3184E-45A4-4353-B384-3D1E0ADE943E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31D77-9327-414A-8B25-8AE5093E2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96A6-FB5C-42E3-BC18-A89610C8EE8D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29602-DE84-4D7B-94B3-CE0471BE5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ADEFC-CA53-4569-84FB-13C8017C3342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C0A8C-3973-4D30-9CAB-758AE5C6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64E6-4F92-4ADB-BD81-EBF12E0555DA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BEA3-DAC1-4F2A-95A9-4C2E625313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4FADE-500F-43B5-9BB5-998A4277D80D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80CC4-CBF6-4694-90BF-51B79454D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234832-7A0F-4F86-9A66-CB2CDA9C9EF6}" type="datetimeFigureOut">
              <a:rPr lang="en-US"/>
              <a:pPr>
                <a:defRPr/>
              </a:pPr>
              <a:t>4/6/2022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90C0AF-51F2-4DE0-8BB9-6BC6ACA2E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1" r:id="rId2"/>
    <p:sldLayoutId id="2147483770" r:id="rId3"/>
    <p:sldLayoutId id="2147483769" r:id="rId4"/>
    <p:sldLayoutId id="2147483768" r:id="rId5"/>
    <p:sldLayoutId id="2147483767" r:id="rId6"/>
    <p:sldLayoutId id="2147483766" r:id="rId7"/>
    <p:sldLayoutId id="2147483765" r:id="rId8"/>
    <p:sldLayoutId id="2147483764" r:id="rId9"/>
    <p:sldLayoutId id="2147483763" r:id="rId10"/>
    <p:sldLayoutId id="2147483762" r:id="rId11"/>
    <p:sldLayoutId id="2147483773" r:id="rId12"/>
    <p:sldLayoutId id="214748377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162300" y="871538"/>
            <a:ext cx="304800" cy="3248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19" name="矩形 18"/>
          <p:cNvSpPr/>
          <p:nvPr/>
        </p:nvSpPr>
        <p:spPr>
          <a:xfrm>
            <a:off x="3106738" y="795338"/>
            <a:ext cx="5189537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20" name="矩形 19"/>
          <p:cNvSpPr/>
          <p:nvPr/>
        </p:nvSpPr>
        <p:spPr>
          <a:xfrm rot="5400000">
            <a:off x="6632575" y="2162175"/>
            <a:ext cx="3079750" cy="33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22" name="矩形 21"/>
          <p:cNvSpPr/>
          <p:nvPr/>
        </p:nvSpPr>
        <p:spPr>
          <a:xfrm flipV="1">
            <a:off x="3162300" y="3851275"/>
            <a:ext cx="5165725" cy="2682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cxnSp>
        <p:nvCxnSpPr>
          <p:cNvPr id="26" name="直接连接符 25"/>
          <p:cNvCxnSpPr/>
          <p:nvPr/>
        </p:nvCxnSpPr>
        <p:spPr>
          <a:xfrm>
            <a:off x="6919913" y="5407025"/>
            <a:ext cx="0" cy="239713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任意多边形 33"/>
          <p:cNvSpPr/>
          <p:nvPr/>
        </p:nvSpPr>
        <p:spPr>
          <a:xfrm rot="961210">
            <a:off x="1696903" y="774665"/>
            <a:ext cx="1129605" cy="437267"/>
          </a:xfrm>
          <a:prstGeom prst="ellipse">
            <a:avLst/>
          </a:prstGeom>
          <a:gradFill flip="none" rotWithShape="1">
            <a:gsLst>
              <a:gs pos="0">
                <a:srgbClr val="DD6BA6">
                  <a:tint val="66000"/>
                  <a:satMod val="160000"/>
                </a:srgbClr>
              </a:gs>
              <a:gs pos="50000">
                <a:srgbClr val="DD6BA6">
                  <a:tint val="44500"/>
                  <a:satMod val="160000"/>
                </a:srgbClr>
              </a:gs>
              <a:gs pos="100000">
                <a:srgbClr val="DD6BA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35" name="任意多边形 34"/>
          <p:cNvSpPr/>
          <p:nvPr/>
        </p:nvSpPr>
        <p:spPr>
          <a:xfrm>
            <a:off x="839788" y="2576513"/>
            <a:ext cx="749300" cy="593725"/>
          </a:xfrm>
          <a:prstGeom prst="ellipse">
            <a:avLst/>
          </a:prstGeom>
          <a:gradFill flip="none" rotWithShape="1">
            <a:gsLst>
              <a:gs pos="0">
                <a:srgbClr val="6D3496">
                  <a:shade val="30000"/>
                  <a:satMod val="115000"/>
                </a:srgbClr>
              </a:gs>
              <a:gs pos="50000">
                <a:srgbClr val="6D3496">
                  <a:shade val="67500"/>
                  <a:satMod val="115000"/>
                </a:srgbClr>
              </a:gs>
              <a:gs pos="100000">
                <a:srgbClr val="6D349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37" name="任意多边形 36"/>
          <p:cNvSpPr/>
          <p:nvPr/>
        </p:nvSpPr>
        <p:spPr>
          <a:xfrm>
            <a:off x="954088" y="1514475"/>
            <a:ext cx="495300" cy="304800"/>
          </a:xfrm>
          <a:prstGeom prst="ellipse">
            <a:avLst/>
          </a:prstGeom>
          <a:gradFill flip="none" rotWithShape="1">
            <a:gsLst>
              <a:gs pos="0">
                <a:srgbClr val="893BCD">
                  <a:tint val="66000"/>
                  <a:satMod val="160000"/>
                </a:srgbClr>
              </a:gs>
              <a:gs pos="50000">
                <a:srgbClr val="893BCD">
                  <a:tint val="44500"/>
                  <a:satMod val="160000"/>
                </a:srgbClr>
              </a:gs>
              <a:gs pos="100000">
                <a:srgbClr val="893BCD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38" name="任意多边形 37"/>
          <p:cNvSpPr/>
          <p:nvPr/>
        </p:nvSpPr>
        <p:spPr>
          <a:xfrm>
            <a:off x="10161588" y="3875088"/>
            <a:ext cx="641350" cy="40163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39" name="任意多边形 38"/>
          <p:cNvSpPr/>
          <p:nvPr/>
        </p:nvSpPr>
        <p:spPr>
          <a:xfrm rot="4178014">
            <a:off x="1774031" y="3272632"/>
            <a:ext cx="401637" cy="6413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40" name="任意多边形 39"/>
          <p:cNvSpPr/>
          <p:nvPr/>
        </p:nvSpPr>
        <p:spPr>
          <a:xfrm>
            <a:off x="8891588" y="936625"/>
            <a:ext cx="1155700" cy="577850"/>
          </a:xfrm>
          <a:prstGeom prst="ellipse">
            <a:avLst/>
          </a:prstGeom>
          <a:gradFill flip="none" rotWithShape="1">
            <a:gsLst>
              <a:gs pos="0">
                <a:srgbClr val="893BCD">
                  <a:tint val="66000"/>
                  <a:satMod val="160000"/>
                </a:srgbClr>
              </a:gs>
              <a:gs pos="50000">
                <a:srgbClr val="893BCD">
                  <a:tint val="44500"/>
                  <a:satMod val="160000"/>
                </a:srgbClr>
              </a:gs>
              <a:gs pos="100000">
                <a:srgbClr val="893BC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41" name="任意多边形 40"/>
          <p:cNvSpPr/>
          <p:nvPr/>
        </p:nvSpPr>
        <p:spPr>
          <a:xfrm rot="2031110">
            <a:off x="10661842" y="2940821"/>
            <a:ext cx="491959" cy="352927"/>
          </a:xfrm>
          <a:prstGeom prst="ellipse">
            <a:avLst/>
          </a:prstGeom>
          <a:gradFill flip="none" rotWithShape="1">
            <a:gsLst>
              <a:gs pos="0">
                <a:srgbClr val="DD6BA6">
                  <a:tint val="66000"/>
                  <a:satMod val="160000"/>
                </a:srgbClr>
              </a:gs>
              <a:gs pos="50000">
                <a:srgbClr val="DD6BA6">
                  <a:tint val="44500"/>
                  <a:satMod val="160000"/>
                </a:srgbClr>
              </a:gs>
              <a:gs pos="100000">
                <a:srgbClr val="DD6BA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42" name="任意多边形 41"/>
          <p:cNvSpPr/>
          <p:nvPr/>
        </p:nvSpPr>
        <p:spPr>
          <a:xfrm rot="2931735">
            <a:off x="9090819" y="2388394"/>
            <a:ext cx="1004888" cy="577850"/>
          </a:xfrm>
          <a:prstGeom prst="ellipse">
            <a:avLst/>
          </a:prstGeom>
          <a:gradFill flip="none" rotWithShape="1">
            <a:gsLst>
              <a:gs pos="0">
                <a:srgbClr val="DD6BA6">
                  <a:tint val="66000"/>
                  <a:satMod val="160000"/>
                </a:srgbClr>
              </a:gs>
              <a:gs pos="50000">
                <a:srgbClr val="DD6BA6">
                  <a:tint val="44500"/>
                  <a:satMod val="160000"/>
                </a:srgbClr>
              </a:gs>
              <a:gs pos="100000">
                <a:srgbClr val="DD6BA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43" name="任意多边形 42"/>
          <p:cNvSpPr/>
          <p:nvPr/>
        </p:nvSpPr>
        <p:spPr>
          <a:xfrm rot="20269028">
            <a:off x="10474325" y="1212850"/>
            <a:ext cx="1454150" cy="561975"/>
          </a:xfrm>
          <a:prstGeom prst="ellipse">
            <a:avLst/>
          </a:prstGeom>
          <a:gradFill flip="none" rotWithShape="1">
            <a:gsLst>
              <a:gs pos="0">
                <a:srgbClr val="DD6BA6">
                  <a:shade val="30000"/>
                  <a:satMod val="115000"/>
                </a:srgbClr>
              </a:gs>
              <a:gs pos="50000">
                <a:srgbClr val="DD6BA6">
                  <a:shade val="67500"/>
                  <a:satMod val="115000"/>
                </a:srgbClr>
              </a:gs>
              <a:gs pos="100000">
                <a:srgbClr val="DD6BA6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44" name="任意多边形 43"/>
          <p:cNvSpPr/>
          <p:nvPr/>
        </p:nvSpPr>
        <p:spPr>
          <a:xfrm rot="19822463">
            <a:off x="2130425" y="2224088"/>
            <a:ext cx="625475" cy="608012"/>
          </a:xfrm>
          <a:prstGeom prst="ellipse">
            <a:avLst/>
          </a:prstGeom>
          <a:gradFill flip="none" rotWithShape="1">
            <a:gsLst>
              <a:gs pos="0">
                <a:srgbClr val="DD6BA6">
                  <a:shade val="30000"/>
                  <a:satMod val="115000"/>
                </a:srgbClr>
              </a:gs>
              <a:gs pos="50000">
                <a:srgbClr val="DD6BA6">
                  <a:shade val="67500"/>
                  <a:satMod val="115000"/>
                </a:srgbClr>
              </a:gs>
              <a:gs pos="100000">
                <a:srgbClr val="DD6BA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45" name="Rectangle 4"/>
          <p:cNvSpPr txBox="1">
            <a:spLocks noChangeArrowheads="1"/>
          </p:cNvSpPr>
          <p:nvPr/>
        </p:nvSpPr>
        <p:spPr bwMode="auto">
          <a:xfrm>
            <a:off x="-7938" y="7040563"/>
            <a:ext cx="12199938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200" tIns="30600" rIns="61200" bIns="30600" anchor="ctr"/>
          <a:lstStyle/>
          <a:p>
            <a:endParaRPr lang="zh-CN" altLang="zh-CN" sz="24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7" name="Рисунок 26" descr="L:\ЧИПУШКА\Графишки\мои фото\83059304_571951750059411_3192200765913432064_o.jpg"/>
          <p:cNvPicPr/>
          <p:nvPr/>
        </p:nvPicPr>
        <p:blipFill>
          <a:blip r:embed="rId3" cstate="print"/>
          <a:srcRect t="5424"/>
          <a:stretch>
            <a:fillRect/>
          </a:stretch>
        </p:blipFill>
        <p:spPr bwMode="auto">
          <a:xfrm>
            <a:off x="3466950" y="923970"/>
            <a:ext cx="4549967" cy="3028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任意多边形 39"/>
          <p:cNvSpPr/>
          <p:nvPr/>
        </p:nvSpPr>
        <p:spPr>
          <a:xfrm>
            <a:off x="8750137" y="3441049"/>
            <a:ext cx="689726" cy="728810"/>
          </a:xfrm>
          <a:prstGeom prst="ellipse">
            <a:avLst/>
          </a:prstGeom>
          <a:gradFill flip="none" rotWithShape="1">
            <a:gsLst>
              <a:gs pos="0">
                <a:srgbClr val="893BCD">
                  <a:shade val="30000"/>
                  <a:satMod val="115000"/>
                </a:srgbClr>
              </a:gs>
              <a:gs pos="50000">
                <a:srgbClr val="893BCD">
                  <a:shade val="67500"/>
                  <a:satMod val="115000"/>
                </a:srgbClr>
              </a:gs>
              <a:gs pos="100000">
                <a:srgbClr val="893BCD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49388" y="4435475"/>
            <a:ext cx="8499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Бізнес</a:t>
            </a:r>
            <a:r>
              <a:rPr lang="ru-RU" dirty="0"/>
              <a:t> план </a:t>
            </a:r>
            <a:r>
              <a:rPr lang="ru-RU" dirty="0" err="1"/>
              <a:t>видання</a:t>
            </a:r>
            <a:r>
              <a:rPr lang="ru-RU" dirty="0"/>
              <a:t> </a:t>
            </a:r>
            <a:r>
              <a:rPr lang="ru-RU" dirty="0" err="1"/>
              <a:t>казок</a:t>
            </a:r>
            <a:r>
              <a:rPr lang="ru-RU" dirty="0"/>
              <a:t> про </a:t>
            </a:r>
            <a:r>
              <a:rPr lang="ru-RU" dirty="0" err="1"/>
              <a:t>економіку</a:t>
            </a:r>
            <a:r>
              <a:rPr lang="ru-RU" dirty="0"/>
              <a:t> та </a:t>
            </a:r>
            <a:r>
              <a:rPr lang="ru-RU" dirty="0" err="1"/>
              <a:t>фінанси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endParaRPr lang="ru-RU" dirty="0"/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50"/>
                            </p:stCondLst>
                            <p:childTnLst>
                              <p:par>
                                <p:cTn id="24" presetID="2" presetClass="entr" presetSubtype="3" accel="7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accel="78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accel="7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accel="7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2" accel="7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2" accel="78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2" accel="7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2" accel="78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9" accel="7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950"/>
                            </p:stCondLst>
                            <p:childTnLst>
                              <p:par>
                                <p:cTn id="6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450"/>
                            </p:stCondLst>
                            <p:childTnLst>
                              <p:par>
                                <p:cTn id="69" presetID="2" presetClass="entr" presetSubtype="3" accel="78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0" grpId="0" animBg="1"/>
      <p:bldP spid="22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4" grpId="0" animBg="1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 flipH="1">
            <a:off x="207963" y="3497263"/>
            <a:ext cx="6340475" cy="447675"/>
          </a:xfrm>
          <a:prstGeom prst="rect">
            <a:avLst/>
          </a:prstGeom>
        </p:spPr>
        <p:txBody>
          <a:bodyPr lIns="145143" tIns="72571" rIns="145143" bIns="72571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uk-UA" altLang="zh-CN" sz="13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8434" name="矩形 17"/>
          <p:cNvSpPr>
            <a:spLocks noChangeArrowheads="1"/>
          </p:cNvSpPr>
          <p:nvPr/>
        </p:nvSpPr>
        <p:spPr bwMode="auto">
          <a:xfrm flipH="1">
            <a:off x="207963" y="933450"/>
            <a:ext cx="117284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143" tIns="72571" rIns="145143" bIns="72571">
            <a:spAutoFit/>
          </a:bodyPr>
          <a:lstStyle/>
          <a:p>
            <a:endParaRPr lang="uk-UA" sz="2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 bwMode="auto">
          <a:xfrm>
            <a:off x="-7938" y="7040563"/>
            <a:ext cx="12199938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1200" tIns="30600" rIns="61200" bIns="30600" anchor="ctr"/>
          <a:lstStyle/>
          <a:p>
            <a:endParaRPr lang="zh-CN" altLang="zh-CN" sz="2400" b="1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L:\ЧИПУШКА\Графишки\мои фото\1 (89).jpg"/>
          <p:cNvPicPr>
            <a:picLocks noChangeAspect="1" noChangeArrowheads="1"/>
          </p:cNvPicPr>
          <p:nvPr/>
        </p:nvPicPr>
        <p:blipFill>
          <a:blip r:embed="rId3" cstate="print"/>
          <a:srcRect l="23839" r="15828"/>
          <a:stretch>
            <a:fillRect/>
          </a:stretch>
        </p:blipFill>
        <p:spPr bwMode="auto">
          <a:xfrm>
            <a:off x="5581202" y="111970"/>
            <a:ext cx="3078867" cy="34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0069" y="2548059"/>
            <a:ext cx="3139799" cy="3900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9" name="Прямоугольник 10"/>
          <p:cNvSpPr>
            <a:spLocks noChangeArrowheads="1"/>
          </p:cNvSpPr>
          <p:nvPr/>
        </p:nvSpPr>
        <p:spPr bwMode="auto">
          <a:xfrm>
            <a:off x="2830513" y="3624263"/>
            <a:ext cx="6151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663" y="3390900"/>
            <a:ext cx="1974850" cy="229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任意多边形 39"/>
          <p:cNvSpPr/>
          <p:nvPr/>
        </p:nvSpPr>
        <p:spPr>
          <a:xfrm rot="20106417">
            <a:off x="8891588" y="936625"/>
            <a:ext cx="1155700" cy="577850"/>
          </a:xfrm>
          <a:prstGeom prst="ellipse">
            <a:avLst/>
          </a:prstGeom>
          <a:gradFill flip="none" rotWithShape="1">
            <a:gsLst>
              <a:gs pos="0">
                <a:srgbClr val="893BCD">
                  <a:tint val="66000"/>
                  <a:satMod val="160000"/>
                </a:srgbClr>
              </a:gs>
              <a:gs pos="50000">
                <a:srgbClr val="893BCD">
                  <a:tint val="44500"/>
                  <a:satMod val="160000"/>
                </a:srgbClr>
              </a:gs>
              <a:gs pos="100000">
                <a:srgbClr val="893BCD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15" name="任意多边形 37"/>
          <p:cNvSpPr/>
          <p:nvPr/>
        </p:nvSpPr>
        <p:spPr>
          <a:xfrm>
            <a:off x="3079750" y="3011488"/>
            <a:ext cx="641350" cy="40005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17" name="任意多边形 41"/>
          <p:cNvSpPr/>
          <p:nvPr/>
        </p:nvSpPr>
        <p:spPr>
          <a:xfrm rot="2931735">
            <a:off x="3986212" y="765176"/>
            <a:ext cx="1006475" cy="577850"/>
          </a:xfrm>
          <a:prstGeom prst="ellipse">
            <a:avLst/>
          </a:prstGeom>
          <a:gradFill flip="none" rotWithShape="1">
            <a:gsLst>
              <a:gs pos="0">
                <a:srgbClr val="DD6BA6">
                  <a:tint val="66000"/>
                  <a:satMod val="160000"/>
                </a:srgbClr>
              </a:gs>
              <a:gs pos="50000">
                <a:srgbClr val="DD6BA6">
                  <a:tint val="44500"/>
                  <a:satMod val="160000"/>
                </a:srgbClr>
              </a:gs>
              <a:gs pos="100000">
                <a:srgbClr val="DD6BA6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19" name="任意多边形 43"/>
          <p:cNvSpPr/>
          <p:nvPr/>
        </p:nvSpPr>
        <p:spPr>
          <a:xfrm rot="19822463">
            <a:off x="9802813" y="1889125"/>
            <a:ext cx="623887" cy="608013"/>
          </a:xfrm>
          <a:prstGeom prst="ellipse">
            <a:avLst/>
          </a:prstGeom>
          <a:gradFill flip="none" rotWithShape="1">
            <a:gsLst>
              <a:gs pos="0">
                <a:srgbClr val="DD6BA6">
                  <a:shade val="30000"/>
                  <a:satMod val="115000"/>
                </a:srgbClr>
              </a:gs>
              <a:gs pos="50000">
                <a:srgbClr val="DD6BA6">
                  <a:shade val="67500"/>
                  <a:satMod val="115000"/>
                </a:srgbClr>
              </a:gs>
              <a:gs pos="100000">
                <a:srgbClr val="DD6BA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20" name="任意多边形 36"/>
          <p:cNvSpPr/>
          <p:nvPr/>
        </p:nvSpPr>
        <p:spPr>
          <a:xfrm>
            <a:off x="10910888" y="704850"/>
            <a:ext cx="495300" cy="304800"/>
          </a:xfrm>
          <a:prstGeom prst="ellipse">
            <a:avLst/>
          </a:prstGeom>
          <a:gradFill flip="none" rotWithShape="1">
            <a:gsLst>
              <a:gs pos="0">
                <a:srgbClr val="893BCD">
                  <a:tint val="66000"/>
                  <a:satMod val="160000"/>
                </a:srgbClr>
              </a:gs>
              <a:gs pos="50000">
                <a:srgbClr val="893BCD">
                  <a:tint val="44500"/>
                  <a:satMod val="160000"/>
                </a:srgbClr>
              </a:gs>
              <a:gs pos="100000">
                <a:srgbClr val="893BCD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22" name="任意多边形 38"/>
          <p:cNvSpPr/>
          <p:nvPr/>
        </p:nvSpPr>
        <p:spPr>
          <a:xfrm rot="4178014">
            <a:off x="2760663" y="827088"/>
            <a:ext cx="400050" cy="6413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23" name="任意多边形 40"/>
          <p:cNvSpPr/>
          <p:nvPr/>
        </p:nvSpPr>
        <p:spPr>
          <a:xfrm rot="2031110">
            <a:off x="7177235" y="3731986"/>
            <a:ext cx="491959" cy="352927"/>
          </a:xfrm>
          <a:prstGeom prst="ellipse">
            <a:avLst/>
          </a:prstGeom>
          <a:gradFill flip="none" rotWithShape="1">
            <a:gsLst>
              <a:gs pos="0">
                <a:srgbClr val="DD6BA6">
                  <a:tint val="66000"/>
                  <a:satMod val="160000"/>
                </a:srgbClr>
              </a:gs>
              <a:gs pos="50000">
                <a:srgbClr val="DD6BA6">
                  <a:tint val="44500"/>
                  <a:satMod val="160000"/>
                </a:srgbClr>
              </a:gs>
              <a:gs pos="100000">
                <a:srgbClr val="DD6BA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24" name="任意多边形 36"/>
          <p:cNvSpPr/>
          <p:nvPr/>
        </p:nvSpPr>
        <p:spPr>
          <a:xfrm>
            <a:off x="495300" y="2898775"/>
            <a:ext cx="495300" cy="304800"/>
          </a:xfrm>
          <a:prstGeom prst="ellipse">
            <a:avLst/>
          </a:prstGeom>
          <a:gradFill flip="none" rotWithShape="1">
            <a:gsLst>
              <a:gs pos="0">
                <a:srgbClr val="893BCD">
                  <a:tint val="66000"/>
                  <a:satMod val="160000"/>
                </a:srgbClr>
              </a:gs>
              <a:gs pos="50000">
                <a:srgbClr val="893BCD">
                  <a:tint val="44500"/>
                  <a:satMod val="160000"/>
                </a:srgbClr>
              </a:gs>
              <a:gs pos="100000">
                <a:srgbClr val="893BCD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7663" y="346347"/>
            <a:ext cx="49732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Розробник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Закаблукова</a:t>
            </a:r>
            <a:r>
              <a:rPr lang="ru-RU" dirty="0" smtClean="0"/>
              <a:t> </a:t>
            </a:r>
            <a:r>
              <a:rPr lang="ru-RU" dirty="0" err="1" smtClean="0"/>
              <a:t>Лідія</a:t>
            </a:r>
            <a:r>
              <a:rPr lang="ru-RU" dirty="0" smtClean="0"/>
              <a:t> студентка </a:t>
            </a:r>
            <a:r>
              <a:rPr lang="ru-RU" dirty="0"/>
              <a:t>5 </a:t>
            </a:r>
            <a:r>
              <a:rPr lang="ru-RU" dirty="0" smtClean="0"/>
              <a:t>курсу заочного </a:t>
            </a:r>
            <a:r>
              <a:rPr lang="ru-RU" dirty="0" err="1" smtClean="0"/>
              <a:t>відділення</a:t>
            </a:r>
            <a:r>
              <a:rPr lang="ru-RU" dirty="0" smtClean="0"/>
              <a:t> </a:t>
            </a:r>
            <a:r>
              <a:rPr lang="ru-RU" dirty="0" err="1" smtClean="0"/>
              <a:t>Спеціальності</a:t>
            </a:r>
            <a:r>
              <a:rPr lang="ru-RU" dirty="0"/>
              <a:t>  "</a:t>
            </a:r>
            <a:r>
              <a:rPr lang="ru-RU" dirty="0" err="1"/>
              <a:t>Облік</a:t>
            </a:r>
            <a:r>
              <a:rPr lang="ru-RU" dirty="0"/>
              <a:t> та </a:t>
            </a:r>
            <a:r>
              <a:rPr lang="ru-RU" dirty="0" smtClean="0"/>
              <a:t>аудит "</a:t>
            </a:r>
            <a:r>
              <a:rPr lang="ru-RU" dirty="0" err="1"/>
              <a:t>Кафедри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, </a:t>
            </a:r>
            <a:r>
              <a:rPr lang="ru-RU" dirty="0" err="1"/>
              <a:t>аналізу</a:t>
            </a:r>
            <a:r>
              <a:rPr lang="ru-RU" dirty="0"/>
              <a:t>, </a:t>
            </a:r>
            <a:r>
              <a:rPr lang="ru-RU" dirty="0" err="1"/>
              <a:t>оподаткування</a:t>
            </a:r>
            <a:r>
              <a:rPr lang="ru-RU" dirty="0"/>
              <a:t> та аудиту </a:t>
            </a:r>
            <a:r>
              <a:rPr lang="ru-RU" dirty="0" err="1"/>
              <a:t>Інженерного</a:t>
            </a:r>
            <a:r>
              <a:rPr lang="ru-RU" dirty="0"/>
              <a:t> </a:t>
            </a:r>
            <a:r>
              <a:rPr lang="ru-RU" dirty="0" err="1" smtClean="0"/>
              <a:t>інституту</a:t>
            </a:r>
            <a:endParaRPr lang="ru-RU" dirty="0" smtClean="0"/>
          </a:p>
          <a:p>
            <a:r>
              <a:rPr lang="ru-RU" dirty="0" err="1" smtClean="0"/>
              <a:t>Запорізького</a:t>
            </a:r>
            <a:r>
              <a:rPr lang="ru-RU" dirty="0" smtClean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endParaRPr lang="ru-RU" dirty="0"/>
          </a:p>
        </p:txBody>
      </p:sp>
      <p:sp>
        <p:nvSpPr>
          <p:cNvPr id="25" name="Прямоугольник 10"/>
          <p:cNvSpPr>
            <a:spLocks noChangeArrowheads="1"/>
          </p:cNvSpPr>
          <p:nvPr/>
        </p:nvSpPr>
        <p:spPr bwMode="auto">
          <a:xfrm>
            <a:off x="2982913" y="3776663"/>
            <a:ext cx="6151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78113" y="362856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Керівник</a:t>
            </a:r>
            <a:endParaRPr lang="ru-RU" dirty="0" smtClean="0"/>
          </a:p>
          <a:p>
            <a:r>
              <a:rPr lang="ru-RU" dirty="0" smtClean="0"/>
              <a:t>доктор </a:t>
            </a:r>
            <a:r>
              <a:rPr lang="ru-RU" dirty="0" err="1"/>
              <a:t>економічних</a:t>
            </a:r>
            <a:r>
              <a:rPr lang="ru-RU" dirty="0"/>
              <a:t> наук, </a:t>
            </a:r>
            <a:r>
              <a:rPr lang="ru-RU" dirty="0" err="1" smtClean="0"/>
              <a:t>професор</a:t>
            </a:r>
            <a:endParaRPr lang="ru-RU" dirty="0" smtClean="0"/>
          </a:p>
          <a:p>
            <a:r>
              <a:rPr lang="ru-RU" dirty="0" err="1" smtClean="0"/>
              <a:t>Завідувач</a:t>
            </a:r>
            <a:r>
              <a:rPr lang="ru-RU" dirty="0" smtClean="0"/>
              <a:t> </a:t>
            </a:r>
            <a:r>
              <a:rPr lang="ru-RU" dirty="0" err="1"/>
              <a:t>кафедри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, </a:t>
            </a:r>
            <a:r>
              <a:rPr lang="ru-RU" dirty="0" err="1"/>
              <a:t>аналізу</a:t>
            </a:r>
            <a:r>
              <a:rPr lang="ru-RU" dirty="0"/>
              <a:t>, </a:t>
            </a:r>
            <a:r>
              <a:rPr lang="ru-RU" dirty="0" err="1"/>
              <a:t>оподаткування</a:t>
            </a:r>
            <a:r>
              <a:rPr lang="ru-RU" dirty="0"/>
              <a:t> та </a:t>
            </a:r>
            <a:r>
              <a:rPr lang="ru-RU" dirty="0" smtClean="0"/>
              <a:t>аудиту </a:t>
            </a:r>
            <a:r>
              <a:rPr lang="ru-RU" dirty="0" err="1" smtClean="0"/>
              <a:t>Інженерного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endParaRPr lang="ru-RU" dirty="0" smtClean="0"/>
          </a:p>
          <a:p>
            <a:r>
              <a:rPr lang="ru-RU" dirty="0" err="1" smtClean="0"/>
              <a:t>Запорізького</a:t>
            </a:r>
            <a:r>
              <a:rPr lang="ru-RU" dirty="0" smtClean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 smtClean="0"/>
              <a:t>університету</a:t>
            </a:r>
            <a:endParaRPr lang="ru-RU" dirty="0" smtClean="0"/>
          </a:p>
          <a:p>
            <a:r>
              <a:rPr lang="ru-RU" dirty="0" err="1" smtClean="0"/>
              <a:t>Меліхова</a:t>
            </a:r>
            <a:r>
              <a:rPr lang="ru-RU" dirty="0" smtClean="0"/>
              <a:t> </a:t>
            </a:r>
            <a:r>
              <a:rPr lang="ru-RU" dirty="0" err="1"/>
              <a:t>Тетяна</a:t>
            </a:r>
            <a:r>
              <a:rPr lang="ru-RU" dirty="0"/>
              <a:t> </a:t>
            </a:r>
            <a:r>
              <a:rPr lang="ru-RU" dirty="0" err="1"/>
              <a:t>Олегівна</a:t>
            </a:r>
            <a:endParaRPr lang="ru-RU" dirty="0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3" accel="7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accel="78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accel="78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accel="78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accel="7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accel="7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accel="78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accel="7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3" grpId="0" animBg="1"/>
      <p:bldP spid="15" grpId="0" animBg="1"/>
      <p:bldP spid="17" grpId="0" animBg="1"/>
      <p:bldP spid="19" grpId="0" animBg="1"/>
      <p:bldP spid="20" grpId="0" animBg="1"/>
      <p:bldP spid="2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>
          <a:xfrm>
            <a:off x="1185863" y="260350"/>
            <a:ext cx="4333875" cy="527050"/>
          </a:xfrm>
        </p:spPr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Основные положения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313" y="751344"/>
            <a:ext cx="109292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Мета </a:t>
            </a:r>
            <a:r>
              <a:rPr lang="ru-RU" dirty="0" err="1"/>
              <a:t>соціального</a:t>
            </a:r>
            <a:r>
              <a:rPr lang="ru-RU" dirty="0"/>
              <a:t> проекту – </a:t>
            </a:r>
            <a:r>
              <a:rPr lang="ru-RU" dirty="0" err="1"/>
              <a:t>виробництво</a:t>
            </a:r>
            <a:r>
              <a:rPr lang="ru-RU" dirty="0"/>
              <a:t> книг </a:t>
            </a:r>
            <a:r>
              <a:rPr lang="ru-RU" dirty="0" err="1"/>
              <a:t>ручної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аудіокниг</a:t>
            </a:r>
            <a:r>
              <a:rPr lang="ru-RU" dirty="0"/>
              <a:t> з </a:t>
            </a:r>
            <a:r>
              <a:rPr lang="ru-RU" dirty="0" err="1"/>
              <a:t>економічним</a:t>
            </a:r>
            <a:r>
              <a:rPr lang="ru-RU" dirty="0"/>
              <a:t> </a:t>
            </a:r>
            <a:r>
              <a:rPr lang="ru-RU" dirty="0" err="1"/>
              <a:t>напрямом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подальша</a:t>
            </a:r>
            <a:r>
              <a:rPr lang="ru-RU" dirty="0"/>
              <a:t> </a:t>
            </a:r>
            <a:r>
              <a:rPr lang="ru-RU" dirty="0" err="1"/>
              <a:t>реалізація</a:t>
            </a:r>
            <a:r>
              <a:rPr lang="ru-RU" dirty="0"/>
              <a:t> у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книгарень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Цільова</a:t>
            </a:r>
            <a:r>
              <a:rPr lang="ru-RU" dirty="0" smtClean="0"/>
              <a:t> </a:t>
            </a:r>
            <a:r>
              <a:rPr lang="ru-RU" dirty="0" err="1"/>
              <a:t>аудиторія</a:t>
            </a:r>
            <a:r>
              <a:rPr lang="ru-RU" dirty="0"/>
              <a:t> проекту -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дошкільного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та </a:t>
            </a:r>
            <a:r>
              <a:rPr lang="ru-RU" dirty="0" err="1"/>
              <a:t>закінчуючи</a:t>
            </a:r>
            <a:r>
              <a:rPr lang="ru-RU" dirty="0"/>
              <a:t> </a:t>
            </a:r>
            <a:r>
              <a:rPr lang="ru-RU" dirty="0" err="1"/>
              <a:t>старшокласниками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з </a:t>
            </a:r>
            <a:r>
              <a:rPr lang="ru-RU" dirty="0" err="1"/>
              <a:t>обмеженими</a:t>
            </a:r>
            <a:r>
              <a:rPr lang="ru-RU" dirty="0"/>
              <a:t> </a:t>
            </a:r>
            <a:r>
              <a:rPr lang="ru-RU" dirty="0" err="1"/>
              <a:t>можливостями</a:t>
            </a:r>
            <a:r>
              <a:rPr lang="ru-RU" dirty="0"/>
              <a:t> </a:t>
            </a:r>
            <a:r>
              <a:rPr lang="ru-RU" dirty="0" err="1"/>
              <a:t>зору</a:t>
            </a:r>
            <a:r>
              <a:rPr lang="ru-RU" dirty="0"/>
              <a:t> та слуху.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err="1"/>
              <a:t>читання</a:t>
            </a:r>
            <a:r>
              <a:rPr lang="ru-RU" dirty="0"/>
              <a:t> в </a:t>
            </a:r>
            <a:r>
              <a:rPr lang="ru-RU" dirty="0" err="1"/>
              <a:t>асортименті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надані</a:t>
            </a:r>
            <a:r>
              <a:rPr lang="ru-RU" dirty="0"/>
              <a:t> книжки </a:t>
            </a:r>
            <a:r>
              <a:rPr lang="ru-RU" dirty="0" err="1"/>
              <a:t>друкованого</a:t>
            </a:r>
            <a:r>
              <a:rPr lang="ru-RU" dirty="0"/>
              <a:t> та </a:t>
            </a:r>
            <a:r>
              <a:rPr lang="ru-RU" dirty="0" err="1"/>
              <a:t>аудіо</a:t>
            </a:r>
            <a:r>
              <a:rPr lang="ru-RU" dirty="0"/>
              <a:t> формату, </a:t>
            </a:r>
            <a:r>
              <a:rPr lang="ru-RU" dirty="0" err="1"/>
              <a:t>які</a:t>
            </a:r>
            <a:r>
              <a:rPr lang="ru-RU" dirty="0"/>
              <a:t> дозволять </a:t>
            </a:r>
            <a:r>
              <a:rPr lang="ru-RU" dirty="0" err="1"/>
              <a:t>дітям</a:t>
            </a:r>
            <a:r>
              <a:rPr lang="ru-RU" dirty="0"/>
              <a:t> у юному </a:t>
            </a:r>
            <a:r>
              <a:rPr lang="ru-RU" dirty="0" err="1"/>
              <a:t>віці</a:t>
            </a:r>
            <a:r>
              <a:rPr lang="ru-RU" dirty="0"/>
              <a:t> </a:t>
            </a:r>
            <a:r>
              <a:rPr lang="ru-RU" dirty="0" err="1"/>
              <a:t>пізнавати</a:t>
            </a:r>
            <a:r>
              <a:rPr lang="ru-RU" dirty="0"/>
              <a:t> </a:t>
            </a:r>
            <a:r>
              <a:rPr lang="ru-RU" dirty="0" err="1"/>
              <a:t>цікавий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та </a:t>
            </a:r>
            <a:r>
              <a:rPr lang="ru-RU" dirty="0" err="1"/>
              <a:t>фінансів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Неймовірні</a:t>
            </a:r>
            <a:r>
              <a:rPr lang="ru-RU" dirty="0" smtClean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героїв</a:t>
            </a:r>
            <a:r>
              <a:rPr lang="ru-RU" dirty="0"/>
              <a:t> </a:t>
            </a:r>
            <a:r>
              <a:rPr lang="ru-RU" dirty="0" err="1"/>
              <a:t>допоможуть</a:t>
            </a:r>
            <a:r>
              <a:rPr lang="ru-RU" dirty="0"/>
              <a:t>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економічну</a:t>
            </a:r>
            <a:r>
              <a:rPr lang="ru-RU" dirty="0"/>
              <a:t> </a:t>
            </a:r>
            <a:r>
              <a:rPr lang="ru-RU" dirty="0" err="1"/>
              <a:t>грамотність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та </a:t>
            </a:r>
            <a:r>
              <a:rPr lang="ru-RU" dirty="0" err="1"/>
              <a:t>розкрити</a:t>
            </a:r>
            <a:r>
              <a:rPr lang="ru-RU" dirty="0"/>
              <a:t> роль </a:t>
            </a:r>
            <a:r>
              <a:rPr lang="ru-RU" dirty="0" err="1"/>
              <a:t>економіки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Казки дозволять </a:t>
            </a:r>
            <a:r>
              <a:rPr lang="ru-RU" dirty="0" err="1"/>
              <a:t>розвинути</a:t>
            </a:r>
            <a:r>
              <a:rPr lang="ru-RU" dirty="0"/>
              <a:t> </a:t>
            </a:r>
            <a:r>
              <a:rPr lang="ru-RU" dirty="0" err="1"/>
              <a:t>світогляд</a:t>
            </a:r>
            <a:r>
              <a:rPr lang="ru-RU" dirty="0"/>
              <a:t>, а </a:t>
            </a:r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ілюстрації</a:t>
            </a:r>
            <a:r>
              <a:rPr lang="ru-RU" dirty="0"/>
              <a:t> </a:t>
            </a:r>
            <a:r>
              <a:rPr lang="ru-RU" dirty="0" err="1"/>
              <a:t>занурять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у </a:t>
            </a:r>
            <a:r>
              <a:rPr lang="ru-RU" dirty="0" err="1"/>
              <a:t>нагальні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зовнішнього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Через </a:t>
            </a:r>
            <a:r>
              <a:rPr lang="ru-RU" dirty="0" err="1"/>
              <a:t>зрозумілу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 </a:t>
            </a:r>
            <a:r>
              <a:rPr lang="ru-RU" dirty="0" err="1"/>
              <a:t>казок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матиме</a:t>
            </a:r>
            <a:r>
              <a:rPr lang="ru-RU" dirty="0"/>
              <a:t> </a:t>
            </a:r>
            <a:r>
              <a:rPr lang="ru-RU" dirty="0" err="1"/>
              <a:t>змогу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про </a:t>
            </a:r>
            <a:r>
              <a:rPr lang="ru-RU" dirty="0" err="1"/>
              <a:t>економіку</a:t>
            </a:r>
            <a:r>
              <a:rPr lang="ru-RU" dirty="0"/>
              <a:t> та </a:t>
            </a:r>
            <a:r>
              <a:rPr lang="ru-RU" dirty="0" err="1"/>
              <a:t>фінанси</a:t>
            </a:r>
            <a:r>
              <a:rPr lang="ru-RU" dirty="0"/>
              <a:t> та дозволить </a:t>
            </a:r>
            <a:r>
              <a:rPr lang="ru-RU" dirty="0" err="1"/>
              <a:t>йти</a:t>
            </a:r>
            <a:r>
              <a:rPr lang="ru-RU" dirty="0"/>
              <a:t> у </a:t>
            </a:r>
            <a:r>
              <a:rPr lang="ru-RU" dirty="0" err="1"/>
              <a:t>майбутнє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новими</a:t>
            </a:r>
            <a:r>
              <a:rPr lang="ru-RU" dirty="0"/>
              <a:t> </a:t>
            </a:r>
            <a:r>
              <a:rPr lang="ru-RU" dirty="0" err="1"/>
              <a:t>технологіями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/>
              <a:t>проект –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моєї</a:t>
            </a:r>
            <a:r>
              <a:rPr lang="ru-RU" dirty="0"/>
              <a:t> </a:t>
            </a:r>
            <a:r>
              <a:rPr lang="ru-RU" dirty="0" err="1"/>
              <a:t>мрії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Я знаю потреби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і </a:t>
            </a:r>
            <a:r>
              <a:rPr lang="ru-RU" dirty="0" err="1"/>
              <a:t>дуже</a:t>
            </a:r>
            <a:r>
              <a:rPr lang="ru-RU" dirty="0"/>
              <a:t> хочу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допомогти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272980"/>
              </p:ext>
            </p:extLst>
          </p:nvPr>
        </p:nvGraphicFramePr>
        <p:xfrm>
          <a:off x="977578" y="1223547"/>
          <a:ext cx="10350822" cy="484931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260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10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16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Ризики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Ймовірність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виникнення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Ступінь</a:t>
                      </a:r>
                      <a:r>
                        <a:rPr lang="ru-RU" sz="1600" b="1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ризику</a:t>
                      </a:r>
                      <a:endParaRPr lang="ru-RU" sz="1600" b="1" noProof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Шляхи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управління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ризиками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Виробничий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вихід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 ладу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обладнання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600" noProof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Низька</a:t>
                      </a:r>
                      <a:endParaRPr lang="ru-RU" sz="1600" noProof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Вкрай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низька</a:t>
                      </a:r>
                      <a:endParaRPr lang="ru-RU" sz="1600" noProof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Придбання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обладнання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перевіреного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постачальника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наявність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гарантій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дотримання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правил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експлуатації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наймання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кваліфікованого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персоналу</a:t>
                      </a:r>
                      <a:endParaRPr lang="ru-RU" sz="1600" noProof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Кадровий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дефіцит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кваліфікованого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персоналу)</a:t>
                      </a:r>
                      <a:endParaRPr lang="ru-RU" sz="1600" noProof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Середня</a:t>
                      </a:r>
                      <a:endParaRPr lang="ru-RU" sz="1600" noProof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Високий</a:t>
                      </a:r>
                      <a:endParaRPr lang="ru-RU" sz="1600" noProof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Пошук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та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підбір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персоналу на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етапі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планування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бізнесу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наявність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кістяка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команди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пропозиція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більш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вигідних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умов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співробітникам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ніж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конкурентів</a:t>
                      </a:r>
                      <a:endParaRPr lang="ru-RU" sz="1600" noProof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Комерційний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виживання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ринку: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демпінг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маркетингові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війни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копіювання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600" noProof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Середня</a:t>
                      </a:r>
                      <a:endParaRPr lang="ru-RU" sz="1600" noProof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Середній</a:t>
                      </a:r>
                      <a:endParaRPr lang="ru-RU" sz="1600" noProof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Реклама,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підтримка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високого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рівня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сервісу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орієнтованість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клієнта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отримання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зворотного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зв'язку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від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клієнтів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наявність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фінансової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подушки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безпеки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початковому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етапі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роботи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використання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всіх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конкурентних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переваг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наявність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програми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лояльності</a:t>
                      </a:r>
                      <a:endParaRPr lang="ru-RU" sz="1600" noProof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Страховий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надзвичайна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ситуація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стихійне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лихо,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пожежа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крадіжка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600" noProof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Вкрай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низька</a:t>
                      </a:r>
                      <a:endParaRPr lang="ru-RU" sz="1600" noProof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Високий</a:t>
                      </a:r>
                      <a:endParaRPr lang="ru-RU" sz="1600" noProof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Установка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охоронно-пожежної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сигналізації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дотримання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протипожежних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норм, правил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охорони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праці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та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техніки</a:t>
                      </a:r>
                      <a:r>
                        <a:rPr lang="ru-RU" sz="1600" noProof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noProof="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безпеки</a:t>
                      </a:r>
                      <a:endParaRPr lang="ru-RU" sz="1600" noProof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106" marR="63106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787400" y="293688"/>
            <a:ext cx="11404600" cy="461962"/>
          </a:xfrm>
        </p:spPr>
        <p:txBody>
          <a:bodyPr lIns="91440" tIns="45720" rIns="91440" bIns="45720">
            <a:spAutoFit/>
          </a:bodyPr>
          <a:lstStyle/>
          <a:p>
            <a:pPr indent="45085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Можливі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ризики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шляхи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ними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517784"/>
              </p:ext>
            </p:extLst>
          </p:nvPr>
        </p:nvGraphicFramePr>
        <p:xfrm>
          <a:off x="994039" y="1002045"/>
          <a:ext cx="9927962" cy="510017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587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27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Витрати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Одиниця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виміру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Кількість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Вартість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одиниці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грн.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Загальна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вартість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грн.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Матеріальні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550"/>
                        </a:spcBef>
                        <a:spcAft>
                          <a:spcPts val="390"/>
                        </a:spcAft>
                      </a:pPr>
                      <a:r>
                        <a:rPr lang="ru-RU" sz="1600" kern="0" spc="-5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Комп'ютерний</a:t>
                      </a:r>
                      <a:r>
                        <a:rPr lang="ru-RU" sz="1600" kern="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0" spc="-5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процесор</a:t>
                      </a:r>
                      <a:r>
                        <a:rPr lang="ru-RU" sz="1600" kern="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0" spc="-5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it-blok</a:t>
                      </a:r>
                      <a:r>
                        <a:rPr lang="ru-RU" sz="1600" kern="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0" spc="-55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ігровий</a:t>
                      </a:r>
                      <a:r>
                        <a:rPr lang="ru-RU" sz="1600" kern="0" spc="-55" dirty="0" smtClean="0">
                          <a:latin typeface="Times New Roman" pitchFamily="18" charset="0"/>
                          <a:cs typeface="Times New Roman" pitchFamily="18" charset="0"/>
                        </a:rPr>
                        <a:t> i99900kd</a:t>
                      </a:r>
                      <a:endParaRPr lang="ru-RU" sz="1600" b="0" kern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одиниць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2 000,00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42 000,00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VEIKK VK1560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15,6-дюймовий </a:t>
                      </a: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цифровий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планшет LCD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IPS </a:t>
                      </a:r>
                      <a:endParaRPr lang="ru-RU" sz="1600" b="1" dirty="0">
                        <a:solidFill>
                          <a:srgbClr val="4F81BD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одиниць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13000,00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13 000,00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Авторські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права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послуг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1650,00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1 650,00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Комунальні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послуги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електроенергія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Вт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550</a:t>
                      </a:r>
                      <a:endParaRPr lang="ru-RU" sz="1600" dirty="0"/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1,60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880,00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Інші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матеріали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одиниць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450,00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Послуги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друкарні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книг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10 000,00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Усього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прямих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матеріальних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витрат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67 980,00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Трудові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Робота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графічного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дизайнера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люд.-год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Робота автора проекту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люд.-год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Послуги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звукозапису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та монтажу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хвилин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6,00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1 440,00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Усього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прямих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трудових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витрат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020,00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Прямі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виробничі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витрати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- </a:t>
                      </a:r>
                      <a:r>
                        <a:rPr lang="ru-RU" sz="18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всього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1196975" y="239713"/>
            <a:ext cx="10077450" cy="498475"/>
          </a:xfrm>
          <a:solidFill>
            <a:srgbClr val="FFFFFF"/>
          </a:solidFill>
        </p:spPr>
        <p:txBody>
          <a:bodyPr lIns="91440" tIns="126960" rIns="91440" bIns="0">
            <a:spAutoFit/>
          </a:bodyPr>
          <a:lstStyle/>
          <a:p>
            <a:pPr indent="450850" eaLnBrk="0" hangingPunct="0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2. План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1185863" y="260350"/>
            <a:ext cx="4333875" cy="52705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Таблица 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Фінансовий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план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977427"/>
              </p:ext>
            </p:extLst>
          </p:nvPr>
        </p:nvGraphicFramePr>
        <p:xfrm>
          <a:off x="333634" y="1095355"/>
          <a:ext cx="11574849" cy="5613513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779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17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36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9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7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2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43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91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223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667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9223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4334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013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Найменовання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Разом за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рік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6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Виручка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місяць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575,0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Інші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доходи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653"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Інвестиції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90,0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9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Доходи - 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665,0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Поточні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витрати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Придбання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обладнання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-55,0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персонал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-22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-22</a:t>
                      </a:r>
                      <a:r>
                        <a:rPr kumimoji="0" lang="uk-U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-22</a:t>
                      </a:r>
                      <a:r>
                        <a:rPr kumimoji="0" lang="uk-U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-22</a:t>
                      </a:r>
                      <a:r>
                        <a:rPr kumimoji="0" lang="uk-U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-22</a:t>
                      </a:r>
                      <a:r>
                        <a:rPr kumimoji="0" lang="uk-U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-22</a:t>
                      </a:r>
                      <a:r>
                        <a:rPr kumimoji="0" lang="uk-U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-22</a:t>
                      </a:r>
                      <a:r>
                        <a:rPr kumimoji="0" lang="uk-U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-22</a:t>
                      </a:r>
                      <a:r>
                        <a:rPr kumimoji="0" lang="uk-U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-22</a:t>
                      </a:r>
                      <a:r>
                        <a:rPr kumimoji="0" lang="uk-U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-22</a:t>
                      </a:r>
                      <a:r>
                        <a:rPr kumimoji="0" lang="uk-U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-22</a:t>
                      </a:r>
                      <a:r>
                        <a:rPr kumimoji="0" lang="uk-U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-22</a:t>
                      </a:r>
                      <a:r>
                        <a:rPr kumimoji="0" lang="uk-UA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-264,0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3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Нематеріальні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активи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-1,65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-1,65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-1,65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-1,65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-1,65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-1,65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-1,65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-1,65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-1,65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-1,65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-1,65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-1,65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-19,8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Комунальні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послуги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-10,8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2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Інші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витрати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-1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-1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-1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-1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-1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-1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-1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-1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-1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-1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-1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-125,4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41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Повернення</a:t>
                      </a: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інвестицій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-25,0</a:t>
                      </a:r>
                      <a:endParaRPr lang="ru-RU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-10,0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-5,5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-5,5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-5,5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-5,5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-5,5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-5,5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-5,5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-5,5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-5,5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-5,5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-90,0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0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поточних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витрат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-115,0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-565,0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02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Чистий</a:t>
                      </a:r>
                      <a:r>
                        <a:rPr lang="ru-RU" sz="1800" b="1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прибуток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9,5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9,5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9,5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9,5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9,5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9,5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9,5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9,5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9,5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9,5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284" marR="57284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3555" name="Заголовок 1"/>
          <p:cNvSpPr txBox="1">
            <a:spLocks/>
          </p:cNvSpPr>
          <p:nvPr/>
        </p:nvSpPr>
        <p:spPr bwMode="auto">
          <a:xfrm>
            <a:off x="10071100" y="679450"/>
            <a:ext cx="139223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45143" tIns="72571" rIns="145143" bIns="72571" anchor="ctr"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Тыс.грн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745694"/>
              </p:ext>
            </p:extLst>
          </p:nvPr>
        </p:nvGraphicFramePr>
        <p:xfrm>
          <a:off x="1689904" y="1282700"/>
          <a:ext cx="8213460" cy="336059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55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0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7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Статті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витрат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Сума,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грн.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253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Основні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засоби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Обладнання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55 000,0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00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Нематеріальні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активи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Авторські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права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253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Оборотні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кошти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Сировина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і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матеріали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2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Послуги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10 880,0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2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Інше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22 020,0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25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ВСЬОГОвитрат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90 000,0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1185863" y="323850"/>
            <a:ext cx="8559800" cy="400050"/>
          </a:xfrm>
        </p:spPr>
        <p:txBody>
          <a:bodyPr lIns="91440" tIns="45720" rIns="91440" bIns="45720">
            <a:spAutoFit/>
          </a:bodyPr>
          <a:lstStyle/>
          <a:p>
            <a:pPr indent="450850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4.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інвестицій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802876"/>
              </p:ext>
            </p:extLst>
          </p:nvPr>
        </p:nvGraphicFramePr>
        <p:xfrm>
          <a:off x="3030006" y="4974079"/>
          <a:ext cx="5224307" cy="433146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224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3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Термін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окупності</a:t>
                      </a:r>
                      <a:r>
                        <a:rPr lang="ru-RU" sz="2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проекту – 12 </a:t>
                      </a:r>
                      <a:r>
                        <a:rPr lang="ru-RU" sz="2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місяців</a:t>
                      </a:r>
                      <a:endParaRPr lang="ru-RU" sz="2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руглая лента лицом вверх 3"/>
          <p:cNvSpPr/>
          <p:nvPr/>
        </p:nvSpPr>
        <p:spPr>
          <a:xfrm>
            <a:off x="629557" y="1357541"/>
            <a:ext cx="10507663" cy="858500"/>
          </a:xfrm>
          <a:prstGeom prst="ellipseRibbon2">
            <a:avLst>
              <a:gd name="adj1" fmla="val 18027"/>
              <a:gd name="adj2" fmla="val 49658"/>
              <a:gd name="adj3" fmla="val 0"/>
            </a:avLst>
          </a:prstGeom>
          <a:gradFill flip="none" rotWithShape="1"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Дякую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4000" dirty="0" err="1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3" name="任意多边形 36"/>
          <p:cNvSpPr/>
          <p:nvPr/>
        </p:nvSpPr>
        <p:spPr>
          <a:xfrm>
            <a:off x="4316413" y="514350"/>
            <a:ext cx="495300" cy="304800"/>
          </a:xfrm>
          <a:prstGeom prst="ellipse">
            <a:avLst/>
          </a:prstGeom>
          <a:gradFill flip="none" rotWithShape="1">
            <a:gsLst>
              <a:gs pos="0">
                <a:srgbClr val="893BCD">
                  <a:tint val="66000"/>
                  <a:satMod val="160000"/>
                </a:srgbClr>
              </a:gs>
              <a:gs pos="50000">
                <a:srgbClr val="893BCD">
                  <a:tint val="44500"/>
                  <a:satMod val="160000"/>
                </a:srgbClr>
              </a:gs>
              <a:gs pos="100000">
                <a:srgbClr val="893BCD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5" name="任意多边形 42"/>
          <p:cNvSpPr/>
          <p:nvPr/>
        </p:nvSpPr>
        <p:spPr>
          <a:xfrm rot="20269028">
            <a:off x="10239375" y="768350"/>
            <a:ext cx="1454150" cy="561975"/>
          </a:xfrm>
          <a:prstGeom prst="ellipse">
            <a:avLst/>
          </a:prstGeom>
          <a:gradFill flip="none" rotWithShape="1">
            <a:gsLst>
              <a:gs pos="0">
                <a:srgbClr val="DD6BA6">
                  <a:shade val="30000"/>
                  <a:satMod val="115000"/>
                </a:srgbClr>
              </a:gs>
              <a:gs pos="50000">
                <a:srgbClr val="DD6BA6">
                  <a:shade val="67500"/>
                  <a:satMod val="115000"/>
                </a:srgbClr>
              </a:gs>
              <a:gs pos="100000">
                <a:srgbClr val="DD6BA6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6" name="任意多边形 40"/>
          <p:cNvSpPr/>
          <p:nvPr/>
        </p:nvSpPr>
        <p:spPr>
          <a:xfrm rot="2031110">
            <a:off x="9277886" y="926370"/>
            <a:ext cx="491959" cy="352927"/>
          </a:xfrm>
          <a:prstGeom prst="ellipse">
            <a:avLst/>
          </a:prstGeom>
          <a:gradFill flip="none" rotWithShape="1">
            <a:gsLst>
              <a:gs pos="0">
                <a:srgbClr val="DD6BA6">
                  <a:tint val="66000"/>
                  <a:satMod val="160000"/>
                </a:srgbClr>
              </a:gs>
              <a:gs pos="50000">
                <a:srgbClr val="DD6BA6">
                  <a:tint val="44500"/>
                  <a:satMod val="160000"/>
                </a:srgbClr>
              </a:gs>
              <a:gs pos="100000">
                <a:srgbClr val="DD6BA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7" name="任意多边形 37"/>
          <p:cNvSpPr/>
          <p:nvPr/>
        </p:nvSpPr>
        <p:spPr>
          <a:xfrm>
            <a:off x="1265238" y="901700"/>
            <a:ext cx="641350" cy="40163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8" name="任意多边形 34"/>
          <p:cNvSpPr/>
          <p:nvPr/>
        </p:nvSpPr>
        <p:spPr>
          <a:xfrm>
            <a:off x="519113" y="2546350"/>
            <a:ext cx="747712" cy="593725"/>
          </a:xfrm>
          <a:prstGeom prst="ellipse">
            <a:avLst/>
          </a:prstGeom>
          <a:gradFill flip="none" rotWithShape="1">
            <a:gsLst>
              <a:gs pos="0">
                <a:srgbClr val="6D3496">
                  <a:shade val="30000"/>
                  <a:satMod val="115000"/>
                </a:srgbClr>
              </a:gs>
              <a:gs pos="50000">
                <a:srgbClr val="6D3496">
                  <a:shade val="67500"/>
                  <a:satMod val="115000"/>
                </a:srgbClr>
              </a:gs>
              <a:gs pos="100000">
                <a:srgbClr val="6D3496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11" name="任意多边形 40"/>
          <p:cNvSpPr/>
          <p:nvPr/>
        </p:nvSpPr>
        <p:spPr>
          <a:xfrm rot="2031110">
            <a:off x="8975305" y="4151886"/>
            <a:ext cx="491959" cy="352927"/>
          </a:xfrm>
          <a:prstGeom prst="ellipse">
            <a:avLst/>
          </a:prstGeom>
          <a:gradFill flip="none" rotWithShape="1">
            <a:gsLst>
              <a:gs pos="0">
                <a:srgbClr val="DD6BA6">
                  <a:tint val="66000"/>
                  <a:satMod val="160000"/>
                </a:srgbClr>
              </a:gs>
              <a:gs pos="50000">
                <a:srgbClr val="DD6BA6">
                  <a:tint val="44500"/>
                  <a:satMod val="160000"/>
                </a:srgbClr>
              </a:gs>
              <a:gs pos="100000">
                <a:srgbClr val="DD6BA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12" name="任意多边形 40"/>
          <p:cNvSpPr/>
          <p:nvPr/>
        </p:nvSpPr>
        <p:spPr>
          <a:xfrm rot="2031110">
            <a:off x="4262451" y="4381624"/>
            <a:ext cx="491959" cy="352927"/>
          </a:xfrm>
          <a:prstGeom prst="ellipse">
            <a:avLst/>
          </a:prstGeom>
          <a:gradFill flip="none" rotWithShape="1">
            <a:gsLst>
              <a:gs pos="0">
                <a:srgbClr val="DD6BA6">
                  <a:tint val="66000"/>
                  <a:satMod val="160000"/>
                </a:srgbClr>
              </a:gs>
              <a:gs pos="50000">
                <a:srgbClr val="DD6BA6">
                  <a:tint val="44500"/>
                  <a:satMod val="160000"/>
                </a:srgbClr>
              </a:gs>
              <a:gs pos="100000">
                <a:srgbClr val="DD6BA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13" name="任意多边形 36"/>
          <p:cNvSpPr/>
          <p:nvPr/>
        </p:nvSpPr>
        <p:spPr>
          <a:xfrm>
            <a:off x="2192338" y="1371600"/>
            <a:ext cx="495300" cy="304800"/>
          </a:xfrm>
          <a:prstGeom prst="ellipse">
            <a:avLst/>
          </a:prstGeom>
          <a:gradFill flip="none" rotWithShape="1">
            <a:gsLst>
              <a:gs pos="0">
                <a:srgbClr val="893BCD">
                  <a:tint val="66000"/>
                  <a:satMod val="160000"/>
                </a:srgbClr>
              </a:gs>
              <a:gs pos="50000">
                <a:srgbClr val="893BCD">
                  <a:tint val="44500"/>
                  <a:satMod val="160000"/>
                </a:srgbClr>
              </a:gs>
              <a:gs pos="100000">
                <a:srgbClr val="893BCD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14" name="任意多边形 36"/>
          <p:cNvSpPr/>
          <p:nvPr/>
        </p:nvSpPr>
        <p:spPr>
          <a:xfrm>
            <a:off x="10720388" y="2690813"/>
            <a:ext cx="495300" cy="304800"/>
          </a:xfrm>
          <a:prstGeom prst="ellipse">
            <a:avLst/>
          </a:prstGeom>
          <a:gradFill flip="none" rotWithShape="1">
            <a:gsLst>
              <a:gs pos="0">
                <a:srgbClr val="893BCD">
                  <a:tint val="66000"/>
                  <a:satMod val="160000"/>
                </a:srgbClr>
              </a:gs>
              <a:gs pos="50000">
                <a:srgbClr val="893BCD">
                  <a:tint val="44500"/>
                  <a:satMod val="160000"/>
                </a:srgbClr>
              </a:gs>
              <a:gs pos="100000">
                <a:srgbClr val="893BCD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15" name="任意多边形 36"/>
          <p:cNvSpPr/>
          <p:nvPr/>
        </p:nvSpPr>
        <p:spPr>
          <a:xfrm>
            <a:off x="2239963" y="4573588"/>
            <a:ext cx="495300" cy="304800"/>
          </a:xfrm>
          <a:prstGeom prst="ellipse">
            <a:avLst/>
          </a:prstGeom>
          <a:gradFill flip="none" rotWithShape="1">
            <a:gsLst>
              <a:gs pos="0">
                <a:srgbClr val="893BCD">
                  <a:tint val="66000"/>
                  <a:satMod val="160000"/>
                </a:srgbClr>
              </a:gs>
              <a:gs pos="50000">
                <a:srgbClr val="893BCD">
                  <a:tint val="44500"/>
                  <a:satMod val="160000"/>
                </a:srgbClr>
              </a:gs>
              <a:gs pos="100000">
                <a:srgbClr val="893BCD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16" name="任意多边形 33"/>
          <p:cNvSpPr/>
          <p:nvPr/>
        </p:nvSpPr>
        <p:spPr>
          <a:xfrm rot="961210">
            <a:off x="6219476" y="600627"/>
            <a:ext cx="1129605" cy="437267"/>
          </a:xfrm>
          <a:prstGeom prst="ellipse">
            <a:avLst/>
          </a:prstGeom>
          <a:gradFill flip="none" rotWithShape="1">
            <a:gsLst>
              <a:gs pos="0">
                <a:srgbClr val="DD6BA6">
                  <a:tint val="66000"/>
                  <a:satMod val="160000"/>
                </a:srgbClr>
              </a:gs>
              <a:gs pos="50000">
                <a:srgbClr val="DD6BA6">
                  <a:tint val="44500"/>
                  <a:satMod val="160000"/>
                </a:srgbClr>
              </a:gs>
              <a:gs pos="100000">
                <a:srgbClr val="DD6BA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18" name="任意多边形 38"/>
          <p:cNvSpPr/>
          <p:nvPr/>
        </p:nvSpPr>
        <p:spPr>
          <a:xfrm rot="4178014">
            <a:off x="5836444" y="3953669"/>
            <a:ext cx="401638" cy="6413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  <p:sp>
        <p:nvSpPr>
          <p:cNvPr id="19" name="任意多边形 38"/>
          <p:cNvSpPr/>
          <p:nvPr/>
        </p:nvSpPr>
        <p:spPr>
          <a:xfrm rot="4178014">
            <a:off x="8315325" y="4953000"/>
            <a:ext cx="400050" cy="64135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143" tIns="72571" rIns="145143" bIns="7257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accel="7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accel="78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accel="78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accel="78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accel="78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accel="78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accel="78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accel="7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accel="7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accel="78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accel="7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accel="7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accel="78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755</Words>
  <Application>Microsoft Office PowerPoint</Application>
  <PresentationFormat>Широкоэкранный</PresentationFormat>
  <Paragraphs>321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微软雅黑</vt:lpstr>
      <vt:lpstr>宋体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Основные положения </vt:lpstr>
      <vt:lpstr>Таблиця 1. Можливі ризики та шляхи управління ними</vt:lpstr>
      <vt:lpstr>Таблиця 2. План витрат</vt:lpstr>
      <vt:lpstr>Таблица 3. Фінансовий план </vt:lpstr>
      <vt:lpstr>Таблиця 4. Розрахунок інвестицій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Professor</cp:lastModifiedBy>
  <cp:revision>93</cp:revision>
  <dcterms:created xsi:type="dcterms:W3CDTF">2020-01-15T13:47:47Z</dcterms:created>
  <dcterms:modified xsi:type="dcterms:W3CDTF">2022-04-06T09:47:49Z</dcterms:modified>
</cp:coreProperties>
</file>