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63" r:id="rId4"/>
    <p:sldId id="258" r:id="rId5"/>
    <p:sldId id="259" r:id="rId6"/>
    <p:sldId id="260" r:id="rId7"/>
    <p:sldId id="261" r:id="rId8"/>
    <p:sldId id="262" r:id="rId9"/>
    <p:sldId id="264" r:id="rId10"/>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3"/>
  </p:normalViewPr>
  <p:slideViewPr>
    <p:cSldViewPr snapToGrid="0">
      <p:cViewPr>
        <p:scale>
          <a:sx n="97" d="100"/>
          <a:sy n="97" d="100"/>
        </p:scale>
        <p:origin x="-224"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50989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16812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65562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86037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418517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745947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243293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7467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55775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401483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9/5/23</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a:p>
        </p:txBody>
      </p:sp>
    </p:spTree>
    <p:extLst>
      <p:ext uri="{BB962C8B-B14F-4D97-AF65-F5344CB8AC3E}">
        <p14:creationId xmlns:p14="http://schemas.microsoft.com/office/powerpoint/2010/main" val="3639892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9/5/23</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1461987355"/>
      </p:ext>
    </p:extLst>
  </p:cSld>
  <p:clrMap bg1="dk1" tx1="lt1" bg2="dk2"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4"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4" name="Picture 3" descr="Зеленое узорное листья">
            <a:extLst>
              <a:ext uri="{FF2B5EF4-FFF2-40B4-BE49-F238E27FC236}">
                <a16:creationId xmlns:a16="http://schemas.microsoft.com/office/drawing/2014/main" id="{428A0665-309B-0888-D2BF-D1D227855701}"/>
              </a:ext>
            </a:extLst>
          </p:cNvPr>
          <p:cNvPicPr>
            <a:picLocks noChangeAspect="1"/>
          </p:cNvPicPr>
          <p:nvPr/>
        </p:nvPicPr>
        <p:blipFill rotWithShape="1">
          <a:blip r:embed="rId2">
            <a:alphaModFix amt="60000"/>
          </a:blip>
          <a:srcRect t="7218" r="-1" b="8490"/>
          <a:stretch/>
        </p:blipFill>
        <p:spPr>
          <a:xfrm>
            <a:off x="3079" y="73856"/>
            <a:ext cx="12188921" cy="6857990"/>
          </a:xfrm>
          <a:prstGeom prst="rect">
            <a:avLst/>
          </a:prstGeom>
        </p:spPr>
      </p:pic>
      <p:sp>
        <p:nvSpPr>
          <p:cNvPr id="2" name="Заголовок 1">
            <a:extLst>
              <a:ext uri="{FF2B5EF4-FFF2-40B4-BE49-F238E27FC236}">
                <a16:creationId xmlns:a16="http://schemas.microsoft.com/office/drawing/2014/main" id="{F39998F8-8B0C-C662-FEF8-76EAB079CA34}"/>
              </a:ext>
            </a:extLst>
          </p:cNvPr>
          <p:cNvSpPr>
            <a:spLocks noGrp="1"/>
          </p:cNvSpPr>
          <p:nvPr>
            <p:ph type="ctrTitle"/>
          </p:nvPr>
        </p:nvSpPr>
        <p:spPr>
          <a:xfrm>
            <a:off x="0" y="200041"/>
            <a:ext cx="10578567" cy="2742980"/>
          </a:xfrm>
        </p:spPr>
        <p:txBody>
          <a:bodyPr>
            <a:normAutofit fontScale="90000"/>
          </a:bodyPr>
          <a:lstStyle/>
          <a:p>
            <a:pPr algn="ctr">
              <a:lnSpc>
                <a:spcPct val="150000"/>
              </a:lnSpc>
            </a:pPr>
            <a:br>
              <a:rPr lang="uk-UA" sz="2400" dirty="0">
                <a:effectLst/>
                <a:latin typeface="Segoe Print" panose="02000800000000000000" pitchFamily="2" charset="0"/>
                <a:ea typeface="MS Mincho" panose="02020609040205080304" pitchFamily="49" charset="-128"/>
              </a:rPr>
            </a:br>
            <a:r>
              <a:rPr lang="uk-UA" sz="2700" dirty="0">
                <a:effectLst/>
                <a:latin typeface="Segoe Print" panose="02000800000000000000" pitchFamily="2" charset="0"/>
                <a:ea typeface="MS Mincho" panose="02020609040205080304" pitchFamily="49" charset="-128"/>
              </a:rPr>
              <a:t>«Моделювання процесів у біологічних системах». </a:t>
            </a:r>
            <a:br>
              <a:rPr lang="uk-UA" sz="2700" dirty="0">
                <a:effectLst/>
                <a:latin typeface="Segoe Print" panose="02000800000000000000" pitchFamily="2" charset="0"/>
                <a:ea typeface="MS Mincho" panose="02020609040205080304" pitchFamily="49" charset="-128"/>
              </a:rPr>
            </a:br>
            <a:r>
              <a:rPr lang="uk-UA" sz="2700" dirty="0">
                <a:effectLst/>
                <a:latin typeface="Segoe Print" panose="02000800000000000000" pitchFamily="2" charset="0"/>
                <a:ea typeface="MS Mincho" panose="02020609040205080304" pitchFamily="49" charset="-128"/>
              </a:rPr>
              <a:t>Основні тенденції розвитку моделювання систем у медицині. </a:t>
            </a:r>
            <a:br>
              <a:rPr lang="uk-UA" sz="2700" dirty="0">
                <a:effectLst/>
                <a:latin typeface="Segoe Print" panose="02000800000000000000" pitchFamily="2" charset="0"/>
                <a:ea typeface="MS Mincho" panose="02020609040205080304" pitchFamily="49" charset="-128"/>
              </a:rPr>
            </a:br>
            <a:r>
              <a:rPr lang="uk-UA" sz="2700" dirty="0">
                <a:effectLst/>
                <a:latin typeface="Segoe Print" panose="02000800000000000000" pitchFamily="2" charset="0"/>
                <a:ea typeface="MS Mincho" panose="02020609040205080304" pitchFamily="49" charset="-128"/>
              </a:rPr>
              <a:t>Основні поняття теорії моделювання систем</a:t>
            </a:r>
            <a:r>
              <a:rPr lang="uk-UA" sz="2400" dirty="0">
                <a:effectLst/>
                <a:ea typeface="MS Mincho" panose="02020609040205080304" pitchFamily="49" charset="-128"/>
              </a:rPr>
              <a:t>.</a:t>
            </a:r>
            <a:r>
              <a:rPr lang="ru-UA" sz="2400" dirty="0">
                <a:effectLst/>
              </a:rPr>
              <a:t> </a:t>
            </a:r>
            <a:endParaRPr lang="ru-UA" sz="2400" dirty="0">
              <a:solidFill>
                <a:srgbClr val="FFFFFF"/>
              </a:solidFill>
            </a:endParaRPr>
          </a:p>
        </p:txBody>
      </p:sp>
      <p:grpSp>
        <p:nvGrpSpPr>
          <p:cNvPr id="11" name="Group 10">
            <a:extLst>
              <a:ext uri="{FF2B5EF4-FFF2-40B4-BE49-F238E27FC236}">
                <a16:creationId xmlns:a16="http://schemas.microsoft.com/office/drawing/2014/main" id="{D4433877-8295-4A0D-94F7-BFD8A63360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2" name="Oval 11">
              <a:extLst>
                <a:ext uri="{FF2B5EF4-FFF2-40B4-BE49-F238E27FC236}">
                  <a16:creationId xmlns:a16="http://schemas.microsoft.com/office/drawing/2014/main" id="{51FD208E-0612-408E-9D15-241B453251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Graphic 9">
              <a:extLst>
                <a:ext uri="{FF2B5EF4-FFF2-40B4-BE49-F238E27FC236}">
                  <a16:creationId xmlns:a16="http://schemas.microsoft.com/office/drawing/2014/main" id="{0005FEAC-EF53-4E59-AFAA-B72D0F702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4" name="Freeform: Shape 13">
              <a:extLst>
                <a:ext uri="{FF2B5EF4-FFF2-40B4-BE49-F238E27FC236}">
                  <a16:creationId xmlns:a16="http://schemas.microsoft.com/office/drawing/2014/main" id="{20D9F4E7-B583-4E44-AE18-421B268FBA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5" name="Freeform: Shape 14">
              <a:extLst>
                <a:ext uri="{FF2B5EF4-FFF2-40B4-BE49-F238E27FC236}">
                  <a16:creationId xmlns:a16="http://schemas.microsoft.com/office/drawing/2014/main" id="{3C41D6DC-5CB2-4929-AAA8-328E7AA84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6" name="Graphic 9">
              <a:extLst>
                <a:ext uri="{FF2B5EF4-FFF2-40B4-BE49-F238E27FC236}">
                  <a16:creationId xmlns:a16="http://schemas.microsoft.com/office/drawing/2014/main" id="{810D7DDE-644B-4D22-86B4-C3FEDF985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Graphic 9">
              <a:extLst>
                <a:ext uri="{FF2B5EF4-FFF2-40B4-BE49-F238E27FC236}">
                  <a16:creationId xmlns:a16="http://schemas.microsoft.com/office/drawing/2014/main" id="{5777DB78-76A6-4C7E-884B-AE5A8540D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Tree>
    <p:extLst>
      <p:ext uri="{BB962C8B-B14F-4D97-AF65-F5344CB8AC3E}">
        <p14:creationId xmlns:p14="http://schemas.microsoft.com/office/powerpoint/2010/main" val="150478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C2F90A-A254-C7E5-BB2E-14D4828F2AC1}"/>
              </a:ext>
            </a:extLst>
          </p:cNvPr>
          <p:cNvSpPr txBox="1"/>
          <p:nvPr/>
        </p:nvSpPr>
        <p:spPr>
          <a:xfrm>
            <a:off x="165100" y="386831"/>
            <a:ext cx="7721600" cy="646331"/>
          </a:xfrm>
          <a:prstGeom prst="rect">
            <a:avLst/>
          </a:prstGeom>
          <a:noFill/>
        </p:spPr>
        <p:txBody>
          <a:bodyPr wrap="square">
            <a:spAutoFit/>
          </a:bodyPr>
          <a:lstStyle/>
          <a:p>
            <a:pPr algn="just"/>
            <a:r>
              <a:rPr lang="ru-UA" b="1" dirty="0"/>
              <a:t>Моделювання</a:t>
            </a:r>
            <a:r>
              <a:rPr lang="ru-UA" dirty="0"/>
              <a:t> - це метод, при якому проводиться заміна вивчення деякого складного об'єкта (процесу, явища) дослідженням його моделі.</a:t>
            </a:r>
          </a:p>
        </p:txBody>
      </p:sp>
      <p:sp>
        <p:nvSpPr>
          <p:cNvPr id="7" name="TextBox 6">
            <a:extLst>
              <a:ext uri="{FF2B5EF4-FFF2-40B4-BE49-F238E27FC236}">
                <a16:creationId xmlns:a16="http://schemas.microsoft.com/office/drawing/2014/main" id="{D32B353E-3E4A-8013-0D88-59127F349E9A}"/>
              </a:ext>
            </a:extLst>
          </p:cNvPr>
          <p:cNvSpPr txBox="1"/>
          <p:nvPr/>
        </p:nvSpPr>
        <p:spPr>
          <a:xfrm>
            <a:off x="165099" y="1149152"/>
            <a:ext cx="11364913" cy="3139321"/>
          </a:xfrm>
          <a:prstGeom prst="rect">
            <a:avLst/>
          </a:prstGeom>
          <a:noFill/>
        </p:spPr>
        <p:txBody>
          <a:bodyPr wrap="square">
            <a:spAutoFit/>
          </a:bodyPr>
          <a:lstStyle/>
          <a:p>
            <a:r>
              <a:rPr lang="ru-UA" b="1" dirty="0"/>
              <a:t>Основні етапи моделювання :</a:t>
            </a:r>
          </a:p>
          <a:p>
            <a:r>
              <a:rPr lang="ru-UA" dirty="0"/>
              <a:t>1. Первинний збір інформації. Дослідник повинен отримати якомога більше інформації про різноманітні характеристики реального об'єкта: його властивості, процеси, що в ньому відбуваються, закономірності поведінки за різних зовнішніх умов.</a:t>
            </a:r>
          </a:p>
          <a:p>
            <a:r>
              <a:rPr lang="ru-UA" dirty="0"/>
              <a:t>2. Постановка задачі. Формулюється мета дослідження, основні його завдання, визначається, які нові знання в результаті проведеного дослідження хоче отримати дослідник. Цей етап часто є одним з найбільш важливих і трудомістких.</a:t>
            </a:r>
          </a:p>
          <a:p>
            <a:r>
              <a:rPr lang="ru-UA" dirty="0"/>
              <a:t>3. Обґрунтування основних припущень. Іншими словами, спрощується реальний об'єкт, виділяються з характеристик (п. 1) не суттєві для цілей дослідження, якими можна знехтувати.</a:t>
            </a:r>
          </a:p>
          <a:p>
            <a:r>
              <a:rPr lang="ru-UA" dirty="0"/>
              <a:t>4. Створення моделі, її дослідження.</a:t>
            </a:r>
          </a:p>
          <a:p>
            <a:r>
              <a:rPr lang="ru-UA" dirty="0"/>
              <a:t>5. Перевірка адекватності моделі реального об'єкта. Вказує межі застосування моделі.</a:t>
            </a:r>
          </a:p>
        </p:txBody>
      </p:sp>
      <p:pic>
        <p:nvPicPr>
          <p:cNvPr id="8" name="Рисунок 7">
            <a:extLst>
              <a:ext uri="{FF2B5EF4-FFF2-40B4-BE49-F238E27FC236}">
                <a16:creationId xmlns:a16="http://schemas.microsoft.com/office/drawing/2014/main" id="{1AEEB782-DA6B-1DD4-F305-85D119B50929}"/>
              </a:ext>
            </a:extLst>
          </p:cNvPr>
          <p:cNvPicPr>
            <a:picLocks noChangeAspect="1"/>
          </p:cNvPicPr>
          <p:nvPr/>
        </p:nvPicPr>
        <p:blipFill>
          <a:blip r:embed="rId2"/>
          <a:stretch>
            <a:fillRect/>
          </a:stretch>
        </p:blipFill>
        <p:spPr>
          <a:xfrm>
            <a:off x="2722053" y="4404463"/>
            <a:ext cx="6361667" cy="2362005"/>
          </a:xfrm>
          <a:prstGeom prst="rect">
            <a:avLst/>
          </a:prstGeom>
        </p:spPr>
      </p:pic>
    </p:spTree>
    <p:extLst>
      <p:ext uri="{BB962C8B-B14F-4D97-AF65-F5344CB8AC3E}">
        <p14:creationId xmlns:p14="http://schemas.microsoft.com/office/powerpoint/2010/main" val="185716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426" y="0"/>
            <a:ext cx="12208426"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2" name="Picture 3" descr="Зеленое узорное листья">
            <a:extLst>
              <a:ext uri="{FF2B5EF4-FFF2-40B4-BE49-F238E27FC236}">
                <a16:creationId xmlns:a16="http://schemas.microsoft.com/office/drawing/2014/main" id="{43EC13EA-F8CD-140F-0F8A-E32BBD3DD095}"/>
              </a:ext>
            </a:extLst>
          </p:cNvPr>
          <p:cNvPicPr>
            <a:picLocks noChangeAspect="1"/>
          </p:cNvPicPr>
          <p:nvPr/>
        </p:nvPicPr>
        <p:blipFill rotWithShape="1">
          <a:blip r:embed="rId2">
            <a:alphaModFix/>
          </a:blip>
          <a:srcRect t="10962" b="4882"/>
          <a:stretch/>
        </p:blipFill>
        <p:spPr>
          <a:xfrm>
            <a:off x="0" y="14196"/>
            <a:ext cx="12208426" cy="6857990"/>
          </a:xfrm>
          <a:prstGeom prst="rect">
            <a:avLst/>
          </a:prstGeom>
        </p:spPr>
      </p:pic>
      <p:grpSp>
        <p:nvGrpSpPr>
          <p:cNvPr id="9" name="Group 8">
            <a:extLst>
              <a:ext uri="{FF2B5EF4-FFF2-40B4-BE49-F238E27FC236}">
                <a16:creationId xmlns:a16="http://schemas.microsoft.com/office/drawing/2014/main" id="{DD2F39EF-E447-4D3C-BA57-A208C78F8E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0855" y="0"/>
            <a:ext cx="1891145" cy="5600700"/>
            <a:chOff x="10300855" y="0"/>
            <a:chExt cx="1891145" cy="5600700"/>
          </a:xfrm>
        </p:grpSpPr>
        <p:sp>
          <p:nvSpPr>
            <p:cNvPr id="10" name="Oval 9">
              <a:extLst>
                <a:ext uri="{FF2B5EF4-FFF2-40B4-BE49-F238E27FC236}">
                  <a16:creationId xmlns:a16="http://schemas.microsoft.com/office/drawing/2014/main" id="{EB66F52D-66AB-453F-8388-6BC9CFFBD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raphic 9">
              <a:extLst>
                <a:ext uri="{FF2B5EF4-FFF2-40B4-BE49-F238E27FC236}">
                  <a16:creationId xmlns:a16="http://schemas.microsoft.com/office/drawing/2014/main" id="{5A580AD9-33FC-4CAA-87CA-EE6A4953C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a:p>
          </p:txBody>
        </p:sp>
        <p:sp>
          <p:nvSpPr>
            <p:cNvPr id="12" name="Freeform: Shape 11">
              <a:extLst>
                <a:ext uri="{FF2B5EF4-FFF2-40B4-BE49-F238E27FC236}">
                  <a16:creationId xmlns:a16="http://schemas.microsoft.com/office/drawing/2014/main" id="{9738D01B-1599-406D-9D26-0CB053798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sp>
          <p:nvSpPr>
            <p:cNvPr id="13" name="Freeform: Shape 12">
              <a:extLst>
                <a:ext uri="{FF2B5EF4-FFF2-40B4-BE49-F238E27FC236}">
                  <a16:creationId xmlns:a16="http://schemas.microsoft.com/office/drawing/2014/main" id="{1AC39A6A-6C90-4ADA-964C-099D1B00DD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4" name="Graphic 9">
              <a:extLst>
                <a:ext uri="{FF2B5EF4-FFF2-40B4-BE49-F238E27FC236}">
                  <a16:creationId xmlns:a16="http://schemas.microsoft.com/office/drawing/2014/main" id="{3A646F3F-CC5A-484E-A25D-E7BC6F6C4D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a:p>
          </p:txBody>
        </p:sp>
        <p:sp>
          <p:nvSpPr>
            <p:cNvPr id="15" name="Graphic 9">
              <a:extLst>
                <a:ext uri="{FF2B5EF4-FFF2-40B4-BE49-F238E27FC236}">
                  <a16:creationId xmlns:a16="http://schemas.microsoft.com/office/drawing/2014/main" id="{64A1EC4C-6132-40D1-BBF9-3A2E8B09A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AA680E06-1A42-7BCD-E33A-9EC30374BF9F}"/>
              </a:ext>
            </a:extLst>
          </p:cNvPr>
          <p:cNvSpPr txBox="1"/>
          <p:nvPr/>
        </p:nvSpPr>
        <p:spPr>
          <a:xfrm>
            <a:off x="1721644" y="1919516"/>
            <a:ext cx="9267460" cy="1708160"/>
          </a:xfrm>
          <a:prstGeom prst="rect">
            <a:avLst/>
          </a:prstGeom>
          <a:noFill/>
        </p:spPr>
        <p:txBody>
          <a:bodyPr wrap="square">
            <a:spAutoFit/>
          </a:bodyPr>
          <a:lstStyle/>
          <a:p>
            <a:pPr>
              <a:lnSpc>
                <a:spcPct val="150000"/>
              </a:lnSpc>
            </a:pPr>
            <a:r>
              <a:rPr lang="uk-UA" sz="2400" dirty="0">
                <a:effectLst/>
                <a:latin typeface="Segoe Print" panose="02000800000000000000" pitchFamily="2" charset="0"/>
                <a:ea typeface="MS Mincho" panose="02020609040205080304" pitchFamily="49" charset="-128"/>
              </a:rPr>
              <a:t>Класифікація моделей складних систем. Види моделей і їхні особливості (лінгвістичні, математичні, програмні, імітаційні, натурні, фізичні).</a:t>
            </a:r>
            <a:r>
              <a:rPr lang="ru-UA" sz="2400" dirty="0">
                <a:effectLst/>
                <a:latin typeface="Segoe Print" panose="02000800000000000000" pitchFamily="2" charset="0"/>
              </a:rPr>
              <a:t> </a:t>
            </a:r>
            <a:endParaRPr lang="ru-UA" sz="2400" dirty="0">
              <a:latin typeface="Segoe Print" panose="02000800000000000000" pitchFamily="2" charset="0"/>
            </a:endParaRPr>
          </a:p>
        </p:txBody>
      </p:sp>
    </p:spTree>
    <p:extLst>
      <p:ext uri="{BB962C8B-B14F-4D97-AF65-F5344CB8AC3E}">
        <p14:creationId xmlns:p14="http://schemas.microsoft.com/office/powerpoint/2010/main" val="115036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04" name="Rectangle 1078">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05"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106" name="Group 108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1107" name="Oval 1083">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108" name="Freeform: Shape 1084">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109" name="Freeform: Shape 1085">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110" name="Freeform: Shape 1086">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111"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1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useBgFill="1">
        <p:nvSpPr>
          <p:cNvPr id="1113" name="Background Fill">
            <a:extLst>
              <a:ext uri="{FF2B5EF4-FFF2-40B4-BE49-F238E27FC236}">
                <a16:creationId xmlns:a16="http://schemas.microsoft.com/office/drawing/2014/main" id="{66C115EF-F0EA-46A7-A25C-125D26FAA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114" name="Color Fill">
            <a:extLst>
              <a:ext uri="{FF2B5EF4-FFF2-40B4-BE49-F238E27FC236}">
                <a16:creationId xmlns:a16="http://schemas.microsoft.com/office/drawing/2014/main" id="{97BF6B6D-C479-40CF-B042-7D70D8286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grpSp>
        <p:nvGrpSpPr>
          <p:cNvPr id="1115" name="Group 1095">
            <a:extLst>
              <a:ext uri="{FF2B5EF4-FFF2-40B4-BE49-F238E27FC236}">
                <a16:creationId xmlns:a16="http://schemas.microsoft.com/office/drawing/2014/main" id="{AEF86C3C-FC48-4AB2-97FA-F4AC7F6F3B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49863" cy="4717820"/>
            <a:chOff x="7739089" y="-3532"/>
            <a:chExt cx="4449863" cy="4717820"/>
          </a:xfrm>
        </p:grpSpPr>
        <p:sp>
          <p:nvSpPr>
            <p:cNvPr id="1116" name="Oval 1096">
              <a:extLst>
                <a:ext uri="{FF2B5EF4-FFF2-40B4-BE49-F238E27FC236}">
                  <a16:creationId xmlns:a16="http://schemas.microsoft.com/office/drawing/2014/main" id="{62B5D76F-FCC4-4521-916F-491D822D17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22630" y="402344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117" name="Freeform: Shape 1097">
              <a:extLst>
                <a:ext uri="{FF2B5EF4-FFF2-40B4-BE49-F238E27FC236}">
                  <a16:creationId xmlns:a16="http://schemas.microsoft.com/office/drawing/2014/main" id="{6F8D89A6-8111-4B9B-A1BB-F448E802E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627"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solidFill>
              <a:schemeClr val="accent1">
                <a:lumMod val="75000"/>
                <a:alpha val="65000"/>
              </a:schemeClr>
            </a:solidFill>
            <a:ln w="9331" cap="flat">
              <a:noFill/>
              <a:prstDash val="solid"/>
              <a:miter/>
            </a:ln>
          </p:spPr>
          <p:txBody>
            <a:bodyPr rtlCol="0" anchor="ctr"/>
            <a:lstStyle/>
            <a:p>
              <a:endParaRPr lang="en-US"/>
            </a:p>
          </p:txBody>
        </p:sp>
        <p:sp>
          <p:nvSpPr>
            <p:cNvPr id="1118" name="Graphic 9">
              <a:extLst>
                <a:ext uri="{FF2B5EF4-FFF2-40B4-BE49-F238E27FC236}">
                  <a16:creationId xmlns:a16="http://schemas.microsoft.com/office/drawing/2014/main" id="{86C325F3-A534-44C6-B6E1-1F0DD4D6D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a:p>
          </p:txBody>
        </p:sp>
      </p:grpSp>
      <p:sp>
        <p:nvSpPr>
          <p:cNvPr id="1101" name="Texture">
            <a:extLst>
              <a:ext uri="{FF2B5EF4-FFF2-40B4-BE49-F238E27FC236}">
                <a16:creationId xmlns:a16="http://schemas.microsoft.com/office/drawing/2014/main" id="{C1E15FC6-E547-48B3-9AD4-3945840ECC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75634A0F-97B4-3B9F-B818-B8CF9138B1AE}"/>
              </a:ext>
            </a:extLst>
          </p:cNvPr>
          <p:cNvSpPr txBox="1"/>
          <p:nvPr/>
        </p:nvSpPr>
        <p:spPr>
          <a:xfrm>
            <a:off x="383140" y="906631"/>
            <a:ext cx="7339506" cy="5668132"/>
          </a:xfrm>
          <a:prstGeom prst="rect">
            <a:avLst/>
          </a:prstGeom>
        </p:spPr>
        <p:txBody>
          <a:bodyPr vert="horz" lIns="91440" tIns="45720" rIns="91440" bIns="45720" rtlCol="0">
            <a:normAutofit fontScale="62500" lnSpcReduction="20000"/>
          </a:bodyPr>
          <a:lstStyle/>
          <a:p>
            <a:pPr>
              <a:lnSpc>
                <a:spcPct val="160000"/>
              </a:lnSpc>
              <a:spcAft>
                <a:spcPts val="600"/>
              </a:spcAft>
            </a:pPr>
            <a:r>
              <a:rPr lang="uk-UA" sz="1900" b="1" dirty="0">
                <a:effectLst/>
              </a:rPr>
              <a:t>	</a:t>
            </a:r>
            <a:r>
              <a:rPr lang="uk-UA" sz="2900" b="1" dirty="0">
                <a:effectLst/>
              </a:rPr>
              <a:t>Фізична модель </a:t>
            </a:r>
            <a:r>
              <a:rPr lang="uk-UA" sz="2900" dirty="0">
                <a:effectLst/>
              </a:rPr>
              <a:t>має фізичну природу, часто ту саму, як і досліджуваний об'єкт. Наприклад, перебіг крові по судинах моделюється рухом рідини по трубах (жорстких або еластичних). При моделюванні електричних процесів у серці його розглядають як електричний струмовий диполь. Для вивчення процесів проникності іонів через біологічні мембрани реальна мембрана замінюється штучною (наприклад, </a:t>
            </a:r>
            <a:r>
              <a:rPr lang="uk-UA" sz="2900" dirty="0" err="1">
                <a:effectLst/>
              </a:rPr>
              <a:t>ліпосомою</a:t>
            </a:r>
            <a:r>
              <a:rPr lang="uk-UA" sz="2900" dirty="0">
                <a:effectLst/>
              </a:rPr>
              <a:t>). </a:t>
            </a:r>
          </a:p>
          <a:p>
            <a:pPr>
              <a:lnSpc>
                <a:spcPct val="160000"/>
              </a:lnSpc>
              <a:spcAft>
                <a:spcPts val="600"/>
              </a:spcAft>
            </a:pPr>
            <a:r>
              <a:rPr lang="uk-UA" sz="2900" dirty="0">
                <a:effectLst/>
              </a:rPr>
              <a:t>	</a:t>
            </a:r>
            <a:r>
              <a:rPr lang="uk-UA" sz="2900" dirty="0" err="1">
                <a:effectLst/>
              </a:rPr>
              <a:t>Ліпосома</a:t>
            </a:r>
            <a:r>
              <a:rPr lang="uk-UA" sz="2900" dirty="0">
                <a:effectLst/>
              </a:rPr>
              <a:t> – фізична модель біологічної мембрани. Фізичні пристрої, що тимчасово замінюють органи живого організму, також можна віднести до фізичних моделей: штучна нирка – модель нирки, кардіостимулятор – модель процесів у синусовому </a:t>
            </a:r>
            <a:r>
              <a:rPr lang="uk-UA" sz="2900" dirty="0" err="1">
                <a:effectLst/>
              </a:rPr>
              <a:t>вузлі</a:t>
            </a:r>
            <a:r>
              <a:rPr lang="uk-UA" sz="2900" dirty="0">
                <a:effectLst/>
              </a:rPr>
              <a:t> серця, апарат штучного дихання – модель легень.</a:t>
            </a:r>
          </a:p>
        </p:txBody>
      </p:sp>
      <p:pic>
        <p:nvPicPr>
          <p:cNvPr id="1026" name="Picture 2" descr="Липосома — Википедия">
            <a:extLst>
              <a:ext uri="{FF2B5EF4-FFF2-40B4-BE49-F238E27FC236}">
                <a16:creationId xmlns:a16="http://schemas.microsoft.com/office/drawing/2014/main" id="{2BD8B7AA-1E2E-D61D-CB3E-42EC975781C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87" r="1" b="1"/>
          <a:stretch/>
        </p:blipFill>
        <p:spPr bwMode="auto">
          <a:xfrm>
            <a:off x="7890250" y="127841"/>
            <a:ext cx="3612857" cy="3612856"/>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a:noFill/>
          <a:extLst>
            <a:ext uri="{909E8E84-426E-40DD-AFC4-6F175D3DCCD1}">
              <a14:hiddenFill xmlns:a14="http://schemas.microsoft.com/office/drawing/2010/main">
                <a:solidFill>
                  <a:srgbClr val="FFFFFF"/>
                </a:solidFill>
              </a14:hiddenFill>
            </a:ext>
          </a:extLst>
        </p:spPr>
      </p:pic>
      <p:pic>
        <p:nvPicPr>
          <p:cNvPr id="1028" name="Picture 4" descr="Кардіостимулятори, імплантація однокамерних, двох каменрних та трьох  камерних">
            <a:extLst>
              <a:ext uri="{FF2B5EF4-FFF2-40B4-BE49-F238E27FC236}">
                <a16:creationId xmlns:a16="http://schemas.microsoft.com/office/drawing/2014/main" id="{13555895-65A8-7022-A0D7-0FB340EEF6D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995" r="2629" b="2"/>
          <a:stretch/>
        </p:blipFill>
        <p:spPr bwMode="auto">
          <a:xfrm>
            <a:off x="8382836" y="3998678"/>
            <a:ext cx="3233380" cy="2859322"/>
          </a:xfrm>
          <a:custGeom>
            <a:avLst/>
            <a:gdLst/>
            <a:ahLst/>
            <a:cxnLst/>
            <a:rect l="l" t="t" r="r" b="b"/>
            <a:pathLst>
              <a:path w="3316319" h="2932666">
                <a:moveTo>
                  <a:pt x="1660595" y="0"/>
                </a:moveTo>
                <a:lnTo>
                  <a:pt x="3316319" y="0"/>
                </a:lnTo>
                <a:lnTo>
                  <a:pt x="3316319" y="1646632"/>
                </a:lnTo>
                <a:cubicBezTo>
                  <a:pt x="3316319" y="2159685"/>
                  <a:pt x="3081083" y="2618091"/>
                  <a:pt x="2712021" y="2920995"/>
                </a:cubicBezTo>
                <a:lnTo>
                  <a:pt x="2696327" y="2932666"/>
                </a:lnTo>
                <a:lnTo>
                  <a:pt x="0" y="2932666"/>
                </a:lnTo>
                <a:lnTo>
                  <a:pt x="0" y="1651476"/>
                </a:lnTo>
                <a:cubicBezTo>
                  <a:pt x="0" y="739381"/>
                  <a:pt x="743464" y="0"/>
                  <a:pt x="1660595"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67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22" name="Rectangle 3121">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3124"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3126" name="Group 3125">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3127" name="Oval 3126">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128" name="Freeform: Shape 3127">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3129" name="Freeform: Shape 3128">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3130" name="Freeform: Shape 3129">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3131"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3133"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useBgFill="1">
        <p:nvSpPr>
          <p:cNvPr id="3135" name="Background Fill">
            <a:extLst>
              <a:ext uri="{FF2B5EF4-FFF2-40B4-BE49-F238E27FC236}">
                <a16:creationId xmlns:a16="http://schemas.microsoft.com/office/drawing/2014/main" id="{FAFB3478-4AEC-431E-93B2-1593839C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3137" name="Color Fill">
            <a:extLst>
              <a:ext uri="{FF2B5EF4-FFF2-40B4-BE49-F238E27FC236}">
                <a16:creationId xmlns:a16="http://schemas.microsoft.com/office/drawing/2014/main" id="{BA44E6CA-03F3-47EA-A9F3-5C0674E28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3139" name="Group 3138">
            <a:extLst>
              <a:ext uri="{FF2B5EF4-FFF2-40B4-BE49-F238E27FC236}">
                <a16:creationId xmlns:a16="http://schemas.microsoft.com/office/drawing/2014/main" id="{7EE36A67-006F-476F-9635-DC6B386EE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744625" y="685620"/>
            <a:ext cx="5444327" cy="6049020"/>
            <a:chOff x="6744625" y="685620"/>
            <a:chExt cx="5444327" cy="6049020"/>
          </a:xfrm>
        </p:grpSpPr>
        <p:sp>
          <p:nvSpPr>
            <p:cNvPr id="3140" name="Oval 3139">
              <a:extLst>
                <a:ext uri="{FF2B5EF4-FFF2-40B4-BE49-F238E27FC236}">
                  <a16:creationId xmlns:a16="http://schemas.microsoft.com/office/drawing/2014/main" id="{D09EE09B-0433-4F4A-B864-D895D8BAEB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7132" y="6155147"/>
              <a:ext cx="227139" cy="22713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1" name="Graphic 9">
              <a:extLst>
                <a:ext uri="{FF2B5EF4-FFF2-40B4-BE49-F238E27FC236}">
                  <a16:creationId xmlns:a16="http://schemas.microsoft.com/office/drawing/2014/main" id="{50531F8D-2903-44C8-A854-DDCFFC34F1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44625" y="967196"/>
              <a:ext cx="2116766" cy="211676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3142" name="Graphic 18">
              <a:extLst>
                <a:ext uri="{FF2B5EF4-FFF2-40B4-BE49-F238E27FC236}">
                  <a16:creationId xmlns:a16="http://schemas.microsoft.com/office/drawing/2014/main" id="{95661429-E56F-4057-B25B-914DB7F87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9618226" y="3599573"/>
              <a:ext cx="2057060" cy="3135067"/>
            </a:xfrm>
            <a:custGeom>
              <a:avLst/>
              <a:gdLst>
                <a:gd name="connsiteX0" fmla="*/ 3413379 w 3413378"/>
                <a:gd name="connsiteY0" fmla="*/ 3266028 h 6532054"/>
                <a:gd name="connsiteX1" fmla="*/ 1706689 w 3413378"/>
                <a:gd name="connsiteY1" fmla="*/ 6532055 h 6532054"/>
                <a:gd name="connsiteX2" fmla="*/ 0 w 3413378"/>
                <a:gd name="connsiteY2" fmla="*/ 3266028 h 6532054"/>
                <a:gd name="connsiteX3" fmla="*/ 1706689 w 3413378"/>
                <a:gd name="connsiteY3" fmla="*/ 0 h 6532054"/>
                <a:gd name="connsiteX4" fmla="*/ 3413379 w 3413378"/>
                <a:gd name="connsiteY4" fmla="*/ 3266028 h 6532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378" h="6532054">
                  <a:moveTo>
                    <a:pt x="3413379" y="3266028"/>
                  </a:moveTo>
                  <a:cubicBezTo>
                    <a:pt x="3413379" y="5069777"/>
                    <a:pt x="1706689" y="6532055"/>
                    <a:pt x="1706689" y="6532055"/>
                  </a:cubicBezTo>
                  <a:cubicBezTo>
                    <a:pt x="1706689" y="6532055"/>
                    <a:pt x="0" y="5069777"/>
                    <a:pt x="0" y="3266028"/>
                  </a:cubicBezTo>
                  <a:cubicBezTo>
                    <a:pt x="0" y="1462278"/>
                    <a:pt x="1706689" y="0"/>
                    <a:pt x="1706689" y="0"/>
                  </a:cubicBezTo>
                  <a:cubicBezTo>
                    <a:pt x="1706689" y="0"/>
                    <a:pt x="3413379" y="1462278"/>
                    <a:pt x="3413379" y="3266028"/>
                  </a:cubicBezTo>
                  <a:close/>
                </a:path>
              </a:pathLst>
            </a:custGeom>
            <a:solidFill>
              <a:schemeClr val="accent1">
                <a:lumMod val="75000"/>
                <a:alpha val="65000"/>
              </a:schemeClr>
            </a:solidFill>
            <a:ln w="9331" cap="flat">
              <a:noFill/>
              <a:prstDash val="solid"/>
              <a:miter/>
            </a:ln>
          </p:spPr>
          <p:txBody>
            <a:bodyPr rtlCol="0" anchor="ctr"/>
            <a:lstStyle/>
            <a:p>
              <a:endParaRPr lang="en-US"/>
            </a:p>
          </p:txBody>
        </p:sp>
        <p:sp>
          <p:nvSpPr>
            <p:cNvPr id="3143" name="Oval 3142">
              <a:extLst>
                <a:ext uri="{FF2B5EF4-FFF2-40B4-BE49-F238E27FC236}">
                  <a16:creationId xmlns:a16="http://schemas.microsoft.com/office/drawing/2014/main" id="{07D6490B-F4AE-4A13-BB54-35274AB32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6262" y="685620"/>
              <a:ext cx="265579" cy="265579"/>
            </a:xfrm>
            <a:prstGeom prst="ellipse">
              <a:avLst/>
            </a:pr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endParaRPr lang="en-US">
                <a:solidFill>
                  <a:schemeClr val="tx1"/>
                </a:solidFill>
              </a:endParaRPr>
            </a:p>
          </p:txBody>
        </p:sp>
        <p:sp>
          <p:nvSpPr>
            <p:cNvPr id="3144" name="Freeform: Shape 3143">
              <a:extLst>
                <a:ext uri="{FF2B5EF4-FFF2-40B4-BE49-F238E27FC236}">
                  <a16:creationId xmlns:a16="http://schemas.microsoft.com/office/drawing/2014/main" id="{D0FA281D-945D-4639-8F12-BC2D20C49E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60221" y="1219177"/>
              <a:ext cx="528731" cy="1057462"/>
            </a:xfrm>
            <a:custGeom>
              <a:avLst/>
              <a:gdLst>
                <a:gd name="connsiteX0" fmla="*/ 528731 w 528731"/>
                <a:gd name="connsiteY0" fmla="*/ 0 h 1057462"/>
                <a:gd name="connsiteX1" fmla="*/ 528731 w 528731"/>
                <a:gd name="connsiteY1" fmla="*/ 1057462 h 1057462"/>
                <a:gd name="connsiteX2" fmla="*/ 0 w 528731"/>
                <a:gd name="connsiteY2" fmla="*/ 528731 h 1057462"/>
                <a:gd name="connsiteX3" fmla="*/ 528731 w 528731"/>
                <a:gd name="connsiteY3" fmla="*/ 0 h 1057462"/>
              </a:gdLst>
              <a:ahLst/>
              <a:cxnLst>
                <a:cxn ang="0">
                  <a:pos x="connsiteX0" y="connsiteY0"/>
                </a:cxn>
                <a:cxn ang="0">
                  <a:pos x="connsiteX1" y="connsiteY1"/>
                </a:cxn>
                <a:cxn ang="0">
                  <a:pos x="connsiteX2" y="connsiteY2"/>
                </a:cxn>
                <a:cxn ang="0">
                  <a:pos x="connsiteX3" y="connsiteY3"/>
                </a:cxn>
              </a:cxnLst>
              <a:rect l="l" t="t" r="r" b="b"/>
              <a:pathLst>
                <a:path w="528731" h="1057462">
                  <a:moveTo>
                    <a:pt x="528731" y="0"/>
                  </a:moveTo>
                  <a:lnTo>
                    <a:pt x="528731" y="1057462"/>
                  </a:lnTo>
                  <a:cubicBezTo>
                    <a:pt x="236721" y="1057462"/>
                    <a:pt x="0" y="820741"/>
                    <a:pt x="0" y="528731"/>
                  </a:cubicBezTo>
                  <a:cubicBezTo>
                    <a:pt x="0" y="236721"/>
                    <a:pt x="236721" y="0"/>
                    <a:pt x="528731" y="0"/>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a:p>
          </p:txBody>
        </p:sp>
      </p:grpSp>
      <p:sp>
        <p:nvSpPr>
          <p:cNvPr id="3146" name="Texture">
            <a:extLst>
              <a:ext uri="{FF2B5EF4-FFF2-40B4-BE49-F238E27FC236}">
                <a16:creationId xmlns:a16="http://schemas.microsoft.com/office/drawing/2014/main" id="{2E922E9E-A29B-4164-A634-B718A4336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3" name="TextBox 2">
            <a:extLst>
              <a:ext uri="{FF2B5EF4-FFF2-40B4-BE49-F238E27FC236}">
                <a16:creationId xmlns:a16="http://schemas.microsoft.com/office/drawing/2014/main" id="{B4835BC4-326B-BAF7-6B87-5ED9D306E1EE}"/>
              </a:ext>
            </a:extLst>
          </p:cNvPr>
          <p:cNvSpPr txBox="1"/>
          <p:nvPr/>
        </p:nvSpPr>
        <p:spPr>
          <a:xfrm>
            <a:off x="469645" y="1135173"/>
            <a:ext cx="6232642" cy="4748791"/>
          </a:xfrm>
          <a:prstGeom prst="rect">
            <a:avLst/>
          </a:prstGeom>
        </p:spPr>
        <p:txBody>
          <a:bodyPr vert="horz" lIns="91440" tIns="45720" rIns="91440" bIns="45720" rtlCol="0">
            <a:normAutofit lnSpcReduction="10000"/>
          </a:bodyPr>
          <a:lstStyle/>
          <a:p>
            <a:pPr algn="just">
              <a:lnSpc>
                <a:spcPct val="110000"/>
              </a:lnSpc>
              <a:spcAft>
                <a:spcPts val="600"/>
              </a:spcAft>
            </a:pPr>
            <a:r>
              <a:rPr lang="uk-UA" sz="2000" b="1" dirty="0"/>
              <a:t>	Біологічна модель </a:t>
            </a:r>
            <a:r>
              <a:rPr lang="uk-UA" sz="2000" dirty="0"/>
              <a:t>- біологічні об'єкти, зручні для експериментальних досліджень, у яких вивчаються властивості, закономірності біофізичних процесів у реальних складних об'єктах. Наприклад, закономірності виникнення та поширення потенціалу дії в нервових волокнах були вивчені лише після знаходження такої вдалої біологічної моделі, як гігантський аксон кальмара. Досвід </a:t>
            </a:r>
            <a:r>
              <a:rPr lang="uk-UA" sz="2000" dirty="0" err="1"/>
              <a:t>Усинга</a:t>
            </a:r>
            <a:r>
              <a:rPr lang="uk-UA" sz="2000" dirty="0"/>
              <a:t>, що доводить існування активного транспорту, був проведений на біологічній моделі - шкірі жаби, яка моделювала властивість біологічної мембрани здійснювати активний транспорт. Закономірності скорочення міокарда встановлюють на основі модельних експериментів, на папілярному м'язі.</a:t>
            </a:r>
          </a:p>
        </p:txBody>
      </p:sp>
      <p:pic>
        <p:nvPicPr>
          <p:cNvPr id="3074" name="Picture 2" descr="Біологічна модель Вірус Professor Ein-O COG E2371VS – низькі ціни, кредит,  оплата частинами в інтернет-магазині ROZETKA від продавця: Good Trend |  Купити в Україні: Києві, Харкові, Дніпрі, Одесі, Запоріжжі, Львові">
            <a:extLst>
              <a:ext uri="{FF2B5EF4-FFF2-40B4-BE49-F238E27FC236}">
                <a16:creationId xmlns:a16="http://schemas.microsoft.com/office/drawing/2014/main" id="{ADC9B957-EE4D-273B-F208-F02D3CA6ABD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7048316" y="1135173"/>
            <a:ext cx="4748792" cy="4748792"/>
          </a:xfrm>
          <a:custGeom>
            <a:avLst/>
            <a:gdLst/>
            <a:ahLst/>
            <a:cxnLst/>
            <a:rect l="l" t="t" r="r" b="b"/>
            <a:pathLst>
              <a:path w="3129592" h="3129592">
                <a:moveTo>
                  <a:pt x="1564796" y="0"/>
                </a:moveTo>
                <a:cubicBezTo>
                  <a:pt x="2429009" y="0"/>
                  <a:pt x="3129592" y="700583"/>
                  <a:pt x="3129592" y="1564796"/>
                </a:cubicBezTo>
                <a:cubicBezTo>
                  <a:pt x="3129592" y="2429009"/>
                  <a:pt x="2429009" y="3129592"/>
                  <a:pt x="1564796" y="3129592"/>
                </a:cubicBezTo>
                <a:cubicBezTo>
                  <a:pt x="700583" y="3129592"/>
                  <a:pt x="0" y="2429009"/>
                  <a:pt x="0" y="1564796"/>
                </a:cubicBezTo>
                <a:cubicBezTo>
                  <a:pt x="0" y="700583"/>
                  <a:pt x="700583" y="0"/>
                  <a:pt x="1564796"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6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81" name="Rectangle 2080">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2083"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2085" name="Group 2084">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51566" y="0"/>
            <a:ext cx="3840434" cy="6858000"/>
            <a:chOff x="8351565" y="0"/>
            <a:chExt cx="3840434" cy="6858000"/>
          </a:xfrm>
        </p:grpSpPr>
        <p:sp>
          <p:nvSpPr>
            <p:cNvPr id="2086" name="Oval 2085">
              <a:extLst>
                <a:ext uri="{FF2B5EF4-FFF2-40B4-BE49-F238E27FC236}">
                  <a16:creationId xmlns:a16="http://schemas.microsoft.com/office/drawing/2014/main" id="{D386E468-0048-46C4-ADDD-FBE7A6AE9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87" name="Freeform: Shape 2086">
              <a:extLst>
                <a:ext uri="{FF2B5EF4-FFF2-40B4-BE49-F238E27FC236}">
                  <a16:creationId xmlns:a16="http://schemas.microsoft.com/office/drawing/2014/main" id="{C5B35ED4-0C31-4C8C-A45E-6A3EDEAB2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2088" name="Freeform: Shape 2087">
              <a:extLst>
                <a:ext uri="{FF2B5EF4-FFF2-40B4-BE49-F238E27FC236}">
                  <a16:creationId xmlns:a16="http://schemas.microsoft.com/office/drawing/2014/main" id="{B40A1EF3-FA93-48F4-9F82-BC0C796357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2089" name="Freeform: Shape 2088">
              <a:extLst>
                <a:ext uri="{FF2B5EF4-FFF2-40B4-BE49-F238E27FC236}">
                  <a16:creationId xmlns:a16="http://schemas.microsoft.com/office/drawing/2014/main" id="{A985F09D-6969-44D0-B04F-4EDE0FEDA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2090" name="Graphic 9">
              <a:extLst>
                <a:ext uri="{FF2B5EF4-FFF2-40B4-BE49-F238E27FC236}">
                  <a16:creationId xmlns:a16="http://schemas.microsoft.com/office/drawing/2014/main" id="{003913A0-A3C0-4ED8-8920-318068FBC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209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useBgFill="1">
        <p:nvSpPr>
          <p:cNvPr id="2094" name="Background Fill">
            <a:extLst>
              <a:ext uri="{FF2B5EF4-FFF2-40B4-BE49-F238E27FC236}">
                <a16:creationId xmlns:a16="http://schemas.microsoft.com/office/drawing/2014/main" id="{66C115EF-F0EA-46A7-A25C-125D26FAA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2096" name="Color Fill">
            <a:extLst>
              <a:ext uri="{FF2B5EF4-FFF2-40B4-BE49-F238E27FC236}">
                <a16:creationId xmlns:a16="http://schemas.microsoft.com/office/drawing/2014/main" id="{97BF6B6D-C479-40CF-B042-7D70D8286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a:solidFill>
                <a:schemeClr val="bg2">
                  <a:lumMod val="75000"/>
                  <a:lumOff val="25000"/>
                </a:schemeClr>
              </a:solidFill>
            </a:endParaRPr>
          </a:p>
        </p:txBody>
      </p:sp>
      <p:grpSp>
        <p:nvGrpSpPr>
          <p:cNvPr id="2098" name="Group 2097">
            <a:extLst>
              <a:ext uri="{FF2B5EF4-FFF2-40B4-BE49-F238E27FC236}">
                <a16:creationId xmlns:a16="http://schemas.microsoft.com/office/drawing/2014/main" id="{AEF86C3C-FC48-4AB2-97FA-F4AC7F6F3B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9089" y="-3532"/>
            <a:ext cx="4449863" cy="4717820"/>
            <a:chOff x="7739089" y="-3532"/>
            <a:chExt cx="4449863" cy="4717820"/>
          </a:xfrm>
        </p:grpSpPr>
        <p:sp>
          <p:nvSpPr>
            <p:cNvPr id="2099" name="Oval 2098">
              <a:extLst>
                <a:ext uri="{FF2B5EF4-FFF2-40B4-BE49-F238E27FC236}">
                  <a16:creationId xmlns:a16="http://schemas.microsoft.com/office/drawing/2014/main" id="{62B5D76F-FCC4-4521-916F-491D822D17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22630" y="4023444"/>
              <a:ext cx="514757" cy="51694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100" name="Freeform: Shape 2099">
              <a:extLst>
                <a:ext uri="{FF2B5EF4-FFF2-40B4-BE49-F238E27FC236}">
                  <a16:creationId xmlns:a16="http://schemas.microsoft.com/office/drawing/2014/main" id="{6F8D89A6-8111-4B9B-A1BB-F448E802E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627" y="340461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solidFill>
              <a:schemeClr val="accent1">
                <a:lumMod val="75000"/>
                <a:alpha val="65000"/>
              </a:schemeClr>
            </a:solidFill>
            <a:ln w="9331" cap="flat">
              <a:noFill/>
              <a:prstDash val="solid"/>
              <a:miter/>
            </a:ln>
          </p:spPr>
          <p:txBody>
            <a:bodyPr rtlCol="0" anchor="ctr"/>
            <a:lstStyle/>
            <a:p>
              <a:endParaRPr lang="en-US"/>
            </a:p>
          </p:txBody>
        </p:sp>
        <p:sp>
          <p:nvSpPr>
            <p:cNvPr id="2101" name="Graphic 9">
              <a:extLst>
                <a:ext uri="{FF2B5EF4-FFF2-40B4-BE49-F238E27FC236}">
                  <a16:creationId xmlns:a16="http://schemas.microsoft.com/office/drawing/2014/main" id="{86C325F3-A534-44C6-B6E1-1F0DD4D6D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39089" y="-3532"/>
              <a:ext cx="3875603" cy="3875603"/>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a:p>
          </p:txBody>
        </p:sp>
      </p:grpSp>
      <p:sp>
        <p:nvSpPr>
          <p:cNvPr id="2103" name="Texture">
            <a:extLst>
              <a:ext uri="{FF2B5EF4-FFF2-40B4-BE49-F238E27FC236}">
                <a16:creationId xmlns:a16="http://schemas.microsoft.com/office/drawing/2014/main" id="{C1E15FC6-E547-48B3-9AD4-3945840ECC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a:p>
        </p:txBody>
      </p:sp>
      <p:sp>
        <p:nvSpPr>
          <p:cNvPr id="3" name="TextBox 2">
            <a:extLst>
              <a:ext uri="{FF2B5EF4-FFF2-40B4-BE49-F238E27FC236}">
                <a16:creationId xmlns:a16="http://schemas.microsoft.com/office/drawing/2014/main" id="{DA1A8DF6-012C-BDF6-90FB-7152941EE3BC}"/>
              </a:ext>
            </a:extLst>
          </p:cNvPr>
          <p:cNvSpPr txBox="1"/>
          <p:nvPr/>
        </p:nvSpPr>
        <p:spPr>
          <a:xfrm>
            <a:off x="547553" y="756521"/>
            <a:ext cx="6943725" cy="5751518"/>
          </a:xfrm>
          <a:prstGeom prst="rect">
            <a:avLst/>
          </a:prstGeom>
        </p:spPr>
        <p:txBody>
          <a:bodyPr vert="horz" lIns="91440" tIns="45720" rIns="91440" bIns="45720" rtlCol="0">
            <a:normAutofit fontScale="92500" lnSpcReduction="10000"/>
          </a:bodyPr>
          <a:lstStyle/>
          <a:p>
            <a:pPr algn="just">
              <a:lnSpc>
                <a:spcPct val="110000"/>
              </a:lnSpc>
              <a:spcAft>
                <a:spcPts val="600"/>
              </a:spcAft>
            </a:pPr>
            <a:r>
              <a:rPr lang="uk-UA" sz="1600" b="1"/>
              <a:t>	</a:t>
            </a:r>
            <a:r>
              <a:rPr lang="uk-UA" sz="2000" b="1"/>
              <a:t>Математичні моделі- </a:t>
            </a:r>
            <a:r>
              <a:rPr lang="uk-UA" sz="2000"/>
              <a:t>опис процесів у реальному об'єкті за допомогою математичних рівнянь, як правило, диференціальних. Для реалізації математичних моделей зараз застосовуються комп'ютери. За допомогою ЕОМ проводять так звані "машинні експерименти", при дослідженні патологічних процесів у кардіології, розвитку епідемій і т.д. При цьому можна легко змінювати масштаб за часом: прискорити або сповільнити перебіг процесу, розглянути процес у стаціонарному режимі, як це запропоновано в моделі скорочення м'яза (модель Дещеревського), і за простором. Наприклад, ввести локальну просторову неоднорідність параметрів, змінити конфігурацію зони патології. Змінюючи коефіцієнти або вводячи нові члени в диференціальні рівняння, можна враховувати ті чи інші властивості об'єкта, що моделюється, або теоретично створювати об'єкти з новими властивостями, так, наприклад, отримувати лікарські препарати більш ефективної дії. За допомогою ЕОМ можна вирішувати складні рівняння і прогнозувати поведінку системи: перебіг захворювання, ефективність лікування, дії фармацевтичного препарату і т інш.</a:t>
            </a:r>
          </a:p>
        </p:txBody>
      </p:sp>
      <p:pic>
        <p:nvPicPr>
          <p:cNvPr id="2050" name="Picture 2" descr="Математичне моделювання">
            <a:extLst>
              <a:ext uri="{FF2B5EF4-FFF2-40B4-BE49-F238E27FC236}">
                <a16:creationId xmlns:a16="http://schemas.microsoft.com/office/drawing/2014/main" id="{12E943F5-3DC9-6463-CAA8-E6CB6A9048F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706" r="17295" b="2"/>
          <a:stretch/>
        </p:blipFill>
        <p:spPr bwMode="auto">
          <a:xfrm>
            <a:off x="7890250" y="127841"/>
            <a:ext cx="3612857" cy="3612856"/>
          </a:xfrm>
          <a:custGeom>
            <a:avLst/>
            <a:gdLst/>
            <a:ahLst/>
            <a:cxnLst/>
            <a:rect l="l" t="t" r="r" b="b"/>
            <a:pathLst>
              <a:path w="3646992" h="3646991">
                <a:moveTo>
                  <a:pt x="0" y="0"/>
                </a:moveTo>
                <a:lnTo>
                  <a:pt x="1820818" y="0"/>
                </a:lnTo>
                <a:cubicBezTo>
                  <a:pt x="2829397" y="0"/>
                  <a:pt x="3646992" y="817595"/>
                  <a:pt x="3646992" y="1826174"/>
                </a:cubicBezTo>
                <a:lnTo>
                  <a:pt x="3646992" y="3646991"/>
                </a:lnTo>
                <a:lnTo>
                  <a:pt x="1826174" y="3646991"/>
                </a:lnTo>
                <a:cubicBezTo>
                  <a:pt x="817595" y="3646991"/>
                  <a:pt x="0" y="2829396"/>
                  <a:pt x="0" y="1820817"/>
                </a:cubicBezTo>
                <a:close/>
              </a:path>
            </a:pathLst>
          </a:custGeom>
          <a:noFill/>
          <a:extLst>
            <a:ext uri="{909E8E84-426E-40DD-AFC4-6F175D3DCCD1}">
              <a14:hiddenFill xmlns:a14="http://schemas.microsoft.com/office/drawing/2010/main">
                <a:solidFill>
                  <a:srgbClr val="FFFFFF"/>
                </a:solidFill>
              </a14:hiddenFill>
            </a:ext>
          </a:extLst>
        </p:spPr>
      </p:pic>
      <p:pic>
        <p:nvPicPr>
          <p:cNvPr id="2052" name="Picture 4" descr="СУЧАСНА ІНФОРМАТИКА (сила практики в теорії): Види сучасних комп'ютерів та  їх застосування">
            <a:extLst>
              <a:ext uri="{FF2B5EF4-FFF2-40B4-BE49-F238E27FC236}">
                <a16:creationId xmlns:a16="http://schemas.microsoft.com/office/drawing/2014/main" id="{E4502196-48DE-FF65-87D5-F787335BBB6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9069" r="6556" b="2"/>
          <a:stretch/>
        </p:blipFill>
        <p:spPr bwMode="auto">
          <a:xfrm>
            <a:off x="8382836" y="3998678"/>
            <a:ext cx="3233380" cy="2859322"/>
          </a:xfrm>
          <a:custGeom>
            <a:avLst/>
            <a:gdLst/>
            <a:ahLst/>
            <a:cxnLst/>
            <a:rect l="l" t="t" r="r" b="b"/>
            <a:pathLst>
              <a:path w="3316319" h="2932666">
                <a:moveTo>
                  <a:pt x="1660595" y="0"/>
                </a:moveTo>
                <a:lnTo>
                  <a:pt x="3316319" y="0"/>
                </a:lnTo>
                <a:lnTo>
                  <a:pt x="3316319" y="1646632"/>
                </a:lnTo>
                <a:cubicBezTo>
                  <a:pt x="3316319" y="2159685"/>
                  <a:pt x="3081083" y="2618091"/>
                  <a:pt x="2712021" y="2920995"/>
                </a:cubicBezTo>
                <a:lnTo>
                  <a:pt x="2696327" y="2932666"/>
                </a:lnTo>
                <a:lnTo>
                  <a:pt x="0" y="2932666"/>
                </a:lnTo>
                <a:lnTo>
                  <a:pt x="0" y="1651476"/>
                </a:lnTo>
                <a:cubicBezTo>
                  <a:pt x="0" y="739381"/>
                  <a:pt x="743464" y="0"/>
                  <a:pt x="1660595"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8956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A12330-81D3-4627-6B72-55A3AA0189DD}"/>
              </a:ext>
            </a:extLst>
          </p:cNvPr>
          <p:cNvSpPr txBox="1"/>
          <p:nvPr/>
        </p:nvSpPr>
        <p:spPr>
          <a:xfrm>
            <a:off x="993913" y="464164"/>
            <a:ext cx="6096000" cy="2554545"/>
          </a:xfrm>
          <a:prstGeom prst="rect">
            <a:avLst/>
          </a:prstGeom>
          <a:noFill/>
        </p:spPr>
        <p:txBody>
          <a:bodyPr wrap="square">
            <a:spAutoFit/>
          </a:bodyPr>
          <a:lstStyle/>
          <a:p>
            <a:pPr algn="just"/>
            <a:r>
              <a:rPr lang="ru-UA" sz="2000"/>
              <a:t>Якщо процеси в моделі мають іншу фізичну природу, ніж оригінал, але описуються таким самим математичним апаратом (як правило, однаковими диференціальними рівняннями), то така модель називається </a:t>
            </a:r>
            <a:r>
              <a:rPr lang="ru-UA" sz="2000" b="1"/>
              <a:t>аналоговою. </a:t>
            </a:r>
            <a:r>
              <a:rPr lang="ru-UA" sz="2000"/>
              <a:t>Зазвичай як аналогової моделі використовуються електричні. Наприклад, аналоговою моделлю судинної системи є електричний ланцюг із опорів, ємностей та індуктивностей.</a:t>
            </a:r>
            <a:endParaRPr lang="ru-UA" sz="2000" dirty="0"/>
          </a:p>
        </p:txBody>
      </p:sp>
      <p:pic>
        <p:nvPicPr>
          <p:cNvPr id="4098" name="Picture 2" descr="ВИЗНАЧЕННЯ ЖИТТЄЗДАТНОСТІ ТКАНИНИ ВИМІРЮВАННЯМ ЕЛЕКТРИЧНИХ ПАРАМЕТ">
            <a:extLst>
              <a:ext uri="{FF2B5EF4-FFF2-40B4-BE49-F238E27FC236}">
                <a16:creationId xmlns:a16="http://schemas.microsoft.com/office/drawing/2014/main" id="{7B608742-3A7C-47BD-8294-4DD2B7AB27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3100" y="431800"/>
            <a:ext cx="3213100" cy="25273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Искусственный нейрон полностью имитирует функции живого нерва - 4PDA">
            <a:extLst>
              <a:ext uri="{FF2B5EF4-FFF2-40B4-BE49-F238E27FC236}">
                <a16:creationId xmlns:a16="http://schemas.microsoft.com/office/drawing/2014/main" id="{A0F11956-071B-FA9B-4F58-E019D9F42D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783" y="2959100"/>
            <a:ext cx="8458200" cy="389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404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1E5782-AB9F-0410-C7F3-22CD96D7A7AA}"/>
              </a:ext>
            </a:extLst>
          </p:cNvPr>
          <p:cNvSpPr txBox="1"/>
          <p:nvPr/>
        </p:nvSpPr>
        <p:spPr>
          <a:xfrm>
            <a:off x="508552" y="29458"/>
            <a:ext cx="5587448" cy="2862322"/>
          </a:xfrm>
          <a:prstGeom prst="rect">
            <a:avLst/>
          </a:prstGeom>
          <a:noFill/>
        </p:spPr>
        <p:txBody>
          <a:bodyPr wrap="square">
            <a:spAutoFit/>
          </a:bodyPr>
          <a:lstStyle/>
          <a:p>
            <a:r>
              <a:rPr lang="ru-UA" sz="2000" b="1" dirty="0"/>
              <a:t>Основні вимоги, яким має відповідати модель:</a:t>
            </a:r>
          </a:p>
          <a:p>
            <a:pPr algn="just"/>
            <a:r>
              <a:rPr lang="ru-UA" dirty="0"/>
              <a:t>1. </a:t>
            </a:r>
            <a:r>
              <a:rPr lang="ru-UA" sz="2000" dirty="0"/>
              <a:t>Адекватність - відповідність моделі об'єкту, тобто модель повинна з заданим ступенем точності відтворювати закономірності досліджуваних явищ. Аналіз адекватності має проводитися і під час виборів моделі, і за порівнянні результатів моделювання з поведінкою об'єкта.</a:t>
            </a:r>
          </a:p>
        </p:txBody>
      </p:sp>
      <p:sp>
        <p:nvSpPr>
          <p:cNvPr id="5" name="TextBox 4">
            <a:extLst>
              <a:ext uri="{FF2B5EF4-FFF2-40B4-BE49-F238E27FC236}">
                <a16:creationId xmlns:a16="http://schemas.microsoft.com/office/drawing/2014/main" id="{409B5C19-593C-D7D0-5AF2-8837CA031EA1}"/>
              </a:ext>
            </a:extLst>
          </p:cNvPr>
          <p:cNvSpPr txBox="1"/>
          <p:nvPr/>
        </p:nvSpPr>
        <p:spPr>
          <a:xfrm>
            <a:off x="6766891" y="1693104"/>
            <a:ext cx="4916557" cy="2862322"/>
          </a:xfrm>
          <a:prstGeom prst="rect">
            <a:avLst/>
          </a:prstGeom>
          <a:noFill/>
        </p:spPr>
        <p:txBody>
          <a:bodyPr wrap="square">
            <a:spAutoFit/>
          </a:bodyPr>
          <a:lstStyle/>
          <a:p>
            <a:pPr algn="just"/>
            <a:r>
              <a:rPr lang="ru-UA" sz="2000" dirty="0"/>
              <a:t>2. Повинні бути встановлені межі застосування моделі, тобто чітко задані умови, за яких обрана модель адекватна досліджуваному об'єкту, оскільки жодна модель не дає вичерпного опису об'єкта. Межі застосування визначаються тими припущеннями, які робляться при складанні моделі. Як правило, що більше припущень, то вже межі застосування</a:t>
            </a:r>
            <a:r>
              <a:rPr lang="ru-UA" dirty="0"/>
              <a:t>.</a:t>
            </a:r>
          </a:p>
        </p:txBody>
      </p:sp>
      <p:sp>
        <p:nvSpPr>
          <p:cNvPr id="7" name="TextBox 6">
            <a:extLst>
              <a:ext uri="{FF2B5EF4-FFF2-40B4-BE49-F238E27FC236}">
                <a16:creationId xmlns:a16="http://schemas.microsoft.com/office/drawing/2014/main" id="{E5655649-71E3-9488-2C93-98FAF0F834E9}"/>
              </a:ext>
            </a:extLst>
          </p:cNvPr>
          <p:cNvSpPr txBox="1"/>
          <p:nvPr/>
        </p:nvSpPr>
        <p:spPr>
          <a:xfrm>
            <a:off x="508552" y="3763929"/>
            <a:ext cx="5587448" cy="2246769"/>
          </a:xfrm>
          <a:prstGeom prst="rect">
            <a:avLst/>
          </a:prstGeom>
          <a:noFill/>
        </p:spPr>
        <p:txBody>
          <a:bodyPr wrap="square">
            <a:spAutoFit/>
          </a:bodyPr>
          <a:lstStyle/>
          <a:p>
            <a:pPr algn="just"/>
            <a:r>
              <a:rPr lang="ru-UA" sz="2000" dirty="0"/>
              <a:t>3. Результатом моделювання є отримання нових даних про протікання досліджуваного процесу, його властивості. Результат моделювання, як правило, не дає вичерпних відомостей про об'єкт, що вивчається, але поглиблює наші знання про нього, дозволяє проводити подальші більш складні дослідження.</a:t>
            </a:r>
          </a:p>
        </p:txBody>
      </p:sp>
    </p:spTree>
    <p:extLst>
      <p:ext uri="{BB962C8B-B14F-4D97-AF65-F5344CB8AC3E}">
        <p14:creationId xmlns:p14="http://schemas.microsoft.com/office/powerpoint/2010/main" val="406964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80A1CC-BDA2-41D1-EB05-6DA65F9FB4E7}"/>
              </a:ext>
            </a:extLst>
          </p:cNvPr>
          <p:cNvSpPr txBox="1"/>
          <p:nvPr/>
        </p:nvSpPr>
        <p:spPr>
          <a:xfrm>
            <a:off x="847587" y="571431"/>
            <a:ext cx="6096000" cy="2246769"/>
          </a:xfrm>
          <a:prstGeom prst="rect">
            <a:avLst/>
          </a:prstGeom>
          <a:noFill/>
        </p:spPr>
        <p:txBody>
          <a:bodyPr wrap="square">
            <a:spAutoFit/>
          </a:bodyPr>
          <a:lstStyle/>
          <a:p>
            <a:pPr algn="just"/>
            <a:r>
              <a:rPr lang="ru-UA" sz="2000" dirty="0"/>
              <a:t>У медико-біологічних дослідженнях застосовується часом метод </a:t>
            </a:r>
            <a:r>
              <a:rPr lang="ru-UA" sz="2000" b="1" dirty="0"/>
              <a:t>"чорного ящика". </a:t>
            </a:r>
            <a:r>
              <a:rPr lang="ru-UA" sz="2000" dirty="0"/>
              <a:t>При цьому вивчаються лише вхідні та вихідні параметри досліджуваної системи, без урахування його внутрішньої структури та внутрішніх процесів. І тут вивчаються залежності вихідних параметрів від вхідних, звані передавальні функції.</a:t>
            </a:r>
          </a:p>
        </p:txBody>
      </p:sp>
      <p:pic>
        <p:nvPicPr>
          <p:cNvPr id="5122" name="Picture 2" descr="Чорний ящик — Вікіпедія">
            <a:extLst>
              <a:ext uri="{FF2B5EF4-FFF2-40B4-BE49-F238E27FC236}">
                <a16:creationId xmlns:a16="http://schemas.microsoft.com/office/drawing/2014/main" id="{6BF87462-2414-732E-FA27-437894F2CC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586" y="3224143"/>
            <a:ext cx="9819583" cy="280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945088"/>
      </p:ext>
    </p:extLst>
  </p:cSld>
  <p:clrMapOvr>
    <a:masterClrMapping/>
  </p:clrMapOvr>
</p:sld>
</file>

<file path=ppt/theme/theme1.xml><?xml version="1.0" encoding="utf-8"?>
<a:theme xmlns:a="http://schemas.openxmlformats.org/drawingml/2006/main" name="TropicVTI">
  <a:themeElements>
    <a:clrScheme name="AnalogousFromLightSeedRightStep">
      <a:dk1>
        <a:srgbClr val="000000"/>
      </a:dk1>
      <a:lt1>
        <a:srgbClr val="FFFFFF"/>
      </a:lt1>
      <a:dk2>
        <a:srgbClr val="1E362C"/>
      </a:dk2>
      <a:lt2>
        <a:srgbClr val="E2E3E8"/>
      </a:lt2>
      <a:accent1>
        <a:srgbClr val="AAA081"/>
      </a:accent1>
      <a:accent2>
        <a:srgbClr val="9CA671"/>
      </a:accent2>
      <a:accent3>
        <a:srgbClr val="90A87F"/>
      </a:accent3>
      <a:accent4>
        <a:srgbClr val="76AD77"/>
      </a:accent4>
      <a:accent5>
        <a:srgbClr val="81AB93"/>
      </a:accent5>
      <a:accent6>
        <a:srgbClr val="74AAA2"/>
      </a:accent6>
      <a:hlink>
        <a:srgbClr val="6979AE"/>
      </a:hlink>
      <a:folHlink>
        <a:srgbClr val="7F7F7F"/>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110</TotalTime>
  <Words>807</Words>
  <Application>Microsoft Macintosh PowerPoint</Application>
  <PresentationFormat>Широкоэкранный</PresentationFormat>
  <Paragraphs>19</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Gill Sans Nova</vt:lpstr>
      <vt:lpstr>Segoe Print</vt:lpstr>
      <vt:lpstr>TropicVTI</vt:lpstr>
      <vt:lpstr> «Моделювання процесів у біологічних системах».  Основні тенденції розвитку моделювання систем у медицині.  Основні поняття теорії моделювання систем.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«Моделювання процесів у біологічних системах».  Основні тенденції розвитку моделювання систем у медицині.  Основні поняття теорії моделювання систем. </dc:title>
  <dc:creator>ivanovvl</dc:creator>
  <cp:lastModifiedBy>ivanovvl</cp:lastModifiedBy>
  <cp:revision>1</cp:revision>
  <dcterms:created xsi:type="dcterms:W3CDTF">2023-09-05T12:45:22Z</dcterms:created>
  <dcterms:modified xsi:type="dcterms:W3CDTF">2023-09-05T14:35:28Z</dcterms:modified>
</cp:coreProperties>
</file>