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72" y="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32595280394661"/>
          <c:y val="0.24696055166619074"/>
          <c:w val="0.76361956150498023"/>
          <c:h val="0.576565346251932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63%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33%</a:t>
                    </a:r>
                  </a:p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30%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Сірчистий ангідрид</c:v>
                </c:pt>
                <c:pt idx="1">
                  <c:v>Оксид азоту</c:v>
                </c:pt>
                <c:pt idx="2">
                  <c:v>Тверді частки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0.63</c:v>
                </c:pt>
                <c:pt idx="1">
                  <c:v>0.33</c:v>
                </c:pt>
                <c:pt idx="2">
                  <c:v>0.3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7291589695674145"/>
          <c:y val="0.86067890003749625"/>
          <c:w val="0.67632875586646923"/>
          <c:h val="0.10548391525890065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0.16085</cdr:x>
      <cdr:y>0.06129</cdr:y>
    </cdr:from>
    <cdr:to>
      <cdr:x>0.86051</cdr:x>
      <cdr:y>0.22615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2758" y="373486"/>
          <a:ext cx="6014434" cy="1004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639" y="824246"/>
            <a:ext cx="9813701" cy="3812147"/>
          </a:xfrm>
        </p:spPr>
        <p:txBody>
          <a:bodyPr/>
          <a:lstStyle/>
          <a:p>
            <a:pPr algn="l"/>
            <a:r>
              <a:rPr lang="uk-UA" sz="6000" dirty="0" smtClean="0"/>
              <a:t>ВПЛИВ ПІДПРИЄМНИЦЬКОЇ ДІЯЛЬНОСТІ НА ДОВКІЛЛЯ</a:t>
            </a:r>
            <a:r>
              <a:rPr lang="ru-RU" sz="5000" dirty="0"/>
              <a:t/>
            </a:r>
            <a:br>
              <a:rPr lang="ru-RU" sz="5000" dirty="0"/>
            </a:br>
            <a:endParaRPr lang="ru-RU" sz="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6279741"/>
      </p:ext>
    </p:extLst>
  </p:cSld>
  <p:clrMapOvr>
    <a:masterClrMapping/>
  </p:clrMapOvr>
  <p:transition spd="slow" advTm="5243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366" y="257577"/>
            <a:ext cx="9440215" cy="1970467"/>
          </a:xfrm>
        </p:spPr>
        <p:txBody>
          <a:bodyPr>
            <a:normAutofit fontScale="90000"/>
          </a:bodyPr>
          <a:lstStyle/>
          <a:p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</a:rPr>
              <a:t>   Урбанізація</a:t>
            </a: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– соціально-економічний процес, що виражається в зростанні міських поселень, концентрації населення в них і особливо у великих містах, підвищенні ролі міст у суспільному житті, поширенні міського способу життя на всю мережу поселень (включаючи села).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366" y="2472744"/>
            <a:ext cx="9633398" cy="3787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500" dirty="0" smtClean="0"/>
              <a:t>   Урбанізація </a:t>
            </a:r>
            <a:r>
              <a:rPr lang="uk-UA" sz="2500" dirty="0"/>
              <a:t>має ряд негативних наслідків: </a:t>
            </a:r>
            <a:endParaRPr lang="uk-UA" sz="2500" dirty="0" smtClean="0"/>
          </a:p>
          <a:p>
            <a:r>
              <a:rPr lang="uk-UA" sz="2500" dirty="0" smtClean="0"/>
              <a:t>порушується </a:t>
            </a:r>
            <a:r>
              <a:rPr lang="uk-UA" sz="2500" dirty="0"/>
              <a:t>рівновага в розподілі населення по території; </a:t>
            </a:r>
            <a:endParaRPr lang="uk-UA" sz="2500" dirty="0" smtClean="0"/>
          </a:p>
          <a:p>
            <a:r>
              <a:rPr lang="uk-UA" sz="2500" dirty="0"/>
              <a:t>е</a:t>
            </a:r>
            <a:r>
              <a:rPr lang="uk-UA" sz="2500" dirty="0" smtClean="0"/>
              <a:t>кологічні порушення</a:t>
            </a:r>
            <a:r>
              <a:rPr lang="uk-UA" sz="2500" dirty="0"/>
              <a:t>, проблеми нездорової середовища проживання населення – </a:t>
            </a:r>
            <a:r>
              <a:rPr lang="uk-UA" sz="2500" dirty="0" smtClean="0"/>
              <a:t>шуму,забруднення повітря, </a:t>
            </a:r>
            <a:r>
              <a:rPr lang="uk-UA" sz="2500" dirty="0"/>
              <a:t>інфекційної </a:t>
            </a:r>
            <a:r>
              <a:rPr lang="uk-UA" sz="2500" dirty="0" smtClean="0"/>
              <a:t>небезпеки,ультразвукових випромінювань</a:t>
            </a:r>
            <a:r>
              <a:rPr lang="uk-UA" sz="2500" dirty="0"/>
              <a:t>, </a:t>
            </a:r>
            <a:r>
              <a:rPr lang="uk-UA" sz="2500" dirty="0" smtClean="0"/>
              <a:t>проблеми транспорту, </a:t>
            </a:r>
            <a:r>
              <a:rPr lang="uk-UA" sz="2500" dirty="0"/>
              <a:t>ущільнення забудови та </a:t>
            </a:r>
            <a:r>
              <a:rPr lang="uk-UA" sz="2500" dirty="0" err="1"/>
              <a:t>ін</a:t>
            </a:r>
            <a:r>
              <a:rPr lang="uk-UA" sz="2500" dirty="0"/>
              <a:t>; </a:t>
            </a:r>
            <a:endParaRPr lang="uk-UA" sz="2500" dirty="0" smtClean="0"/>
          </a:p>
          <a:p>
            <a:r>
              <a:rPr lang="uk-UA" sz="2500" dirty="0" smtClean="0"/>
              <a:t>негативні </a:t>
            </a:r>
            <a:r>
              <a:rPr lang="uk-UA" sz="2500" dirty="0"/>
              <a:t>соціальні наслідки – зростання </a:t>
            </a:r>
            <a:r>
              <a:rPr lang="uk-UA" sz="2500" dirty="0" smtClean="0"/>
              <a:t>злочинності, наркоманія, </a:t>
            </a:r>
            <a:r>
              <a:rPr lang="uk-UA" sz="2500" dirty="0"/>
              <a:t>і т.д.</a:t>
            </a:r>
            <a:endParaRPr lang="ru-RU" sz="2500" dirty="0"/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4734911"/>
      </p:ext>
    </p:extLst>
  </p:cSld>
  <p:clrMapOvr>
    <a:masterClrMapping/>
  </p:clrMapOvr>
  <p:transition spd="slow" advTm="2841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91305"/>
            <a:ext cx="8596668" cy="1320800"/>
          </a:xfrm>
        </p:spPr>
        <p:txBody>
          <a:bodyPr>
            <a:normAutofit/>
          </a:bodyPr>
          <a:lstStyle/>
          <a:p>
            <a:r>
              <a:rPr lang="uk-UA" sz="5000" dirty="0" smtClean="0"/>
              <a:t>ЕКОЛОГІЧНІ ФАКТОРИ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12105"/>
            <a:ext cx="8968942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000" dirty="0" smtClean="0"/>
              <a:t>— </a:t>
            </a:r>
            <a:r>
              <a:rPr lang="uk-UA" sz="3000" dirty="0"/>
              <a:t>будь-який вплив на організм, до якого в останнього внаслідок звикання виникає пристосування. В процесі еволюційного розвитку кожний вид організмів пристосовується до певних умов, поза якими існувати не може. </a:t>
            </a:r>
            <a:endParaRPr lang="ru-RU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1752850"/>
      </p:ext>
    </p:extLst>
  </p:cSld>
  <p:clrMapOvr>
    <a:masterClrMapping/>
  </p:clrMapOvr>
  <p:transition spd="slow" advTm="135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99504"/>
          </a:xfrm>
        </p:spPr>
        <p:txBody>
          <a:bodyPr/>
          <a:lstStyle/>
          <a:p>
            <a:r>
              <a:rPr lang="uk-UA" dirty="0" smtClean="0"/>
              <a:t>СЬОГОДНІ РОЗРІЗНЯЮТЬ НАСТУПНІ ЕКОЛОГІЧНІ ГРУПИ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2081"/>
            <a:ext cx="8596668" cy="4816699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за часом – фактори часу </a:t>
            </a:r>
            <a:r>
              <a:rPr lang="uk-UA" dirty="0" smtClean="0"/>
              <a:t>(</a:t>
            </a:r>
            <a:r>
              <a:rPr lang="uk-UA" dirty="0"/>
              <a:t>еволюційний, історичний, діючий), періодичності </a:t>
            </a:r>
            <a:r>
              <a:rPr lang="uk-UA" dirty="0" smtClean="0"/>
              <a:t>(періодичний </a:t>
            </a:r>
            <a:r>
              <a:rPr lang="uk-UA" dirty="0"/>
              <a:t>і неперіодичний), первинні та вторинні;</a:t>
            </a:r>
          </a:p>
          <a:p>
            <a:r>
              <a:rPr lang="uk-UA" dirty="0"/>
              <a:t>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за походженням </a:t>
            </a:r>
            <a:r>
              <a:rPr lang="uk-UA" dirty="0"/>
              <a:t>(космічні, абіотичні, </a:t>
            </a:r>
            <a:r>
              <a:rPr lang="uk-UA" dirty="0" err="1"/>
              <a:t>природноантропогенні</a:t>
            </a:r>
            <a:r>
              <a:rPr lang="uk-UA" dirty="0"/>
              <a:t>, техногенні, антропогенні); </a:t>
            </a:r>
          </a:p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за середовищем виникнення </a:t>
            </a:r>
            <a:r>
              <a:rPr lang="uk-UA" dirty="0"/>
              <a:t>(атмосферні, водні, геоморфологічні, фізіологічні, генетичні, </a:t>
            </a:r>
            <a:r>
              <a:rPr lang="uk-UA" dirty="0" err="1"/>
              <a:t>екосистемні</a:t>
            </a:r>
            <a:r>
              <a:rPr lang="uk-UA" dirty="0"/>
              <a:t>); </a:t>
            </a:r>
          </a:p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за характером </a:t>
            </a:r>
            <a:r>
              <a:rPr lang="uk-UA" dirty="0"/>
              <a:t>(інформаційні, фізичні, хімічні, енергетичні, термічні, біогенні, комплексні, кліматичні); </a:t>
            </a:r>
          </a:p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за об’єктом впливу </a:t>
            </a:r>
            <a:r>
              <a:rPr lang="uk-UA" dirty="0"/>
              <a:t>(індивідуальні, групові, видові, соціальні); </a:t>
            </a:r>
          </a:p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за ступенем впливу </a:t>
            </a:r>
            <a:r>
              <a:rPr lang="uk-UA" dirty="0"/>
              <a:t>(летальні, екстремальні, обмежуючі, мутагенні, </a:t>
            </a:r>
            <a:r>
              <a:rPr lang="uk-UA" dirty="0" err="1"/>
              <a:t>тератогенні</a:t>
            </a:r>
            <a:r>
              <a:rPr lang="uk-UA" dirty="0"/>
              <a:t>); </a:t>
            </a:r>
          </a:p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за умовами дії </a:t>
            </a:r>
            <a:r>
              <a:rPr lang="uk-UA" dirty="0"/>
              <a:t>(залежні чи незалежні від щільності); </a:t>
            </a:r>
          </a:p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за спектром впливу </a:t>
            </a:r>
            <a:r>
              <a:rPr lang="uk-UA" dirty="0"/>
              <a:t>(вибіркової чи загальної дії).</a:t>
            </a:r>
          </a:p>
          <a:p>
            <a:pPr marL="0" indent="0">
              <a:buNone/>
            </a:pPr>
            <a:endParaRPr lang="uk-UA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6285166"/>
      </p:ext>
    </p:extLst>
  </p:cSld>
  <p:clrMapOvr>
    <a:masterClrMapping/>
  </p:clrMapOvr>
  <p:transition spd="slow" advTm="24487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401" y="560928"/>
            <a:ext cx="9337182" cy="1320800"/>
          </a:xfrm>
        </p:spPr>
        <p:txBody>
          <a:bodyPr>
            <a:noAutofit/>
          </a:bodyPr>
          <a:lstStyle/>
          <a:p>
            <a:r>
              <a:rPr lang="uk-UA" sz="4300" dirty="0" smtClean="0"/>
              <a:t>ОСНОВНИМИ ЗАБРУДНЮВАЧАМИ Є:</a:t>
            </a:r>
            <a:endParaRPr lang="ru-RU" sz="4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903" y="1385782"/>
            <a:ext cx="8981821" cy="3880773"/>
          </a:xfrm>
        </p:spPr>
        <p:txBody>
          <a:bodyPr/>
          <a:lstStyle/>
          <a:p>
            <a:pPr marL="0" indent="0">
              <a:buNone/>
            </a:pPr>
            <a:r>
              <a:rPr lang="uk-UA" sz="3000" dirty="0" smtClean="0"/>
              <a:t>підприємства </a:t>
            </a:r>
            <a:r>
              <a:rPr lang="uk-UA" sz="3000" dirty="0"/>
              <a:t>паливно-енергетичного комплексу, металургії, хімічної промисловості, машинобудування, військово-промислового комплексу, промисловості будівельних матеріалів, харчової промисловості, комунального господарства, транспорту.</a:t>
            </a:r>
            <a:endParaRPr lang="ru-RU" sz="3000" dirty="0"/>
          </a:p>
          <a:p>
            <a:endParaRPr lang="ru-RU" dirty="0"/>
          </a:p>
        </p:txBody>
      </p:sp>
      <p:pic>
        <p:nvPicPr>
          <p:cNvPr id="1026" name="Picture 2" descr="http://newskaz.ru/images/36/95/3695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28" y="4374769"/>
            <a:ext cx="3091320" cy="174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esiditsa.ru/wp-content/uploads/2012/07/Novotroytsk.-Uralskaya-st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871" y="4272154"/>
            <a:ext cx="4222696" cy="194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1764653"/>
      </p:ext>
    </p:extLst>
  </p:cSld>
  <p:clrMapOvr>
    <a:masterClrMapping/>
  </p:clrMapOvr>
  <p:transition spd="slow" advTm="13068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390231"/>
              </p:ext>
            </p:extLst>
          </p:nvPr>
        </p:nvGraphicFramePr>
        <p:xfrm>
          <a:off x="871045" y="399246"/>
          <a:ext cx="8596312" cy="6093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094704" y="539770"/>
            <a:ext cx="8229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500" dirty="0">
                <a:solidFill>
                  <a:schemeClr val="accent1">
                    <a:lumMod val="75000"/>
                  </a:schemeClr>
                </a:solidFill>
              </a:rPr>
              <a:t>Серед викидів теплової енергетики основними є:</a:t>
            </a:r>
            <a:endParaRPr lang="ru-RU" sz="35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024851"/>
      </p:ext>
    </p:extLst>
  </p:cSld>
  <p:clrMapOvr>
    <a:masterClrMapping/>
  </p:clrMapOvr>
  <p:transition spd="slow" advTm="8013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459" y="721218"/>
            <a:ext cx="9672034" cy="4906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000" dirty="0" smtClean="0"/>
              <a:t>   Спостерігається </a:t>
            </a:r>
            <a:r>
              <a:rPr lang="uk-UA" sz="3000" dirty="0"/>
              <a:t>техногенне перевантаження </a:t>
            </a:r>
            <a:r>
              <a:rPr lang="uk-UA" sz="3000" dirty="0" smtClean="0"/>
              <a:t>довкілля</a:t>
            </a:r>
            <a:r>
              <a:rPr lang="uk-UA" sz="3000" dirty="0"/>
              <a:t> </a:t>
            </a:r>
            <a:r>
              <a:rPr lang="uk-UA" sz="3000" dirty="0" smtClean="0"/>
              <a:t>у Донецько-Придніпровському регіоні, </a:t>
            </a:r>
            <a:r>
              <a:rPr lang="uk-UA" sz="3000" dirty="0"/>
              <a:t>в якому знаходиться близько 5 тис. металургійних, хімічних, енергетичних, машинобудівних, гірничорудних та інших промислових підприємств</a:t>
            </a:r>
            <a:r>
              <a:rPr lang="uk-UA" sz="3000" dirty="0" smtClean="0"/>
              <a:t>.</a:t>
            </a:r>
          </a:p>
          <a:p>
            <a:pPr marL="0" indent="0">
              <a:buNone/>
            </a:pPr>
            <a:r>
              <a:rPr lang="uk-UA" sz="3000" dirty="0" smtClean="0"/>
              <a:t>    Завдяки </a:t>
            </a:r>
            <a:r>
              <a:rPr lang="uk-UA" sz="3000" dirty="0"/>
              <a:t>цьому в атмосферу потрапляє більш як </a:t>
            </a:r>
            <a:r>
              <a:rPr lang="uk-UA" sz="3000" dirty="0" smtClean="0"/>
              <a:t>  70 </a:t>
            </a:r>
            <a:r>
              <a:rPr lang="uk-UA" sz="3000" dirty="0"/>
              <a:t>% оксидів вуглецю і азоту, вуглеводнів, сірчистого </a:t>
            </a:r>
            <a:r>
              <a:rPr lang="uk-UA" sz="3000" dirty="0" smtClean="0"/>
              <a:t>ангідриду</a:t>
            </a:r>
            <a:r>
              <a:rPr lang="uk-UA" sz="3000" dirty="0"/>
              <a:t>. </a:t>
            </a:r>
            <a:endParaRPr lang="uk-UA" sz="3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367" y="4586825"/>
            <a:ext cx="1749552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i1.poltava.to/news/30/2955/pho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99" y="4589269"/>
            <a:ext cx="2696112" cy="17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dpairgas.com.ua/wp-content/uploads/2013/03/%D0%B0%D0%B7%D0%BE%D1%82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883" y="4665984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7687225"/>
      </p:ext>
    </p:extLst>
  </p:cSld>
  <p:clrMapOvr>
    <a:masterClrMapping/>
  </p:clrMapOvr>
  <p:transition spd="slow" advTm="15811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939" y="489396"/>
            <a:ext cx="9587128" cy="6027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500" dirty="0" smtClean="0"/>
              <a:t>   Навколишнє середовище </a:t>
            </a:r>
            <a:r>
              <a:rPr lang="uk-UA" sz="2500" dirty="0"/>
              <a:t>міст Донецько-Придніпровського регіону </a:t>
            </a:r>
            <a:r>
              <a:rPr lang="uk-UA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є </a:t>
            </a:r>
            <a:r>
              <a:rPr lang="uk-UA" sz="2500" dirty="0">
                <a:solidFill>
                  <a:schemeClr val="accent1">
                    <a:lumMod val="75000"/>
                  </a:schemeClr>
                </a:solidFill>
              </a:rPr>
              <a:t>найбільш забрудненим серед міст України</a:t>
            </a:r>
            <a:r>
              <a:rPr lang="uk-UA" sz="2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uk-UA" sz="2500" dirty="0" smtClean="0"/>
              <a:t>    У </a:t>
            </a:r>
            <a:r>
              <a:rPr lang="uk-UA" sz="2500" dirty="0"/>
              <a:t>Донецьку, Горлівці, Єнакієвому, Дніпропетровську, Алчевську, Кривому Розі, Дзержинську, Краматорську, Запоріжжі, Луганську, Маріуполі рівень забруднення перевищує середній по Україні. </a:t>
            </a:r>
            <a:endParaRPr lang="uk-UA" sz="2500" dirty="0" smtClean="0"/>
          </a:p>
          <a:p>
            <a:pPr marL="0" indent="0">
              <a:buNone/>
            </a:pPr>
            <a:r>
              <a:rPr lang="uk-UA" sz="2500" dirty="0" smtClean="0"/>
              <a:t>   В </a:t>
            </a:r>
            <a:r>
              <a:rPr lang="uk-UA" sz="2500" dirty="0"/>
              <a:t>атмосферних опадах цього регіону </a:t>
            </a:r>
            <a:r>
              <a:rPr lang="uk-UA" sz="2500" dirty="0" smtClean="0"/>
              <a:t>виявлено:</a:t>
            </a:r>
          </a:p>
          <a:p>
            <a:pPr>
              <a:buFontTx/>
              <a:buChar char="-"/>
            </a:pPr>
            <a:r>
              <a:rPr lang="uk-UA" sz="2500" dirty="0" smtClean="0"/>
              <a:t>сульфати;</a:t>
            </a:r>
          </a:p>
          <a:p>
            <a:pPr>
              <a:buFontTx/>
              <a:buChar char="-"/>
            </a:pPr>
            <a:r>
              <a:rPr lang="uk-UA" sz="2500" dirty="0" smtClean="0"/>
              <a:t> нітрати;</a:t>
            </a:r>
          </a:p>
          <a:p>
            <a:pPr>
              <a:buFontTx/>
              <a:buChar char="-"/>
            </a:pPr>
            <a:r>
              <a:rPr lang="uk-UA" sz="2500" dirty="0" smtClean="0"/>
              <a:t> азот;</a:t>
            </a:r>
          </a:p>
          <a:p>
            <a:pPr>
              <a:buFontTx/>
              <a:buChar char="-"/>
            </a:pPr>
            <a:r>
              <a:rPr lang="uk-UA" sz="2500" dirty="0" smtClean="0"/>
              <a:t> хлор;</a:t>
            </a:r>
          </a:p>
          <a:p>
            <a:pPr>
              <a:buFontTx/>
              <a:buChar char="-"/>
            </a:pPr>
            <a:r>
              <a:rPr lang="uk-UA" sz="2500" dirty="0" smtClean="0"/>
              <a:t>гідрокарбонати </a:t>
            </a:r>
            <a:r>
              <a:rPr lang="uk-UA" sz="2500" dirty="0"/>
              <a:t>натрію, калію, кальцію, магнію. </a:t>
            </a:r>
            <a:endParaRPr lang="ru-RU" sz="2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8100786"/>
      </p:ext>
    </p:extLst>
  </p:cSld>
  <p:clrMapOvr>
    <a:masterClrMapping/>
  </p:clrMapOvr>
  <p:transition spd="slow" advTm="1786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60609"/>
            <a:ext cx="9278035" cy="5680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500" dirty="0" smtClean="0"/>
              <a:t>   Хімічні </a:t>
            </a:r>
            <a:r>
              <a:rPr lang="uk-UA" sz="2500" dirty="0"/>
              <a:t>підприємства викидають в </a:t>
            </a:r>
            <a:r>
              <a:rPr lang="uk-UA" sz="2500" dirty="0" smtClean="0"/>
              <a:t>атмосферу:</a:t>
            </a:r>
          </a:p>
          <a:p>
            <a:r>
              <a:rPr lang="uk-UA" sz="2500" dirty="0" smtClean="0"/>
              <a:t>сірчистий газ; </a:t>
            </a:r>
          </a:p>
          <a:p>
            <a:r>
              <a:rPr lang="uk-UA" sz="2500" dirty="0" smtClean="0"/>
              <a:t>оксиди азоту; </a:t>
            </a:r>
          </a:p>
          <a:p>
            <a:r>
              <a:rPr lang="uk-UA" sz="2500" dirty="0" smtClean="0"/>
              <a:t>вуглеводні </a:t>
            </a:r>
            <a:r>
              <a:rPr lang="uk-UA" sz="2500" dirty="0"/>
              <a:t>і летючі органічні </a:t>
            </a:r>
            <a:r>
              <a:rPr lang="uk-UA" sz="2500" dirty="0" smtClean="0"/>
              <a:t>сполуки. </a:t>
            </a:r>
          </a:p>
          <a:p>
            <a:endParaRPr lang="uk-UA" sz="2500" dirty="0" smtClean="0"/>
          </a:p>
          <a:p>
            <a:pPr marL="0" indent="0">
              <a:buNone/>
            </a:pPr>
            <a:r>
              <a:rPr lang="uk-UA" sz="2500" dirty="0" smtClean="0"/>
              <a:t>   Дуже </a:t>
            </a:r>
            <a:r>
              <a:rPr lang="uk-UA" sz="2500" dirty="0"/>
              <a:t>забруднюють навколишнє середовище підприємства видобутку і переробки сірки, калійної (Прикарпаття) та кухонної солі (Донбас), ропи Сиваша (Крим), а також ті з них, що виробляють азотні і фосфатні добрива (міста Донбасу, Вінниця, Суми, Одеса).</a:t>
            </a:r>
            <a:endParaRPr lang="ru-RU" sz="2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6355205"/>
      </p:ext>
    </p:extLst>
  </p:cSld>
  <p:clrMapOvr>
    <a:masterClrMapping/>
  </p:clrMapOvr>
  <p:transition spd="slow" advTm="19041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ПРИЧИНИ ЗНИЖЕННЯ НАРОДЖУВАНОСТІ В УКРАЇНІ: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sz="2500" dirty="0"/>
              <a:t>катастрофічне зниження життєвого рівня переважної </a:t>
            </a:r>
            <a:r>
              <a:rPr lang="uk-UA" sz="2500" dirty="0" smtClean="0"/>
              <a:t>більшості населення </a:t>
            </a:r>
            <a:r>
              <a:rPr lang="uk-UA" sz="2500" dirty="0"/>
              <a:t>внаслідок соціально-економічної кризи</a:t>
            </a:r>
            <a:r>
              <a:rPr lang="uk-UA" sz="2500" dirty="0" smtClean="0"/>
              <a:t>;</a:t>
            </a:r>
          </a:p>
          <a:p>
            <a:r>
              <a:rPr lang="uk-UA" sz="2500" dirty="0"/>
              <a:t> невирішеність екологічних проблем, загострених наслідками Чорнобильської катастрофи</a:t>
            </a:r>
            <a:r>
              <a:rPr lang="uk-UA" sz="2500" dirty="0" smtClean="0"/>
              <a:t>;</a:t>
            </a:r>
          </a:p>
          <a:p>
            <a:r>
              <a:rPr lang="uk-UA" sz="2500" dirty="0"/>
              <a:t> соціально-психологічний дискомфорт, невпевненість у зміні найближчим часом ситуації на краще.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104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95"/>
    </mc:Choice>
    <mc:Fallback xmlns="">
      <p:transition spd="slow" advTm="159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0.8|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6|1.7|1.7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|2.3|2.5|2.6|2.6|2|2.3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6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8|1.7|1.6|1.2|1|1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7|1.6|1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|1.3|1.6"/>
</p:tagLst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502</Words>
  <Application>Microsoft Office PowerPoint</Application>
  <PresentationFormat>Произвольный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ВПЛИВ ПІДПРИЄМНИЦЬКОЇ ДІЯЛЬНОСТІ НА ДОВКІЛЛЯ </vt:lpstr>
      <vt:lpstr>ЕКОЛОГІЧНІ ФАКТОРИ</vt:lpstr>
      <vt:lpstr>СЬОГОДНІ РОЗРІЗНЯЮТЬ НАСТУПНІ ЕКОЛОГІЧНІ ГРУПИ</vt:lpstr>
      <vt:lpstr>ОСНОВНИМИ ЗАБРУДНЮВАЧАМИ Є: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ПРИЧИНИ ЗНИЖЕННЯ НАРОДЖУВАНОСТІ В УКРАЇНІ:</vt:lpstr>
      <vt:lpstr>   Урбанізація – соціально-економічний процес, що виражається в зростанні міських поселень, концентрації населення в них і особливо у великих містах, підвищенні ролі міст у суспільному житті, поширенні міського способу життя на всю мережу поселень (включаючи села).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ПІДПРИЄМНИЦЬКОЇ ДІЯЛЬНОСТІ НА ДОВКІЛЛЯ</dc:title>
  <dc:creator>Никотех</dc:creator>
  <cp:lastModifiedBy>Наташа</cp:lastModifiedBy>
  <cp:revision>15</cp:revision>
  <dcterms:created xsi:type="dcterms:W3CDTF">2015-04-30T07:50:32Z</dcterms:created>
  <dcterms:modified xsi:type="dcterms:W3CDTF">2021-08-18T05:30:22Z</dcterms:modified>
</cp:coreProperties>
</file>