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256" r:id="rId2"/>
    <p:sldId id="272" r:id="rId3"/>
    <p:sldId id="276" r:id="rId4"/>
    <p:sldId id="257" r:id="rId5"/>
    <p:sldId id="258" r:id="rId6"/>
    <p:sldId id="260" r:id="rId7"/>
    <p:sldId id="275" r:id="rId8"/>
    <p:sldId id="274" r:id="rId9"/>
    <p:sldId id="273" r:id="rId10"/>
    <p:sldId id="259" r:id="rId11"/>
    <p:sldId id="283" r:id="rId12"/>
    <p:sldId id="263" r:id="rId13"/>
    <p:sldId id="284" r:id="rId14"/>
    <p:sldId id="264" r:id="rId15"/>
    <p:sldId id="265" r:id="rId16"/>
    <p:sldId id="285" r:id="rId17"/>
    <p:sldId id="266" r:id="rId18"/>
    <p:sldId id="267" r:id="rId19"/>
    <p:sldId id="268" r:id="rId20"/>
    <p:sldId id="269" r:id="rId21"/>
    <p:sldId id="286" r:id="rId22"/>
    <p:sldId id="270" r:id="rId23"/>
    <p:sldId id="287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44" d="100"/>
          <a:sy n="44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2E6C5-38A6-42CD-9553-19918D8CD1E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AEDF-D90F-47E5-AFAC-4BEFCCAD4F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1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9AEDF-D90F-47E5-AFAC-4BEFCCAD4F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4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851648" cy="923528"/>
          </a:xfrm>
        </p:spPr>
        <p:txBody>
          <a:bodyPr/>
          <a:lstStyle/>
          <a:p>
            <a:pPr algn="ctr"/>
            <a:r>
              <a:rPr lang="en-US" dirty="0"/>
              <a:t>LECTURE </a:t>
            </a:r>
            <a:r>
              <a:rPr lang="ru-RU" dirty="0"/>
              <a:t>3.2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7854696" cy="1872208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rgbClr val="FFC000"/>
                </a:solidFill>
              </a:rPr>
              <a:t>THE MIDDLE ENGLISH PERIOD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33818"/>
            <a:ext cx="5976664" cy="274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32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88640"/>
            <a:ext cx="8568952" cy="6408712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12</a:t>
            </a:r>
            <a:r>
              <a:rPr lang="en-US" sz="2600" b="1" baseline="30000" dirty="0">
                <a:solidFill>
                  <a:srgbClr val="FF0000"/>
                </a:solidFill>
              </a:rPr>
              <a:t>th</a:t>
            </a:r>
            <a:r>
              <a:rPr lang="en-US" sz="2600" b="1" dirty="0">
                <a:solidFill>
                  <a:srgbClr val="FF0000"/>
                </a:solidFill>
              </a:rPr>
              <a:t>-14</a:t>
            </a:r>
            <a:r>
              <a:rPr lang="en-US" sz="2600" b="1" baseline="30000" dirty="0">
                <a:solidFill>
                  <a:srgbClr val="FF0000"/>
                </a:solidFill>
              </a:rPr>
              <a:t>th</a:t>
            </a:r>
            <a:r>
              <a:rPr lang="en-US" sz="2600" b="1" dirty="0">
                <a:solidFill>
                  <a:srgbClr val="FF0000"/>
                </a:solidFill>
              </a:rPr>
              <a:t> C</a:t>
            </a:r>
          </a:p>
          <a:p>
            <a:pPr marL="388620" indent="-342900"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Norman domination; </a:t>
            </a:r>
          </a:p>
          <a:p>
            <a:pPr marL="388620" indent="-342900"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French and Latin influence 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on English</a:t>
            </a:r>
          </a:p>
          <a:p>
            <a:endParaRPr lang="en-US" sz="2600" b="1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1387-1400</a:t>
            </a:r>
          </a:p>
          <a:p>
            <a:r>
              <a:rPr lang="en-US" sz="2600" dirty="0">
                <a:solidFill>
                  <a:schemeClr val="tx1"/>
                </a:solidFill>
              </a:rPr>
              <a:t>Geoffrey Chaucer, first English best-selling author,  </a:t>
            </a:r>
          </a:p>
          <a:p>
            <a:r>
              <a:rPr lang="en-US" sz="2600" dirty="0">
                <a:solidFill>
                  <a:schemeClr val="tx1"/>
                </a:solidFill>
              </a:rPr>
              <a:t>wrote </a:t>
            </a:r>
            <a:r>
              <a:rPr lang="en-US" sz="2600" b="1" dirty="0">
                <a:solidFill>
                  <a:schemeClr val="tx1"/>
                </a:solidFill>
              </a:rPr>
              <a:t>The Canterbury Tales</a:t>
            </a:r>
          </a:p>
          <a:p>
            <a:endParaRPr lang="en-US" sz="2600" b="1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1382 –1395 </a:t>
            </a:r>
          </a:p>
          <a:p>
            <a:r>
              <a:rPr lang="en-US" sz="2600" dirty="0"/>
              <a:t>Wycliffe's Bible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86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89040"/>
            <a:ext cx="2411876" cy="264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7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764704"/>
            <a:ext cx="8171185" cy="568863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1476</a:t>
            </a:r>
          </a:p>
          <a:p>
            <a:r>
              <a:rPr lang="en-US" sz="2400" dirty="0">
                <a:solidFill>
                  <a:schemeClr val="tx1"/>
                </a:solidFill>
              </a:rPr>
              <a:t>William Caxton, the first English printer, introduced printing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Caxton published  </a:t>
            </a:r>
            <a:r>
              <a:rPr lang="en-US" sz="2400" dirty="0">
                <a:solidFill>
                  <a:srgbClr val="FF0000"/>
                </a:solidFill>
              </a:rPr>
              <a:t>Chaucer's The Canterbury Tales, </a:t>
            </a:r>
            <a:r>
              <a:rPr lang="en-US" sz="2400" dirty="0">
                <a:solidFill>
                  <a:schemeClr val="tx1"/>
                </a:solidFill>
              </a:rPr>
              <a:t>earliest verses of the </a:t>
            </a:r>
            <a:r>
              <a:rPr lang="en-US" sz="2400" dirty="0">
                <a:solidFill>
                  <a:srgbClr val="FF0000"/>
                </a:solidFill>
              </a:rPr>
              <a:t>Bible</a:t>
            </a:r>
            <a:r>
              <a:rPr lang="en-US" sz="2400" dirty="0">
                <a:solidFill>
                  <a:schemeClr val="tx1"/>
                </a:solidFill>
              </a:rPr>
              <a:t> in English, chivalric romances, classical works and </a:t>
            </a:r>
            <a:r>
              <a:rPr lang="en-US" sz="2400" dirty="0">
                <a:solidFill>
                  <a:srgbClr val="FF0000"/>
                </a:solidFill>
              </a:rPr>
              <a:t>English and Roman histories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He </a:t>
            </a:r>
            <a:r>
              <a:rPr lang="en-US" sz="2400" dirty="0">
                <a:solidFill>
                  <a:srgbClr val="FF0000"/>
                </a:solidFill>
              </a:rPr>
              <a:t>translated</a:t>
            </a:r>
            <a:r>
              <a:rPr lang="en-US" sz="2400" dirty="0">
                <a:solidFill>
                  <a:schemeClr val="tx1"/>
                </a:solidFill>
              </a:rPr>
              <a:t> into English, e.g. Aesop's Fables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the English of London and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the SOUTH-EAST</a:t>
            </a:r>
            <a:r>
              <a:rPr lang="en-US" sz="2400" dirty="0">
                <a:solidFill>
                  <a:schemeClr val="tx1"/>
                </a:solidFill>
              </a:rPr>
              <a:t> became </a:t>
            </a:r>
            <a:r>
              <a:rPr lang="en-US" sz="2400" b="1" dirty="0">
                <a:solidFill>
                  <a:schemeClr val="tx1"/>
                </a:solidFill>
              </a:rPr>
              <a:t>crucial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rise of the </a:t>
            </a:r>
            <a:r>
              <a:rPr lang="en-US" sz="2400" b="1" dirty="0">
                <a:solidFill>
                  <a:srgbClr val="FF0000"/>
                </a:solidFill>
              </a:rPr>
              <a:t>London dialect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3030319" cy="25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8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76236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3. Changes in the System of Spelling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484784"/>
            <a:ext cx="7772400" cy="4968552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FRENCH GRAPHIC HABITS 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NO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alien letters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runes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æ, 3, ð, þ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replaced by digraphs and Latin letters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3-g 	3od - god</a:t>
            </a: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3-y 	3ēar - year</a:t>
            </a: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ð – </a:t>
            </a:r>
            <a:r>
              <a:rPr lang="en-US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þ - </a:t>
            </a:r>
            <a:r>
              <a:rPr lang="en-US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 – a 	</a:t>
            </a:r>
            <a:r>
              <a:rPr lang="en-US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ðæt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that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- Latin letters </a:t>
            </a:r>
            <a:r>
              <a:rPr lang="en-US" sz="2800" b="1" dirty="0">
                <a:solidFill>
                  <a:schemeClr val="tx1"/>
                </a:solidFill>
              </a:rPr>
              <a:t>v, </a:t>
            </a:r>
            <a:r>
              <a:rPr lang="en-US" sz="2800" b="1" i="1" dirty="0">
                <a:solidFill>
                  <a:schemeClr val="tx1"/>
                </a:solidFill>
              </a:rPr>
              <a:t>q </a:t>
            </a:r>
            <a:r>
              <a:rPr lang="en-US" sz="2800" i="1" dirty="0">
                <a:solidFill>
                  <a:schemeClr val="tx1"/>
                </a:solidFill>
              </a:rPr>
              <a:t>(</a:t>
            </a:r>
            <a:r>
              <a:rPr lang="en-US" sz="2800" b="1" i="1" dirty="0" err="1">
                <a:solidFill>
                  <a:schemeClr val="tx1"/>
                </a:solidFill>
              </a:rPr>
              <a:t>qu</a:t>
            </a:r>
            <a:r>
              <a:rPr lang="en-US" sz="2800" i="1" dirty="0">
                <a:solidFill>
                  <a:schemeClr val="tx1"/>
                </a:solidFill>
              </a:rPr>
              <a:t>), </a:t>
            </a:r>
            <a:r>
              <a:rPr lang="en-US" sz="2800" b="1" i="1" dirty="0">
                <a:solidFill>
                  <a:schemeClr val="tx1"/>
                </a:solidFill>
              </a:rPr>
              <a:t>z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introduced to denote sound [</a:t>
            </a:r>
            <a:r>
              <a:rPr lang="en-US" sz="2800" b="1" dirty="0">
                <a:solidFill>
                  <a:schemeClr val="tx1"/>
                </a:solidFill>
              </a:rPr>
              <a:t>v, k, kw, z</a:t>
            </a:r>
            <a:r>
              <a:rPr lang="en-US" sz="2800" dirty="0">
                <a:solidFill>
                  <a:schemeClr val="tx1"/>
                </a:solidFill>
              </a:rPr>
              <a:t>]</a:t>
            </a: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64704"/>
            <a:ext cx="7772400" cy="561662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Northern dialects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Richard </a:t>
            </a:r>
            <a:r>
              <a:rPr lang="en-US" sz="2400" dirty="0" err="1">
                <a:solidFill>
                  <a:schemeClr val="tx1"/>
                </a:solidFill>
              </a:rPr>
              <a:t>Rolle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Hampole's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"The </a:t>
            </a:r>
            <a:r>
              <a:rPr lang="en-US" sz="2400" i="1" dirty="0" err="1">
                <a:solidFill>
                  <a:schemeClr val="tx1"/>
                </a:solidFill>
              </a:rPr>
              <a:t>Pricke</a:t>
            </a:r>
            <a:r>
              <a:rPr lang="en-US" sz="2400" i="1" dirty="0">
                <a:solidFill>
                  <a:schemeClr val="tx1"/>
                </a:solidFill>
              </a:rPr>
              <a:t> of Conscience“ (</a:t>
            </a:r>
            <a:r>
              <a:rPr lang="uk-UA" sz="2400" i="1" dirty="0">
                <a:solidFill>
                  <a:schemeClr val="tx1"/>
                </a:solidFill>
              </a:rPr>
              <a:t>Докори совісті</a:t>
            </a:r>
            <a:r>
              <a:rPr lang="en-US" sz="2400" i="1" dirty="0">
                <a:solidFill>
                  <a:schemeClr val="tx1"/>
                </a:solidFill>
              </a:rPr>
              <a:t>) </a:t>
            </a:r>
            <a:r>
              <a:rPr lang="en-US" sz="2400" dirty="0">
                <a:solidFill>
                  <a:schemeClr val="tx1"/>
                </a:solidFill>
              </a:rPr>
              <a:t>(14 c), </a:t>
            </a:r>
          </a:p>
          <a:p>
            <a:r>
              <a:rPr lang="en-US" sz="2400" i="1" dirty="0" err="1">
                <a:solidFill>
                  <a:schemeClr val="tx1"/>
                </a:solidFill>
              </a:rPr>
              <a:t>Townley</a:t>
            </a:r>
            <a:r>
              <a:rPr lang="en-US" sz="2400" i="1" dirty="0">
                <a:solidFill>
                  <a:schemeClr val="tx1"/>
                </a:solidFill>
              </a:rPr>
              <a:t> Plays </a:t>
            </a:r>
            <a:r>
              <a:rPr lang="uk-UA" sz="2400" i="1" dirty="0">
                <a:solidFill>
                  <a:schemeClr val="tx1"/>
                </a:solidFill>
              </a:rPr>
              <a:t>(</a:t>
            </a:r>
            <a:r>
              <a:rPr lang="ru-RU" sz="2400" dirty="0" err="1">
                <a:solidFill>
                  <a:schemeClr val="tx1"/>
                </a:solidFill>
              </a:rPr>
              <a:t>Таунлейські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містерії</a:t>
            </a:r>
            <a:r>
              <a:rPr lang="uk-UA" sz="2400" i="1" dirty="0">
                <a:solidFill>
                  <a:schemeClr val="tx1"/>
                </a:solidFill>
              </a:rPr>
              <a:t>) </a:t>
            </a:r>
            <a:r>
              <a:rPr lang="en-US" sz="2400" dirty="0">
                <a:solidFill>
                  <a:schemeClr val="tx1"/>
                </a:solidFill>
              </a:rPr>
              <a:t>(14 c.) 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York Plays </a:t>
            </a:r>
            <a:r>
              <a:rPr lang="en-US" sz="2400" dirty="0">
                <a:solidFill>
                  <a:schemeClr val="tx1"/>
                </a:solidFill>
              </a:rPr>
              <a:t>(early 15 c.)</a:t>
            </a:r>
            <a:endParaRPr lang="uk-UA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STANDARDS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NO general </a:t>
            </a:r>
            <a:r>
              <a:rPr lang="en-US" sz="2400" b="1" dirty="0">
                <a:solidFill>
                  <a:srgbClr val="FF0000"/>
                </a:solidFill>
              </a:rPr>
              <a:t>standard in spelling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 general </a:t>
            </a:r>
            <a:r>
              <a:rPr lang="en-US" sz="2400" b="1" dirty="0">
                <a:solidFill>
                  <a:srgbClr val="FF0000"/>
                </a:solidFill>
              </a:rPr>
              <a:t>standard in the choice of words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 general </a:t>
            </a:r>
            <a:r>
              <a:rPr lang="en-US" sz="2400" b="1" dirty="0">
                <a:solidFill>
                  <a:srgbClr val="FF0000"/>
                </a:solidFill>
              </a:rPr>
              <a:t>standard in grammatical forms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but </a:t>
            </a:r>
            <a:r>
              <a:rPr lang="en-US" sz="2400" b="1" dirty="0">
                <a:solidFill>
                  <a:schemeClr val="tx1"/>
                </a:solidFill>
              </a:rPr>
              <a:t>the London dialect </a:t>
            </a:r>
            <a:r>
              <a:rPr lang="en-US" sz="2400" dirty="0">
                <a:solidFill>
                  <a:schemeClr val="tx1"/>
                </a:solidFill>
              </a:rPr>
              <a:t>==&gt; </a:t>
            </a:r>
            <a:r>
              <a:rPr lang="en-US" sz="2400" b="1" dirty="0">
                <a:solidFill>
                  <a:schemeClr val="tx1"/>
                </a:solidFill>
              </a:rPr>
              <a:t>prevailing + officially recognized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2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8208912" cy="61926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CONSONANT SOUNDS &amp; LETTERS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sound </a:t>
            </a:r>
            <a:r>
              <a:rPr lang="en-US" sz="2800" i="1" dirty="0">
                <a:solidFill>
                  <a:srgbClr val="FF0000"/>
                </a:solidFill>
              </a:rPr>
              <a:t>d3, </a:t>
            </a:r>
            <a:r>
              <a:rPr lang="en-US" sz="2800" dirty="0">
                <a:solidFill>
                  <a:schemeClr val="tx1"/>
                </a:solidFill>
              </a:rPr>
              <a:t>marked by </a:t>
            </a:r>
            <a:r>
              <a:rPr lang="en-US" sz="2800" b="1" dirty="0">
                <a:solidFill>
                  <a:schemeClr val="tx1"/>
                </a:solidFill>
              </a:rPr>
              <a:t>c3.</a:t>
            </a:r>
            <a:r>
              <a:rPr lang="en-US" sz="2800" dirty="0">
                <a:solidFill>
                  <a:schemeClr val="tx1"/>
                </a:solidFill>
              </a:rPr>
              <a:t> was rendered by </a:t>
            </a:r>
            <a:r>
              <a:rPr lang="en-US" sz="2800" b="1" i="1" dirty="0">
                <a:solidFill>
                  <a:srgbClr val="FF0000"/>
                </a:solidFill>
              </a:rPr>
              <a:t>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or </a:t>
            </a:r>
            <a:r>
              <a:rPr lang="en-US" sz="2800" b="1" i="1" dirty="0">
                <a:solidFill>
                  <a:srgbClr val="FF0000"/>
                </a:solidFill>
              </a:rPr>
              <a:t>dg</a:t>
            </a:r>
            <a:r>
              <a:rPr lang="en-US" sz="2800" i="1" dirty="0">
                <a:solidFill>
                  <a:schemeClr val="tx1"/>
                </a:solidFill>
              </a:rPr>
              <a:t> – sin</a:t>
            </a:r>
            <a:r>
              <a:rPr lang="en-US" sz="2800" i="1" dirty="0">
                <a:solidFill>
                  <a:srgbClr val="FF0000"/>
                </a:solidFill>
              </a:rPr>
              <a:t>g</a:t>
            </a:r>
            <a:r>
              <a:rPr lang="en-US" sz="2800" i="1" dirty="0">
                <a:solidFill>
                  <a:schemeClr val="tx1"/>
                </a:solidFill>
              </a:rPr>
              <a:t>e</a:t>
            </a:r>
            <a:r>
              <a:rPr lang="uk-UA" sz="2800" i="1" dirty="0">
                <a:solidFill>
                  <a:schemeClr val="tx1"/>
                </a:solidFill>
              </a:rPr>
              <a:t> (=</a:t>
            </a:r>
            <a:r>
              <a:rPr lang="en-US" sz="2800" i="1" dirty="0">
                <a:solidFill>
                  <a:schemeClr val="tx1"/>
                </a:solidFill>
              </a:rPr>
              <a:t>burn</a:t>
            </a:r>
            <a:r>
              <a:rPr lang="uk-UA" sz="2800" i="1" dirty="0">
                <a:solidFill>
                  <a:schemeClr val="tx1"/>
                </a:solidFill>
              </a:rPr>
              <a:t>)</a:t>
            </a:r>
            <a:r>
              <a:rPr lang="en-US" sz="2800" i="1" dirty="0">
                <a:solidFill>
                  <a:schemeClr val="tx1"/>
                </a:solidFill>
              </a:rPr>
              <a:t>, brid</a:t>
            </a:r>
            <a:r>
              <a:rPr lang="en-US" sz="2800" i="1" dirty="0">
                <a:solidFill>
                  <a:srgbClr val="FF0000"/>
                </a:solidFill>
              </a:rPr>
              <a:t>g</a:t>
            </a:r>
            <a:r>
              <a:rPr lang="en-US" sz="2800" i="1" dirty="0">
                <a:solidFill>
                  <a:schemeClr val="tx1"/>
                </a:solidFill>
              </a:rPr>
              <a:t>e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 French borrowings </a:t>
            </a:r>
            <a:r>
              <a:rPr lang="en-US" sz="2800" dirty="0">
                <a:solidFill>
                  <a:srgbClr val="FF0000"/>
                </a:solidFill>
              </a:rPr>
              <a:t>sound </a:t>
            </a:r>
            <a:r>
              <a:rPr lang="en-US" sz="2800" i="1" dirty="0">
                <a:solidFill>
                  <a:srgbClr val="FF0000"/>
                </a:solidFill>
              </a:rPr>
              <a:t>d3 </a:t>
            </a:r>
            <a:r>
              <a:rPr lang="en-US" sz="2800" dirty="0">
                <a:solidFill>
                  <a:schemeClr val="tx1"/>
                </a:solidFill>
              </a:rPr>
              <a:t>was marked by </a:t>
            </a:r>
            <a:r>
              <a:rPr lang="en-US" sz="2800" b="1" i="1" dirty="0">
                <a:solidFill>
                  <a:srgbClr val="FF0000"/>
                </a:solidFill>
              </a:rPr>
              <a:t>j</a:t>
            </a:r>
            <a:r>
              <a:rPr lang="en-US" sz="2800" i="1" dirty="0">
                <a:solidFill>
                  <a:schemeClr val="tx1"/>
                </a:solidFill>
              </a:rPr>
              <a:t> -judge, June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letters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v, q </a:t>
            </a:r>
            <a:r>
              <a:rPr lang="en-US" sz="2800" dirty="0">
                <a:solidFill>
                  <a:schemeClr val="tx1"/>
                </a:solidFill>
              </a:rPr>
              <a:t>(accompanied by u), z were introduced to denote sound [v, k, kw, z]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consonant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ð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gave way to digraph </a:t>
            </a:r>
            <a:r>
              <a:rPr lang="en-US" sz="2800" dirty="0" err="1">
                <a:solidFill>
                  <a:srgbClr val="FF0000"/>
                </a:solidFill>
              </a:rPr>
              <a:t>th</a:t>
            </a:r>
            <a:r>
              <a:rPr lang="en-US" sz="2800" dirty="0">
                <a:solidFill>
                  <a:srgbClr val="FF0000"/>
                </a:solidFill>
              </a:rPr>
              <a:t> —&gt; t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sibilant [</a:t>
            </a:r>
            <a:r>
              <a:rPr lang="en-US" sz="2800" b="1" dirty="0" err="1">
                <a:solidFill>
                  <a:srgbClr val="FF0000"/>
                </a:solidFill>
              </a:rPr>
              <a:t>tS</a:t>
            </a:r>
            <a:r>
              <a:rPr lang="en-US" sz="2800" dirty="0">
                <a:solidFill>
                  <a:srgbClr val="FF0000"/>
                </a:solidFill>
              </a:rPr>
              <a:t>], </a:t>
            </a:r>
            <a:r>
              <a:rPr lang="en-US" sz="2800" dirty="0">
                <a:solidFill>
                  <a:schemeClr val="tx1"/>
                </a:solidFill>
              </a:rPr>
              <a:t>formerly rendered by </a:t>
            </a:r>
            <a:r>
              <a:rPr lang="en-US" sz="2800" b="1" i="1" dirty="0">
                <a:solidFill>
                  <a:schemeClr val="tx1"/>
                </a:solidFill>
              </a:rPr>
              <a:t>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before or after front vowels, </a:t>
            </a:r>
            <a:r>
              <a:rPr lang="en-US" sz="2800" dirty="0">
                <a:solidFill>
                  <a:schemeClr val="tx1"/>
                </a:solidFill>
              </a:rPr>
              <a:t>was replaced by a digraph </a:t>
            </a:r>
            <a:r>
              <a:rPr lang="en-US" sz="2800" b="1" i="1" dirty="0" err="1">
                <a:solidFill>
                  <a:srgbClr val="FF0000"/>
                </a:solidFill>
              </a:rPr>
              <a:t>ch</a:t>
            </a:r>
            <a:r>
              <a:rPr lang="en-US" sz="2800" i="1" dirty="0">
                <a:solidFill>
                  <a:schemeClr val="tx1"/>
                </a:solidFill>
              </a:rPr>
              <a:t>: </a:t>
            </a:r>
            <a:r>
              <a:rPr lang="en-US" sz="2800" i="1" dirty="0" err="1">
                <a:solidFill>
                  <a:schemeClr val="tx1"/>
                </a:solidFill>
              </a:rPr>
              <a:t>cild</a:t>
            </a:r>
            <a:r>
              <a:rPr lang="en-US" sz="2800" i="1" dirty="0">
                <a:solidFill>
                  <a:schemeClr val="tx1"/>
                </a:solidFill>
              </a:rPr>
              <a:t> – child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sound [</a:t>
            </a: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dirty="0">
                <a:solidFill>
                  <a:srgbClr val="FF0000"/>
                </a:solidFill>
              </a:rPr>
              <a:t>] </a:t>
            </a:r>
            <a:r>
              <a:rPr lang="en-US" sz="2800" dirty="0">
                <a:solidFill>
                  <a:schemeClr val="tx1"/>
                </a:solidFill>
              </a:rPr>
              <a:t>, formerly rendered by </a:t>
            </a:r>
            <a:r>
              <a:rPr lang="en-US" sz="2800" b="1" i="1" dirty="0" err="1">
                <a:solidFill>
                  <a:schemeClr val="tx1"/>
                </a:solidFill>
              </a:rPr>
              <a:t>sc</a:t>
            </a:r>
            <a:r>
              <a:rPr lang="en-US" sz="2800" b="1" i="1" dirty="0">
                <a:solidFill>
                  <a:schemeClr val="tx1"/>
                </a:solidFill>
              </a:rPr>
              <a:t>,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was rendered by the combinations </a:t>
            </a:r>
            <a:r>
              <a:rPr lang="en-US" sz="2800" b="1" i="1" dirty="0" err="1">
                <a:solidFill>
                  <a:srgbClr val="FF0000"/>
                </a:solidFill>
              </a:rPr>
              <a:t>sh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and </a:t>
            </a:r>
            <a:r>
              <a:rPr lang="en-US" sz="2800" b="1" i="1" dirty="0" err="1">
                <a:solidFill>
                  <a:srgbClr val="FF0000"/>
                </a:solidFill>
              </a:rPr>
              <a:t>sch</a:t>
            </a:r>
            <a:r>
              <a:rPr lang="en-US" sz="2800" i="1" dirty="0">
                <a:solidFill>
                  <a:schemeClr val="tx1"/>
                </a:solidFill>
              </a:rPr>
              <a:t>: </a:t>
            </a:r>
            <a:r>
              <a:rPr lang="en-US" sz="2800" i="1" dirty="0" err="1">
                <a:solidFill>
                  <a:schemeClr val="tx1"/>
                </a:solidFill>
              </a:rPr>
              <a:t>scip</a:t>
            </a:r>
            <a:r>
              <a:rPr lang="en-US" sz="2800" i="1" dirty="0">
                <a:solidFill>
                  <a:schemeClr val="tx1"/>
                </a:solidFill>
              </a:rPr>
              <a:t> – ship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sound [</a:t>
            </a:r>
            <a:r>
              <a:rPr lang="en-US" sz="2800" b="1" dirty="0">
                <a:solidFill>
                  <a:srgbClr val="FF0000"/>
                </a:solidFill>
              </a:rPr>
              <a:t>k</a:t>
            </a:r>
            <a:r>
              <a:rPr lang="en-US" sz="2800" dirty="0">
                <a:solidFill>
                  <a:srgbClr val="FF0000"/>
                </a:solidFill>
              </a:rPr>
              <a:t>], </a:t>
            </a:r>
            <a:r>
              <a:rPr lang="en-US" sz="2800" dirty="0">
                <a:solidFill>
                  <a:schemeClr val="tx1"/>
                </a:solidFill>
              </a:rPr>
              <a:t>formerly </a:t>
            </a:r>
            <a:r>
              <a:rPr lang="en-US" sz="2800" b="1" i="1" dirty="0">
                <a:solidFill>
                  <a:schemeClr val="tx1"/>
                </a:solidFill>
              </a:rPr>
              <a:t>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before consonants, was rendered by </a:t>
            </a:r>
            <a:r>
              <a:rPr lang="en-US" sz="2800" b="1" i="1" dirty="0">
                <a:solidFill>
                  <a:srgbClr val="FF0000"/>
                </a:solidFill>
              </a:rPr>
              <a:t>k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– </a:t>
            </a:r>
            <a:r>
              <a:rPr lang="en-US" sz="2800" i="1" dirty="0" err="1">
                <a:solidFill>
                  <a:schemeClr val="tx1"/>
                </a:solidFill>
              </a:rPr>
              <a:t>cnāwan</a:t>
            </a:r>
            <a:r>
              <a:rPr lang="en-US" sz="2800" i="1" dirty="0">
                <a:solidFill>
                  <a:schemeClr val="tx1"/>
                </a:solidFill>
              </a:rPr>
              <a:t> — </a:t>
            </a:r>
            <a:r>
              <a:rPr lang="en-US" sz="2800" i="1" dirty="0" err="1">
                <a:solidFill>
                  <a:schemeClr val="tx1"/>
                </a:solidFill>
              </a:rPr>
              <a:t>knowen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527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04664"/>
            <a:ext cx="7772400" cy="604867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VOWEL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SOUNDS &amp; LETTERS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Long </a:t>
            </a:r>
            <a:r>
              <a:rPr lang="en-US" sz="2400" b="1" i="1" dirty="0">
                <a:solidFill>
                  <a:srgbClr val="FF0000"/>
                </a:solidFill>
              </a:rPr>
              <a:t>ū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replaced by digraph </a:t>
            </a:r>
            <a:r>
              <a:rPr lang="en-US" sz="2400" b="1" i="1" dirty="0" err="1">
                <a:solidFill>
                  <a:srgbClr val="FF0000"/>
                </a:solidFill>
              </a:rPr>
              <a:t>ou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in the French tradition: </a:t>
            </a:r>
            <a:r>
              <a:rPr lang="en-US" sz="2400" i="1" dirty="0" err="1">
                <a:solidFill>
                  <a:schemeClr val="tx1"/>
                </a:solidFill>
              </a:rPr>
              <a:t>hūs</a:t>
            </a:r>
            <a:r>
              <a:rPr lang="en-US" sz="2400" i="1" dirty="0">
                <a:solidFill>
                  <a:schemeClr val="tx1"/>
                </a:solidFill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</a:rPr>
              <a:t>hous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replaced by digraph </a:t>
            </a:r>
            <a:r>
              <a:rPr lang="en-US" sz="2400" b="1" dirty="0" err="1">
                <a:solidFill>
                  <a:srgbClr val="FF0000"/>
                </a:solidFill>
              </a:rPr>
              <a:t>ow</a:t>
            </a:r>
            <a:r>
              <a:rPr lang="en-US" sz="2400" dirty="0">
                <a:solidFill>
                  <a:schemeClr val="tx1"/>
                </a:solidFill>
              </a:rPr>
              <a:t> in final position </a:t>
            </a:r>
            <a:r>
              <a:rPr lang="en-US" sz="2400" dirty="0" err="1">
                <a:solidFill>
                  <a:schemeClr val="tx1"/>
                </a:solidFill>
              </a:rPr>
              <a:t>cū</a:t>
            </a:r>
            <a:r>
              <a:rPr lang="en-US" sz="2400" dirty="0">
                <a:solidFill>
                  <a:schemeClr val="tx1"/>
                </a:solidFill>
              </a:rPr>
              <a:t> – cow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Letter </a:t>
            </a:r>
            <a:r>
              <a:rPr lang="en-US" sz="2400" b="1" i="1" dirty="0">
                <a:solidFill>
                  <a:srgbClr val="FF0000"/>
                </a:solidFill>
              </a:rPr>
              <a:t>u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turned into </a:t>
            </a:r>
            <a:r>
              <a:rPr lang="en-US" sz="2400" b="1" i="1" dirty="0">
                <a:solidFill>
                  <a:schemeClr val="tx1"/>
                </a:solidFill>
              </a:rPr>
              <a:t>o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especially when it stood </a:t>
            </a:r>
            <a:r>
              <a:rPr lang="en-US" sz="2400" dirty="0" err="1">
                <a:solidFill>
                  <a:schemeClr val="tx1"/>
                </a:solidFill>
              </a:rPr>
              <a:t>neighbouring</a:t>
            </a:r>
            <a:r>
              <a:rPr lang="en-US" sz="2400" dirty="0">
                <a:solidFill>
                  <a:schemeClr val="tx1"/>
                </a:solidFill>
              </a:rPr>
              <a:t> the letters with </a:t>
            </a:r>
            <a:r>
              <a:rPr lang="en-US" sz="2400" b="1" dirty="0">
                <a:solidFill>
                  <a:schemeClr val="tx1"/>
                </a:solidFill>
              </a:rPr>
              <a:t>many vertical lines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cumen</a:t>
            </a:r>
            <a:r>
              <a:rPr lang="en-US" sz="2400" i="1" dirty="0">
                <a:solidFill>
                  <a:schemeClr val="tx1"/>
                </a:solidFill>
              </a:rPr>
              <a:t> — </a:t>
            </a:r>
            <a:r>
              <a:rPr lang="en-US" sz="2400" i="1" dirty="0" err="1">
                <a:solidFill>
                  <a:schemeClr val="tx1"/>
                </a:solidFill>
              </a:rPr>
              <a:t>comen</a:t>
            </a:r>
            <a:endParaRPr lang="en-US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Long </a:t>
            </a:r>
            <a:r>
              <a:rPr lang="en-US" sz="2400" b="1" dirty="0">
                <a:solidFill>
                  <a:srgbClr val="FF0000"/>
                </a:solidFill>
              </a:rPr>
              <a:t>ō</a:t>
            </a:r>
            <a:r>
              <a:rPr lang="en-US" sz="2400" dirty="0">
                <a:solidFill>
                  <a:schemeClr val="tx1"/>
                </a:solidFill>
              </a:rPr>
              <a:t> was rendered by </a:t>
            </a:r>
            <a:r>
              <a:rPr lang="en-US" sz="2400" b="1" i="1" dirty="0" err="1">
                <a:solidFill>
                  <a:srgbClr val="FF0000"/>
                </a:solidFill>
              </a:rPr>
              <a:t>oo</a:t>
            </a:r>
            <a:r>
              <a:rPr lang="en-US" sz="2400" i="1" dirty="0">
                <a:solidFill>
                  <a:schemeClr val="tx1"/>
                </a:solidFill>
              </a:rPr>
              <a:t>: </a:t>
            </a:r>
            <a:r>
              <a:rPr lang="en-US" sz="2400" i="1" dirty="0" err="1">
                <a:solidFill>
                  <a:schemeClr val="tx1"/>
                </a:solidFill>
              </a:rPr>
              <a:t>f</a:t>
            </a:r>
            <a:r>
              <a:rPr lang="en-US" sz="2400" dirty="0" err="1">
                <a:solidFill>
                  <a:schemeClr val="tx1"/>
                </a:solidFill>
              </a:rPr>
              <a:t>ō</a:t>
            </a:r>
            <a:r>
              <a:rPr lang="en-US" sz="2400" i="1" dirty="0" err="1">
                <a:solidFill>
                  <a:schemeClr val="tx1"/>
                </a:solidFill>
              </a:rPr>
              <a:t>t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– </a:t>
            </a:r>
            <a:r>
              <a:rPr lang="en-US" sz="2400" i="1" dirty="0">
                <a:solidFill>
                  <a:schemeClr val="tx1"/>
                </a:solidFill>
              </a:rPr>
              <a:t>foot.</a:t>
            </a:r>
            <a:endParaRPr lang="ru-RU" sz="24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rgbClr val="FF0000"/>
                </a:solidFill>
              </a:rPr>
              <a:t>Long </a:t>
            </a:r>
            <a:r>
              <a:rPr lang="en-US" sz="2600" b="1" i="1" dirty="0">
                <a:solidFill>
                  <a:srgbClr val="FF0000"/>
                </a:solidFill>
              </a:rPr>
              <a:t>ē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marked either by a digraph </a:t>
            </a:r>
            <a:r>
              <a:rPr lang="en-US" sz="2600" b="1" i="1" dirty="0" err="1">
                <a:solidFill>
                  <a:srgbClr val="FF0000"/>
                </a:solidFill>
              </a:rPr>
              <a:t>ee</a:t>
            </a:r>
            <a:r>
              <a:rPr lang="en-US" sz="26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2600" dirty="0">
                <a:solidFill>
                  <a:schemeClr val="tx1"/>
                </a:solidFill>
              </a:rPr>
              <a:t>marked simple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b="1" i="1" dirty="0">
                <a:solidFill>
                  <a:srgbClr val="FF0000"/>
                </a:solidFill>
              </a:rPr>
              <a:t>e +</a:t>
            </a:r>
            <a:r>
              <a:rPr lang="en-US" sz="2600" b="1" dirty="0">
                <a:solidFill>
                  <a:srgbClr val="FF0000"/>
                </a:solidFill>
              </a:rPr>
              <a:t> mute </a:t>
            </a:r>
            <a:r>
              <a:rPr lang="en-US" sz="2600" b="1" i="1" dirty="0">
                <a:solidFill>
                  <a:srgbClr val="FF0000"/>
                </a:solidFill>
              </a:rPr>
              <a:t>e </a:t>
            </a:r>
            <a:r>
              <a:rPr lang="en-US" sz="2600" dirty="0">
                <a:solidFill>
                  <a:schemeClr val="tx1"/>
                </a:solidFill>
              </a:rPr>
              <a:t>at the end of the word: </a:t>
            </a:r>
            <a:r>
              <a:rPr lang="en-US" sz="2600" dirty="0" err="1">
                <a:solidFill>
                  <a:schemeClr val="tx1"/>
                </a:solidFill>
              </a:rPr>
              <a:t>metan</a:t>
            </a:r>
            <a:r>
              <a:rPr lang="en-US" sz="2600" dirty="0">
                <a:solidFill>
                  <a:schemeClr val="tx1"/>
                </a:solidFill>
              </a:rPr>
              <a:t> - mete, </a:t>
            </a:r>
            <a:r>
              <a:rPr lang="en-US" sz="2600" dirty="0" err="1">
                <a:solidFill>
                  <a:schemeClr val="tx1"/>
                </a:solidFill>
              </a:rPr>
              <a:t>meete</a:t>
            </a:r>
            <a:r>
              <a:rPr lang="en-US" sz="2600" dirty="0">
                <a:solidFill>
                  <a:schemeClr val="tx1"/>
                </a:solidFill>
              </a:rPr>
              <a:t> (to meet) </a:t>
            </a:r>
          </a:p>
          <a:p>
            <a:r>
              <a:rPr lang="en-US" sz="2600" dirty="0">
                <a:solidFill>
                  <a:schemeClr val="tx1"/>
                </a:solidFill>
              </a:rPr>
              <a:t>marked either by a digraph </a:t>
            </a:r>
            <a:r>
              <a:rPr lang="en-US" sz="2600" b="1" i="1" dirty="0" err="1">
                <a:solidFill>
                  <a:srgbClr val="FF0000"/>
                </a:solidFill>
              </a:rPr>
              <a:t>ie</a:t>
            </a:r>
            <a:r>
              <a:rPr lang="en-US" sz="2600" i="1" dirty="0">
                <a:solidFill>
                  <a:schemeClr val="tx1"/>
                </a:solidFill>
              </a:rPr>
              <a:t>: </a:t>
            </a:r>
            <a:r>
              <a:rPr lang="en-US" sz="2600" i="1" dirty="0" err="1">
                <a:solidFill>
                  <a:schemeClr val="tx1"/>
                </a:solidFill>
              </a:rPr>
              <a:t>fēld</a:t>
            </a:r>
            <a:r>
              <a:rPr lang="en-US" sz="2600" i="1" dirty="0">
                <a:solidFill>
                  <a:schemeClr val="tx1"/>
                </a:solidFill>
              </a:rPr>
              <a:t> – field.</a:t>
            </a:r>
            <a:endParaRPr lang="ru-RU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0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72400" cy="223224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was ME like?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How much was it different from OE and NE?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2942232"/>
          </a:xfrm>
        </p:spPr>
        <p:txBody>
          <a:bodyPr/>
          <a:lstStyle/>
          <a:p>
            <a:r>
              <a:rPr lang="en-US" dirty="0"/>
              <a:t>Lord’s prayer OE</a:t>
            </a:r>
          </a:p>
          <a:p>
            <a:r>
              <a:rPr lang="en-US" dirty="0"/>
              <a:t>Lord’s prayer ME</a:t>
            </a:r>
          </a:p>
          <a:p>
            <a:r>
              <a:rPr lang="en-US" dirty="0"/>
              <a:t>The Canterbury Tales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719875"/>
              </p:ext>
            </p:extLst>
          </p:nvPr>
        </p:nvGraphicFramePr>
        <p:xfrm>
          <a:off x="4211960" y="3501008"/>
          <a:ext cx="31416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2" imgW="3142080" imgH="456480" progId="Package">
                  <p:embed/>
                </p:oleObj>
              </mc:Choice>
              <mc:Fallback>
                <p:oleObj name="Объект упаковщика для оболочки" showAsIcon="1" r:id="rId2" imgW="314208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1960" y="3501008"/>
                        <a:ext cx="314166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886109"/>
              </p:ext>
            </p:extLst>
          </p:nvPr>
        </p:nvGraphicFramePr>
        <p:xfrm>
          <a:off x="3419872" y="4365104"/>
          <a:ext cx="48228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4" imgW="4823280" imgH="456480" progId="Package">
                  <p:embed/>
                </p:oleObj>
              </mc:Choice>
              <mc:Fallback>
                <p:oleObj name="Объект упаковщика для оболочки" showAsIcon="1" r:id="rId4" imgW="482328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4365104"/>
                        <a:ext cx="48228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582486"/>
              </p:ext>
            </p:extLst>
          </p:nvPr>
        </p:nvGraphicFramePr>
        <p:xfrm>
          <a:off x="3923928" y="5373216"/>
          <a:ext cx="39417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6" imgW="3941280" imgH="456480" progId="Package">
                  <p:embed/>
                </p:oleObj>
              </mc:Choice>
              <mc:Fallback>
                <p:oleObj name="Объект упаковщика для оболочки" showAsIcon="1" r:id="rId6" imgW="394128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3928" y="5373216"/>
                        <a:ext cx="3941762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5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76236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effectLst/>
              </a:rPr>
              <a:t>4. Middle English Phonology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196752"/>
            <a:ext cx="7772400" cy="511256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UNSTRESSED VOWELS</a:t>
            </a:r>
            <a:endParaRPr lang="en-US" sz="3000" dirty="0">
              <a:solidFill>
                <a:srgbClr val="FF0000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In OE the stress got </a:t>
            </a:r>
            <a:r>
              <a:rPr lang="en-US" sz="3000" b="1" dirty="0">
                <a:solidFill>
                  <a:schemeClr val="tx1"/>
                </a:solidFill>
              </a:rPr>
              <a:t>fixed on the first syllable </a:t>
            </a:r>
          </a:p>
          <a:p>
            <a:r>
              <a:rPr lang="en-US" sz="3000" b="1" dirty="0">
                <a:solidFill>
                  <a:schemeClr val="tx1"/>
                </a:solidFill>
              </a:rPr>
              <a:t>unstressed syllables =&gt; neutral sound </a:t>
            </a:r>
            <a:r>
              <a:rPr lang="en-US" sz="3000" b="1" i="1" dirty="0">
                <a:solidFill>
                  <a:schemeClr val="tx1"/>
                </a:solidFill>
              </a:rPr>
              <a:t>shwa </a:t>
            </a:r>
            <a:r>
              <a:rPr lang="en-US" sz="3000" b="1" dirty="0">
                <a:solidFill>
                  <a:schemeClr val="tx1"/>
                </a:solidFill>
              </a:rPr>
              <a:t>[ә]</a:t>
            </a:r>
            <a:r>
              <a:rPr lang="en-US" sz="3000" dirty="0">
                <a:solidFill>
                  <a:schemeClr val="tx1"/>
                </a:solidFill>
              </a:rPr>
              <a:t> marked as </a:t>
            </a:r>
            <a:r>
              <a:rPr lang="en-US" sz="3000" i="1" dirty="0">
                <a:solidFill>
                  <a:schemeClr val="tx1"/>
                </a:solidFill>
              </a:rPr>
              <a:t>e</a:t>
            </a:r>
            <a:endParaRPr lang="ru-RU" sz="3000" b="1" dirty="0">
              <a:solidFill>
                <a:schemeClr val="tx1"/>
              </a:solidFill>
            </a:endParaRPr>
          </a:p>
          <a:p>
            <a:r>
              <a:rPr lang="en-US" sz="3000" b="1" dirty="0">
                <a:solidFill>
                  <a:schemeClr val="tx1"/>
                </a:solidFill>
              </a:rPr>
              <a:t>nouns  forms merged into </a:t>
            </a:r>
            <a:r>
              <a:rPr lang="en-US" sz="3000" b="1" i="1" dirty="0">
                <a:solidFill>
                  <a:schemeClr val="tx1"/>
                </a:solidFill>
              </a:rPr>
              <a:t>shwa </a:t>
            </a:r>
            <a:r>
              <a:rPr lang="en-US" sz="3000" dirty="0">
                <a:solidFill>
                  <a:schemeClr val="tx1"/>
                </a:solidFill>
              </a:rPr>
              <a:t>(</a:t>
            </a:r>
            <a:r>
              <a:rPr lang="en-US" sz="3000" i="1" dirty="0" err="1">
                <a:solidFill>
                  <a:schemeClr val="tx1"/>
                </a:solidFill>
              </a:rPr>
              <a:t>cara</a:t>
            </a:r>
            <a:r>
              <a:rPr lang="en-US" sz="3000" i="1" dirty="0">
                <a:solidFill>
                  <a:schemeClr val="tx1"/>
                </a:solidFill>
              </a:rPr>
              <a:t>, </a:t>
            </a:r>
            <a:r>
              <a:rPr lang="en-US" sz="3000" i="1" dirty="0" err="1">
                <a:solidFill>
                  <a:schemeClr val="tx1"/>
                </a:solidFill>
              </a:rPr>
              <a:t>caru</a:t>
            </a:r>
            <a:r>
              <a:rPr lang="en-US" sz="3000" i="1" dirty="0">
                <a:solidFill>
                  <a:schemeClr val="tx1"/>
                </a:solidFill>
              </a:rPr>
              <a:t>, care – care)</a:t>
            </a:r>
          </a:p>
          <a:p>
            <a:r>
              <a:rPr lang="en-US" sz="3000" dirty="0">
                <a:solidFill>
                  <a:schemeClr val="tx1"/>
                </a:solidFill>
              </a:rPr>
              <a:t>Final </a:t>
            </a:r>
            <a:r>
              <a:rPr lang="en-US" sz="3000" i="1" dirty="0">
                <a:solidFill>
                  <a:schemeClr val="tx1"/>
                </a:solidFill>
              </a:rPr>
              <a:t>n </a:t>
            </a:r>
            <a:r>
              <a:rPr lang="en-US" sz="3000" dirty="0">
                <a:solidFill>
                  <a:schemeClr val="tx1"/>
                </a:solidFill>
              </a:rPr>
              <a:t>of many verbs could be both pronounced and not depending on the following sound (</a:t>
            </a:r>
            <a:r>
              <a:rPr lang="en-US" sz="3000" i="1" dirty="0" err="1">
                <a:solidFill>
                  <a:schemeClr val="tx1"/>
                </a:solidFill>
              </a:rPr>
              <a:t>writen</a:t>
            </a:r>
            <a:r>
              <a:rPr lang="en-US" sz="3000" i="1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chemeClr val="tx1"/>
                </a:solidFill>
              </a:rPr>
              <a:t>- </a:t>
            </a:r>
            <a:r>
              <a:rPr lang="en-US" sz="3000" i="1" dirty="0">
                <a:solidFill>
                  <a:schemeClr val="tx1"/>
                </a:solidFill>
              </a:rPr>
              <a:t>write)</a:t>
            </a:r>
            <a:endParaRPr lang="ru-RU" sz="3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700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8280920" cy="6048672"/>
          </a:xfrm>
        </p:spPr>
        <p:txBody>
          <a:bodyPr>
            <a:normAutofit/>
          </a:bodyPr>
          <a:lstStyle/>
          <a:p>
            <a:pPr algn="ctr"/>
            <a:endParaRPr lang="en-US" sz="2600" b="1" dirty="0">
              <a:solidFill>
                <a:srgbClr val="FF0000"/>
              </a:solidFill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STRESSED </a:t>
            </a:r>
            <a:r>
              <a:rPr lang="en-US" sz="2800" b="1" dirty="0">
                <a:solidFill>
                  <a:srgbClr val="FF0000"/>
                </a:solidFill>
              </a:rPr>
              <a:t>VOWELS</a:t>
            </a:r>
            <a:endParaRPr lang="en-US" sz="2600" b="1" dirty="0">
              <a:solidFill>
                <a:srgbClr val="FF0000"/>
              </a:solidFill>
            </a:endParaRPr>
          </a:p>
          <a:p>
            <a:endParaRPr lang="en-US" sz="2600" b="1" dirty="0">
              <a:solidFill>
                <a:srgbClr val="FF0000"/>
              </a:solidFill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quantitative changes </a:t>
            </a:r>
          </a:p>
          <a:p>
            <a:endParaRPr lang="en-US" sz="2600" b="1" dirty="0">
              <a:solidFill>
                <a:srgbClr val="FF0000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long vowels shortened before two consonants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i="1" dirty="0" err="1">
                <a:solidFill>
                  <a:schemeClr val="tx1"/>
                </a:solidFill>
              </a:rPr>
              <a:t>cēpan</a:t>
            </a:r>
            <a:r>
              <a:rPr lang="en-US" sz="2600" i="1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- </a:t>
            </a:r>
            <a:r>
              <a:rPr lang="en-US" sz="2600" i="1" dirty="0" err="1">
                <a:solidFill>
                  <a:schemeClr val="tx1"/>
                </a:solidFill>
              </a:rPr>
              <a:t>cēpte</a:t>
            </a:r>
            <a:r>
              <a:rPr lang="en-US" sz="2600" i="1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ME </a:t>
            </a:r>
            <a:r>
              <a:rPr lang="en-US" sz="2600" i="1" dirty="0" err="1">
                <a:solidFill>
                  <a:schemeClr val="tx1"/>
                </a:solidFill>
              </a:rPr>
              <a:t>kepen</a:t>
            </a:r>
            <a:r>
              <a:rPr lang="en-US" sz="2600" i="1" dirty="0">
                <a:solidFill>
                  <a:schemeClr val="tx1"/>
                </a:solidFill>
              </a:rPr>
              <a:t>, </a:t>
            </a:r>
            <a:r>
              <a:rPr lang="en-US" sz="2600" i="1" dirty="0" err="1">
                <a:solidFill>
                  <a:schemeClr val="tx1"/>
                </a:solidFill>
              </a:rPr>
              <a:t>kepe</a:t>
            </a:r>
            <a:r>
              <a:rPr lang="en-US" sz="2600" i="1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– </a:t>
            </a:r>
            <a:r>
              <a:rPr lang="en-US" sz="2600" i="1" dirty="0">
                <a:solidFill>
                  <a:schemeClr val="tx1"/>
                </a:solidFill>
              </a:rPr>
              <a:t>kept</a:t>
            </a:r>
          </a:p>
          <a:p>
            <a:r>
              <a:rPr lang="en-US" sz="2600" dirty="0">
                <a:solidFill>
                  <a:schemeClr val="tx1"/>
                </a:solidFill>
              </a:rPr>
              <a:t>the exception here are the clusters </a:t>
            </a:r>
            <a:r>
              <a:rPr lang="en-US" sz="2600" b="1" i="1" dirty="0" err="1">
                <a:solidFill>
                  <a:schemeClr val="tx1"/>
                </a:solidFill>
              </a:rPr>
              <a:t>mb</a:t>
            </a:r>
            <a:r>
              <a:rPr lang="en-US" sz="2600" b="1" i="1" dirty="0">
                <a:solidFill>
                  <a:schemeClr val="tx1"/>
                </a:solidFill>
              </a:rPr>
              <a:t>, </a:t>
            </a:r>
            <a:r>
              <a:rPr lang="en-US" sz="2600" b="1" i="1" dirty="0" err="1">
                <a:solidFill>
                  <a:schemeClr val="tx1"/>
                </a:solidFill>
              </a:rPr>
              <a:t>ld</a:t>
            </a:r>
            <a:r>
              <a:rPr lang="en-US" sz="2600" b="1" i="1" dirty="0">
                <a:solidFill>
                  <a:schemeClr val="tx1"/>
                </a:solidFill>
              </a:rPr>
              <a:t>, </a:t>
            </a:r>
            <a:r>
              <a:rPr lang="en-US" sz="2600" b="1" i="1" dirty="0" err="1">
                <a:solidFill>
                  <a:schemeClr val="tx1"/>
                </a:solidFill>
              </a:rPr>
              <a:t>nd</a:t>
            </a:r>
            <a:r>
              <a:rPr lang="en-US" sz="2600" b="1" i="1" dirty="0">
                <a:solidFill>
                  <a:schemeClr val="tx1"/>
                </a:solidFill>
              </a:rPr>
              <a:t> </a:t>
            </a:r>
            <a:r>
              <a:rPr lang="en-US" sz="2600" i="1" dirty="0">
                <a:solidFill>
                  <a:schemeClr val="tx1"/>
                </a:solidFill>
              </a:rPr>
              <a:t>(OE)</a:t>
            </a:r>
          </a:p>
          <a:p>
            <a:endParaRPr lang="ru-RU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13</a:t>
            </a:r>
            <a:r>
              <a:rPr lang="en-US" sz="2600" baseline="30000" dirty="0">
                <a:solidFill>
                  <a:schemeClr val="tx1"/>
                </a:solidFill>
              </a:rPr>
              <a:t>th</a:t>
            </a:r>
            <a:r>
              <a:rPr lang="en-US" sz="2600" dirty="0">
                <a:solidFill>
                  <a:schemeClr val="tx1"/>
                </a:solidFill>
              </a:rPr>
              <a:t> C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short vowels </a:t>
            </a:r>
            <a:r>
              <a:rPr lang="en-US" sz="2600" b="1" i="1" dirty="0">
                <a:solidFill>
                  <a:srgbClr val="FF0000"/>
                </a:solidFill>
              </a:rPr>
              <a:t>a, o, e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lengthened in the open syllables</a:t>
            </a:r>
          </a:p>
          <a:p>
            <a:r>
              <a:rPr lang="en-US" sz="2600" i="1" dirty="0" err="1">
                <a:solidFill>
                  <a:schemeClr val="tx1"/>
                </a:solidFill>
              </a:rPr>
              <a:t>cāru</a:t>
            </a:r>
            <a:endParaRPr lang="ru-RU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48680"/>
            <a:ext cx="7772400" cy="5976664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Monophthongization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of Old English diphthongs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Short Diphthongs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 err="1">
                <a:solidFill>
                  <a:schemeClr val="tx1"/>
                </a:solidFill>
              </a:rPr>
              <a:t>ea</a:t>
            </a:r>
            <a:r>
              <a:rPr lang="en-US" sz="2800" i="1" dirty="0">
                <a:solidFill>
                  <a:schemeClr val="tx1"/>
                </a:solidFill>
              </a:rPr>
              <a:t> —&gt; </a:t>
            </a:r>
            <a:r>
              <a:rPr lang="en-US" sz="2800" dirty="0">
                <a:solidFill>
                  <a:schemeClr val="tx1"/>
                </a:solidFill>
              </a:rPr>
              <a:t>æ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—&gt; </a:t>
            </a:r>
            <a:r>
              <a:rPr lang="en-US" sz="2800" i="1" dirty="0">
                <a:solidFill>
                  <a:schemeClr val="tx1"/>
                </a:solidFill>
              </a:rPr>
              <a:t>a heard - hard 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 err="1">
                <a:solidFill>
                  <a:schemeClr val="tx1"/>
                </a:solidFill>
              </a:rPr>
              <a:t>eo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—</a:t>
            </a:r>
            <a:r>
              <a:rPr lang="en-US" sz="2800" i="1" dirty="0">
                <a:solidFill>
                  <a:schemeClr val="tx1"/>
                </a:solidFill>
              </a:rPr>
              <a:t>&gt; e </a:t>
            </a:r>
            <a:r>
              <a:rPr lang="en-US" sz="2800" dirty="0">
                <a:solidFill>
                  <a:schemeClr val="tx1"/>
                </a:solidFill>
              </a:rPr>
              <a:t>closed </a:t>
            </a:r>
            <a:r>
              <a:rPr lang="en-US" sz="2800" i="1" dirty="0">
                <a:solidFill>
                  <a:schemeClr val="tx1"/>
                </a:solidFill>
              </a:rPr>
              <a:t>(e) </a:t>
            </a:r>
            <a:r>
              <a:rPr lang="en-US" sz="2800" i="1" dirty="0" err="1">
                <a:solidFill>
                  <a:schemeClr val="tx1"/>
                </a:solidFill>
              </a:rPr>
              <a:t>heorte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i="1" dirty="0" err="1">
                <a:solidFill>
                  <a:schemeClr val="tx1"/>
                </a:solidFill>
              </a:rPr>
              <a:t>herte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(heart) 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 err="1">
                <a:solidFill>
                  <a:schemeClr val="tx1"/>
                </a:solidFill>
              </a:rPr>
              <a:t>ie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—</a:t>
            </a:r>
            <a:r>
              <a:rPr lang="en-US" sz="2800" i="1" dirty="0">
                <a:solidFill>
                  <a:schemeClr val="tx1"/>
                </a:solidFill>
              </a:rPr>
              <a:t>&gt; </a:t>
            </a:r>
            <a:r>
              <a:rPr lang="en-US" sz="2800" i="1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 / </a:t>
            </a:r>
            <a:r>
              <a:rPr lang="en-US" sz="2800" i="1" dirty="0">
                <a:solidFill>
                  <a:schemeClr val="tx1"/>
                </a:solidFill>
              </a:rPr>
              <a:t>e</a:t>
            </a:r>
            <a:r>
              <a:rPr lang="en-US" sz="2800" dirty="0">
                <a:solidFill>
                  <a:schemeClr val="tx1"/>
                </a:solidFill>
              </a:rPr>
              <a:t> – </a:t>
            </a:r>
            <a:r>
              <a:rPr lang="en-US" sz="2800" i="1" dirty="0" err="1">
                <a:solidFill>
                  <a:schemeClr val="tx1"/>
                </a:solidFill>
              </a:rPr>
              <a:t>nieht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i="1" dirty="0" err="1">
                <a:solidFill>
                  <a:schemeClr val="tx1"/>
                </a:solidFill>
              </a:rPr>
              <a:t>niht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(night) 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Long Diphthongs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 err="1">
                <a:solidFill>
                  <a:schemeClr val="tx1"/>
                </a:solidFill>
              </a:rPr>
              <a:t>ēa</a:t>
            </a:r>
            <a:r>
              <a:rPr lang="en-US" sz="2800" i="1" dirty="0">
                <a:solidFill>
                  <a:schemeClr val="tx1"/>
                </a:solidFill>
              </a:rPr>
              <a:t> – </a:t>
            </a:r>
            <a:r>
              <a:rPr lang="en-US" sz="2800" dirty="0">
                <a:solidFill>
                  <a:schemeClr val="tx1"/>
                </a:solidFill>
              </a:rPr>
              <a:t>æ: - ε: (sound is represented by </a:t>
            </a:r>
            <a:r>
              <a:rPr lang="en-US" sz="2800" i="1" dirty="0">
                <a:solidFill>
                  <a:schemeClr val="tx1"/>
                </a:solidFill>
              </a:rPr>
              <a:t>e, </a:t>
            </a:r>
            <a:r>
              <a:rPr lang="en-US" sz="2800" i="1" dirty="0" err="1">
                <a:solidFill>
                  <a:schemeClr val="tx1"/>
                </a:solidFill>
              </a:rPr>
              <a:t>ea</a:t>
            </a:r>
            <a:r>
              <a:rPr lang="en-US" sz="2800" i="1" dirty="0">
                <a:solidFill>
                  <a:schemeClr val="tx1"/>
                </a:solidFill>
              </a:rPr>
              <a:t>) – </a:t>
            </a:r>
            <a:r>
              <a:rPr lang="en-US" sz="2800" i="1" dirty="0" err="1">
                <a:solidFill>
                  <a:schemeClr val="tx1"/>
                </a:solidFill>
              </a:rPr>
              <a:t>ēast</a:t>
            </a:r>
            <a:r>
              <a:rPr lang="en-US" sz="2800" i="1" dirty="0">
                <a:solidFill>
                  <a:schemeClr val="tx1"/>
                </a:solidFill>
              </a:rPr>
              <a:t> - </a:t>
            </a:r>
            <a:r>
              <a:rPr lang="en-US" sz="2800" dirty="0">
                <a:solidFill>
                  <a:schemeClr val="tx1"/>
                </a:solidFill>
              </a:rPr>
              <a:t>ε:</a:t>
            </a:r>
            <a:r>
              <a:rPr lang="en-US" sz="2800" i="1" dirty="0">
                <a:solidFill>
                  <a:schemeClr val="tx1"/>
                </a:solidFill>
              </a:rPr>
              <a:t>st </a:t>
            </a:r>
            <a:r>
              <a:rPr lang="en-US" sz="2800" dirty="0">
                <a:solidFill>
                  <a:schemeClr val="tx1"/>
                </a:solidFill>
              </a:rPr>
              <a:t>(east, </a:t>
            </a:r>
            <a:r>
              <a:rPr lang="en-US" sz="2800" dirty="0" err="1">
                <a:solidFill>
                  <a:schemeClr val="tx1"/>
                </a:solidFill>
              </a:rPr>
              <a:t>est</a:t>
            </a:r>
            <a:r>
              <a:rPr lang="en-US" sz="2800" dirty="0">
                <a:solidFill>
                  <a:schemeClr val="tx1"/>
                </a:solidFill>
              </a:rPr>
              <a:t>) 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 err="1">
                <a:solidFill>
                  <a:schemeClr val="tx1"/>
                </a:solidFill>
              </a:rPr>
              <a:t>ēo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—&gt; </a:t>
            </a:r>
            <a:r>
              <a:rPr lang="en-US" sz="2800" i="1" dirty="0">
                <a:solidFill>
                  <a:schemeClr val="tx1"/>
                </a:solidFill>
              </a:rPr>
              <a:t>e: – </a:t>
            </a:r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ēōp</a:t>
            </a:r>
            <a:r>
              <a:rPr lang="en-US" sz="2800" i="1" dirty="0">
                <a:solidFill>
                  <a:schemeClr val="tx1"/>
                </a:solidFill>
              </a:rPr>
              <a:t> - deep </a:t>
            </a:r>
            <a:r>
              <a:rPr lang="en-US" sz="2800" dirty="0">
                <a:solidFill>
                  <a:schemeClr val="tx1"/>
                </a:solidFill>
              </a:rPr>
              <a:t>(deep)</a:t>
            </a:r>
            <a:endParaRPr lang="ru-RU" sz="28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46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3"/>
            <a:ext cx="7772400" cy="57606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ACTIVE VOCABULARY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10856"/>
              </p:ext>
            </p:extLst>
          </p:nvPr>
        </p:nvGraphicFramePr>
        <p:xfrm>
          <a:off x="755576" y="1556792"/>
          <a:ext cx="770485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8512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confessor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rightful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 death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overlord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adulterated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borrowing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spoiled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pidginize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vernacular 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leveling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unsophisticated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extinguish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alien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prevail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sibilant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digraph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render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syllable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shwa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merge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changes 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qualitative changes 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monophthongization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liquid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cluster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intervocal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vocalize 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82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76672"/>
            <a:ext cx="7772400" cy="5904656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qualitative changes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Individual sounds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æ – </a:t>
            </a:r>
            <a:r>
              <a:rPr lang="en-US" sz="2800" i="1" dirty="0">
                <a:solidFill>
                  <a:schemeClr val="tx1"/>
                </a:solidFill>
              </a:rPr>
              <a:t>a (</a:t>
            </a:r>
            <a:r>
              <a:rPr lang="en-US" sz="2800" dirty="0" err="1">
                <a:solidFill>
                  <a:schemeClr val="tx1"/>
                </a:solidFill>
              </a:rPr>
              <a:t>ðæt</a:t>
            </a:r>
            <a:r>
              <a:rPr lang="en-US" sz="2800" i="1" dirty="0">
                <a:solidFill>
                  <a:schemeClr val="tx1"/>
                </a:solidFill>
              </a:rPr>
              <a:t> – that)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æ: - ε: </a:t>
            </a:r>
            <a:r>
              <a:rPr lang="en-US" sz="2800" dirty="0" err="1">
                <a:solidFill>
                  <a:schemeClr val="tx1"/>
                </a:solidFill>
              </a:rPr>
              <a:t>stræ</a:t>
            </a:r>
            <a:r>
              <a:rPr lang="en-US" sz="2800" i="1" dirty="0" err="1">
                <a:solidFill>
                  <a:schemeClr val="tx1"/>
                </a:solidFill>
              </a:rPr>
              <a:t>:</a:t>
            </a:r>
            <a:r>
              <a:rPr lang="en-US" sz="2800" dirty="0" err="1">
                <a:solidFill>
                  <a:schemeClr val="tx1"/>
                </a:solidFill>
              </a:rPr>
              <a:t>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i="1" dirty="0">
                <a:solidFill>
                  <a:schemeClr val="tx1"/>
                </a:solidFill>
              </a:rPr>
              <a:t>street 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ā – כ: </a:t>
            </a:r>
            <a:r>
              <a:rPr lang="en-US" sz="2800" dirty="0" err="1">
                <a:solidFill>
                  <a:schemeClr val="tx1"/>
                </a:solidFill>
              </a:rPr>
              <a:t>stān</a:t>
            </a:r>
            <a:r>
              <a:rPr lang="en-US" sz="2800" i="1" dirty="0">
                <a:solidFill>
                  <a:schemeClr val="tx1"/>
                </a:solidFill>
              </a:rPr>
              <a:t> — </a:t>
            </a:r>
            <a:r>
              <a:rPr lang="en-US" sz="2800" i="1" dirty="0" err="1">
                <a:solidFill>
                  <a:schemeClr val="tx1"/>
                </a:solidFill>
              </a:rPr>
              <a:t>stכ:ne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(stone)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y, ý – </a:t>
            </a:r>
            <a:r>
              <a:rPr lang="en-US" sz="2800" b="1" i="1" dirty="0" err="1">
                <a:solidFill>
                  <a:schemeClr val="tx1"/>
                </a:solidFill>
              </a:rPr>
              <a:t>i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in the north and east </a:t>
            </a:r>
            <a:r>
              <a:rPr lang="en-US" sz="2800" i="1" dirty="0" err="1">
                <a:solidFill>
                  <a:schemeClr val="tx1"/>
                </a:solidFill>
              </a:rPr>
              <a:t>fyllan</a:t>
            </a:r>
            <a:r>
              <a:rPr lang="en-US" sz="2800" i="1" dirty="0">
                <a:solidFill>
                  <a:schemeClr val="tx1"/>
                </a:solidFill>
              </a:rPr>
              <a:t> - </a:t>
            </a:r>
            <a:r>
              <a:rPr lang="en-US" sz="2800" i="1" dirty="0" err="1">
                <a:solidFill>
                  <a:schemeClr val="tx1"/>
                </a:solidFill>
              </a:rPr>
              <a:t>fillen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(to fill)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	- u </a:t>
            </a:r>
            <a:r>
              <a:rPr lang="en-US" sz="2800" dirty="0">
                <a:solidFill>
                  <a:schemeClr val="tx1"/>
                </a:solidFill>
              </a:rPr>
              <a:t>in the west 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	- 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in the south west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Sometimes southern or western changes were accepted </a:t>
            </a:r>
            <a:r>
              <a:rPr lang="en-US" sz="2800" i="1" dirty="0">
                <a:solidFill>
                  <a:schemeClr val="tx1"/>
                </a:solidFill>
              </a:rPr>
              <a:t>bysi3 - </a:t>
            </a:r>
            <a:r>
              <a:rPr lang="en-US" sz="2800" dirty="0">
                <a:solidFill>
                  <a:schemeClr val="tx1"/>
                </a:solidFill>
              </a:rPr>
              <a:t>busy, business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43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08720"/>
            <a:ext cx="7772400" cy="561662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combinations [</a:t>
            </a:r>
            <a:r>
              <a:rPr lang="en-US" sz="3200" b="1" dirty="0">
                <a:solidFill>
                  <a:srgbClr val="FF0000"/>
                </a:solidFill>
              </a:rPr>
              <a:t>j+ vowel] </a:t>
            </a:r>
            <a:r>
              <a:rPr lang="en-US" sz="3200" dirty="0">
                <a:solidFill>
                  <a:schemeClr val="tx1"/>
                </a:solidFill>
              </a:rPr>
              <a:t>lead to long vowels: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chemeClr val="tx1"/>
                </a:solidFill>
              </a:rPr>
              <a:t>i3, y3 – i: – ti3ele — tile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b="1" i="1" dirty="0">
                <a:solidFill>
                  <a:schemeClr val="tx1"/>
                </a:solidFill>
              </a:rPr>
              <a:t>u3 </a:t>
            </a:r>
            <a:r>
              <a:rPr lang="en-US" sz="3200" i="1" dirty="0">
                <a:solidFill>
                  <a:schemeClr val="tx1"/>
                </a:solidFill>
              </a:rPr>
              <a:t>- u: </a:t>
            </a:r>
            <a:r>
              <a:rPr lang="en-US" sz="3200" dirty="0">
                <a:solidFill>
                  <a:schemeClr val="tx1"/>
                </a:solidFill>
              </a:rPr>
              <a:t>(marked by </a:t>
            </a:r>
            <a:r>
              <a:rPr lang="en-US" sz="3200" i="1" dirty="0" err="1">
                <a:solidFill>
                  <a:schemeClr val="tx1"/>
                </a:solidFill>
              </a:rPr>
              <a:t>ou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ow</a:t>
            </a:r>
            <a:r>
              <a:rPr lang="en-US" sz="3200" i="1" dirty="0">
                <a:solidFill>
                  <a:schemeClr val="tx1"/>
                </a:solidFill>
              </a:rPr>
              <a:t>) – fu3ol - fowl (bird)</a:t>
            </a:r>
          </a:p>
          <a:p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combination </a:t>
            </a:r>
            <a:r>
              <a:rPr lang="en-US" sz="3200" b="1" dirty="0">
                <a:solidFill>
                  <a:srgbClr val="FF0000"/>
                </a:solidFill>
              </a:rPr>
              <a:t>l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b="1" dirty="0">
                <a:solidFill>
                  <a:srgbClr val="FF0000"/>
                </a:solidFill>
              </a:rPr>
              <a:t>r + </a:t>
            </a:r>
            <a:r>
              <a:rPr lang="en-US" sz="3200" dirty="0">
                <a:solidFill>
                  <a:srgbClr val="FF0000"/>
                </a:solidFill>
              </a:rPr>
              <a:t>liquids </a:t>
            </a:r>
            <a:r>
              <a:rPr lang="en-US" sz="3200" dirty="0">
                <a:solidFill>
                  <a:schemeClr val="tx1"/>
                </a:solidFill>
              </a:rPr>
              <a:t>lead to </a:t>
            </a:r>
            <a:r>
              <a:rPr lang="en-US" sz="3200" b="1" dirty="0">
                <a:solidFill>
                  <a:schemeClr val="tx1"/>
                </a:solidFill>
              </a:rPr>
              <a:t>new diphthongs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new diphthongs  appeared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fr-FR" sz="3200" i="1" dirty="0">
                <a:solidFill>
                  <a:schemeClr val="tx1"/>
                </a:solidFill>
              </a:rPr>
              <a:t>l3, r3 – lw, rw </a:t>
            </a:r>
            <a:r>
              <a:rPr lang="fr-FR" sz="3200" dirty="0">
                <a:solidFill>
                  <a:schemeClr val="tx1"/>
                </a:solidFill>
              </a:rPr>
              <a:t>[ou] and [au]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chemeClr val="tx1"/>
                </a:solidFill>
              </a:rPr>
              <a:t>sor3ian - </a:t>
            </a:r>
            <a:r>
              <a:rPr lang="en-US" sz="3200" i="1" dirty="0" err="1">
                <a:solidFill>
                  <a:schemeClr val="tx1"/>
                </a:solidFill>
              </a:rPr>
              <a:t>sorwen</a:t>
            </a:r>
            <a:r>
              <a:rPr lang="en-US" sz="3200" i="1" dirty="0">
                <a:solidFill>
                  <a:schemeClr val="tx1"/>
                </a:solidFill>
              </a:rPr>
              <a:t>, sorrow</a:t>
            </a:r>
            <a:endParaRPr lang="ru-RU" sz="3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160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04664"/>
            <a:ext cx="7772400" cy="6048672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CONSONANT CHANGES</a:t>
            </a:r>
          </a:p>
          <a:p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sound </a:t>
            </a:r>
            <a:r>
              <a:rPr lang="en-US" sz="2800" b="1" i="1" dirty="0">
                <a:solidFill>
                  <a:srgbClr val="FF0000"/>
                </a:solidFill>
              </a:rPr>
              <a:t>h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lost at the beginning of words </a:t>
            </a:r>
            <a:r>
              <a:rPr lang="en-US" sz="2800" dirty="0">
                <a:solidFill>
                  <a:schemeClr val="tx1"/>
                </a:solidFill>
              </a:rPr>
              <a:t>clusters </a:t>
            </a:r>
            <a:r>
              <a:rPr lang="en-US" sz="2800" b="1" i="1" dirty="0" err="1">
                <a:solidFill>
                  <a:schemeClr val="tx1"/>
                </a:solidFill>
              </a:rPr>
              <a:t>hr</a:t>
            </a:r>
            <a:r>
              <a:rPr lang="en-US" sz="2800" b="1" i="1" dirty="0">
                <a:solidFill>
                  <a:schemeClr val="tx1"/>
                </a:solidFill>
              </a:rPr>
              <a:t>, hl, </a:t>
            </a:r>
            <a:r>
              <a:rPr lang="en-US" sz="2800" b="1" i="1" dirty="0" err="1">
                <a:solidFill>
                  <a:schemeClr val="tx1"/>
                </a:solidFill>
              </a:rPr>
              <a:t>hn</a:t>
            </a:r>
            <a:r>
              <a:rPr lang="en-US" sz="2800" b="1" i="1" dirty="0">
                <a:solidFill>
                  <a:schemeClr val="tx1"/>
                </a:solidFill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</a:rPr>
              <a:t>hw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hrin3 - ring 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sound </a:t>
            </a:r>
            <a:r>
              <a:rPr lang="en-US" sz="2800" i="1" dirty="0">
                <a:solidFill>
                  <a:srgbClr val="FF0000"/>
                </a:solidFill>
              </a:rPr>
              <a:t>γ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(marked by 3) in the </a:t>
            </a:r>
            <a:r>
              <a:rPr lang="en-US" sz="2800" dirty="0" err="1">
                <a:solidFill>
                  <a:schemeClr val="tx1"/>
                </a:solidFill>
              </a:rPr>
              <a:t>intervocal</a:t>
            </a:r>
            <a:r>
              <a:rPr lang="en-US" sz="2800" dirty="0">
                <a:solidFill>
                  <a:schemeClr val="tx1"/>
                </a:solidFill>
              </a:rPr>
              <a:t> position </a:t>
            </a:r>
            <a:r>
              <a:rPr lang="en-US" sz="2800" dirty="0" err="1">
                <a:solidFill>
                  <a:schemeClr val="tx1"/>
                </a:solidFill>
              </a:rPr>
              <a:t>vocalised</a:t>
            </a:r>
            <a:r>
              <a:rPr lang="en-US" sz="2800" dirty="0">
                <a:solidFill>
                  <a:schemeClr val="tx1"/>
                </a:solidFill>
              </a:rPr>
              <a:t> and turned into </a:t>
            </a:r>
            <a:r>
              <a:rPr lang="en-US" sz="2800" i="1" dirty="0">
                <a:solidFill>
                  <a:schemeClr val="tx1"/>
                </a:solidFill>
              </a:rPr>
              <a:t>w, 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a3</a:t>
            </a:r>
            <a:r>
              <a:rPr lang="en-US" sz="2800" dirty="0">
                <a:solidFill>
                  <a:schemeClr val="tx1"/>
                </a:solidFill>
              </a:rPr>
              <a:t> – </a:t>
            </a:r>
            <a:r>
              <a:rPr lang="en-US" sz="2800" i="1" dirty="0">
                <a:solidFill>
                  <a:schemeClr val="tx1"/>
                </a:solidFill>
              </a:rPr>
              <a:t>aw (au): dra3an — </a:t>
            </a:r>
            <a:r>
              <a:rPr lang="en-US" sz="2800" i="1" dirty="0" err="1">
                <a:solidFill>
                  <a:schemeClr val="tx1"/>
                </a:solidFill>
              </a:rPr>
              <a:t>drawen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a3 - [</a:t>
            </a:r>
            <a:r>
              <a:rPr lang="en-US" sz="2800" i="1" dirty="0" err="1">
                <a:solidFill>
                  <a:schemeClr val="tx1"/>
                </a:solidFill>
              </a:rPr>
              <a:t>ai</a:t>
            </a:r>
            <a:r>
              <a:rPr lang="en-US" sz="2800" i="1" dirty="0">
                <a:solidFill>
                  <a:schemeClr val="tx1"/>
                </a:solidFill>
              </a:rPr>
              <a:t>] </a:t>
            </a:r>
            <a:r>
              <a:rPr lang="en-US" sz="2800" dirty="0">
                <a:solidFill>
                  <a:schemeClr val="tx1"/>
                </a:solidFill>
              </a:rPr>
              <a:t>marked by </a:t>
            </a:r>
            <a:r>
              <a:rPr lang="en-US" sz="2800" i="1" dirty="0" err="1">
                <a:solidFill>
                  <a:schemeClr val="tx1"/>
                </a:solidFill>
              </a:rPr>
              <a:t>ai</a:t>
            </a:r>
            <a:r>
              <a:rPr lang="en-US" sz="2800" i="1" dirty="0">
                <a:solidFill>
                  <a:schemeClr val="tx1"/>
                </a:solidFill>
              </a:rPr>
              <a:t>, ay: </a:t>
            </a:r>
            <a:r>
              <a:rPr lang="en-US" sz="2800" dirty="0">
                <a:solidFill>
                  <a:schemeClr val="tx1"/>
                </a:solidFill>
              </a:rPr>
              <a:t>dæ3</a:t>
            </a:r>
            <a:r>
              <a:rPr lang="en-US" sz="2800" i="1" dirty="0">
                <a:solidFill>
                  <a:schemeClr val="tx1"/>
                </a:solidFill>
              </a:rPr>
              <a:t> — day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e3 - [</a:t>
            </a:r>
            <a:r>
              <a:rPr lang="en-US" sz="2800" i="1" dirty="0" err="1">
                <a:solidFill>
                  <a:schemeClr val="tx1"/>
                </a:solidFill>
              </a:rPr>
              <a:t>ei</a:t>
            </a:r>
            <a:r>
              <a:rPr lang="en-US" sz="2800" i="1" dirty="0">
                <a:solidFill>
                  <a:schemeClr val="tx1"/>
                </a:solidFill>
              </a:rPr>
              <a:t>] </a:t>
            </a:r>
            <a:r>
              <a:rPr lang="en-US" sz="2800" dirty="0">
                <a:solidFill>
                  <a:schemeClr val="tx1"/>
                </a:solidFill>
              </a:rPr>
              <a:t>marked by </a:t>
            </a:r>
            <a:r>
              <a:rPr lang="en-US" sz="2800" i="1" dirty="0" err="1">
                <a:solidFill>
                  <a:schemeClr val="tx1"/>
                </a:solidFill>
              </a:rPr>
              <a:t>ei</a:t>
            </a:r>
            <a:r>
              <a:rPr lang="en-US" sz="2800" i="1" dirty="0">
                <a:solidFill>
                  <a:schemeClr val="tx1"/>
                </a:solidFill>
              </a:rPr>
              <a:t>, </a:t>
            </a:r>
            <a:r>
              <a:rPr lang="en-US" sz="2800" i="1" dirty="0" err="1">
                <a:solidFill>
                  <a:schemeClr val="tx1"/>
                </a:solidFill>
              </a:rPr>
              <a:t>ey</a:t>
            </a:r>
            <a:r>
              <a:rPr lang="en-US" sz="2800" i="1" dirty="0">
                <a:solidFill>
                  <a:schemeClr val="tx1"/>
                </a:solidFill>
              </a:rPr>
              <a:t>: we3 – </a:t>
            </a:r>
            <a:r>
              <a:rPr lang="en-US" sz="2800" i="1" dirty="0" err="1">
                <a:solidFill>
                  <a:schemeClr val="tx1"/>
                </a:solidFill>
              </a:rPr>
              <a:t>wey</a:t>
            </a:r>
            <a:endParaRPr lang="en-US" sz="2800" i="1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25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ASSIGNMENT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/>
              <a:t>Everyone</a:t>
            </a:r>
          </a:p>
          <a:p>
            <a:r>
              <a:rPr lang="en-US" dirty="0"/>
              <a:t>Summarize OE and</a:t>
            </a:r>
            <a:r>
              <a:rPr lang="ru-RU" dirty="0"/>
              <a:t> </a:t>
            </a:r>
            <a:r>
              <a:rPr lang="en-US" dirty="0"/>
              <a:t>ME evolution, do exercises</a:t>
            </a:r>
          </a:p>
          <a:p>
            <a:r>
              <a:rPr lang="en-US" dirty="0"/>
              <a:t>Watch episode 3</a:t>
            </a:r>
          </a:p>
          <a:p>
            <a:pPr marL="109728" indent="0">
              <a:buNone/>
            </a:pPr>
            <a:r>
              <a:rPr lang="en-US" dirty="0"/>
              <a:t>Groups</a:t>
            </a:r>
          </a:p>
          <a:p>
            <a:r>
              <a:rPr lang="en-US" dirty="0"/>
              <a:t>1 gr. Presentation “Indo-European Words in OE and other IE languages”</a:t>
            </a:r>
          </a:p>
          <a:p>
            <a:r>
              <a:rPr lang="en-US" dirty="0"/>
              <a:t>2 gr. Presentation “Indo-European Words in ME and other IE languages”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03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644568">
            <a:off x="199940" y="2202106"/>
            <a:ext cx="6871911" cy="1591286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C000"/>
                </a:solidFill>
              </a:rPr>
              <a:t>Thank you for your attention!</a:t>
            </a:r>
            <a:endParaRPr lang="ru-RU" sz="4400" dirty="0">
              <a:solidFill>
                <a:srgbClr val="FFC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536021" cy="295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60" y="404664"/>
            <a:ext cx="2337048" cy="31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50735"/>
            <a:ext cx="2041415" cy="290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83495"/>
            <a:ext cx="3240360" cy="21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64" y="3789040"/>
            <a:ext cx="2160240" cy="288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96" y="188640"/>
            <a:ext cx="1702048" cy="17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70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3"/>
            <a:ext cx="7772400" cy="86409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 QUIZZ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844824"/>
            <a:ext cx="7772400" cy="4536504"/>
          </a:xfrm>
        </p:spPr>
        <p:txBody>
          <a:bodyPr>
            <a:normAutofit/>
          </a:bodyPr>
          <a:lstStyle/>
          <a:p>
            <a:pPr marL="502920" indent="-457200">
              <a:buAutoNum type="arabicPeriod"/>
            </a:pPr>
            <a:r>
              <a:rPr lang="en-US" sz="2800" dirty="0"/>
              <a:t>When did ME begin? </a:t>
            </a:r>
          </a:p>
          <a:p>
            <a:pPr marL="502920" indent="-457200">
              <a:buAutoNum type="arabicPeriod"/>
            </a:pPr>
            <a:r>
              <a:rPr lang="en-US" sz="2800" dirty="0"/>
              <a:t>Who was defeated in the battle of Hastings? </a:t>
            </a:r>
          </a:p>
          <a:p>
            <a:pPr marL="502920" indent="-457200">
              <a:buAutoNum type="arabicPeriod"/>
            </a:pPr>
            <a:r>
              <a:rPr lang="en-US" sz="2800" dirty="0"/>
              <a:t>What was William’s reign characterized by?</a:t>
            </a:r>
          </a:p>
          <a:p>
            <a:pPr marL="502920" indent="-457200">
              <a:buAutoNum type="arabicPeriod"/>
            </a:pPr>
            <a:r>
              <a:rPr lang="en-US" sz="2800" dirty="0"/>
              <a:t>What languages were spoken? </a:t>
            </a:r>
          </a:p>
          <a:p>
            <a:pPr marL="502920" indent="-457200">
              <a:buAutoNum type="arabicPeriod"/>
            </a:pPr>
            <a:r>
              <a:rPr lang="en-US" sz="2800" dirty="0"/>
              <a:t>Who was the luminary of the period? </a:t>
            </a:r>
          </a:p>
          <a:p>
            <a:pPr marL="502920" indent="-457200">
              <a:buAutoNum type="arabicPeriod"/>
            </a:pPr>
            <a:r>
              <a:rPr lang="en-US" sz="2800" dirty="0"/>
              <a:t>What is he famous for?</a:t>
            </a:r>
          </a:p>
          <a:p>
            <a:pPr marL="502920" indent="-457200">
              <a:buAutoNum type="arabicPeriod"/>
            </a:pPr>
            <a:r>
              <a:rPr lang="en-US" sz="2800" dirty="0"/>
              <a:t>When did ME finish? </a:t>
            </a:r>
          </a:p>
          <a:p>
            <a:pPr marL="502920" indent="-457200">
              <a:buAutoNum type="arabicPeriod"/>
            </a:pPr>
            <a:r>
              <a:rPr lang="en-US" sz="2800" dirty="0"/>
              <a:t>What invention brought the end to ME?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69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60009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Issues to cover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268760"/>
            <a:ext cx="7772400" cy="496855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1. The Main Features of the Middle English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2. Writings in the Middle English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3. Changes in the System of Spelling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4. Middle English Phonology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814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69035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The Main Features of the Middle English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196752"/>
            <a:ext cx="7772400" cy="532859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  <a:r>
              <a:rPr lang="en-US" sz="2800" b="1" baseline="30000" dirty="0">
                <a:solidFill>
                  <a:srgbClr val="FF0000"/>
                </a:solidFill>
              </a:rPr>
              <a:t>th</a:t>
            </a:r>
            <a:r>
              <a:rPr lang="en-US" sz="2800" b="1" dirty="0">
                <a:solidFill>
                  <a:srgbClr val="FF0000"/>
                </a:solidFill>
              </a:rPr>
              <a:t> C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English  ==&gt;&gt;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		</a:t>
            </a:r>
            <a:r>
              <a:rPr lang="en-US" sz="2800" b="1" dirty="0">
                <a:solidFill>
                  <a:srgbClr val="FF0000"/>
                </a:solidFill>
              </a:rPr>
              <a:t>colonial tongue </a:t>
            </a:r>
            <a:r>
              <a:rPr lang="en-US" sz="2800" b="1" dirty="0">
                <a:solidFill>
                  <a:schemeClr val="tx1"/>
                </a:solidFill>
              </a:rPr>
              <a:t>, adulterated with numerous borrowings and utterly spoiled and pidginized vernacular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15</a:t>
            </a:r>
            <a:r>
              <a:rPr lang="en-US" sz="2800" b="1" baseline="30000" dirty="0">
                <a:solidFill>
                  <a:srgbClr val="FF0000"/>
                </a:solidFill>
              </a:rPr>
              <a:t>th</a:t>
            </a:r>
            <a:r>
              <a:rPr lang="en-US" sz="2800" b="1" dirty="0">
                <a:solidFill>
                  <a:srgbClr val="FF0000"/>
                </a:solidFill>
              </a:rPr>
              <a:t> C 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English  ==&gt;&gt;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			fully re-emerged and had changed </a:t>
            </a:r>
            <a:r>
              <a:rPr lang="en-US" sz="2800" b="1" dirty="0">
                <a:solidFill>
                  <a:srgbClr val="FF0000"/>
                </a:solidFill>
              </a:rPr>
              <a:t>beyond recognition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605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8352928" cy="626469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By the 11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 C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MORPHOLOGICALLY</a:t>
            </a:r>
          </a:p>
          <a:p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b="1" dirty="0">
                <a:solidFill>
                  <a:srgbClr val="FF0000"/>
                </a:solidFill>
              </a:rPr>
              <a:t>reduction or leveling of endings </a:t>
            </a:r>
            <a:r>
              <a:rPr lang="en-US" sz="2400" dirty="0">
                <a:solidFill>
                  <a:schemeClr val="tx1"/>
                </a:solidFill>
              </a:rPr>
              <a:t>which were different in the two languages (</a:t>
            </a:r>
            <a:r>
              <a:rPr lang="en-US" sz="2400" i="1" dirty="0" err="1">
                <a:solidFill>
                  <a:schemeClr val="tx1"/>
                </a:solidFill>
              </a:rPr>
              <a:t>fiskr</a:t>
            </a:r>
            <a:r>
              <a:rPr lang="en-US" sz="2400" i="1" dirty="0">
                <a:solidFill>
                  <a:schemeClr val="tx1"/>
                </a:solidFill>
              </a:rPr>
              <a:t> - </a:t>
            </a:r>
            <a:r>
              <a:rPr lang="en-US" sz="2400" i="1" dirty="0" err="1">
                <a:solidFill>
                  <a:schemeClr val="tx1"/>
                </a:solidFill>
              </a:rPr>
              <a:t>fisc</a:t>
            </a:r>
            <a:r>
              <a:rPr lang="en-US" sz="2400" i="1" dirty="0">
                <a:solidFill>
                  <a:schemeClr val="tx1"/>
                </a:solidFill>
              </a:rPr>
              <a:t>; </a:t>
            </a:r>
            <a:r>
              <a:rPr lang="en-US" sz="2400" dirty="0">
                <a:solidFill>
                  <a:schemeClr val="tx1"/>
                </a:solidFill>
              </a:rPr>
              <a:t>dæ3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i="1" dirty="0" err="1">
                <a:solidFill>
                  <a:schemeClr val="tx1"/>
                </a:solidFill>
              </a:rPr>
              <a:t>dagr</a:t>
            </a:r>
            <a:r>
              <a:rPr lang="en-US" sz="2400" i="1" dirty="0">
                <a:solidFill>
                  <a:schemeClr val="tx1"/>
                </a:solidFill>
              </a:rPr>
              <a:t>); </a:t>
            </a:r>
          </a:p>
          <a:p>
            <a:pPr marL="38862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loss of the category of gender </a:t>
            </a:r>
            <a:r>
              <a:rPr lang="en-US" sz="2400" dirty="0">
                <a:solidFill>
                  <a:schemeClr val="tx1"/>
                </a:solidFill>
              </a:rPr>
              <a:t>(unsophisticated speakers simply dropped the endings, thus extinguishing a whole category from the language).</a:t>
            </a:r>
          </a:p>
          <a:p>
            <a:pPr marL="388620" indent="-342900">
              <a:buFontTx/>
              <a:buChar char="-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LEXICALLY</a:t>
            </a:r>
            <a:endParaRPr lang="en-US" sz="2400" dirty="0">
              <a:solidFill>
                <a:srgbClr val="FF0000"/>
              </a:solidFill>
            </a:endParaRPr>
          </a:p>
          <a:p>
            <a:pPr marL="388620" indent="-3429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multiple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borrowings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windēā3e –</a:t>
            </a:r>
            <a:r>
              <a:rPr lang="en-US" sz="2400" dirty="0">
                <a:solidFill>
                  <a:schemeClr val="tx1"/>
                </a:solidFill>
              </a:rPr>
              <a:t> window)</a:t>
            </a:r>
          </a:p>
          <a:p>
            <a:pPr marL="388620" indent="-342900">
              <a:buFontTx/>
              <a:buChar char="-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GENERALLY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-  significantly changed and simplified </a:t>
            </a:r>
            <a:r>
              <a:rPr lang="en-US" sz="2400" dirty="0">
                <a:solidFill>
                  <a:schemeClr val="tx1"/>
                </a:solidFill>
              </a:rPr>
              <a:t>if compared with OE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8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805264"/>
            <a:ext cx="8424936" cy="64561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WILLIAM’S KINGDOM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3068"/>
            <a:ext cx="4608512" cy="542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31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796" y="5517232"/>
            <a:ext cx="7772400" cy="50405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14 October 1066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21" y="764704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14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533400"/>
            <a:ext cx="6971504" cy="59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994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716</TotalTime>
  <Words>1201</Words>
  <Application>Microsoft Office PowerPoint</Application>
  <PresentationFormat>Екран (4:3)</PresentationFormat>
  <Paragraphs>200</Paragraphs>
  <Slides>24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1" baseType="lpstr">
      <vt:lpstr>Calibri</vt:lpstr>
      <vt:lpstr>Georgia</vt:lpstr>
      <vt:lpstr>Times New Roman</vt:lpstr>
      <vt:lpstr>Trebuchet MS</vt:lpstr>
      <vt:lpstr>Wingdings 2</vt:lpstr>
      <vt:lpstr>Городская</vt:lpstr>
      <vt:lpstr>Объект упаковщика для оболочки</vt:lpstr>
      <vt:lpstr>LECTURE 3.2</vt:lpstr>
      <vt:lpstr>ACTIVE VOCABULARY</vt:lpstr>
      <vt:lpstr>ME QUIZZ</vt:lpstr>
      <vt:lpstr>Issues to cover</vt:lpstr>
      <vt:lpstr>1. The Main Features of the Middle English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3. Changes in the System of Spelling</vt:lpstr>
      <vt:lpstr>Презентація PowerPoint</vt:lpstr>
      <vt:lpstr>Презентація PowerPoint</vt:lpstr>
      <vt:lpstr>Презентація PowerPoint</vt:lpstr>
      <vt:lpstr>What was ME like?  How much was it different from OE and NE?</vt:lpstr>
      <vt:lpstr>4. Middle English Phonology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HOME ASSIGNMENT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</dc:title>
  <dc:creator>Alesya</dc:creator>
  <cp:lastModifiedBy>user</cp:lastModifiedBy>
  <cp:revision>104</cp:revision>
  <dcterms:created xsi:type="dcterms:W3CDTF">2014-03-31T03:26:20Z</dcterms:created>
  <dcterms:modified xsi:type="dcterms:W3CDTF">2023-03-20T18:49:04Z</dcterms:modified>
</cp:coreProperties>
</file>