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9" autoAdjust="0"/>
    <p:restoredTop sz="94660"/>
  </p:normalViewPr>
  <p:slideViewPr>
    <p:cSldViewPr snapToGrid="0">
      <p:cViewPr varScale="1">
        <p:scale>
          <a:sx n="92" d="100"/>
          <a:sy n="92" d="100"/>
        </p:scale>
        <p:origin x="30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ED533-04B4-4925-9C0D-0E9831F26549}" type="datetimeFigureOut">
              <a:rPr lang="uk-UA" smtClean="0"/>
              <a:t>28.11.2021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CEAFC-4F0F-48BD-97F9-AAEC08C834D7}" type="slidenum">
              <a:rPr lang="uk-UA" smtClean="0"/>
              <a:t>‹#›</a:t>
            </a:fld>
            <a:endParaRPr lang="uk-UA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6373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ED533-04B4-4925-9C0D-0E9831F26549}" type="datetimeFigureOut">
              <a:rPr lang="uk-UA" smtClean="0"/>
              <a:t>28.11.2021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CEAFC-4F0F-48BD-97F9-AAEC08C834D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66532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ED533-04B4-4925-9C0D-0E9831F26549}" type="datetimeFigureOut">
              <a:rPr lang="uk-UA" smtClean="0"/>
              <a:t>28.11.2021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CEAFC-4F0F-48BD-97F9-AAEC08C834D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897705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ED533-04B4-4925-9C0D-0E9831F26549}" type="datetimeFigureOut">
              <a:rPr lang="uk-UA" smtClean="0"/>
              <a:t>28.11.2021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CEAFC-4F0F-48BD-97F9-AAEC08C834D7}" type="slidenum">
              <a:rPr lang="uk-UA" smtClean="0"/>
              <a:t>‹#›</a:t>
            </a:fld>
            <a:endParaRPr lang="uk-UA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153045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ED533-04B4-4925-9C0D-0E9831F26549}" type="datetimeFigureOut">
              <a:rPr lang="uk-UA" smtClean="0"/>
              <a:t>28.11.2021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CEAFC-4F0F-48BD-97F9-AAEC08C834D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068753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ED533-04B4-4925-9C0D-0E9831F26549}" type="datetimeFigureOut">
              <a:rPr lang="uk-UA" smtClean="0"/>
              <a:t>28.11.2021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CEAFC-4F0F-48BD-97F9-AAEC08C834D7}" type="slidenum">
              <a:rPr lang="uk-UA" smtClean="0"/>
              <a:t>‹#›</a:t>
            </a:fld>
            <a:endParaRPr lang="uk-UA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459075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ED533-04B4-4925-9C0D-0E9831F26549}" type="datetimeFigureOut">
              <a:rPr lang="uk-UA" smtClean="0"/>
              <a:t>28.11.2021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CEAFC-4F0F-48BD-97F9-AAEC08C834D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683906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ED533-04B4-4925-9C0D-0E9831F26549}" type="datetimeFigureOut">
              <a:rPr lang="uk-UA" smtClean="0"/>
              <a:t>28.11.2021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CEAFC-4F0F-48BD-97F9-AAEC08C834D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680865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ED533-04B4-4925-9C0D-0E9831F26549}" type="datetimeFigureOut">
              <a:rPr lang="uk-UA" smtClean="0"/>
              <a:t>28.11.2021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CEAFC-4F0F-48BD-97F9-AAEC08C834D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46537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ED533-04B4-4925-9C0D-0E9831F26549}" type="datetimeFigureOut">
              <a:rPr lang="uk-UA" smtClean="0"/>
              <a:t>28.11.2021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CEAFC-4F0F-48BD-97F9-AAEC08C834D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9854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ED533-04B4-4925-9C0D-0E9831F26549}" type="datetimeFigureOut">
              <a:rPr lang="uk-UA" smtClean="0"/>
              <a:t>28.11.2021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CEAFC-4F0F-48BD-97F9-AAEC08C834D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04952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ED533-04B4-4925-9C0D-0E9831F26549}" type="datetimeFigureOut">
              <a:rPr lang="uk-UA" smtClean="0"/>
              <a:t>28.11.2021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CEAFC-4F0F-48BD-97F9-AAEC08C834D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67802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ED533-04B4-4925-9C0D-0E9831F26549}" type="datetimeFigureOut">
              <a:rPr lang="uk-UA" smtClean="0"/>
              <a:t>28.11.2021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CEAFC-4F0F-48BD-97F9-AAEC08C834D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26941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ED533-04B4-4925-9C0D-0E9831F26549}" type="datetimeFigureOut">
              <a:rPr lang="uk-UA" smtClean="0"/>
              <a:t>28.11.2021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CEAFC-4F0F-48BD-97F9-AAEC08C834D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88656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ED533-04B4-4925-9C0D-0E9831F26549}" type="datetimeFigureOut">
              <a:rPr lang="uk-UA" smtClean="0"/>
              <a:t>28.11.2021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CEAFC-4F0F-48BD-97F9-AAEC08C834D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9269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ED533-04B4-4925-9C0D-0E9831F26549}" type="datetimeFigureOut">
              <a:rPr lang="uk-UA" smtClean="0"/>
              <a:t>28.11.2021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CEAFC-4F0F-48BD-97F9-AAEC08C834D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4988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ED533-04B4-4925-9C0D-0E9831F26549}" type="datetimeFigureOut">
              <a:rPr lang="uk-UA" smtClean="0"/>
              <a:t>28.11.2021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CEAFC-4F0F-48BD-97F9-AAEC08C834D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8628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4AED533-04B4-4925-9C0D-0E9831F26549}" type="datetimeFigureOut">
              <a:rPr lang="uk-UA" smtClean="0"/>
              <a:t>28.11.2021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94CEAFC-4F0F-48BD-97F9-AAEC08C834D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9402427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nbuv.gov.ua/j-pdf/Vsed_2014_1_12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58385" y="363681"/>
            <a:ext cx="7753206" cy="1963883"/>
          </a:xfrm>
        </p:spPr>
        <p:txBody>
          <a:bodyPr>
            <a:noAutofit/>
          </a:bodyPr>
          <a:lstStyle/>
          <a:p>
            <a:pPr algn="ctr"/>
            <a:r>
              <a:rPr lang="ru-RU" sz="32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ДИСЦИПЛІНА ЗА ВИБОРОМ </a:t>
            </a:r>
            <a:r>
              <a:rPr lang="ru-RU" sz="32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СТУДЕНТА </a:t>
            </a:r>
            <a:r>
              <a:rPr lang="uk-UA" sz="32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МЕЖАХ СПЕЦІАЛЬНОСТІ </a:t>
            </a:r>
            <a:r>
              <a:rPr lang="ru-RU" sz="32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32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ЦИФРОВІ ФІНАНСИ</a:t>
            </a:r>
            <a:endParaRPr lang="uk-UA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918757" y="4199905"/>
            <a:ext cx="5093133" cy="2295676"/>
          </a:xfrm>
        </p:spPr>
        <p:txBody>
          <a:bodyPr>
            <a:normAutofit fontScale="25000" lnSpcReduction="20000"/>
          </a:bodyPr>
          <a:lstStyle/>
          <a:p>
            <a:pPr>
              <a:spcBef>
                <a:spcPts val="0"/>
              </a:spcBef>
            </a:pPr>
            <a:r>
              <a:rPr lang="uk-UA" sz="80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Розробник </a:t>
            </a:r>
            <a:r>
              <a:rPr lang="uk-UA" sz="80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дисципліни, лектор:</a:t>
            </a:r>
          </a:p>
          <a:p>
            <a:pPr>
              <a:spcBef>
                <a:spcPts val="0"/>
              </a:spcBef>
            </a:pPr>
            <a:r>
              <a:rPr lang="uk-UA" sz="80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Хорошун Вікторія Василівна</a:t>
            </a:r>
            <a:endParaRPr lang="uk-UA" sz="80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uk-UA" sz="80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к. е. н</a:t>
            </a:r>
            <a:r>
              <a:rPr lang="uk-UA" sz="80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., </a:t>
            </a:r>
            <a:r>
              <a:rPr lang="uk-UA" sz="80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доцент, </a:t>
            </a:r>
            <a:endParaRPr lang="uk-UA" sz="8000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uk-UA" sz="80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доцент </a:t>
            </a:r>
            <a:r>
              <a:rPr lang="uk-UA" sz="80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кафедри інформаційної економіки, підприємництва та </a:t>
            </a:r>
            <a:r>
              <a:rPr lang="uk-UA" sz="80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фінансів,</a:t>
            </a:r>
            <a:endParaRPr lang="uk-UA" sz="8000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uk-UA" sz="80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Інженерний </a:t>
            </a:r>
            <a:r>
              <a:rPr lang="uk-UA" sz="80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навчально-науковий </a:t>
            </a:r>
            <a:r>
              <a:rPr lang="uk-UA" sz="80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інститут</a:t>
            </a:r>
          </a:p>
          <a:p>
            <a:pPr>
              <a:spcBef>
                <a:spcPts val="0"/>
              </a:spcBef>
            </a:pPr>
            <a:r>
              <a:rPr lang="uk-UA" sz="80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Запорізького </a:t>
            </a:r>
            <a:r>
              <a:rPr lang="uk-UA" sz="80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національного університету</a:t>
            </a:r>
          </a:p>
          <a:p>
            <a:endParaRPr lang="uk-UA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1591" y="320137"/>
            <a:ext cx="2494409" cy="3701143"/>
          </a:xfrm>
          <a:prstGeom prst="rect">
            <a:avLst/>
          </a:prstGeom>
        </p:spPr>
      </p:pic>
      <p:pic>
        <p:nvPicPr>
          <p:cNvPr id="5" name="Рисунок 4" descr="F:\Моя папка\Дисциплины\Вибіркові дисципліни\Цифрові фінанси\изображение_viber_2021-11-25_16-02-35-624.jpg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790" t="27780" r="15652" b="3186"/>
          <a:stretch/>
        </p:blipFill>
        <p:spPr bwMode="auto">
          <a:xfrm>
            <a:off x="206952" y="363681"/>
            <a:ext cx="2671329" cy="365759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304800" y="4199905"/>
            <a:ext cx="4901045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uk-UA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Лектор</a:t>
            </a:r>
            <a:r>
              <a:rPr lang="uk-UA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стейкхолдер</a:t>
            </a:r>
            <a:r>
              <a:rPr lang="uk-UA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роботодавець</a:t>
            </a:r>
            <a:endParaRPr lang="uk-UA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uk-UA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Грицай Олена Володимирівна</a:t>
            </a:r>
            <a:endParaRPr lang="uk-UA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uk-UA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Начальник відділення 397  </a:t>
            </a:r>
            <a:r>
              <a:rPr lang="uk-UA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 </a:t>
            </a:r>
            <a:r>
              <a:rPr lang="uk-UA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«УКРСИББАНК» </a:t>
            </a:r>
            <a:r>
              <a:rPr lang="en-US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BNP PARIBAS GROUP</a:t>
            </a:r>
            <a:endParaRPr lang="uk-UA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uk-UA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Економіст кібернетик, фахівець </a:t>
            </a:r>
            <a:r>
              <a:rPr lang="uk-UA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 інформаційних систем </a:t>
            </a:r>
            <a:r>
              <a:rPr lang="uk-UA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 фінансами підприємств, фінансового ринку, </a:t>
            </a:r>
            <a:r>
              <a:rPr lang="uk-UA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міждержавних </a:t>
            </a:r>
            <a:r>
              <a:rPr lang="uk-UA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розрахунків</a:t>
            </a:r>
            <a:endParaRPr lang="uk-UA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endParaRPr lang="uk-UA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74029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5098" y="285447"/>
            <a:ext cx="8534400" cy="1946125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Хорошун Вікторія василівна </a:t>
            </a:r>
            <a:r>
              <a:rPr lang="uk-UA" sz="3200" b="1" dirty="0">
                <a:solidFill>
                  <a:schemeClr val="bg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– </a:t>
            </a:r>
            <a:r>
              <a:rPr lang="uk-UA" sz="3200" b="1" i="1" dirty="0">
                <a:solidFill>
                  <a:schemeClr val="bg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наукові напрями досліджень, практичний досвід, досвід науково – педагогічної діяльності</a:t>
            </a:r>
            <a:endParaRPr lang="uk-UA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95098" y="2329543"/>
            <a:ext cx="8534400" cy="40609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800" b="1" i="1" dirty="0" smtClean="0">
                <a:solidFill>
                  <a:schemeClr val="bg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Наукові </a:t>
            </a:r>
            <a:r>
              <a:rPr lang="uk-UA" sz="2800" b="1" i="1" dirty="0">
                <a:solidFill>
                  <a:schemeClr val="bg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напрями </a:t>
            </a:r>
            <a:r>
              <a:rPr lang="uk-UA" sz="2800" b="1" i="1" dirty="0" smtClean="0">
                <a:solidFill>
                  <a:schemeClr val="bg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досліджень:</a:t>
            </a:r>
            <a:endParaRPr lang="uk-UA" sz="2800" i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28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антикризове </a:t>
            </a:r>
            <a:r>
              <a:rPr lang="uk-UA" sz="28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 підприємствами; </a:t>
            </a:r>
          </a:p>
          <a:p>
            <a:pPr marL="0" indent="0">
              <a:buNone/>
            </a:pPr>
            <a:r>
              <a:rPr lang="uk-UA" sz="28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системи моніторингу розвитку економіки регіону;</a:t>
            </a:r>
          </a:p>
          <a:p>
            <a:pPr marL="0" indent="0">
              <a:buNone/>
            </a:pPr>
            <a:r>
              <a:rPr lang="uk-UA" sz="28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28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економіко-математичні моделі прогнозування розвитку суб‘єктів господарювання</a:t>
            </a:r>
            <a:r>
              <a:rPr lang="uk-UA" sz="28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uk-UA" sz="28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методи </a:t>
            </a:r>
            <a:r>
              <a:rPr lang="uk-UA" sz="28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 моделі прийняття управлінських рішень.</a:t>
            </a:r>
          </a:p>
        </p:txBody>
      </p:sp>
    </p:spTree>
    <p:extLst>
      <p:ext uri="{BB962C8B-B14F-4D97-AF65-F5344CB8AC3E}">
        <p14:creationId xmlns:p14="http://schemas.microsoft.com/office/powerpoint/2010/main" val="30898980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9784" y="195943"/>
            <a:ext cx="8534400" cy="6542314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2400" b="1" i="1" dirty="0" smtClean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400" b="1" i="1" dirty="0" smtClean="0">
                <a:solidFill>
                  <a:schemeClr val="bg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Практичний </a:t>
            </a:r>
            <a:r>
              <a:rPr lang="uk-UA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досвід роботи: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400" i="1" dirty="0" smtClean="0">
                <a:solidFill>
                  <a:schemeClr val="bg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Плідна </a:t>
            </a:r>
            <a:r>
              <a:rPr lang="uk-UA" sz="2400" i="1" dirty="0">
                <a:solidFill>
                  <a:schemeClr val="bg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співпраця з </a:t>
            </a:r>
            <a:r>
              <a:rPr lang="uk-UA" sz="2400" i="1" dirty="0" smtClean="0">
                <a:solidFill>
                  <a:schemeClr val="bg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виробничими підприємствами, органами місцевого самоврядування, комерційними </a:t>
            </a:r>
            <a:r>
              <a:rPr lang="uk-UA" sz="2400" i="1" dirty="0">
                <a:solidFill>
                  <a:schemeClr val="bg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банками </a:t>
            </a:r>
            <a:r>
              <a:rPr lang="uk-UA" sz="2400" i="1" dirty="0" smtClean="0">
                <a:solidFill>
                  <a:schemeClr val="bg1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Запоріжжя, тощо.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4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Науково–педагогічна</a:t>
            </a:r>
            <a:r>
              <a:rPr lang="ru-RU" sz="24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діяльність:</a:t>
            </a:r>
            <a:endParaRPr lang="uk-UA" sz="2400" i="1" dirty="0">
              <a:solidFill>
                <a:schemeClr val="bg1"/>
              </a:solidFill>
              <a:latin typeface="Times New Roman" panose="020206030504050203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4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стаж </a:t>
            </a:r>
            <a:r>
              <a:rPr lang="uk-UA" sz="24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роботи у закладах вищої освіти </a:t>
            </a:r>
            <a:r>
              <a:rPr lang="uk-UA" sz="24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Запоріжжя 17 </a:t>
            </a:r>
            <a:r>
              <a:rPr lang="uk-UA" sz="24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рік </a:t>
            </a:r>
            <a:r>
              <a:rPr lang="uk-UA" sz="24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(Запорізька </a:t>
            </a:r>
            <a:r>
              <a:rPr lang="uk-UA" sz="24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державна інженерна академія, Запорізький національний </a:t>
            </a:r>
            <a:r>
              <a:rPr lang="uk-UA" sz="24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університет);</a:t>
            </a:r>
            <a:endParaRPr lang="uk-UA" sz="2400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4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підготовка </a:t>
            </a:r>
            <a:r>
              <a:rPr lang="uk-UA" sz="24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магістерських робіт з впровадженням результатів досліджень у практичну діяльність </a:t>
            </a:r>
            <a:r>
              <a:rPr lang="uk-UA" sz="24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 </a:t>
            </a:r>
            <a:r>
              <a:rPr lang="uk-UA" sz="24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регіону;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4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підготовка студентів до участі у олімпіадах та наукових конкурсах;</a:t>
            </a:r>
            <a:endParaRPr lang="uk-UA" sz="2400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4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викладання </a:t>
            </a:r>
            <a:r>
              <a:rPr lang="uk-UA" sz="24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дисциплін: </a:t>
            </a:r>
            <a:r>
              <a:rPr lang="uk-UA" sz="24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 баз даних та баз знань, системи моніторингу в економіці, системи підтримки прийняття рішень, моделювання економіки та </a:t>
            </a:r>
            <a:r>
              <a:rPr lang="uk-UA" sz="24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ін.</a:t>
            </a:r>
          </a:p>
          <a:p>
            <a:endParaRPr lang="uk-UA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03412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08274" y="292608"/>
            <a:ext cx="10842042" cy="6395868"/>
          </a:xfrm>
        </p:spPr>
        <p:txBody>
          <a:bodyPr>
            <a:noAutofit/>
          </a:bodyPr>
          <a:lstStyle/>
          <a:p>
            <a:pPr marL="0" indent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8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ТЕМИ ДИСЦИПЛІНИ:</a:t>
            </a:r>
            <a:endParaRPr lang="en-US" sz="2800" b="1" i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 1. Інформатизація процесу управління економікою. </a:t>
            </a:r>
          </a:p>
          <a:p>
            <a:pPr marL="0" indent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Інформаційні системи та їх роль в управлінні економікою. 2. Економічна інформація і засоби її формалізованого опису. 3. Інформаційні технології оброблення економічної інформації.</a:t>
            </a:r>
          </a:p>
          <a:p>
            <a:pPr marL="0" indent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Організація інформаційної бази систем оброблення економічної інформації.</a:t>
            </a:r>
            <a:endParaRPr lang="uk-UA" sz="3200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23925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4212" y="685800"/>
            <a:ext cx="11034546" cy="545814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 2. Інформаційні системи у фінансових установах. </a:t>
            </a:r>
          </a:p>
          <a:p>
            <a:pPr marL="0" indent="0">
              <a:buNone/>
            </a:pPr>
            <a:r>
              <a:rPr lang="uk-UA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Організаційно-методичні основи створення і функціонування інформаційних систем управління фінансами.</a:t>
            </a:r>
          </a:p>
          <a:p>
            <a:pPr marL="0" indent="0">
              <a:buNone/>
            </a:pPr>
            <a:r>
              <a:rPr lang="uk-UA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Автоматизована система фінансових розрахунків. </a:t>
            </a:r>
          </a:p>
          <a:p>
            <a:pPr marL="0" indent="0">
              <a:buNone/>
            </a:pPr>
            <a:r>
              <a:rPr lang="uk-UA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Автоматизація оброблення інформації в податковій сфері України.</a:t>
            </a:r>
            <a:endParaRPr lang="uk-UA" sz="3200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76022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9420" y="870735"/>
            <a:ext cx="10201663" cy="493416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 3. Інформатизація управління фінансами в бюджетних установах, казначействі, страховій сфері.</a:t>
            </a:r>
          </a:p>
          <a:p>
            <a:pPr marL="0" indent="0">
              <a:buNone/>
            </a:pPr>
            <a:r>
              <a:rPr lang="uk-UA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Автоматизована інформаційна система в Держказначействі України.</a:t>
            </a:r>
          </a:p>
          <a:p>
            <a:pPr marL="0" indent="0">
              <a:buNone/>
            </a:pPr>
            <a:r>
              <a:rPr lang="uk-UA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Інформатизація обробки даних у страховій сфері.</a:t>
            </a:r>
          </a:p>
          <a:p>
            <a:pPr marL="0" indent="0">
              <a:buNone/>
            </a:pPr>
            <a:r>
              <a:rPr lang="uk-UA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uk-UA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Інформатизація</a:t>
            </a:r>
            <a:r>
              <a:rPr lang="uk-UA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управління фінансами в бюджетних установах. </a:t>
            </a:r>
            <a:endParaRPr lang="uk-UA" sz="3200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46240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17774" y="934949"/>
            <a:ext cx="10820043" cy="502025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 4. Організація автоматизованих систем управління фінансами підприємств, фінансового ринку, міждержавних розрахунків. </a:t>
            </a:r>
          </a:p>
          <a:p>
            <a:pPr marL="0" indent="0">
              <a:buNone/>
            </a:pPr>
            <a:r>
              <a:rPr lang="uk-UA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Автоматизація управління фінансами підприємств і комерційних структур.</a:t>
            </a:r>
          </a:p>
          <a:p>
            <a:pPr marL="0" indent="0">
              <a:buNone/>
            </a:pPr>
            <a:r>
              <a:rPr lang="uk-UA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Інформатизація фінансового ринку.</a:t>
            </a:r>
          </a:p>
          <a:p>
            <a:pPr marL="0" indent="0">
              <a:buNone/>
            </a:pPr>
            <a:r>
              <a:rPr lang="uk-UA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Міжнародна електронна мережа міждержавних розрахунків SWIFT.</a:t>
            </a:r>
            <a:endParaRPr lang="uk-UA" sz="3200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4157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5178" y="714148"/>
            <a:ext cx="8534400" cy="1507067"/>
          </a:xfrm>
        </p:spPr>
        <p:txBody>
          <a:bodyPr/>
          <a:lstStyle/>
          <a:p>
            <a:r>
              <a:rPr lang="uk-UA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БАЗОВІ ІНФОРМАЦІЙНІ РЕСУРСИ</a:t>
            </a:r>
            <a:endParaRPr lang="uk-UA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17775" y="1921267"/>
            <a:ext cx="9365315" cy="4403809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uk-UA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Енциклопедія </a:t>
            </a:r>
            <a:r>
              <a:rPr lang="uk-UA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сучасної України. URL: http://esu.com.ua</a:t>
            </a:r>
            <a:endParaRPr lang="uk-UA" sz="2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  <a:hlinkClick r:id="rId2"/>
            </a:endParaRPr>
          </a:p>
          <a:p>
            <a:pPr marL="0" indent="0">
              <a:buNone/>
            </a:pPr>
            <a:r>
              <a:rPr lang="uk-UA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Інформаційно-пошукова </a:t>
            </a:r>
            <a:r>
              <a:rPr lang="uk-UA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законодавства України. URL: http://www.liga.kiev.ua. </a:t>
            </a:r>
          </a:p>
          <a:p>
            <a:pPr marL="0" indent="0">
              <a:buNone/>
            </a:pPr>
            <a:r>
              <a:rPr lang="uk-UA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Національна </a:t>
            </a:r>
            <a:r>
              <a:rPr lang="uk-UA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бібліотека України ім. </a:t>
            </a:r>
            <a:r>
              <a:rPr lang="uk-UA" sz="2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В.І.Вернадського</a:t>
            </a:r>
            <a:r>
              <a:rPr lang="uk-UA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URL: http://www.nbuv.gov.ua.</a:t>
            </a:r>
          </a:p>
          <a:p>
            <a:pPr marL="0" indent="0">
              <a:buNone/>
            </a:pPr>
            <a:r>
              <a:rPr lang="uk-UA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Українська </a:t>
            </a:r>
            <a:r>
              <a:rPr lang="uk-UA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науково-технічної та економічної інформації. URL: http://www.uintei.kiev.ua. </a:t>
            </a:r>
          </a:p>
          <a:p>
            <a:pPr marL="0" lvl="0" indent="0">
              <a:buNone/>
            </a:pPr>
            <a:r>
              <a:rPr lang="uk-UA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uk-UA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Гушко</a:t>
            </a:r>
            <a:r>
              <a:rPr lang="uk-UA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С.В., </a:t>
            </a:r>
            <a:r>
              <a:rPr lang="uk-UA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Шайкан</a:t>
            </a:r>
            <a:r>
              <a:rPr lang="uk-UA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А.В. Управлінські інформаційні системи: </a:t>
            </a:r>
            <a:r>
              <a:rPr lang="uk-UA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</a:t>
            </a:r>
            <a:r>
              <a:rPr lang="uk-UA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посіб</a:t>
            </a:r>
            <a:r>
              <a:rPr lang="uk-UA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Львів : Магнолія 2010. 320с.</a:t>
            </a:r>
          </a:p>
          <a:p>
            <a:pPr marL="0" lvl="0" indent="0">
              <a:buNone/>
            </a:pPr>
            <a:r>
              <a:rPr lang="uk-UA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uk-UA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Страхарчук</a:t>
            </a:r>
            <a:r>
              <a:rPr lang="uk-UA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А.Я. Інформаційні системи і технології в банках. </a:t>
            </a:r>
            <a:r>
              <a:rPr lang="uk-UA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</a:t>
            </a:r>
            <a:r>
              <a:rPr lang="uk-UA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посібник. Київ: УБС НБУ : Знання, 2010. 515 с.</a:t>
            </a:r>
          </a:p>
          <a:p>
            <a:pPr marL="0" indent="0">
              <a:buNone/>
            </a:pPr>
            <a:r>
              <a:rPr lang="uk-UA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uk-UA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Блонська</a:t>
            </a:r>
            <a:r>
              <a:rPr lang="uk-UA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В.І. Використання сучасних інформаційних технологій у державному податковому менеджменті. </a:t>
            </a:r>
            <a:r>
              <a:rPr lang="uk-UA" sz="26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Науковий вісник НЛТУ України.</a:t>
            </a:r>
            <a:r>
              <a:rPr lang="uk-UA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2009. </a:t>
            </a:r>
            <a:r>
              <a:rPr lang="uk-UA" sz="2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Вип</a:t>
            </a:r>
            <a:r>
              <a:rPr lang="uk-UA" sz="2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19.3. С. 265-271.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57018627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410</TotalTime>
  <Words>524</Words>
  <Application>Microsoft Office PowerPoint</Application>
  <PresentationFormat>Широкоэкранный</PresentationFormat>
  <Paragraphs>49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Cambria</vt:lpstr>
      <vt:lpstr>Century Gothic</vt:lpstr>
      <vt:lpstr>Times New Roman</vt:lpstr>
      <vt:lpstr>Wingdings 3</vt:lpstr>
      <vt:lpstr>Сектор</vt:lpstr>
      <vt:lpstr>ДИСЦИПЛІНА ЗА ВИБОРОМ СТУДЕНТА В МЕЖАХ СПЕЦІАЛЬНОСТІ :  ЦИФРОВІ ФІНАНСИ</vt:lpstr>
      <vt:lpstr>Хорошун Вікторія василівна – наукові напрями досліджень, практичний досвід, досвід науково – педагогічної діяльності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БАЗОВІ ІНФОРМАЦІЙНІ РЕСУРСИ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ДИСЦИПЛІНА ЗА ВИБОРОМ СТУДЕНТА:  Математичні методи економічного аналізу ринкових процесів</dc:title>
  <dc:creator>User</dc:creator>
  <cp:lastModifiedBy>soloduhin.s@outlook.com</cp:lastModifiedBy>
  <cp:revision>22</cp:revision>
  <dcterms:created xsi:type="dcterms:W3CDTF">2020-12-25T08:50:23Z</dcterms:created>
  <dcterms:modified xsi:type="dcterms:W3CDTF">2021-11-28T20:13:26Z</dcterms:modified>
</cp:coreProperties>
</file>