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1344" y="2321430"/>
            <a:ext cx="8991600" cy="1645920"/>
          </a:xfrm>
        </p:spPr>
        <p:txBody>
          <a:bodyPr>
            <a:normAutofit/>
          </a:bodyPr>
          <a:lstStyle/>
          <a:p>
            <a:r>
              <a:rPr lang="ru-RU" dirty="0" smtClean="0"/>
              <a:t>КОНЦЕПЦІЯ </a:t>
            </a:r>
            <a:r>
              <a:rPr lang="ru-RU" dirty="0"/>
              <a:t>ПРОФЕСІЙНОГО РОЗВИТКУ Е. А. КЛІМОВА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6336" y="6388172"/>
            <a:ext cx="7014863" cy="360971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/>
              <a:t>Расщепкіна</a:t>
            </a:r>
            <a:r>
              <a:rPr lang="uk-UA" dirty="0" smtClean="0"/>
              <a:t> Марія 6.0530-1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8884" y="283034"/>
            <a:ext cx="1097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У </a:t>
            </a:r>
            <a:r>
              <a:rPr lang="ru-RU" sz="2400" dirty="0" err="1"/>
              <a:t>професійній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становлення</a:t>
            </a:r>
            <a:r>
              <a:rPr lang="ru-RU" sz="2400" dirty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особливо </a:t>
            </a:r>
            <a:r>
              <a:rPr lang="ru-RU" sz="2400" dirty="0" err="1"/>
              <a:t>інтенсивно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вона </a:t>
            </a:r>
            <a:r>
              <a:rPr lang="ru-RU" sz="2400" dirty="0" err="1"/>
              <a:t>концентрує</a:t>
            </a:r>
            <a:r>
              <a:rPr lang="ru-RU" sz="2400" dirty="0"/>
              <a:t> на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основну</a:t>
            </a:r>
            <a:r>
              <a:rPr lang="ru-RU" sz="2400" dirty="0"/>
              <a:t> </a:t>
            </a:r>
            <a:r>
              <a:rPr lang="ru-RU" sz="2400" dirty="0" err="1"/>
              <a:t>активність</a:t>
            </a:r>
            <a:r>
              <a:rPr lang="ru-RU" sz="2400" dirty="0"/>
              <a:t> </a:t>
            </a:r>
            <a:r>
              <a:rPr lang="ru-RU" sz="2400" dirty="0" err="1"/>
              <a:t>суб'єкта</a:t>
            </a:r>
            <a:r>
              <a:rPr lang="ru-RU" sz="2400" dirty="0"/>
              <a:t>. Е. А. </a:t>
            </a:r>
            <a:r>
              <a:rPr lang="ru-RU" sz="2400" dirty="0" err="1"/>
              <a:t>Клімовим</a:t>
            </a:r>
            <a:r>
              <a:rPr lang="ru-RU" sz="2400" dirty="0"/>
              <a:t> </a:t>
            </a:r>
            <a:r>
              <a:rPr lang="ru-RU" sz="2400" dirty="0" err="1"/>
              <a:t>виділені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фази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професіонала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дають</a:t>
            </a:r>
            <a:r>
              <a:rPr lang="ru-RU" sz="2400" dirty="0"/>
              <a:t> </a:t>
            </a:r>
            <a:r>
              <a:rPr lang="ru-RU" sz="2400" dirty="0" err="1"/>
              <a:t>уявлення</a:t>
            </a:r>
            <a:r>
              <a:rPr lang="ru-RU" sz="2400" dirty="0"/>
              <a:t> про </a:t>
            </a:r>
            <a:r>
              <a:rPr lang="ru-RU" sz="2400" dirty="0" err="1"/>
              <a:t>цілісний</a:t>
            </a:r>
            <a:r>
              <a:rPr lang="ru-RU" sz="2400" dirty="0"/>
              <a:t> </a:t>
            </a:r>
            <a:r>
              <a:rPr lang="ru-RU" sz="2400" dirty="0" err="1"/>
              <a:t>життєвий</a:t>
            </a:r>
            <a:r>
              <a:rPr lang="ru-RU" sz="2400" dirty="0"/>
              <a:t> шлях.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885" y="2583270"/>
            <a:ext cx="157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Оптант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9802" y="3716690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Адепт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2299" y="4850110"/>
            <a:ext cx="1874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Адаптант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14693" y="5853720"/>
            <a:ext cx="174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Інтернал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5875" y="4850109"/>
            <a:ext cx="1728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Майстер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84233" y="3716689"/>
            <a:ext cx="2044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Авторитет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11505" y="2583270"/>
            <a:ext cx="2060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Наставник</a:t>
            </a:r>
          </a:p>
        </p:txBody>
      </p:sp>
      <p:cxnSp>
        <p:nvCxnSpPr>
          <p:cNvPr id="13" name="Скругленная соединительная линия 12"/>
          <p:cNvCxnSpPr>
            <a:stCxn id="3" idx="2"/>
          </p:cNvCxnSpPr>
          <p:nvPr/>
        </p:nvCxnSpPr>
        <p:spPr>
          <a:xfrm rot="5400000">
            <a:off x="3806022" y="646250"/>
            <a:ext cx="603486" cy="3755039"/>
          </a:xfrm>
          <a:prstGeom prst="curved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3" idx="2"/>
          </p:cNvCxnSpPr>
          <p:nvPr/>
        </p:nvCxnSpPr>
        <p:spPr>
          <a:xfrm rot="5400000">
            <a:off x="3808704" y="1680632"/>
            <a:ext cx="1635187" cy="271797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stCxn id="3" idx="2"/>
          </p:cNvCxnSpPr>
          <p:nvPr/>
        </p:nvCxnSpPr>
        <p:spPr>
          <a:xfrm rot="16200000" flipH="1">
            <a:off x="7330485" y="876825"/>
            <a:ext cx="501768" cy="319217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stCxn id="3" idx="2"/>
          </p:cNvCxnSpPr>
          <p:nvPr/>
        </p:nvCxnSpPr>
        <p:spPr>
          <a:xfrm rot="16200000" flipH="1">
            <a:off x="6373483" y="1833826"/>
            <a:ext cx="1635186" cy="241158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3" idx="2"/>
            <a:endCxn id="8" idx="0"/>
          </p:cNvCxnSpPr>
          <p:nvPr/>
        </p:nvCxnSpPr>
        <p:spPr>
          <a:xfrm rot="5400000">
            <a:off x="4169437" y="4037873"/>
            <a:ext cx="3631694" cy="127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stCxn id="3" idx="2"/>
            <a:endCxn id="7" idx="3"/>
          </p:cNvCxnSpPr>
          <p:nvPr/>
        </p:nvCxnSpPr>
        <p:spPr>
          <a:xfrm rot="5400000">
            <a:off x="3915864" y="3073078"/>
            <a:ext cx="2920472" cy="121836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>
            <a:stCxn id="3" idx="2"/>
            <a:endCxn id="9" idx="1"/>
          </p:cNvCxnSpPr>
          <p:nvPr/>
        </p:nvCxnSpPr>
        <p:spPr>
          <a:xfrm rot="16200000" flipH="1">
            <a:off x="4960344" y="3246965"/>
            <a:ext cx="2920471" cy="87059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1371" y="3168045"/>
            <a:ext cx="111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14 -17\18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84671" y="4320177"/>
            <a:ext cx="115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14-21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11192" y="5448873"/>
            <a:ext cx="160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18-23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71230" y="6386625"/>
            <a:ext cx="161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23-27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80417" y="5351641"/>
            <a:ext cx="172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27-35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177454" y="4320177"/>
            <a:ext cx="18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35-47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008821" y="3149908"/>
            <a:ext cx="206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47-61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33" y="317568"/>
            <a:ext cx="715536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</a:t>
            </a:r>
            <a:r>
              <a:rPr lang="ru-RU" sz="2400" b="1" dirty="0"/>
              <a:t>Оптант</a:t>
            </a:r>
            <a:r>
              <a:rPr lang="ru-RU" sz="2400" dirty="0"/>
              <a:t> (фаза оптанта, </a:t>
            </a:r>
            <a:r>
              <a:rPr lang="ru-RU" sz="2400" dirty="0" err="1"/>
              <a:t>оптиці</a:t>
            </a:r>
            <a:r>
              <a:rPr lang="ru-RU" sz="2400" dirty="0"/>
              <a:t>).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, коли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знаходить</a:t>
            </a:r>
            <a:r>
              <a:rPr lang="ru-RU" sz="2400" dirty="0"/>
              <a:t> </a:t>
            </a:r>
            <a:r>
              <a:rPr lang="ru-RU" sz="2400" dirty="0" err="1"/>
              <a:t>заклопотаність</a:t>
            </a:r>
            <a:r>
              <a:rPr lang="ru-RU" sz="2400" dirty="0"/>
              <a:t> </a:t>
            </a:r>
            <a:r>
              <a:rPr lang="ru-RU" sz="2400" dirty="0" err="1"/>
              <a:t>питаннями</a:t>
            </a:r>
            <a:r>
              <a:rPr lang="ru-RU" sz="2400" dirty="0"/>
              <a:t> </a:t>
            </a:r>
            <a:r>
              <a:rPr lang="ru-RU" sz="2400" dirty="0" err="1"/>
              <a:t>вибору</a:t>
            </a:r>
            <a:r>
              <a:rPr lang="ru-RU" sz="2400" dirty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вимушеної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і </a:t>
            </a:r>
            <a:r>
              <a:rPr lang="ru-RU" sz="2400" dirty="0" err="1"/>
              <a:t>робить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вибір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Якщо</a:t>
            </a:r>
            <a:r>
              <a:rPr lang="ru-RU" sz="2400" dirty="0"/>
              <a:t> в </a:t>
            </a:r>
            <a:r>
              <a:rPr lang="ru-RU" sz="2400" dirty="0" err="1"/>
              <a:t>ролі</a:t>
            </a:r>
            <a:r>
              <a:rPr lang="ru-RU" sz="2400" dirty="0"/>
              <a:t> оптанта </a:t>
            </a:r>
            <a:r>
              <a:rPr lang="ru-RU" sz="2400" dirty="0" err="1"/>
              <a:t>виявляється</a:t>
            </a:r>
            <a:r>
              <a:rPr lang="ru-RU" sz="2400" dirty="0"/>
              <a:t> </a:t>
            </a:r>
            <a:r>
              <a:rPr lang="ru-RU" sz="2400" dirty="0" err="1"/>
              <a:t>професіонал</a:t>
            </a:r>
            <a:r>
              <a:rPr lang="ru-RU" sz="2400" dirty="0"/>
              <a:t> (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втратив</a:t>
            </a:r>
            <a:r>
              <a:rPr lang="ru-RU" sz="2400" dirty="0"/>
              <a:t> </a:t>
            </a:r>
            <a:r>
              <a:rPr lang="ru-RU" sz="2400" dirty="0" err="1"/>
              <a:t>працездатність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опинився</a:t>
            </a:r>
            <a:r>
              <a:rPr lang="ru-RU" sz="2400" dirty="0"/>
              <a:t> без </a:t>
            </a:r>
            <a:r>
              <a:rPr lang="ru-RU" sz="2400" dirty="0" err="1"/>
              <a:t>роботи</a:t>
            </a:r>
            <a:r>
              <a:rPr lang="ru-RU" sz="2400" dirty="0"/>
              <a:t> і </a:t>
            </a:r>
            <a:r>
              <a:rPr lang="ru-RU" sz="2400" dirty="0" err="1"/>
              <a:t>змушений</a:t>
            </a:r>
            <a:r>
              <a:rPr lang="ru-RU" sz="2400" dirty="0"/>
              <a:t> </a:t>
            </a:r>
            <a:r>
              <a:rPr lang="ru-RU" sz="2400" dirty="0" err="1"/>
              <a:t>змінити</a:t>
            </a:r>
            <a:r>
              <a:rPr lang="ru-RU" sz="2400" dirty="0"/>
              <a:t> </a:t>
            </a:r>
            <a:r>
              <a:rPr lang="ru-RU" sz="2400" dirty="0" err="1"/>
              <a:t>професію</a:t>
            </a:r>
            <a:r>
              <a:rPr lang="ru-RU" sz="2400" dirty="0"/>
              <a:t>), то </a:t>
            </a:r>
            <a:r>
              <a:rPr lang="ru-RU" sz="2400" dirty="0" err="1"/>
              <a:t>календарний</a:t>
            </a:r>
            <a:r>
              <a:rPr lang="ru-RU" sz="2400" dirty="0"/>
              <a:t> </a:t>
            </a:r>
            <a:r>
              <a:rPr lang="ru-RU" sz="2400" dirty="0" err="1"/>
              <a:t>вік</a:t>
            </a:r>
            <a:r>
              <a:rPr lang="ru-RU" sz="2400" dirty="0"/>
              <a:t> тут </a:t>
            </a:r>
            <a:r>
              <a:rPr lang="ru-RU" sz="2400" dirty="0" err="1"/>
              <a:t>може</a:t>
            </a:r>
            <a:r>
              <a:rPr lang="ru-RU" sz="2400" dirty="0"/>
              <a:t> бути будь-</a:t>
            </a:r>
            <a:r>
              <a:rPr lang="ru-RU" sz="2400" dirty="0" err="1"/>
              <a:t>яким</a:t>
            </a:r>
            <a:r>
              <a:rPr lang="ru-RU" sz="2400" dirty="0"/>
              <a:t> в </a:t>
            </a:r>
            <a:r>
              <a:rPr lang="ru-RU" sz="2400" dirty="0" err="1"/>
              <a:t>інтервалі</a:t>
            </a:r>
            <a:r>
              <a:rPr lang="ru-RU" sz="2400" dirty="0"/>
              <a:t> </a:t>
            </a:r>
            <a:r>
              <a:rPr lang="ru-RU" sz="2400" dirty="0" err="1"/>
              <a:t>працездатності</a:t>
            </a:r>
            <a:r>
              <a:rPr lang="ru-RU" sz="2400" dirty="0"/>
              <a:t>. </a:t>
            </a:r>
            <a:r>
              <a:rPr lang="ru-RU" sz="2400" dirty="0" err="1"/>
              <a:t>Фазі</a:t>
            </a:r>
            <a:r>
              <a:rPr lang="ru-RU" sz="2400" dirty="0"/>
              <a:t> </a:t>
            </a:r>
            <a:r>
              <a:rPr lang="ru-RU" sz="2400" dirty="0" err="1"/>
              <a:t>оптиці</a:t>
            </a:r>
            <a:r>
              <a:rPr lang="ru-RU" sz="2400" dirty="0"/>
              <a:t> </a:t>
            </a:r>
            <a:r>
              <a:rPr lang="ru-RU" sz="2400" dirty="0" err="1"/>
              <a:t>передує</a:t>
            </a:r>
            <a:r>
              <a:rPr lang="ru-RU" sz="2400" dirty="0"/>
              <a:t> </a:t>
            </a:r>
            <a:r>
              <a:rPr lang="ru-RU" sz="2400" dirty="0" err="1"/>
              <a:t>професійна</a:t>
            </a:r>
            <a:r>
              <a:rPr lang="ru-RU" sz="2400" dirty="0"/>
              <a:t> </a:t>
            </a:r>
            <a:r>
              <a:rPr lang="ru-RU" sz="2400" dirty="0" err="1"/>
              <a:t>орієнтація</a:t>
            </a:r>
            <a:r>
              <a:rPr lang="ru-RU" sz="2400" dirty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вікові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визначаються</a:t>
            </a:r>
            <a:r>
              <a:rPr lang="ru-RU" sz="2400" dirty="0"/>
              <a:t> </a:t>
            </a:r>
            <a:r>
              <a:rPr lang="ru-RU" sz="2400" dirty="0" err="1"/>
              <a:t>соціальними</a:t>
            </a:r>
            <a:r>
              <a:rPr lang="ru-RU" sz="2400" dirty="0"/>
              <a:t> факторами (</a:t>
            </a:r>
            <a:r>
              <a:rPr lang="ru-RU" sz="2400" dirty="0" err="1"/>
              <a:t>діти</a:t>
            </a:r>
            <a:r>
              <a:rPr lang="ru-RU" sz="2400" dirty="0"/>
              <a:t> з </a:t>
            </a:r>
            <a:r>
              <a:rPr lang="ru-RU" sz="2400" dirty="0" err="1"/>
              <a:t>неблагополучних</a:t>
            </a:r>
            <a:r>
              <a:rPr lang="ru-RU" sz="2400" dirty="0"/>
              <a:t> </a:t>
            </a:r>
            <a:r>
              <a:rPr lang="ru-RU" sz="2400" dirty="0" err="1"/>
              <a:t>сімей</a:t>
            </a:r>
            <a:r>
              <a:rPr lang="ru-RU" sz="2400" dirty="0"/>
              <a:t>, </a:t>
            </a:r>
            <a:r>
              <a:rPr lang="ru-RU" sz="2400" dirty="0" err="1"/>
              <a:t>котрі</a:t>
            </a:r>
            <a:r>
              <a:rPr lang="ru-RU" sz="2400" dirty="0"/>
              <a:t> </a:t>
            </a:r>
            <a:r>
              <a:rPr lang="ru-RU" sz="2400" dirty="0" err="1"/>
              <a:t>виховуються</a:t>
            </a:r>
            <a:r>
              <a:rPr lang="ru-RU" sz="2400" dirty="0"/>
              <a:t> в школах-</a:t>
            </a:r>
            <a:r>
              <a:rPr lang="ru-RU" sz="2400" dirty="0" err="1"/>
              <a:t>інтернатах</a:t>
            </a:r>
            <a:r>
              <a:rPr lang="ru-RU" sz="2400" dirty="0"/>
              <a:t>, </a:t>
            </a:r>
            <a:r>
              <a:rPr lang="ru-RU" sz="2400" dirty="0" err="1"/>
              <a:t>відносно</a:t>
            </a:r>
            <a:r>
              <a:rPr lang="ru-RU" sz="2400" dirty="0"/>
              <a:t> рано, </a:t>
            </a:r>
            <a:r>
              <a:rPr lang="ru-RU" sz="2400" dirty="0" err="1"/>
              <a:t>вже</a:t>
            </a:r>
            <a:r>
              <a:rPr lang="ru-RU" sz="2400" dirty="0"/>
              <a:t> в </a:t>
            </a:r>
            <a:r>
              <a:rPr lang="ru-RU" sz="2400" dirty="0" err="1"/>
              <a:t>підлітковому</a:t>
            </a:r>
            <a:r>
              <a:rPr lang="ru-RU" sz="2400" dirty="0"/>
              <a:t> </a:t>
            </a:r>
            <a:r>
              <a:rPr lang="ru-RU" sz="2400" dirty="0" err="1"/>
              <a:t>віці</a:t>
            </a:r>
            <a:r>
              <a:rPr lang="ru-RU" sz="2400" dirty="0"/>
              <a:t>,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професійне</a:t>
            </a:r>
            <a:r>
              <a:rPr lang="ru-RU" sz="2400" dirty="0"/>
              <a:t> </a:t>
            </a:r>
            <a:r>
              <a:rPr lang="ru-RU" sz="2400" dirty="0" err="1"/>
              <a:t>майбутнє</a:t>
            </a:r>
            <a:r>
              <a:rPr lang="ru-RU" sz="2400" dirty="0"/>
              <a:t>, </a:t>
            </a:r>
            <a:r>
              <a:rPr lang="ru-RU" sz="2400" dirty="0" err="1"/>
              <a:t>вступаючи</a:t>
            </a:r>
            <a:r>
              <a:rPr lang="ru-RU" sz="2400" dirty="0"/>
              <a:t> в </a:t>
            </a:r>
            <a:r>
              <a:rPr lang="ru-RU" sz="2400" dirty="0" err="1"/>
              <a:t>професійні</a:t>
            </a:r>
            <a:r>
              <a:rPr lang="ru-RU" sz="2400" dirty="0"/>
              <a:t> училища; </a:t>
            </a:r>
            <a:r>
              <a:rPr lang="ru-RU" sz="2400" dirty="0" err="1"/>
              <a:t>закінчуючи</a:t>
            </a:r>
            <a:r>
              <a:rPr lang="ru-RU" sz="2400" dirty="0"/>
              <a:t> </a:t>
            </a:r>
            <a:r>
              <a:rPr lang="ru-RU" sz="2400" dirty="0" err="1"/>
              <a:t>короткочасні</a:t>
            </a:r>
            <a:r>
              <a:rPr lang="ru-RU" sz="2400" dirty="0"/>
              <a:t> </a:t>
            </a:r>
            <a:r>
              <a:rPr lang="ru-RU" sz="2400" dirty="0" err="1"/>
              <a:t>курси</a:t>
            </a:r>
            <a:r>
              <a:rPr lang="ru-RU" sz="2400" dirty="0"/>
              <a:t>, </a:t>
            </a:r>
            <a:r>
              <a:rPr lang="ru-RU" sz="2400" dirty="0" err="1"/>
              <a:t>приступають</a:t>
            </a:r>
            <a:r>
              <a:rPr lang="ru-RU" sz="2400" dirty="0"/>
              <a:t> до </a:t>
            </a:r>
            <a:r>
              <a:rPr lang="ru-RU" sz="2400" dirty="0" err="1"/>
              <a:t>роботи</a:t>
            </a:r>
            <a:r>
              <a:rPr lang="ru-RU" sz="2400" dirty="0"/>
              <a:t> на </a:t>
            </a:r>
            <a:r>
              <a:rPr lang="ru-RU" sz="2400" dirty="0" err="1"/>
              <a:t>виробництві</a:t>
            </a:r>
            <a:r>
              <a:rPr lang="ru-RU" sz="2400" dirty="0"/>
              <a:t>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655" y="1884645"/>
            <a:ext cx="4315760" cy="32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487" y="481272"/>
            <a:ext cx="50366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2.</a:t>
            </a:r>
            <a:r>
              <a:rPr lang="ru-RU" sz="2400" b="1" dirty="0"/>
              <a:t> Адепт </a:t>
            </a:r>
            <a:r>
              <a:rPr lang="ru-RU" sz="2400" dirty="0"/>
              <a:t>(</a:t>
            </a:r>
            <a:r>
              <a:rPr lang="ru-RU" sz="2400" dirty="0" err="1"/>
              <a:t>або</a:t>
            </a:r>
            <a:r>
              <a:rPr lang="ru-RU" sz="2400" dirty="0"/>
              <a:t> фаза адепта), так звана «за спиною» </a:t>
            </a:r>
            <a:r>
              <a:rPr lang="ru-RU" sz="2400" dirty="0" err="1"/>
              <a:t>підготовка</a:t>
            </a:r>
            <a:r>
              <a:rPr lang="ru-RU" sz="2400" dirty="0"/>
              <a:t>, яка </a:t>
            </a:r>
            <a:r>
              <a:rPr lang="ru-RU" sz="2400" dirty="0" err="1"/>
              <a:t>об'єднує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стартують</a:t>
            </a:r>
            <a:r>
              <a:rPr lang="ru-RU" sz="2400" dirty="0"/>
              <a:t> </a:t>
            </a:r>
            <a:r>
              <a:rPr lang="ru-RU" sz="2400" dirty="0" err="1"/>
              <a:t>професіоналів</a:t>
            </a:r>
            <a:r>
              <a:rPr lang="ru-RU" sz="2400" dirty="0"/>
              <a:t>. Адепт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, яка стала на шлях </a:t>
            </a:r>
            <a:r>
              <a:rPr lang="ru-RU" sz="2400" dirty="0" err="1"/>
              <a:t>прихильності</a:t>
            </a:r>
            <a:r>
              <a:rPr lang="ru-RU" sz="2400" dirty="0"/>
              <a:t> до </a:t>
            </a:r>
            <a:r>
              <a:rPr lang="ru-RU" sz="2400" dirty="0" err="1"/>
              <a:t>професії</a:t>
            </a:r>
            <a:r>
              <a:rPr lang="ru-RU" sz="2400" dirty="0"/>
              <a:t> і </a:t>
            </a:r>
            <a:r>
              <a:rPr lang="ru-RU" sz="2400" dirty="0" err="1"/>
              <a:t>освоює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(</a:t>
            </a:r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професійних</a:t>
            </a:r>
            <a:r>
              <a:rPr lang="ru-RU" sz="2400" dirty="0"/>
              <a:t> училищ, </a:t>
            </a:r>
            <a:r>
              <a:rPr lang="ru-RU" sz="2400" dirty="0" err="1"/>
              <a:t>середніх</a:t>
            </a:r>
            <a:r>
              <a:rPr lang="ru-RU" sz="2400" dirty="0"/>
              <a:t> і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закладів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навчаються</a:t>
            </a:r>
            <a:r>
              <a:rPr lang="ru-RU" sz="2400" dirty="0"/>
              <a:t> через систему </a:t>
            </a:r>
            <a:r>
              <a:rPr lang="ru-RU" sz="2400" dirty="0" err="1"/>
              <a:t>короткострокових</a:t>
            </a:r>
            <a:r>
              <a:rPr lang="ru-RU" sz="2400" dirty="0"/>
              <a:t> форм </a:t>
            </a:r>
            <a:r>
              <a:rPr lang="ru-RU" sz="2400" dirty="0" err="1"/>
              <a:t>професійної</a:t>
            </a:r>
            <a:r>
              <a:rPr lang="ru-RU" sz="2400" dirty="0"/>
              <a:t> </a:t>
            </a:r>
            <a:r>
              <a:rPr lang="ru-RU" sz="2400" dirty="0" err="1"/>
              <a:t>підготовки</a:t>
            </a:r>
            <a:r>
              <a:rPr lang="ru-RU" sz="2400" dirty="0"/>
              <a:t> на </a:t>
            </a:r>
            <a:r>
              <a:rPr lang="ru-RU" sz="2400" dirty="0" err="1"/>
              <a:t>виробництві</a:t>
            </a:r>
            <a:r>
              <a:rPr lang="ru-RU" sz="2400" dirty="0"/>
              <a:t> - </a:t>
            </a:r>
            <a:r>
              <a:rPr lang="ru-RU" sz="2400" dirty="0" err="1"/>
              <a:t>слухачі</a:t>
            </a:r>
            <a:r>
              <a:rPr lang="ru-RU" sz="2400" dirty="0"/>
              <a:t>, </a:t>
            </a:r>
            <a:r>
              <a:rPr lang="ru-RU" sz="2400" dirty="0" err="1"/>
              <a:t>курсанти</a:t>
            </a:r>
            <a:r>
              <a:rPr lang="ru-RU" sz="2400" dirty="0"/>
              <a:t>, </a:t>
            </a:r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майстрів-наставні</a:t>
            </a:r>
            <a:r>
              <a:rPr lang="ru-RU" sz="2400" dirty="0"/>
              <a:t>- ков).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типу </a:t>
            </a:r>
            <a:r>
              <a:rPr lang="ru-RU" sz="2400" dirty="0" err="1"/>
              <a:t>професії</a:t>
            </a:r>
            <a:r>
              <a:rPr lang="ru-RU" sz="2400" dirty="0"/>
              <a:t> фаза адепта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багаторічною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зовсім</a:t>
            </a:r>
            <a:r>
              <a:rPr lang="ru-RU" sz="2400" dirty="0"/>
              <a:t> </a:t>
            </a:r>
            <a:r>
              <a:rPr lang="ru-RU" sz="2400" dirty="0" err="1"/>
              <a:t>короткочасною</a:t>
            </a:r>
            <a:r>
              <a:rPr lang="ru-RU" sz="2400" dirty="0"/>
              <a:t> (</a:t>
            </a:r>
            <a:r>
              <a:rPr lang="ru-RU" sz="2400" dirty="0" err="1"/>
              <a:t>простий</a:t>
            </a:r>
            <a:r>
              <a:rPr lang="ru-RU" sz="2400" dirty="0"/>
              <a:t> </a:t>
            </a:r>
            <a:r>
              <a:rPr lang="ru-RU" sz="2400" dirty="0" err="1"/>
              <a:t>інструктаж</a:t>
            </a:r>
            <a:r>
              <a:rPr lang="ru-RU" sz="2400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959" y="1793214"/>
            <a:ext cx="5718956" cy="33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572" y="1707608"/>
            <a:ext cx="41474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 </a:t>
            </a:r>
            <a:r>
              <a:rPr lang="ru-RU" sz="2400" b="1" dirty="0" err="1" smtClean="0"/>
              <a:t>Адаптант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або</a:t>
            </a:r>
            <a:r>
              <a:rPr lang="ru-RU" sz="2400" dirty="0"/>
              <a:t> фаза </a:t>
            </a:r>
            <a:r>
              <a:rPr lang="ru-RU" sz="2400" dirty="0" err="1"/>
              <a:t>адаптації</a:t>
            </a:r>
            <a:r>
              <a:rPr lang="ru-RU" sz="2400" dirty="0"/>
              <a:t>, </a:t>
            </a:r>
            <a:r>
              <a:rPr lang="ru-RU" sz="2400" dirty="0" err="1"/>
              <a:t>звикання</a:t>
            </a:r>
            <a:r>
              <a:rPr lang="ru-RU" sz="2400" dirty="0"/>
              <a:t> молодого </a:t>
            </a:r>
            <a:r>
              <a:rPr lang="ru-RU" sz="2400" dirty="0" err="1"/>
              <a:t>фахівця</a:t>
            </a:r>
            <a:r>
              <a:rPr lang="ru-RU" sz="2400" dirty="0"/>
              <a:t> до </a:t>
            </a:r>
            <a:r>
              <a:rPr lang="ru-RU" sz="2400" dirty="0" err="1"/>
              <a:t>роботи</a:t>
            </a:r>
            <a:r>
              <a:rPr lang="ru-RU" sz="2400" dirty="0"/>
              <a:t>). </a:t>
            </a:r>
            <a:r>
              <a:rPr lang="ru-RU" sz="2400" dirty="0" err="1"/>
              <a:t>Молодий</a:t>
            </a:r>
            <a:r>
              <a:rPr lang="ru-RU" sz="2400" dirty="0"/>
              <a:t> </a:t>
            </a:r>
            <a:r>
              <a:rPr lang="ru-RU" sz="2400" dirty="0" err="1"/>
              <a:t>фахівець</a:t>
            </a:r>
            <a:r>
              <a:rPr lang="ru-RU" sz="2400" dirty="0"/>
              <a:t> </a:t>
            </a:r>
            <a:r>
              <a:rPr lang="ru-RU" sz="2400" dirty="0" err="1"/>
              <a:t>адаптується</a:t>
            </a:r>
            <a:r>
              <a:rPr lang="ru-RU" sz="2400" dirty="0"/>
              <a:t> до норм </a:t>
            </a:r>
            <a:r>
              <a:rPr lang="ru-RU" sz="2400" dirty="0" err="1"/>
              <a:t>колективу</a:t>
            </a:r>
            <a:r>
              <a:rPr lang="ru-RU" sz="2400" dirty="0"/>
              <a:t>, в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потрапить</a:t>
            </a:r>
            <a:r>
              <a:rPr lang="ru-RU" sz="2400" dirty="0"/>
              <a:t>, входить в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тонкощі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, </a:t>
            </a:r>
            <a:r>
              <a:rPr lang="ru-RU" sz="2400" dirty="0" err="1"/>
              <a:t>звикає</a:t>
            </a:r>
            <a:r>
              <a:rPr lang="ru-RU" sz="2400" dirty="0"/>
              <a:t> </a:t>
            </a:r>
            <a:r>
              <a:rPr lang="ru-RU" sz="2400" dirty="0" err="1"/>
              <a:t>вирішувати</a:t>
            </a:r>
            <a:r>
              <a:rPr lang="ru-RU" sz="2400" dirty="0"/>
              <a:t> </a:t>
            </a:r>
            <a:r>
              <a:rPr lang="ru-RU" sz="2400" dirty="0" err="1"/>
              <a:t>творчі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44" y="1611852"/>
            <a:ext cx="4314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571" y="1555206"/>
            <a:ext cx="54428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4. </a:t>
            </a:r>
            <a:r>
              <a:rPr lang="ru-RU" sz="2800" b="1" dirty="0" err="1"/>
              <a:t>Інтернал</a:t>
            </a:r>
            <a:r>
              <a:rPr lang="ru-RU" sz="2800" dirty="0"/>
              <a:t> (</a:t>
            </a:r>
            <a:r>
              <a:rPr lang="ru-RU" sz="2800" dirty="0" err="1"/>
              <a:t>або</a:t>
            </a:r>
            <a:r>
              <a:rPr lang="ru-RU" sz="2800" dirty="0"/>
              <a:t> фаза </a:t>
            </a:r>
            <a:r>
              <a:rPr lang="ru-RU" sz="2800" dirty="0" err="1"/>
              <a:t>інтервалу</a:t>
            </a:r>
            <a:r>
              <a:rPr lang="ru-RU" sz="2800" dirty="0"/>
              <a:t>).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</a:t>
            </a:r>
            <a:r>
              <a:rPr lang="ru-RU" sz="2800" dirty="0" err="1"/>
              <a:t>досвідчений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називається</a:t>
            </a:r>
            <a:r>
              <a:rPr lang="ru-RU" sz="2800" dirty="0"/>
              <a:t> «</a:t>
            </a:r>
            <a:r>
              <a:rPr lang="ru-RU" sz="2800" dirty="0" err="1"/>
              <a:t>наторевшій</a:t>
            </a:r>
            <a:r>
              <a:rPr lang="ru-RU" sz="2800" dirty="0"/>
              <a:t>» в </a:t>
            </a:r>
            <a:r>
              <a:rPr lang="ru-RU" sz="2800" dirty="0" err="1"/>
              <a:t>своїй</a:t>
            </a:r>
            <a:r>
              <a:rPr lang="ru-RU" sz="2800" dirty="0"/>
              <a:t> </a:t>
            </a:r>
            <a:r>
              <a:rPr lang="ru-RU" sz="2800" dirty="0" err="1"/>
              <a:t>справі</a:t>
            </a:r>
            <a:r>
              <a:rPr lang="ru-RU" sz="2800" dirty="0"/>
              <a:t> </a:t>
            </a:r>
            <a:r>
              <a:rPr lang="ru-RU" sz="2800" dirty="0" err="1"/>
              <a:t>працівник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любить свою справу,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самостійно</a:t>
            </a:r>
            <a:r>
              <a:rPr lang="ru-RU" sz="2800" dirty="0"/>
              <a:t> </a:t>
            </a:r>
            <a:r>
              <a:rPr lang="ru-RU" sz="2800" dirty="0" err="1"/>
              <a:t>справлятися</a:t>
            </a:r>
            <a:r>
              <a:rPr lang="ru-RU" sz="2800" dirty="0"/>
              <a:t> з </a:t>
            </a:r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dirty="0" err="1"/>
              <a:t>професійними</a:t>
            </a:r>
            <a:r>
              <a:rPr lang="ru-RU" sz="2800" dirty="0"/>
              <a:t> </a:t>
            </a:r>
            <a:r>
              <a:rPr lang="ru-RU" sz="2800" dirty="0" err="1"/>
              <a:t>функціями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88" y="1304692"/>
            <a:ext cx="4486739" cy="44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6" y="654039"/>
            <a:ext cx="624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5.</a:t>
            </a:r>
            <a:r>
              <a:rPr lang="ru-RU" sz="2400" b="1" dirty="0" smtClean="0"/>
              <a:t>Майстер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або</a:t>
            </a:r>
            <a:r>
              <a:rPr lang="ru-RU" sz="2400" dirty="0"/>
              <a:t> фаза </a:t>
            </a:r>
            <a:r>
              <a:rPr lang="ru-RU" sz="2400" dirty="0" err="1"/>
              <a:t>майстерності</a:t>
            </a:r>
            <a:r>
              <a:rPr lang="ru-RU" sz="2400" dirty="0"/>
              <a:t>, яка </a:t>
            </a:r>
            <a:r>
              <a:rPr lang="ru-RU" sz="2400" dirty="0" err="1"/>
              <a:t>триватиме</a:t>
            </a:r>
            <a:r>
              <a:rPr lang="ru-RU" sz="2400" dirty="0"/>
              <a:t> і </a:t>
            </a:r>
            <a:r>
              <a:rPr lang="ru-RU" sz="2400" dirty="0" err="1"/>
              <a:t>далі</a:t>
            </a:r>
            <a:r>
              <a:rPr lang="ru-RU" sz="2400" dirty="0"/>
              <a:t>, а характеристики </a:t>
            </a:r>
            <a:r>
              <a:rPr lang="ru-RU" sz="2400" dirty="0" err="1"/>
              <a:t>основних</a:t>
            </a:r>
            <a:r>
              <a:rPr lang="ru-RU" sz="2400" dirty="0"/>
              <a:t> фаз як би </a:t>
            </a:r>
            <a:r>
              <a:rPr lang="ru-RU" sz="2400" dirty="0" err="1"/>
              <a:t>додаються</a:t>
            </a:r>
            <a:r>
              <a:rPr lang="ru-RU" sz="2400" dirty="0"/>
              <a:t> до </a:t>
            </a:r>
            <a:r>
              <a:rPr lang="ru-RU" sz="2400" dirty="0" err="1"/>
              <a:t>її</a:t>
            </a:r>
            <a:r>
              <a:rPr lang="ru-RU" sz="2400" dirty="0"/>
              <a:t> характеристикам). </a:t>
            </a:r>
            <a:r>
              <a:rPr lang="ru-RU" sz="2400" dirty="0" err="1"/>
              <a:t>Працівник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вирішувати</a:t>
            </a:r>
            <a:r>
              <a:rPr lang="ru-RU" sz="2400" dirty="0"/>
              <a:t> і </a:t>
            </a:r>
            <a:r>
              <a:rPr lang="ru-RU" sz="2400" dirty="0" err="1"/>
              <a:t>прості</a:t>
            </a:r>
            <a:r>
              <a:rPr lang="ru-RU" sz="2400" dirty="0"/>
              <a:t>, і </a:t>
            </a:r>
            <a:r>
              <a:rPr lang="ru-RU" sz="2400" dirty="0" err="1"/>
              <a:t>найважчі</a:t>
            </a:r>
            <a:r>
              <a:rPr lang="ru-RU" sz="2400" dirty="0"/>
              <a:t> </a:t>
            </a:r>
            <a:r>
              <a:rPr lang="ru-RU" sz="2400" dirty="0" err="1"/>
              <a:t>професійні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виділяється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якимись</a:t>
            </a:r>
            <a:r>
              <a:rPr lang="ru-RU" sz="2400" dirty="0"/>
              <a:t> </a:t>
            </a:r>
            <a:r>
              <a:rPr lang="ru-RU" sz="2400" dirty="0" err="1"/>
              <a:t>спеціальними</a:t>
            </a:r>
            <a:r>
              <a:rPr lang="ru-RU" sz="2400" dirty="0"/>
              <a:t> </a:t>
            </a:r>
            <a:r>
              <a:rPr lang="ru-RU" sz="2400" dirty="0" err="1"/>
              <a:t>якостями</a:t>
            </a:r>
            <a:r>
              <a:rPr lang="ru-RU" sz="2400" dirty="0"/>
              <a:t>, </a:t>
            </a:r>
            <a:r>
              <a:rPr lang="ru-RU" sz="2400" dirty="0" err="1"/>
              <a:t>уміннями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універсалізмом</a:t>
            </a:r>
            <a:r>
              <a:rPr lang="ru-RU" sz="2400" dirty="0"/>
              <a:t>, </a:t>
            </a:r>
            <a:r>
              <a:rPr lang="ru-RU" sz="2400" dirty="0" err="1"/>
              <a:t>широкої</a:t>
            </a:r>
            <a:r>
              <a:rPr lang="ru-RU" sz="2400" dirty="0"/>
              <a:t> </a:t>
            </a:r>
            <a:r>
              <a:rPr lang="ru-RU" sz="2400" dirty="0" err="1"/>
              <a:t>орієнтуванням</a:t>
            </a:r>
            <a:r>
              <a:rPr lang="ru-RU" sz="2400" dirty="0"/>
              <a:t> в </a:t>
            </a:r>
            <a:r>
              <a:rPr lang="ru-RU" sz="2400" dirty="0" err="1"/>
              <a:t>професійній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ж </a:t>
            </a:r>
            <a:r>
              <a:rPr lang="ru-RU" sz="2400" dirty="0" err="1"/>
              <a:t>тим</a:t>
            </a:r>
            <a:r>
              <a:rPr lang="ru-RU" sz="2400" dirty="0"/>
              <a:t> і </a:t>
            </a:r>
            <a:r>
              <a:rPr lang="ru-RU" sz="2400" dirty="0" err="1"/>
              <a:t>іншим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знайшов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індивідуальний</a:t>
            </a:r>
            <a:r>
              <a:rPr lang="ru-RU" sz="2400" dirty="0"/>
              <a:t>, </a:t>
            </a:r>
            <a:r>
              <a:rPr lang="ru-RU" sz="2400" dirty="0" err="1"/>
              <a:t>неповторний</a:t>
            </a:r>
            <a:r>
              <a:rPr lang="ru-RU" sz="2400" dirty="0"/>
              <a:t> стиль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стабільно</a:t>
            </a:r>
            <a:r>
              <a:rPr lang="ru-RU" sz="2400" dirty="0"/>
              <a:t> </a:t>
            </a:r>
            <a:r>
              <a:rPr lang="ru-RU" sz="2400" dirty="0" err="1"/>
              <a:t>хороші</a:t>
            </a:r>
            <a:r>
              <a:rPr lang="ru-RU" sz="2400" dirty="0"/>
              <a:t>, і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підстави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себе в </a:t>
            </a:r>
            <a:r>
              <a:rPr lang="ru-RU" sz="2400" dirty="0" err="1"/>
              <a:t>чомусь</a:t>
            </a:r>
            <a:r>
              <a:rPr lang="ru-RU" sz="2400" dirty="0"/>
              <a:t> </a:t>
            </a:r>
            <a:r>
              <a:rPr lang="ru-RU" sz="2400" dirty="0" err="1"/>
              <a:t>незамінним</a:t>
            </a:r>
            <a:r>
              <a:rPr lang="ru-RU" sz="2400" dirty="0"/>
              <a:t>.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формальні</a:t>
            </a:r>
            <a:r>
              <a:rPr lang="ru-RU" sz="2400" dirty="0"/>
              <a:t> </a:t>
            </a:r>
            <a:r>
              <a:rPr lang="ru-RU" sz="2400" dirty="0" err="1"/>
              <a:t>показники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кваліфікації</a:t>
            </a:r>
            <a:r>
              <a:rPr lang="ru-RU" sz="2400" dirty="0"/>
              <a:t> (</a:t>
            </a:r>
            <a:r>
              <a:rPr lang="ru-RU" sz="2400" dirty="0" err="1"/>
              <a:t>розряд</a:t>
            </a:r>
            <a:r>
              <a:rPr lang="ru-RU" sz="2400" dirty="0"/>
              <a:t>, </a:t>
            </a:r>
            <a:r>
              <a:rPr lang="ru-RU" sz="2400" dirty="0" err="1"/>
              <a:t>категорію</a:t>
            </a:r>
            <a:r>
              <a:rPr lang="ru-RU" sz="2400" dirty="0"/>
              <a:t>, </a:t>
            </a:r>
            <a:r>
              <a:rPr lang="ru-RU" sz="2400" dirty="0" err="1"/>
              <a:t>звання</a:t>
            </a:r>
            <a:r>
              <a:rPr lang="ru-RU" sz="2400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60" y="1183996"/>
            <a:ext cx="457239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1" y="876610"/>
            <a:ext cx="58129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6. </a:t>
            </a:r>
            <a:r>
              <a:rPr lang="ru-RU" sz="2400" b="1" dirty="0"/>
              <a:t>Авторитет</a:t>
            </a:r>
            <a:r>
              <a:rPr lang="ru-RU" sz="2400" dirty="0"/>
              <a:t> (</a:t>
            </a:r>
            <a:r>
              <a:rPr lang="ru-RU" sz="2400" dirty="0" err="1"/>
              <a:t>або</a:t>
            </a:r>
            <a:r>
              <a:rPr lang="ru-RU" sz="2400" dirty="0"/>
              <a:t> фаза авторитету). Вона, як і фаза </a:t>
            </a:r>
            <a:r>
              <a:rPr lang="ru-RU" sz="2400" dirty="0" err="1"/>
              <a:t>майстерності</a:t>
            </a:r>
            <a:r>
              <a:rPr lang="ru-RU" sz="2400" dirty="0"/>
              <a:t>, </a:t>
            </a:r>
            <a:r>
              <a:rPr lang="ru-RU" sz="2400" dirty="0" err="1"/>
              <a:t>підсумовується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з </a:t>
            </a:r>
            <a:r>
              <a:rPr lang="ru-RU" sz="2400" dirty="0" err="1"/>
              <a:t>подальшою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майстер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справи</a:t>
            </a:r>
            <a:r>
              <a:rPr lang="ru-RU" sz="2400" dirty="0"/>
              <a:t>, </a:t>
            </a:r>
            <a:r>
              <a:rPr lang="ru-RU" sz="2400" dirty="0" err="1"/>
              <a:t>вже</a:t>
            </a:r>
            <a:r>
              <a:rPr lang="ru-RU" sz="2400" dirty="0"/>
              <a:t> добре </a:t>
            </a:r>
            <a:r>
              <a:rPr lang="ru-RU" sz="2400" dirty="0" err="1"/>
              <a:t>відомий</a:t>
            </a:r>
            <a:r>
              <a:rPr lang="ru-RU" sz="2400" dirty="0"/>
              <a:t>, як </a:t>
            </a:r>
            <a:r>
              <a:rPr lang="ru-RU" sz="2400" dirty="0" err="1"/>
              <a:t>мінімум</a:t>
            </a:r>
            <a:r>
              <a:rPr lang="ru-RU" sz="2400" dirty="0"/>
              <a:t>, в </a:t>
            </a:r>
            <a:r>
              <a:rPr lang="ru-RU" sz="2400" dirty="0" err="1"/>
              <a:t>професійному</a:t>
            </a:r>
            <a:r>
              <a:rPr lang="ru-RU" sz="2400" dirty="0"/>
              <a:t> </a:t>
            </a:r>
            <a:r>
              <a:rPr lang="ru-RU" sz="2400" dirty="0" err="1"/>
              <a:t>колі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за </a:t>
            </a:r>
            <a:r>
              <a:rPr lang="ru-RU" sz="2400" dirty="0" err="1"/>
              <a:t>його</a:t>
            </a:r>
            <a:r>
              <a:rPr lang="ru-RU" sz="2400" dirty="0"/>
              <a:t> межами (у </a:t>
            </a:r>
            <a:r>
              <a:rPr lang="ru-RU" sz="2400" dirty="0" err="1"/>
              <a:t>галузі</a:t>
            </a:r>
            <a:r>
              <a:rPr lang="ru-RU" sz="2400" dirty="0"/>
              <a:t>, на </a:t>
            </a:r>
            <a:r>
              <a:rPr lang="ru-RU" sz="2400" dirty="0" err="1"/>
              <a:t>міжгалузевому</a:t>
            </a:r>
            <a:r>
              <a:rPr lang="ru-RU" sz="2400" dirty="0"/>
              <a:t> </a:t>
            </a:r>
            <a:r>
              <a:rPr lang="ru-RU" sz="2400" dirty="0" err="1"/>
              <a:t>рівні</a:t>
            </a:r>
            <a:r>
              <a:rPr lang="ru-RU" sz="2400" dirty="0"/>
              <a:t>, в </a:t>
            </a:r>
            <a:r>
              <a:rPr lang="ru-RU" sz="2400" dirty="0" err="1"/>
              <a:t>країні</a:t>
            </a:r>
            <a:r>
              <a:rPr lang="ru-RU" sz="2400" dirty="0"/>
              <a:t>).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прийнятих</a:t>
            </a:r>
            <a:r>
              <a:rPr lang="ru-RU" sz="2400" dirty="0"/>
              <a:t> в </a:t>
            </a:r>
            <a:r>
              <a:rPr lang="ru-RU" sz="2400" dirty="0" err="1"/>
              <a:t>даній</a:t>
            </a:r>
            <a:r>
              <a:rPr lang="ru-RU" sz="2400" dirty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 форм </a:t>
            </a:r>
            <a:r>
              <a:rPr lang="ru-RU" sz="2400" dirty="0" err="1"/>
              <a:t>атестації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формальні</a:t>
            </a:r>
            <a:r>
              <a:rPr lang="ru-RU" sz="2400" dirty="0"/>
              <a:t> </a:t>
            </a:r>
            <a:r>
              <a:rPr lang="ru-RU" sz="2400" dirty="0" err="1"/>
              <a:t>показники</a:t>
            </a:r>
            <a:r>
              <a:rPr lang="ru-RU" sz="2400" dirty="0"/>
              <a:t> </a:t>
            </a:r>
            <a:r>
              <a:rPr lang="ru-RU" sz="2400" dirty="0" err="1"/>
              <a:t>кваліфікації</a:t>
            </a:r>
            <a:r>
              <a:rPr lang="ru-RU" sz="2400" dirty="0"/>
              <a:t> (</a:t>
            </a:r>
            <a:r>
              <a:rPr lang="ru-RU" sz="2400" dirty="0" err="1"/>
              <a:t>розряд</a:t>
            </a:r>
            <a:r>
              <a:rPr lang="ru-RU" sz="2400" dirty="0"/>
              <a:t>, </a:t>
            </a:r>
            <a:r>
              <a:rPr lang="ru-RU" sz="2400" dirty="0" err="1"/>
              <a:t>категорію</a:t>
            </a:r>
            <a:r>
              <a:rPr lang="ru-RU" sz="2400" dirty="0"/>
              <a:t>, </a:t>
            </a:r>
            <a:r>
              <a:rPr lang="ru-RU" sz="2400" dirty="0" err="1"/>
              <a:t>вчений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 і </a:t>
            </a:r>
            <a:r>
              <a:rPr lang="ru-RU" sz="2400" dirty="0" err="1"/>
              <a:t>ін</a:t>
            </a:r>
            <a:r>
              <a:rPr lang="ru-RU" sz="2400" dirty="0"/>
              <a:t>.). </a:t>
            </a:r>
            <a:r>
              <a:rPr lang="ru-RU" sz="2400" dirty="0" err="1"/>
              <a:t>Професійні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вирішує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великого </a:t>
            </a:r>
            <a:r>
              <a:rPr lang="ru-RU" sz="2400" dirty="0" err="1"/>
              <a:t>досвіду</a:t>
            </a:r>
            <a:r>
              <a:rPr lang="ru-RU" sz="2400" dirty="0"/>
              <a:t>, </a:t>
            </a:r>
            <a:r>
              <a:rPr lang="ru-RU" sz="2400" dirty="0" err="1"/>
              <a:t>майстерності</a:t>
            </a:r>
            <a:r>
              <a:rPr lang="ru-RU" sz="2400" dirty="0"/>
              <a:t>, </a:t>
            </a:r>
            <a:r>
              <a:rPr lang="ru-RU" sz="2400" dirty="0" err="1"/>
              <a:t>вміння</a:t>
            </a:r>
            <a:r>
              <a:rPr lang="ru-RU" sz="2400" dirty="0"/>
              <a:t> </a:t>
            </a:r>
            <a:r>
              <a:rPr lang="ru-RU" sz="2400" dirty="0" err="1"/>
              <a:t>організувати</a:t>
            </a:r>
            <a:r>
              <a:rPr lang="ru-RU" sz="2400" dirty="0"/>
              <a:t> свою роботу, </a:t>
            </a:r>
            <a:r>
              <a:rPr lang="ru-RU" sz="2400" dirty="0" err="1"/>
              <a:t>оточити</a:t>
            </a:r>
            <a:r>
              <a:rPr lang="ru-RU" sz="2400" dirty="0"/>
              <a:t> себе </a:t>
            </a:r>
            <a:r>
              <a:rPr lang="ru-RU" sz="2400" dirty="0" err="1"/>
              <a:t>помічниками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13" y="1325513"/>
            <a:ext cx="4365172" cy="43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6" y="1579993"/>
            <a:ext cx="4865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7. </a:t>
            </a:r>
            <a:r>
              <a:rPr lang="ru-RU" sz="2400" b="1" dirty="0"/>
              <a:t>Наставник</a:t>
            </a:r>
            <a:r>
              <a:rPr lang="ru-RU" sz="2400" dirty="0"/>
              <a:t> (фаза </a:t>
            </a:r>
            <a:r>
              <a:rPr lang="ru-RU" sz="2400" dirty="0" err="1"/>
              <a:t>наставництва</a:t>
            </a:r>
            <a:r>
              <a:rPr lang="ru-RU" sz="2400" dirty="0"/>
              <a:t> - наставника в широкому </a:t>
            </a:r>
            <a:r>
              <a:rPr lang="ru-RU" sz="2400" dirty="0" err="1"/>
              <a:t>сенсі</a:t>
            </a:r>
            <a:r>
              <a:rPr lang="ru-RU" sz="2400" dirty="0"/>
              <a:t> слова як </a:t>
            </a:r>
            <a:r>
              <a:rPr lang="ru-RU" sz="2400" dirty="0" err="1"/>
              <a:t>людини</a:t>
            </a:r>
            <a:r>
              <a:rPr lang="ru-RU" sz="2400" dirty="0"/>
              <a:t>, у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колеги</a:t>
            </a:r>
            <a:r>
              <a:rPr lang="ru-RU" sz="2400" dirty="0"/>
              <a:t> </a:t>
            </a:r>
            <a:r>
              <a:rPr lang="ru-RU" sz="2400" dirty="0" err="1"/>
              <a:t>готові</a:t>
            </a:r>
            <a:r>
              <a:rPr lang="ru-RU" sz="2400" dirty="0"/>
              <a:t> </a:t>
            </a:r>
            <a:r>
              <a:rPr lang="ru-RU" sz="2400" dirty="0" err="1"/>
              <a:t>повчитися</a:t>
            </a:r>
            <a:r>
              <a:rPr lang="ru-RU" sz="2400" dirty="0"/>
              <a:t>, </a:t>
            </a:r>
            <a:r>
              <a:rPr lang="ru-RU" sz="2400" dirty="0" err="1"/>
              <a:t>перейняти</a:t>
            </a:r>
            <a:r>
              <a:rPr lang="ru-RU" sz="2400" dirty="0"/>
              <a:t> </a:t>
            </a:r>
            <a:r>
              <a:rPr lang="ru-RU" sz="2400" dirty="0" err="1"/>
              <a:t>досвід</a:t>
            </a:r>
            <a:r>
              <a:rPr lang="ru-RU" sz="2400" dirty="0"/>
              <a:t>). </a:t>
            </a:r>
            <a:r>
              <a:rPr lang="ru-RU" sz="2400" dirty="0" err="1"/>
              <a:t>Авторитетний</a:t>
            </a:r>
            <a:r>
              <a:rPr lang="ru-RU" sz="2400" dirty="0"/>
              <a:t> </a:t>
            </a:r>
            <a:r>
              <a:rPr lang="ru-RU" sz="2400" dirty="0" err="1"/>
              <a:t>майстер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справи</a:t>
            </a:r>
            <a:r>
              <a:rPr lang="ru-RU" sz="2400" dirty="0"/>
              <a:t> в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 «</a:t>
            </a:r>
            <a:r>
              <a:rPr lang="ru-RU" sz="2400" dirty="0" err="1"/>
              <a:t>обростає</a:t>
            </a:r>
            <a:r>
              <a:rPr lang="ru-RU" sz="2400" dirty="0"/>
              <a:t>» </a:t>
            </a:r>
            <a:r>
              <a:rPr lang="ru-RU" sz="2400" dirty="0" err="1"/>
              <a:t>однодумцями</a:t>
            </a:r>
            <a:r>
              <a:rPr lang="ru-RU" sz="2400" dirty="0"/>
              <a:t>, </a:t>
            </a:r>
            <a:r>
              <a:rPr lang="ru-RU" sz="2400" dirty="0" err="1"/>
              <a:t>учнями</a:t>
            </a:r>
            <a:r>
              <a:rPr lang="ru-RU" sz="2400" dirty="0"/>
              <a:t>, </a:t>
            </a:r>
            <a:r>
              <a:rPr lang="ru-RU" sz="2400" dirty="0" err="1"/>
              <a:t>послідовниками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317" y="1219002"/>
            <a:ext cx="457239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160</TotalTime>
  <Words>565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Gill Sans MT</vt:lpstr>
      <vt:lpstr>Parcel</vt:lpstr>
      <vt:lpstr>КОНЦЕПЦІЯ ПРОФЕСІЙНОГО РОЗВИТКУ Е. А. КЛІМОВА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ПРОФЕСІЙНОГО РОЗВИТКУ Е. А. КЛІМОВА</dc:title>
  <dc:creator>kotletamasha@gmail.com</dc:creator>
  <cp:lastModifiedBy>kotletamasha@gmail.com</cp:lastModifiedBy>
  <cp:revision>5</cp:revision>
  <dcterms:created xsi:type="dcterms:W3CDTF">2024-03-12T10:00:42Z</dcterms:created>
  <dcterms:modified xsi:type="dcterms:W3CDTF">2024-03-12T13:42:34Z</dcterms:modified>
</cp:coreProperties>
</file>