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6" r:id="rId3"/>
    <p:sldId id="263" r:id="rId4"/>
    <p:sldId id="265" r:id="rId5"/>
    <p:sldId id="264" r:id="rId6"/>
    <p:sldId id="257" r:id="rId7"/>
    <p:sldId id="258" r:id="rId8"/>
    <p:sldId id="259" r:id="rId9"/>
    <p:sldId id="260" r:id="rId10"/>
    <p:sldId id="261" r:id="rId11"/>
    <p:sldId id="262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80" d="100"/>
          <a:sy n="80" d="100"/>
        </p:scale>
        <p:origin x="754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93105" y="802298"/>
            <a:ext cx="8561747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93106" y="3531204"/>
            <a:ext cx="8561746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60DAF-4A5E-434B-8D12-4DCBBA673568}" type="datetimeFigureOut">
              <a:rPr lang="uk-UA" smtClean="0"/>
              <a:t>09.10.2023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93105" y="329307"/>
            <a:ext cx="4897310" cy="309201"/>
          </a:xfrm>
        </p:spPr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98666EFD-2A5A-4898-874E-E95B5E628F6B}" type="slidenum">
              <a:rPr lang="uk-UA" smtClean="0"/>
              <a:t>‹№›</a:t>
            </a:fld>
            <a:endParaRPr lang="uk-UA"/>
          </a:p>
        </p:txBody>
      </p:sp>
      <p:cxnSp>
        <p:nvCxnSpPr>
          <p:cNvPr id="8" name="Straight Connector 7"/>
          <p:cNvCxnSpPr/>
          <p:nvPr/>
        </p:nvCxnSpPr>
        <p:spPr>
          <a:xfrm>
            <a:off x="2334637" y="798973"/>
            <a:ext cx="0" cy="2544756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10743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60DAF-4A5E-434B-8D12-4DCBBA673568}" type="datetimeFigureOut">
              <a:rPr lang="uk-UA" smtClean="0"/>
              <a:t>09.10.2023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66EFD-2A5A-4898-874E-E95B5E628F6B}" type="slidenum">
              <a:rPr lang="uk-UA" smtClean="0"/>
              <a:t>‹№›</a:t>
            </a:fld>
            <a:endParaRPr lang="uk-UA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83291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883863"/>
            <a:ext cx="1615742" cy="45749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34694" y="883863"/>
            <a:ext cx="7738807" cy="4574999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60DAF-4A5E-434B-8D12-4DCBBA673568}" type="datetimeFigureOut">
              <a:rPr lang="uk-UA" smtClean="0"/>
              <a:t>09.10.2023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66EFD-2A5A-4898-874E-E95B5E628F6B}" type="slidenum">
              <a:rPr lang="uk-UA" smtClean="0"/>
              <a:t>‹№›</a:t>
            </a:fld>
            <a:endParaRPr lang="uk-UA"/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9439111" y="719272"/>
            <a:ext cx="1615742" cy="0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5843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60DAF-4A5E-434B-8D12-4DCBBA673568}" type="datetimeFigureOut">
              <a:rPr lang="uk-UA" smtClean="0"/>
              <a:t>09.10.2023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66EFD-2A5A-4898-874E-E95B5E628F6B}" type="slidenum">
              <a:rPr lang="uk-UA" smtClean="0"/>
              <a:t>‹№›</a:t>
            </a:fld>
            <a:endParaRPr lang="uk-UA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80899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813" y="1756130"/>
            <a:ext cx="8562580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5" y="3806195"/>
            <a:ext cx="8549990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60DAF-4A5E-434B-8D12-4DCBBA673568}" type="datetimeFigureOut">
              <a:rPr lang="uk-UA" smtClean="0"/>
              <a:t>09.10.2023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66EFD-2A5A-4898-874E-E95B5E628F6B}" type="slidenum">
              <a:rPr lang="uk-UA" smtClean="0"/>
              <a:t>‹№›</a:t>
            </a:fld>
            <a:endParaRPr lang="uk-UA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2845107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22104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95" y="804889"/>
            <a:ext cx="9520157" cy="1059305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34695" y="2010878"/>
            <a:ext cx="4608576" cy="3438144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54793" y="2017343"/>
            <a:ext cx="4604130" cy="3441520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60DAF-4A5E-434B-8D12-4DCBBA673568}" type="datetimeFigureOut">
              <a:rPr lang="uk-UA" smtClean="0"/>
              <a:t>09.10.2023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66EFD-2A5A-4898-874E-E95B5E628F6B}" type="slidenum">
              <a:rPr lang="uk-UA" smtClean="0"/>
              <a:t>‹№›</a:t>
            </a:fld>
            <a:endParaRPr lang="uk-UA"/>
          </a:p>
        </p:txBody>
      </p:sp>
      <p:cxnSp>
        <p:nvCxnSpPr>
          <p:cNvPr id="9" name="Straight Connector 8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25113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95" y="804163"/>
            <a:ext cx="9520157" cy="1056319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5" y="2019549"/>
            <a:ext cx="460857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4695" y="2824269"/>
            <a:ext cx="4608576" cy="2644457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4791" y="2023003"/>
            <a:ext cx="4608576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4792" y="2821491"/>
            <a:ext cx="4608576" cy="2637371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60DAF-4A5E-434B-8D12-4DCBBA673568}" type="datetimeFigureOut">
              <a:rPr lang="uk-UA" smtClean="0"/>
              <a:t>09.10.2023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66EFD-2A5A-4898-874E-E95B5E628F6B}" type="slidenum">
              <a:rPr lang="uk-UA" smtClean="0"/>
              <a:t>‹№›</a:t>
            </a:fld>
            <a:endParaRPr lang="uk-UA"/>
          </a:p>
        </p:txBody>
      </p:sp>
      <p:cxnSp>
        <p:nvCxnSpPr>
          <p:cNvPr id="11" name="Straight Connector 10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50147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60DAF-4A5E-434B-8D12-4DCBBA673568}" type="datetimeFigureOut">
              <a:rPr lang="uk-UA" smtClean="0"/>
              <a:t>09.10.2023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66EFD-2A5A-4898-874E-E95B5E628F6B}" type="slidenum">
              <a:rPr lang="uk-UA" smtClean="0"/>
              <a:t>‹№›</a:t>
            </a:fld>
            <a:endParaRPr lang="uk-UA"/>
          </a:p>
        </p:txBody>
      </p:sp>
      <p:cxnSp>
        <p:nvCxnSpPr>
          <p:cNvPr id="7" name="Straight Connector 6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56022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60DAF-4A5E-434B-8D12-4DCBBA673568}" type="datetimeFigureOut">
              <a:rPr lang="uk-UA" smtClean="0"/>
              <a:t>09.10.2023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66EFD-2A5A-4898-874E-E95B5E628F6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93054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42" y="798973"/>
            <a:ext cx="3183128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4695" y="3205491"/>
            <a:ext cx="3184989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60DAF-4A5E-434B-8D12-4DCBBA673568}" type="datetimeFigureOut">
              <a:rPr lang="uk-UA" smtClean="0"/>
              <a:t>09.10.2023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66EFD-2A5A-4898-874E-E95B5E628F6B}" type="slidenum">
              <a:rPr lang="uk-UA" smtClean="0"/>
              <a:t>‹№›</a:t>
            </a:fld>
            <a:endParaRPr lang="uk-UA"/>
          </a:p>
        </p:txBody>
      </p:sp>
      <p:cxnSp>
        <p:nvCxnSpPr>
          <p:cNvPr id="9" name="Straight Connector 8"/>
          <p:cNvCxnSpPr/>
          <p:nvPr/>
        </p:nvCxnSpPr>
        <p:spPr>
          <a:xfrm>
            <a:off x="1371687" y="798973"/>
            <a:ext cx="0" cy="2247117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85887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chemeClr val="bg2">
                    <a:lumMod val="10000"/>
                  </a:schemeClr>
                </a:gs>
                <a:gs pos="100000">
                  <a:schemeClr val="bg2">
                    <a:lumMod val="10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 prstMaterial="matte">
              <a:bevelT w="133350" h="50800" prst="divo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5694" y="1129513"/>
            <a:ext cx="5447840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4695" y="3145992"/>
            <a:ext cx="5440037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534695" y="5469856"/>
            <a:ext cx="5440038" cy="320123"/>
          </a:xfrm>
        </p:spPr>
        <p:txBody>
          <a:bodyPr/>
          <a:lstStyle>
            <a:lvl1pPr algn="l">
              <a:defRPr/>
            </a:lvl1pPr>
          </a:lstStyle>
          <a:p>
            <a:fld id="{B1860DAF-4A5E-434B-8D12-4DCBBA673568}" type="datetimeFigureOut">
              <a:rPr lang="uk-UA" smtClean="0"/>
              <a:t>09.10.2023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34910" y="318640"/>
            <a:ext cx="5453475" cy="320931"/>
          </a:xfrm>
        </p:spPr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66EFD-2A5A-4898-874E-E95B5E628F6B}" type="slidenum">
              <a:rPr lang="uk-UA" smtClean="0"/>
              <a:t>‹№›</a:t>
            </a:fld>
            <a:endParaRPr lang="uk-UA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71687" y="798973"/>
            <a:ext cx="0" cy="2161124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9106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2015732"/>
            <a:ext cx="12192000" cy="4118829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/>
          <a:srcRect t="2769" b="-2769"/>
          <a:stretch/>
        </p:blipFill>
        <p:spPr>
          <a:xfrm>
            <a:off x="0" y="6135624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34696" y="804519"/>
            <a:ext cx="9520158" cy="104923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6" y="2015732"/>
            <a:ext cx="9520158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860DAF-4A5E-434B-8D12-4DCBBA673568}" type="datetimeFigureOut">
              <a:rPr lang="uk-UA" smtClean="0"/>
              <a:t>09.10.2023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34695" y="329307"/>
            <a:ext cx="5855719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98666EFD-2A5A-4898-874E-E95B5E628F6B}" type="slidenum">
              <a:rPr lang="uk-UA" smtClean="0"/>
              <a:t>‹№›</a:t>
            </a:fld>
            <a:endParaRPr lang="uk-UA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6141705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31512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D60D7C-FB55-4C0C-9156-8B93044195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12180" y="2158284"/>
            <a:ext cx="8561747" cy="2541431"/>
          </a:xfrm>
        </p:spPr>
        <p:txBody>
          <a:bodyPr>
            <a:noAutofit/>
          </a:bodyPr>
          <a:lstStyle/>
          <a:p>
            <a:r>
              <a:rPr lang="uk-UA" sz="4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Користувачі соціальних медіа: </a:t>
            </a:r>
            <a:br>
              <a:rPr lang="uk-UA" sz="4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uk-UA" sz="4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основний підхід до </a:t>
            </a:r>
            <a:r>
              <a:rPr lang="uk-UA" sz="4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типологізації</a:t>
            </a:r>
            <a:br>
              <a:rPr lang="uk-UA" sz="4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endParaRPr lang="uk-UA" sz="4800" dirty="0"/>
          </a:p>
        </p:txBody>
      </p:sp>
    </p:spTree>
    <p:extLst>
      <p:ext uri="{BB962C8B-B14F-4D97-AF65-F5344CB8AC3E}">
        <p14:creationId xmlns:p14="http://schemas.microsoft.com/office/powerpoint/2010/main" val="30529491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87F26C9-FDA8-43E2-9670-1593D989EA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6. Довіра до соціальних медіа визначається: для </a:t>
            </a:r>
            <a:r>
              <a:rPr lang="uk-UA" dirty="0" err="1"/>
              <a:t>міжособової</a:t>
            </a:r>
            <a:r>
              <a:rPr lang="uk-UA" dirty="0"/>
              <a:t> форми комунікації – факторами знайомства, забезпечення конфіденційності та зручності спільного використання контенту; для групової форми комунікації – факторами якості інформації та зручності спільного використання контенту; для масової форми комунікації – факторами якості та корисності інформації, економії часу за рахунок швидкості пошуку інформації.</a:t>
            </a:r>
          </a:p>
        </p:txBody>
      </p:sp>
    </p:spTree>
    <p:extLst>
      <p:ext uri="{BB962C8B-B14F-4D97-AF65-F5344CB8AC3E}">
        <p14:creationId xmlns:p14="http://schemas.microsoft.com/office/powerpoint/2010/main" val="25914968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22678BE-52DC-4769-B910-D214944C88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7. </a:t>
            </a:r>
            <a:r>
              <a:rPr lang="ru-RU" dirty="0" err="1"/>
              <a:t>Провідний</a:t>
            </a:r>
            <a:r>
              <a:rPr lang="ru-RU" dirty="0"/>
              <a:t> мотив </a:t>
            </a:r>
            <a:r>
              <a:rPr lang="ru-RU" dirty="0" err="1"/>
              <a:t>користувачів</a:t>
            </a:r>
            <a:r>
              <a:rPr lang="ru-RU" dirty="0"/>
              <a:t>, на думку </a:t>
            </a:r>
            <a:r>
              <a:rPr lang="ru-RU" dirty="0" err="1"/>
              <a:t>експертів</a:t>
            </a:r>
            <a:r>
              <a:rPr lang="ru-RU" dirty="0"/>
              <a:t>, є </a:t>
            </a:r>
            <a:r>
              <a:rPr lang="ru-RU" dirty="0" err="1"/>
              <a:t>пошук</a:t>
            </a:r>
            <a:r>
              <a:rPr lang="ru-RU" dirty="0"/>
              <a:t> </a:t>
            </a:r>
            <a:r>
              <a:rPr lang="ru-RU" dirty="0" err="1"/>
              <a:t>можливостей</a:t>
            </a:r>
            <a:r>
              <a:rPr lang="ru-RU" dirty="0"/>
              <a:t> для </a:t>
            </a:r>
            <a:r>
              <a:rPr lang="ru-RU" dirty="0" err="1"/>
              <a:t>монетизації</a:t>
            </a:r>
            <a:r>
              <a:rPr lang="ru-RU" dirty="0"/>
              <a:t> </a:t>
            </a:r>
            <a:r>
              <a:rPr lang="ru-RU" dirty="0" err="1"/>
              <a:t>своєї</a:t>
            </a:r>
            <a:r>
              <a:rPr lang="ru-RU" dirty="0"/>
              <a:t> </a:t>
            </a:r>
            <a:r>
              <a:rPr lang="ru-RU" dirty="0" err="1"/>
              <a:t>активності</a:t>
            </a:r>
            <a:r>
              <a:rPr lang="ru-RU" dirty="0"/>
              <a:t> в </a:t>
            </a:r>
            <a:r>
              <a:rPr lang="ru-RU" dirty="0" err="1"/>
              <a:t>соціальних</a:t>
            </a:r>
            <a:r>
              <a:rPr lang="ru-RU" dirty="0"/>
              <a:t> мережах,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активності</a:t>
            </a:r>
            <a:r>
              <a:rPr lang="ru-RU" dirty="0"/>
              <a:t> </a:t>
            </a:r>
            <a:r>
              <a:rPr lang="ru-RU" dirty="0" err="1"/>
              <a:t>компанії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вони </a:t>
            </a:r>
            <a:r>
              <a:rPr lang="ru-RU" dirty="0" err="1"/>
              <a:t>представляють</a:t>
            </a:r>
            <a:r>
              <a:rPr lang="ru-RU" dirty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801348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55BC220-7052-40B1-BECC-753C232AE5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Аналіз поведінкових манер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DBD534E-6AC6-45AC-B244-28D6702DB3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err="1"/>
              <a:t>Запам</a:t>
            </a:r>
            <a:r>
              <a:rPr lang="en-US" dirty="0"/>
              <a:t>’</a:t>
            </a:r>
            <a:r>
              <a:rPr lang="uk-UA" dirty="0" err="1"/>
              <a:t>ятовування</a:t>
            </a:r>
            <a:r>
              <a:rPr lang="uk-UA" dirty="0"/>
              <a:t> типових ситуацій, ризиків</a:t>
            </a:r>
          </a:p>
          <a:p>
            <a:r>
              <a:rPr lang="uk-UA" dirty="0"/>
              <a:t>Розуміння, наскільки контент був </a:t>
            </a:r>
            <a:r>
              <a:rPr lang="uk-UA" dirty="0" err="1"/>
              <a:t>валідним</a:t>
            </a:r>
            <a:endParaRPr lang="uk-UA" dirty="0"/>
          </a:p>
          <a:p>
            <a:r>
              <a:rPr lang="uk-UA" dirty="0"/>
              <a:t>Аналіз того, що треба покращити чи змінити</a:t>
            </a:r>
          </a:p>
          <a:p>
            <a:r>
              <a:rPr lang="uk-UA" dirty="0"/>
              <a:t>Синтез очікувань, реальних даних для модернізації, покращення блогу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0730755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823AB82-35F1-4DEE-B598-B140E32976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Які основні теми будуть підійматися?</a:t>
            </a:r>
          </a:p>
          <a:p>
            <a:r>
              <a:rPr lang="uk-UA" dirty="0"/>
              <a:t>Навіщо говорити про аудиторію?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225032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CFA9D5C-682D-4A38-9492-5C0A97D244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Аудиторія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8389A70-7C35-462B-A5A6-B2B5552215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Користувачі</a:t>
            </a:r>
          </a:p>
          <a:p>
            <a:r>
              <a:rPr lang="uk-UA" dirty="0"/>
              <a:t>Підписники</a:t>
            </a:r>
          </a:p>
          <a:p>
            <a:r>
              <a:rPr lang="uk-UA" dirty="0"/>
              <a:t>Відвідувачі</a:t>
            </a:r>
          </a:p>
          <a:p>
            <a:r>
              <a:rPr lang="uk-UA" dirty="0"/>
              <a:t>Друзі</a:t>
            </a:r>
          </a:p>
          <a:p>
            <a:r>
              <a:rPr lang="uk-UA" dirty="0"/>
              <a:t>Читачі / глядачі / слухачі</a:t>
            </a:r>
          </a:p>
        </p:txBody>
      </p:sp>
    </p:spTree>
    <p:extLst>
      <p:ext uri="{BB962C8B-B14F-4D97-AF65-F5344CB8AC3E}">
        <p14:creationId xmlns:p14="http://schemas.microsoft.com/office/powerpoint/2010/main" val="15428840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28334B7F-290E-4354-AC8F-0FF9B6F6C2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На які групи, можна поділити аудиторію?</a:t>
            </a:r>
          </a:p>
        </p:txBody>
      </p:sp>
      <p:pic>
        <p:nvPicPr>
          <p:cNvPr id="6" name="Місце для вмісту 5">
            <a:extLst>
              <a:ext uri="{FF2B5EF4-FFF2-40B4-BE49-F238E27FC236}">
                <a16:creationId xmlns:a16="http://schemas.microsoft.com/office/drawing/2014/main" id="{2F659DD2-F3E5-4F4B-81DD-43EDD08AB14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2371725"/>
            <a:ext cx="5476875" cy="3325018"/>
          </a:xfrm>
        </p:spPr>
      </p:pic>
    </p:spTree>
    <p:extLst>
      <p:ext uri="{BB962C8B-B14F-4D97-AF65-F5344CB8AC3E}">
        <p14:creationId xmlns:p14="http://schemas.microsoft.com/office/powerpoint/2010/main" val="31928188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1826F8E-DCEB-4A3A-B9F1-434B9B8DD4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Настрій (агресивний, добродушний, нейтральний)</a:t>
            </a:r>
          </a:p>
          <a:p>
            <a:r>
              <a:rPr lang="uk-UA" dirty="0" err="1"/>
              <a:t>Таргетинг</a:t>
            </a:r>
            <a:r>
              <a:rPr lang="uk-UA" dirty="0"/>
              <a:t> (вік, стать, регіон проживання)</a:t>
            </a:r>
          </a:p>
          <a:p>
            <a:r>
              <a:rPr lang="uk-UA" dirty="0"/>
              <a:t>В залежності від фінансового стану (платоспроможні чи ні)</a:t>
            </a:r>
          </a:p>
          <a:p>
            <a:r>
              <a:rPr lang="uk-UA" dirty="0"/>
              <a:t>Наявність емпіричного досвіду (мали досвід, чи ні, та чи був він успішним)</a:t>
            </a:r>
          </a:p>
          <a:p>
            <a:r>
              <a:rPr lang="uk-UA" dirty="0"/>
              <a:t>Активність (регулярна, час від часу, відсутня)</a:t>
            </a:r>
          </a:p>
          <a:p>
            <a:endParaRPr lang="uk-UA" dirty="0"/>
          </a:p>
          <a:p>
            <a:r>
              <a:rPr lang="uk-UA" dirty="0">
                <a:solidFill>
                  <a:schemeClr val="accent1"/>
                </a:solidFill>
              </a:rPr>
              <a:t>ЩО ДОЗВОЛЯЄ ГОВОРИТИ ПРО ВІДПОВІДНІСТЬ ТІЙ ЧИ ІНШІЙ РОЛІ?</a:t>
            </a:r>
          </a:p>
        </p:txBody>
      </p:sp>
    </p:spTree>
    <p:extLst>
      <p:ext uri="{BB962C8B-B14F-4D97-AF65-F5344CB8AC3E}">
        <p14:creationId xmlns:p14="http://schemas.microsoft.com/office/powerpoint/2010/main" val="1809921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Місце для вмісту 4">
            <a:extLst>
              <a:ext uri="{FF2B5EF4-FFF2-40B4-BE49-F238E27FC236}">
                <a16:creationId xmlns:a16="http://schemas.microsoft.com/office/drawing/2014/main" id="{F4715754-8EC8-45E6-9266-8CD91A02F5D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40860" t="15735" r="22311" b="6029"/>
          <a:stretch/>
        </p:blipFill>
        <p:spPr>
          <a:xfrm>
            <a:off x="4683967" y="419878"/>
            <a:ext cx="6195527" cy="6279502"/>
          </a:xfrm>
        </p:spPr>
      </p:pic>
    </p:spTree>
    <p:extLst>
      <p:ext uri="{BB962C8B-B14F-4D97-AF65-F5344CB8AC3E}">
        <p14:creationId xmlns:p14="http://schemas.microsoft.com/office/powerpoint/2010/main" val="31803268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83A1A5C-3BBF-40E8-805E-B31BE66912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Емпіричне дослідження проводилось в 2 етапи: І етап – виявлення особливостей активності та визначення типів користувачів соціальних медіа. Основним методом на даному етапі було глибинне інтерв’ю. ІІ етап – визначення відмінностей у співвідношенні різних типів користувачів для соціальних мереж (</a:t>
            </a:r>
            <a:r>
              <a:rPr lang="en-US" dirty="0"/>
              <a:t>Facebook, Instagram, Twitter) </a:t>
            </a:r>
            <a:r>
              <a:rPr lang="uk-UA" dirty="0"/>
              <a:t>та месенджерів (</a:t>
            </a:r>
            <a:r>
              <a:rPr lang="en-US" dirty="0"/>
              <a:t>Telegram, Viber). </a:t>
            </a:r>
            <a:r>
              <a:rPr lang="uk-UA" dirty="0"/>
              <a:t>Інформація на цьому етапі збиралась за допомогою методу експертних оцінок.</a:t>
            </a:r>
          </a:p>
        </p:txBody>
      </p:sp>
    </p:spTree>
    <p:extLst>
      <p:ext uri="{BB962C8B-B14F-4D97-AF65-F5344CB8AC3E}">
        <p14:creationId xmlns:p14="http://schemas.microsoft.com/office/powerpoint/2010/main" val="18597481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E153D0C-5A64-4268-AB38-538D71AA2D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7 показових рефлексій щодо соціальних медіа (2023)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21A3FA9-2E60-42CE-ADC1-8D54D6DD3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AutoNum type="arabicPeriod"/>
            </a:pPr>
            <a:r>
              <a:rPr lang="uk-UA" dirty="0"/>
              <a:t>Загальнодоступні і масові соціальні мережі існують вже більше 15 років і за цей час сформувалося ціле покоління людей, для яких соціальні медіа завжди були присутні в їхньому житті.</a:t>
            </a:r>
          </a:p>
          <a:p>
            <a:pPr marL="514350" indent="-514350">
              <a:buAutoNum type="arabicPeriod"/>
            </a:pPr>
            <a:r>
              <a:rPr lang="ru-RU" dirty="0"/>
              <a:t>Ядро </a:t>
            </a:r>
            <a:r>
              <a:rPr lang="ru-RU" dirty="0" err="1"/>
              <a:t>цільової</a:t>
            </a:r>
            <a:r>
              <a:rPr lang="ru-RU" dirty="0"/>
              <a:t> </a:t>
            </a:r>
            <a:r>
              <a:rPr lang="ru-RU" dirty="0" err="1"/>
              <a:t>аудиторії</a:t>
            </a:r>
            <a:r>
              <a:rPr lang="ru-RU" dirty="0"/>
              <a:t> </a:t>
            </a:r>
            <a:r>
              <a:rPr lang="ru-RU" dirty="0" err="1"/>
              <a:t>користувачів</a:t>
            </a:r>
            <a:r>
              <a:rPr lang="ru-RU" dirty="0"/>
              <a:t> </a:t>
            </a:r>
            <a:r>
              <a:rPr lang="ru-RU" dirty="0" err="1"/>
              <a:t>соціальних</a:t>
            </a:r>
            <a:r>
              <a:rPr lang="ru-RU" dirty="0"/>
              <a:t> </a:t>
            </a:r>
            <a:r>
              <a:rPr lang="ru-RU" dirty="0" err="1"/>
              <a:t>медіа</a:t>
            </a:r>
            <a:r>
              <a:rPr lang="ru-RU" dirty="0"/>
              <a:t> -  люди у </a:t>
            </a:r>
            <a:r>
              <a:rPr lang="ru-RU" dirty="0" err="1"/>
              <a:t>віці</a:t>
            </a:r>
            <a:r>
              <a:rPr lang="ru-RU" dirty="0"/>
              <a:t> 15–35 </a:t>
            </a:r>
            <a:r>
              <a:rPr lang="ru-RU" dirty="0" err="1"/>
              <a:t>років</a:t>
            </a:r>
            <a:r>
              <a:rPr lang="ru-RU" dirty="0"/>
              <a:t> з </a:t>
            </a:r>
            <a:r>
              <a:rPr lang="ru-RU" dirty="0" err="1"/>
              <a:t>чітко</a:t>
            </a:r>
            <a:r>
              <a:rPr lang="ru-RU" dirty="0"/>
              <a:t> </a:t>
            </a:r>
            <a:r>
              <a:rPr lang="ru-RU" dirty="0" err="1"/>
              <a:t>сформованими</a:t>
            </a:r>
            <a:r>
              <a:rPr lang="ru-RU" dirty="0"/>
              <a:t> </a:t>
            </a:r>
            <a:r>
              <a:rPr lang="ru-RU" dirty="0" err="1"/>
              <a:t>звичками</a:t>
            </a:r>
            <a:r>
              <a:rPr lang="ru-RU" dirty="0"/>
              <a:t>, потребами, </a:t>
            </a:r>
            <a:r>
              <a:rPr lang="ru-RU" dirty="0" err="1"/>
              <a:t>інтересами</a:t>
            </a:r>
            <a:r>
              <a:rPr lang="ru-RU" dirty="0"/>
              <a:t> в </a:t>
            </a:r>
            <a:r>
              <a:rPr lang="ru-RU" dirty="0" err="1"/>
              <a:t>мережевому</a:t>
            </a:r>
            <a:r>
              <a:rPr lang="ru-RU" dirty="0"/>
              <a:t> </a:t>
            </a:r>
            <a:r>
              <a:rPr lang="ru-RU" dirty="0" err="1"/>
              <a:t>просторі</a:t>
            </a:r>
            <a:r>
              <a:rPr lang="ru-RU" dirty="0"/>
              <a:t>.</a:t>
            </a:r>
          </a:p>
          <a:p>
            <a:pPr marL="514350" indent="-514350">
              <a:buAutoNum type="arabicPeriod"/>
            </a:pPr>
            <a:r>
              <a:rPr lang="uk-UA" dirty="0"/>
              <a:t>Глобальні соціальні мережі мають певні проблеми, пов’язані з істотними відмінностями у потребах користувачів різних вікових груп («нудний Фейсбук», «молодіжний </a:t>
            </a:r>
            <a:r>
              <a:rPr lang="uk-UA" dirty="0" err="1"/>
              <a:t>Інстаграм</a:t>
            </a:r>
            <a:r>
              <a:rPr lang="uk-UA" dirty="0"/>
              <a:t>». Як вихід – мати акаунти на декількох платформах.</a:t>
            </a:r>
          </a:p>
        </p:txBody>
      </p:sp>
    </p:spTree>
    <p:extLst>
      <p:ext uri="{BB962C8B-B14F-4D97-AF65-F5344CB8AC3E}">
        <p14:creationId xmlns:p14="http://schemas.microsoft.com/office/powerpoint/2010/main" val="23222863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7A7D7BC5-56CD-46D7-9C84-D14D24F29D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4. </a:t>
            </a:r>
            <a:r>
              <a:rPr lang="ru-RU" dirty="0" err="1"/>
              <a:t>Наявність</a:t>
            </a:r>
            <a:r>
              <a:rPr lang="ru-RU" dirty="0"/>
              <a:t> </a:t>
            </a:r>
            <a:r>
              <a:rPr lang="ru-RU" dirty="0" err="1"/>
              <a:t>кризи</a:t>
            </a:r>
            <a:r>
              <a:rPr lang="ru-RU" dirty="0"/>
              <a:t> </a:t>
            </a:r>
            <a:r>
              <a:rPr lang="ru-RU" dirty="0" err="1"/>
              <a:t>довіри</a:t>
            </a:r>
            <a:r>
              <a:rPr lang="ru-RU" dirty="0"/>
              <a:t> </a:t>
            </a:r>
            <a:r>
              <a:rPr lang="ru-RU" dirty="0" err="1"/>
              <a:t>користувачів</a:t>
            </a:r>
            <a:r>
              <a:rPr lang="ru-RU" dirty="0"/>
              <a:t> до </a:t>
            </a:r>
            <a:r>
              <a:rPr lang="ru-RU" dirty="0" err="1"/>
              <a:t>соціальних</a:t>
            </a:r>
            <a:r>
              <a:rPr lang="ru-RU" dirty="0"/>
              <a:t> </a:t>
            </a:r>
            <a:r>
              <a:rPr lang="ru-RU" dirty="0" err="1"/>
              <a:t>медіа</a:t>
            </a:r>
            <a:r>
              <a:rPr lang="ru-RU" dirty="0"/>
              <a:t>. Зараз у </a:t>
            </a:r>
            <a:r>
              <a:rPr lang="ru-RU" dirty="0" err="1"/>
              <a:t>пріоритеті</a:t>
            </a:r>
            <a:r>
              <a:rPr lang="ru-RU" dirty="0"/>
              <a:t> </a:t>
            </a:r>
            <a:r>
              <a:rPr lang="ru-RU" dirty="0" err="1"/>
              <a:t>оперативність</a:t>
            </a:r>
            <a:r>
              <a:rPr lang="ru-RU" dirty="0"/>
              <a:t>, а не </a:t>
            </a:r>
            <a:r>
              <a:rPr lang="ru-RU" dirty="0" err="1"/>
              <a:t>перевіренність</a:t>
            </a:r>
            <a:r>
              <a:rPr lang="ru-RU" dirty="0"/>
              <a:t> </a:t>
            </a:r>
            <a:r>
              <a:rPr lang="ru-RU" dirty="0" err="1"/>
              <a:t>фактів</a:t>
            </a:r>
            <a:r>
              <a:rPr lang="ru-RU" dirty="0"/>
              <a:t>.</a:t>
            </a:r>
          </a:p>
          <a:p>
            <a:r>
              <a:rPr lang="ru-RU" dirty="0"/>
              <a:t>5. </a:t>
            </a:r>
            <a:r>
              <a:rPr lang="ru-RU" dirty="0" err="1"/>
              <a:t>Зростає</a:t>
            </a:r>
            <a:r>
              <a:rPr lang="ru-RU" dirty="0"/>
              <a:t> </a:t>
            </a:r>
            <a:r>
              <a:rPr lang="ru-RU" dirty="0" err="1"/>
              <a:t>загроза</a:t>
            </a:r>
            <a:r>
              <a:rPr lang="ru-RU" dirty="0"/>
              <a:t> </a:t>
            </a:r>
            <a:r>
              <a:rPr lang="ru-RU" dirty="0" err="1"/>
              <a:t>витоку</a:t>
            </a:r>
            <a:r>
              <a:rPr lang="ru-RU" dirty="0"/>
              <a:t> </a:t>
            </a:r>
            <a:r>
              <a:rPr lang="ru-RU" dirty="0" err="1"/>
              <a:t>персональних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. За результатами </a:t>
            </a:r>
            <a:r>
              <a:rPr lang="ru-RU" dirty="0" err="1"/>
              <a:t>дослідження</a:t>
            </a:r>
            <a:r>
              <a:rPr lang="ru-RU" dirty="0"/>
              <a:t> </a:t>
            </a:r>
            <a:r>
              <a:rPr lang="ru-RU" dirty="0" err="1"/>
              <a:t>компанії</a:t>
            </a:r>
            <a:r>
              <a:rPr lang="ru-RU" dirty="0"/>
              <a:t> </a:t>
            </a:r>
            <a:r>
              <a:rPr lang="ru-RU" dirty="0" err="1"/>
              <a:t>Edelman</a:t>
            </a:r>
            <a:r>
              <a:rPr lang="ru-RU" dirty="0"/>
              <a:t>, в </a:t>
            </a:r>
            <a:r>
              <a:rPr lang="ru-RU" dirty="0" err="1"/>
              <a:t>якому</a:t>
            </a:r>
            <a:r>
              <a:rPr lang="ru-RU" dirty="0"/>
              <a:t>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встановлено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через кризу </a:t>
            </a:r>
            <a:r>
              <a:rPr lang="ru-RU" dirty="0" err="1"/>
              <a:t>довіри</a:t>
            </a:r>
            <a:r>
              <a:rPr lang="ru-RU" dirty="0"/>
              <a:t> до </a:t>
            </a:r>
            <a:r>
              <a:rPr lang="ru-RU" dirty="0" err="1"/>
              <a:t>соціальних</a:t>
            </a:r>
            <a:r>
              <a:rPr lang="ru-RU" dirty="0"/>
              <a:t> </a:t>
            </a:r>
            <a:r>
              <a:rPr lang="ru-RU" dirty="0" err="1"/>
              <a:t>медіа</a:t>
            </a:r>
            <a:r>
              <a:rPr lang="ru-RU" dirty="0"/>
              <a:t> (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скандалів</a:t>
            </a:r>
            <a:r>
              <a:rPr lang="ru-RU" dirty="0"/>
              <a:t>, </a:t>
            </a:r>
            <a:r>
              <a:rPr lang="ru-RU" dirty="0" err="1"/>
              <a:t>пов’язаних</a:t>
            </a:r>
            <a:r>
              <a:rPr lang="ru-RU" dirty="0"/>
              <a:t> з </a:t>
            </a:r>
            <a:r>
              <a:rPr lang="ru-RU" dirty="0" err="1"/>
              <a:t>витоком</a:t>
            </a:r>
            <a:r>
              <a:rPr lang="ru-RU" dirty="0"/>
              <a:t> </a:t>
            </a:r>
            <a:r>
              <a:rPr lang="ru-RU" dirty="0" err="1"/>
              <a:t>особистих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) </a:t>
            </a:r>
            <a:r>
              <a:rPr lang="ru-RU" dirty="0" err="1"/>
              <a:t>більше</a:t>
            </a:r>
            <a:r>
              <a:rPr lang="ru-RU" dirty="0"/>
              <a:t> 40 % </a:t>
            </a:r>
            <a:r>
              <a:rPr lang="ru-RU" dirty="0" err="1"/>
              <a:t>користувачів</a:t>
            </a:r>
            <a:r>
              <a:rPr lang="ru-RU" dirty="0"/>
              <a:t> за </a:t>
            </a:r>
            <a:r>
              <a:rPr lang="ru-RU" dirty="0" err="1"/>
              <a:t>останні</a:t>
            </a:r>
            <a:r>
              <a:rPr lang="ru-RU" dirty="0"/>
              <a:t> 2 роки </a:t>
            </a:r>
            <a:r>
              <a:rPr lang="ru-RU" dirty="0" err="1"/>
              <a:t>видалили</a:t>
            </a:r>
            <a:r>
              <a:rPr lang="ru-RU" dirty="0"/>
              <a:t> </a:t>
            </a:r>
            <a:r>
              <a:rPr lang="ru-RU" dirty="0" err="1"/>
              <a:t>хоча</a:t>
            </a:r>
            <a:r>
              <a:rPr lang="ru-RU" dirty="0"/>
              <a:t> б 1 аккаунт в </a:t>
            </a:r>
            <a:r>
              <a:rPr lang="ru-RU" dirty="0" err="1"/>
              <a:t>якійсь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мереж.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297728946"/>
      </p:ext>
    </p:extLst>
  </p:cSld>
  <p:clrMapOvr>
    <a:masterClrMapping/>
  </p:clrMapOvr>
</p:sld>
</file>

<file path=ppt/theme/theme1.xml><?xml version="1.0" encoding="utf-8"?>
<a:theme xmlns:a="http://schemas.openxmlformats.org/drawingml/2006/main" name="Галерея">
  <a:themeElements>
    <a:clrScheme name="Галерея">
      <a:dk1>
        <a:sysClr val="windowText" lastClr="000000"/>
      </a:dk1>
      <a:lt1>
        <a:sysClr val="window" lastClr="FFFFFF"/>
      </a:lt1>
      <a:dk2>
        <a:srgbClr val="454545"/>
      </a:dk2>
      <a:lt2>
        <a:srgbClr val="EDEBE7"/>
      </a:lt2>
      <a:accent1>
        <a:srgbClr val="5FA534"/>
      </a:accent1>
      <a:accent2>
        <a:srgbClr val="DCAB34"/>
      </a:accent2>
      <a:accent3>
        <a:srgbClr val="D26D23"/>
      </a:accent3>
      <a:accent4>
        <a:srgbClr val="972323"/>
      </a:accent4>
      <a:accent5>
        <a:srgbClr val="236797"/>
      </a:accent5>
      <a:accent6>
        <a:srgbClr val="2FB6C6"/>
      </a:accent6>
      <a:hlink>
        <a:srgbClr val="8FC639"/>
      </a:hlink>
      <a:folHlink>
        <a:srgbClr val="E7C272"/>
      </a:folHlink>
    </a:clrScheme>
    <a:fontScheme name="Галерея">
      <a:majorFont>
        <a:latin typeface="Palatino Linotype" panose="020405020505050303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алерея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AC464412-510E-4F2B-8947-A0DDBD02899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31</TotalTime>
  <Words>460</Words>
  <Application>Microsoft Office PowerPoint</Application>
  <PresentationFormat>Широкий екран</PresentationFormat>
  <Paragraphs>31</Paragraphs>
  <Slides>12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12</vt:i4>
      </vt:variant>
    </vt:vector>
  </HeadingPairs>
  <TitlesOfParts>
    <vt:vector size="16" baseType="lpstr">
      <vt:lpstr>Arial</vt:lpstr>
      <vt:lpstr>Palatino Linotype</vt:lpstr>
      <vt:lpstr>Times New Roman</vt:lpstr>
      <vt:lpstr>Галерея</vt:lpstr>
      <vt:lpstr>Користувачі соціальних медіа:  основний підхід до типологізації </vt:lpstr>
      <vt:lpstr>Презентація PowerPoint</vt:lpstr>
      <vt:lpstr>Аудиторія</vt:lpstr>
      <vt:lpstr>На які групи, можна поділити аудиторію?</vt:lpstr>
      <vt:lpstr>Презентація PowerPoint</vt:lpstr>
      <vt:lpstr>Презентація PowerPoint</vt:lpstr>
      <vt:lpstr>Презентація PowerPoint</vt:lpstr>
      <vt:lpstr>7 показових рефлексій щодо соціальних медіа (2023)</vt:lpstr>
      <vt:lpstr>Презентація PowerPoint</vt:lpstr>
      <vt:lpstr>Презентація PowerPoint</vt:lpstr>
      <vt:lpstr>Презентація PowerPoint</vt:lpstr>
      <vt:lpstr>Аналіз поведінкових манер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Користувачі соціальних медіа: основний підхід до типологізації </dc:title>
  <dc:creator>Слава</dc:creator>
  <cp:lastModifiedBy>Слава</cp:lastModifiedBy>
  <cp:revision>4</cp:revision>
  <dcterms:created xsi:type="dcterms:W3CDTF">2023-09-11T08:00:57Z</dcterms:created>
  <dcterms:modified xsi:type="dcterms:W3CDTF">2023-10-09T07:03:17Z</dcterms:modified>
</cp:coreProperties>
</file>