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7"/>
  </p:notesMasterIdLst>
  <p:sldIdLst>
    <p:sldId id="256" r:id="rId2"/>
    <p:sldId id="290" r:id="rId3"/>
    <p:sldId id="292" r:id="rId4"/>
    <p:sldId id="293" r:id="rId5"/>
    <p:sldId id="29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20F"/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25" autoAdjust="0"/>
    <p:restoredTop sz="65769" autoAdjust="0"/>
  </p:normalViewPr>
  <p:slideViewPr>
    <p:cSldViewPr snapToGrid="0">
      <p:cViewPr varScale="1">
        <p:scale>
          <a:sx n="71" d="100"/>
          <a:sy n="71" d="100"/>
        </p:scale>
        <p:origin x="66" y="2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x-none" smtClean="0"/>
              <a:pPr/>
              <a:t>19.10.2025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5521F-5DF8-416B-B6FE-33876C05932B}" type="slidenum">
              <a:rPr lang="x-none" smtClean="0"/>
              <a:pPr/>
              <a:t>2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46343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5521F-5DF8-416B-B6FE-33876C05932B}" type="slidenum">
              <a:rPr lang="x-none" smtClean="0"/>
              <a:pPr/>
              <a:t>5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32370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35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0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36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6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5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50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94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5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89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07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7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617" y="386303"/>
            <a:ext cx="7051354" cy="2511642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uk-UA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ЗА ВИБОРОМ СТУДЕНТА: </a:t>
            </a:r>
            <a:r>
              <a:rPr lang="uk-UA" sz="3200" b="1" i="1" dirty="0" smtClean="0">
                <a:solidFill>
                  <a:schemeClr val="accent2"/>
                </a:solidFill>
                <a:latin typeface="Cambria" panose="02040503050406030204" pitchFamily="18" charset="0"/>
              </a:rPr>
              <a:t/>
            </a:r>
            <a:br>
              <a:rPr lang="uk-UA" sz="3200" b="1" i="1" dirty="0" smtClean="0">
                <a:solidFill>
                  <a:schemeClr val="accent2"/>
                </a:solidFill>
                <a:latin typeface="Cambria" panose="02040503050406030204" pitchFamily="18" charset="0"/>
              </a:rPr>
            </a:br>
            <a:r>
              <a:rPr lang="uk-UA" sz="3200" b="1" i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uk-UA" sz="3200" b="1" i="1" dirty="0" smtClean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uk-UA" sz="36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«</a:t>
            </a:r>
            <a:r>
              <a:rPr lang="ru-RU" sz="36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АКТУАЛЬНІ ПРОБЛЕМИ МІЖНАРОДНОГО ГУМАНІТАРНОГО ПРАВА</a:t>
            </a:r>
            <a:r>
              <a:rPr lang="uk-UA" sz="36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»</a:t>
            </a:r>
            <a:endParaRPr lang="uk-UA" sz="36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271" y="3601780"/>
            <a:ext cx="11455883" cy="235044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algn="ctr"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розробник дисципліни, лектор:</a:t>
            </a:r>
          </a:p>
          <a:p>
            <a:pPr algn="ctr">
              <a:spcBef>
                <a:spcPts val="0"/>
              </a:spcBef>
            </a:pPr>
            <a:r>
              <a:rPr lang="uk-UA" sz="2400" b="1" i="1" dirty="0" err="1" smtClean="0">
                <a:solidFill>
                  <a:srgbClr val="C00000"/>
                </a:solidFill>
                <a:latin typeface="Cambria" panose="02040503050406030204" pitchFamily="18" charset="0"/>
              </a:rPr>
              <a:t>Рекотов</a:t>
            </a:r>
            <a:r>
              <a:rPr lang="uk-UA" sz="24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 Петро Валентинович</a:t>
            </a:r>
            <a:endParaRPr lang="en-US" sz="2400" b="1" i="1" dirty="0" smtClean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algn="ctr">
              <a:spcBef>
                <a:spcPts val="0"/>
              </a:spcBef>
            </a:pPr>
            <a:r>
              <a:rPr lang="uk-UA" sz="2400" i="1" dirty="0" smtClean="0">
                <a:latin typeface="Cambria" panose="02040503050406030204" pitchFamily="18" charset="0"/>
              </a:rPr>
              <a:t>кандидат юридичних наук, доцент, </a:t>
            </a:r>
            <a:endParaRPr lang="uk-UA" sz="2400" i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>
              <a:spcBef>
                <a:spcPts val="0"/>
              </a:spcBef>
            </a:pP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ДОЦЕНТ кафедри інформаційної економіки, підприємництва та фінансів</a:t>
            </a:r>
          </a:p>
          <a:p>
            <a:pPr algn="ctr">
              <a:spcBef>
                <a:spcPts val="0"/>
              </a:spcBef>
            </a:pP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Інженерний </a:t>
            </a:r>
            <a:r>
              <a:rPr lang="uk-UA" sz="2400" i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навчально-науковИЙ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інститут </a:t>
            </a:r>
            <a:r>
              <a:rPr lang="uk-UA" sz="2400" i="1" cap="none" dirty="0" smtClean="0">
                <a:solidFill>
                  <a:schemeClr val="tx1"/>
                </a:solidFill>
                <a:latin typeface="Cambria" panose="02040503050406030204" pitchFamily="18" charset="0"/>
              </a:rPr>
              <a:t>ім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. </a:t>
            </a:r>
            <a:r>
              <a:rPr lang="uk-UA" sz="2400" i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ю.м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. Потебні</a:t>
            </a:r>
          </a:p>
          <a:p>
            <a:pPr algn="ctr">
              <a:spcBef>
                <a:spcPts val="0"/>
              </a:spcBef>
            </a:pP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університету</a:t>
            </a:r>
            <a:endParaRPr lang="uk-UA" sz="2400" dirty="0" smtClean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</p:txBody>
      </p:sp>
      <p:pic>
        <p:nvPicPr>
          <p:cNvPr id="7" name="Рисунок 6" descr="G:\ДОКУМЕНТИ   14.07.18\РЕКОТОВ ЗДІА\ФОТО\Рекотов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8424" y="0"/>
            <a:ext cx="2743200" cy="34938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0630" y="1831815"/>
            <a:ext cx="1206137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4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Мета</a:t>
            </a:r>
            <a:r>
              <a:rPr lang="uk-UA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uk-UA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lang="uk-UA" sz="2400" i="1" dirty="0">
                <a:latin typeface="Cambria" panose="02040503050406030204" pitchFamily="18" charset="0"/>
                <a:ea typeface="Cambria" panose="02040503050406030204" pitchFamily="18" charset="0"/>
              </a:rPr>
              <a:t>формування </a:t>
            </a:r>
            <a:r>
              <a:rPr lang="ru-RU" sz="2400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знань</a:t>
            </a:r>
            <a:r>
              <a:rPr lang="ru-RU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про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правове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регулювання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поведінки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воюючих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цивільного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населення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, а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також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захисту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прав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людини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під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час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збройних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конфліктів</a:t>
            </a:r>
            <a:r>
              <a:rPr lang="ru-RU" sz="2400" i="1" dirty="0" smtClean="0">
                <a:latin typeface="Times New Roman"/>
                <a:ea typeface="MS Mincho"/>
              </a:rPr>
              <a:t>.</a:t>
            </a:r>
            <a:endParaRPr lang="uk-UA" sz="2400" i="1" dirty="0" smtClean="0">
              <a:latin typeface="Times New Roman"/>
              <a:ea typeface="MS Mincho"/>
            </a:endParaRPr>
          </a:p>
          <a:p>
            <a:pPr indent="457200" algn="just"/>
            <a:r>
              <a:rPr lang="uk-UA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Основними завданнями </a:t>
            </a:r>
            <a:r>
              <a:rPr lang="uk-UA" sz="2400" i="1" dirty="0">
                <a:latin typeface="Cambria" panose="02040503050406030204" pitchFamily="18" charset="0"/>
                <a:ea typeface="Cambria" panose="02040503050406030204" pitchFamily="18" charset="0"/>
              </a:rPr>
              <a:t>вивчення </a:t>
            </a:r>
            <a:r>
              <a:rPr lang="uk-UA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дисципліни «</a:t>
            </a:r>
            <a:r>
              <a:rPr lang="ru-RU" sz="2400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Актуальні</a:t>
            </a:r>
            <a:r>
              <a:rPr lang="ru-RU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проблеми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міжнародного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гуманітарного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права</a:t>
            </a:r>
            <a:r>
              <a:rPr lang="uk-UA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» </a:t>
            </a:r>
            <a:r>
              <a:rPr lang="uk-UA" sz="2400" i="1" dirty="0">
                <a:latin typeface="Cambria" panose="02040503050406030204" pitchFamily="18" charset="0"/>
                <a:ea typeface="Cambria" panose="02040503050406030204" pitchFamily="18" charset="0"/>
              </a:rPr>
              <a:t>є</a:t>
            </a:r>
            <a:r>
              <a:rPr lang="uk-UA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uk-UA" sz="2400" i="1" dirty="0">
                <a:latin typeface="Cambria" panose="02040503050406030204" pitchFamily="18" charset="0"/>
                <a:ea typeface="Cambria" panose="02040503050406030204" pitchFamily="18" charset="0"/>
              </a:rPr>
              <a:t>- засвоєння студентами сутності, ролі, принципів та основних методів </a:t>
            </a:r>
            <a:r>
              <a:rPr lang="uk-UA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міжнародного гуманітарного </a:t>
            </a:r>
            <a:r>
              <a:rPr lang="uk-UA" sz="2400" i="1" dirty="0">
                <a:latin typeface="Cambria" panose="02040503050406030204" pitchFamily="18" charset="0"/>
                <a:ea typeface="Cambria" panose="02040503050406030204" pitchFamily="18" charset="0"/>
              </a:rPr>
              <a:t>права; </a:t>
            </a:r>
            <a:r>
              <a:rPr lang="uk-UA" sz="2400" i="1" dirty="0"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lang="uk-UA" sz="2400" i="1" dirty="0">
                <a:latin typeface="Cambria" panose="02040503050406030204" pitchFamily="18" charset="0"/>
                <a:ea typeface="Cambria" panose="02040503050406030204" pitchFamily="18" charset="0"/>
              </a:rPr>
              <a:t>ознайомлення з </a:t>
            </a:r>
            <a:r>
              <a:rPr lang="uk-UA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принципами 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міжнародного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гуманітарного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права; - </a:t>
            </a:r>
            <a:r>
              <a:rPr lang="ru-RU" sz="2400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механізмом</a:t>
            </a:r>
            <a:r>
              <a:rPr lang="ru-RU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дії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міжнародного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гуманітарного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права та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його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впливом</a:t>
            </a:r>
            <a:r>
              <a:rPr lang="ru-RU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на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міжнародні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відносини</a:t>
            </a:r>
            <a:r>
              <a:rPr lang="ru-RU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r>
              <a:rPr lang="uk-UA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змістом </a:t>
            </a:r>
            <a:r>
              <a:rPr lang="ru-RU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норм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міжнародного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права,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діють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в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період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збройних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конфліктів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проблемами, </a:t>
            </a:r>
            <a:r>
              <a:rPr lang="ru-RU" sz="2400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пов’язаними</a:t>
            </a:r>
            <a:r>
              <a:rPr lang="ru-RU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з практикою </a:t>
            </a:r>
            <a:r>
              <a:rPr lang="ru-RU" sz="2400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їх</a:t>
            </a:r>
            <a:r>
              <a:rPr lang="ru-RU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застосування</a:t>
            </a:r>
            <a:r>
              <a:rPr lang="ru-RU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суб'єктами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міжнародного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гуманітарного</a:t>
            </a:r>
            <a:r>
              <a:rPr lang="ru-RU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права</a:t>
            </a:r>
            <a:r>
              <a:rPr lang="uk-UA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30630" y="100734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Мета та завдання викладання дисципліни 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АКТУАЛЬНІ ПРОБЛЕМИ МІЖНАРОДНОГО ГУМАНІТАРНОГО ПРАВА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»</a:t>
            </a:r>
            <a:endParaRPr lang="uk-UA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-18604" y="0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ОЧІКУВАНІ РЕЗУЛЬТАТИ </a:t>
            </a:r>
            <a:r>
              <a:rPr lang="uk-UA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ВИВЧеННЯ</a:t>
            </a:r>
            <a:r>
              <a:rPr lang="en-US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дисципліни</a:t>
            </a:r>
            <a:b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АКТУАЛЬНІ ПРОБЛЕМИ МІЖНАРОДНОГО ГУМАНІТАРНОГО ПРАВА</a:t>
            </a:r>
            <a:r>
              <a:rPr lang="uk-UA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»</a:t>
            </a:r>
            <a:endParaRPr lang="uk-UA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6603" y="2186284"/>
            <a:ext cx="1159068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У разі успішного завершення курсу студент зможе:</a:t>
            </a: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оцінюючи </a:t>
            </a:r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зміст </a:t>
            </a:r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та стан правовідносин;</a:t>
            </a: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-	визначати юридичні поняття та встановлювати зв’язки між ними;</a:t>
            </a: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-	розрізняти зміст та структуру </a:t>
            </a:r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відповідних правовідносин</a:t>
            </a:r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-	користуватись нормативно-правовими </a:t>
            </a:r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джерелами міжнародного гуманітарного права, </a:t>
            </a:r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розрізняти їх за юридичною силою;</a:t>
            </a: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-	аналізувати окремі ситуації та кваліфікувати дії їх </a:t>
            </a:r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учасників збройних конфліктів; </a:t>
            </a:r>
            <a:endParaRPr lang="uk-UA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-	орієнтуватися з питань правового характеру обраної професії</a:t>
            </a: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-	працювати з науковою та методичною літературою, </a:t>
            </a:r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першоджерелами</a:t>
            </a:r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, критично </a:t>
            </a:r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			оцінюючи </a:t>
            </a:r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їх зміст та стан правовідносин;</a:t>
            </a: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-	аргументовано відстоювати свої погляди, брати участь у дискусії, користуючись </a:t>
            </a:r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	понятійним </a:t>
            </a:r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апаратом юридичної </a:t>
            </a:r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науки.	</a:t>
            </a:r>
            <a:endParaRPr lang="uk-UA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96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" y="87086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ОСНОВНІ НАВЧАЛЬНІ </a:t>
            </a: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РЕСУРСИ ДИСЦИПЛІНИ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«АКТУАЛЬНІ ПРОБЛЕМИ МІЖНАРОДНОГО ГУМАНІТАРНОГО ПРАВА»</a:t>
            </a:r>
            <a:endParaRPr lang="uk-UA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3015" y="2186285"/>
            <a:ext cx="10946727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600" b="1" i="1" dirty="0">
                <a:latin typeface="Cambria" panose="02040503050406030204" pitchFamily="18" charset="0"/>
                <a:ea typeface="Cambria" panose="02040503050406030204" pitchFamily="18" charset="0"/>
              </a:rPr>
              <a:t>Матеріали до лекцій</a:t>
            </a:r>
            <a:r>
              <a:rPr lang="uk-UA" sz="2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uk-UA" sz="2600" b="1" i="1" dirty="0">
                <a:latin typeface="Cambria" panose="02040503050406030204" pitchFamily="18" charset="0"/>
                <a:ea typeface="Cambria" panose="02040503050406030204" pitchFamily="18" charset="0"/>
              </a:rPr>
              <a:t>методичні рекомендації до самостійної </a:t>
            </a:r>
            <a:r>
              <a:rPr lang="uk-UA" sz="2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роботи, </a:t>
            </a:r>
            <a:r>
              <a:rPr lang="uk-UA" sz="2600" b="1" i="1" dirty="0">
                <a:latin typeface="Cambria" panose="02040503050406030204" pitchFamily="18" charset="0"/>
                <a:ea typeface="Cambria" panose="02040503050406030204" pitchFamily="18" charset="0"/>
              </a:rPr>
              <a:t>методичні рекомендації до виконання індивідуальних письмових завдань (ІПЗ – есе, рефератів) та індивідуальних дослідних завдань (ІДЗ) розміщені на платформі </a:t>
            </a:r>
            <a:r>
              <a:rPr lang="en-US" sz="2600" b="1" i="1" dirty="0">
                <a:latin typeface="Cambria" panose="02040503050406030204" pitchFamily="18" charset="0"/>
                <a:ea typeface="Cambria" panose="02040503050406030204" pitchFamily="18" charset="0"/>
              </a:rPr>
              <a:t>Moodle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769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" y="87086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КОНТРОЛЬНІ </a:t>
            </a: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ЗАХОДИ ПО дисципліні 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АКТУАЛЬНІ ПРОБЛЕМИ МІЖНАРОДНОГО ГУМАНІТАРНОГО ПРАВА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»</a:t>
            </a:r>
            <a:endParaRPr lang="uk-UA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8259" y="2097740"/>
            <a:ext cx="1187311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000" b="1" i="1" dirty="0" err="1">
                <a:latin typeface="Times New Roman" panose="02020603050405020304" pitchFamily="18" charset="0"/>
                <a:ea typeface="MS Mincho"/>
              </a:rPr>
              <a:t>Обов</a:t>
            </a:r>
            <a:r>
              <a:rPr lang="ru-RU" sz="2000" b="1" i="1" dirty="0">
                <a:latin typeface="Times New Roman" panose="02020603050405020304" pitchFamily="18" charset="0"/>
                <a:ea typeface="MS Mincho"/>
              </a:rPr>
              <a:t>’</a:t>
            </a:r>
            <a:r>
              <a:rPr lang="uk-UA" sz="2000" b="1" i="1" dirty="0" err="1">
                <a:latin typeface="Times New Roman" panose="02020603050405020304" pitchFamily="18" charset="0"/>
                <a:ea typeface="MS Mincho"/>
              </a:rPr>
              <a:t>язкові</a:t>
            </a:r>
            <a:r>
              <a:rPr lang="uk-UA" sz="2000" b="1" i="1" dirty="0">
                <a:latin typeface="Times New Roman" panose="02020603050405020304" pitchFamily="18" charset="0"/>
                <a:ea typeface="MS Mincho"/>
              </a:rPr>
              <a:t> види роботи:</a:t>
            </a:r>
            <a:endParaRPr lang="ru-RU" sz="2000" dirty="0"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latin typeface="Times New Roman" panose="02020603050405020304" pitchFamily="18" charset="0"/>
                <a:ea typeface="MS Mincho"/>
              </a:rPr>
              <a:t>Тестування </a:t>
            </a:r>
            <a:r>
              <a:rPr lang="uk-UA" sz="2000" i="1" dirty="0">
                <a:latin typeface="Times New Roman" panose="02020603050405020304" pitchFamily="18" charset="0"/>
                <a:ea typeface="MS Mincho"/>
              </a:rPr>
              <a:t>(</a:t>
            </a:r>
            <a:r>
              <a:rPr lang="en-US" sz="2000" i="1" dirty="0">
                <a:latin typeface="Times New Roman" panose="02020603050405020304" pitchFamily="18" charset="0"/>
                <a:ea typeface="MS Mincho"/>
              </a:rPr>
              <a:t>max </a:t>
            </a:r>
            <a:r>
              <a:rPr lang="ru-RU" sz="2000" b="1" i="1" dirty="0">
                <a:latin typeface="Times New Roman" panose="02020603050405020304" pitchFamily="18" charset="0"/>
                <a:ea typeface="MS Mincho"/>
              </a:rPr>
              <a:t>10</a:t>
            </a:r>
            <a:r>
              <a:rPr lang="ru-RU" sz="2000" i="1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uk-UA" sz="2000" i="1" dirty="0">
                <a:latin typeface="Times New Roman" panose="02020603050405020304" pitchFamily="18" charset="0"/>
                <a:ea typeface="MS Mincho"/>
              </a:rPr>
              <a:t>балів)</a:t>
            </a:r>
            <a:r>
              <a:rPr lang="uk-UA" sz="2000" b="1" i="1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uk-UA" sz="2000" i="1" dirty="0">
                <a:latin typeface="Times New Roman" panose="02020603050405020304" pitchFamily="18" charset="0"/>
                <a:ea typeface="MS Mincho"/>
              </a:rPr>
              <a:t>– чотири рази на семестр, наприкінці кожного змістового модуля курсу за матеріалом вивчених тем.</a:t>
            </a:r>
            <a:endParaRPr lang="ru-RU" sz="2000" dirty="0"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latin typeface="Times New Roman" panose="02020603050405020304" pitchFamily="18" charset="0"/>
                <a:ea typeface="MS Mincho"/>
              </a:rPr>
              <a:t>Індивідуальне письмове завдання</a:t>
            </a:r>
            <a:r>
              <a:rPr lang="uk-UA" sz="2000" i="1" dirty="0">
                <a:latin typeface="Times New Roman" panose="02020603050405020304" pitchFamily="18" charset="0"/>
                <a:ea typeface="MS Mincho"/>
              </a:rPr>
              <a:t> у вигляді есе (</a:t>
            </a:r>
            <a:r>
              <a:rPr lang="en-US" sz="2000" i="1" dirty="0">
                <a:latin typeface="Times New Roman" panose="02020603050405020304" pitchFamily="18" charset="0"/>
                <a:ea typeface="MS Mincho"/>
              </a:rPr>
              <a:t>max</a:t>
            </a:r>
            <a:r>
              <a:rPr lang="ru-RU" sz="2000" i="1" dirty="0">
                <a:latin typeface="Times New Roman" panose="02020603050405020304" pitchFamily="18" charset="0"/>
                <a:ea typeface="MS Mincho"/>
              </a:rPr>
              <a:t> 5 </a:t>
            </a:r>
            <a:r>
              <a:rPr lang="uk-UA" sz="2000" i="1" dirty="0">
                <a:latin typeface="Times New Roman" panose="02020603050405020304" pitchFamily="18" charset="0"/>
                <a:ea typeface="MS Mincho"/>
              </a:rPr>
              <a:t>балів) виконується чотири рази на семестр, наприкінці кожного змістового модуля курсу. Теми есе узгоджуються з викладачем. Усі письмові завдання подаються виключно через платформу </a:t>
            </a:r>
            <a:r>
              <a:rPr lang="en-US" sz="2000" i="1" dirty="0">
                <a:latin typeface="Times New Roman" panose="02020603050405020304" pitchFamily="18" charset="0"/>
                <a:ea typeface="MS Mincho"/>
              </a:rPr>
              <a:t>Moodle</a:t>
            </a:r>
            <a:r>
              <a:rPr lang="uk-UA" sz="2000" i="1" dirty="0">
                <a:latin typeface="Times New Roman" panose="02020603050405020304" pitchFamily="18" charset="0"/>
                <a:ea typeface="MS Mincho"/>
              </a:rPr>
              <a:t>.</a:t>
            </a:r>
            <a:endParaRPr lang="ru-RU" sz="2000" dirty="0">
              <a:latin typeface="Times New Roman" panose="02020603050405020304" pitchFamily="18" charset="0"/>
              <a:ea typeface="MS Mincho"/>
            </a:endParaRPr>
          </a:p>
          <a:p>
            <a:pPr algn="just"/>
            <a:r>
              <a:rPr lang="uk-UA" sz="2000" i="1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Вимоги та практичні рекомендації до написання рефератів та </a:t>
            </a:r>
            <a:r>
              <a:rPr lang="uk-UA" sz="2000" i="1" dirty="0">
                <a:latin typeface="Times New Roman" panose="02020603050405020304" pitchFamily="18" charset="0"/>
                <a:ea typeface="MS Mincho"/>
              </a:rPr>
              <a:t>есе див. на сторінці курсу у </a:t>
            </a:r>
            <a:r>
              <a:rPr lang="en-US" sz="2000" i="1" dirty="0">
                <a:latin typeface="Times New Roman" panose="02020603050405020304" pitchFamily="18" charset="0"/>
                <a:ea typeface="MS Mincho"/>
              </a:rPr>
              <a:t>Moodle</a:t>
            </a:r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pPr algn="just"/>
            <a:r>
              <a:rPr lang="uk-UA" sz="2000" b="1" i="1" dirty="0">
                <a:latin typeface="Cambria" panose="02040503050406030204" pitchFamily="18" charset="0"/>
                <a:ea typeface="Cambria" panose="02040503050406030204" pitchFamily="18" charset="0"/>
              </a:rPr>
              <a:t>Підсумкові контрольні заходи:</a:t>
            </a:r>
          </a:p>
          <a:p>
            <a:pPr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Теоретичний підсумковий контроль – підсумкове тестування за результатами вивчення тем 1-4-го змістових модулів курсу (</a:t>
            </a: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max 25 </a:t>
            </a:r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балів), проводиться онлайн на платформі </a:t>
            </a: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Moodle).</a:t>
            </a:r>
          </a:p>
          <a:p>
            <a:pPr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Захист індивідуального дослідницького завдання (</a:t>
            </a: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max 15 </a:t>
            </a:r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балів) здійснюється на заліковому тижні.</a:t>
            </a:r>
          </a:p>
          <a:p>
            <a:endParaRPr lang="uk-UA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02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алерея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алерея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2776</TotalTime>
  <Words>331</Words>
  <Application>Microsoft Office PowerPoint</Application>
  <PresentationFormat>Широкоэкранный</PresentationFormat>
  <Paragraphs>32</Paragraphs>
  <Slides>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Calibri</vt:lpstr>
      <vt:lpstr>Cambria</vt:lpstr>
      <vt:lpstr>Gill Sans MT</vt:lpstr>
      <vt:lpstr>MS Mincho</vt:lpstr>
      <vt:lpstr>Times New Roman</vt:lpstr>
      <vt:lpstr>Галерея</vt:lpstr>
      <vt:lpstr>ДИСЦИПЛІНА ЗА ВИБОРОМ СТУДЕНТА:   «АКТУАЛЬНІ ПРОБЛЕМИ МІЖНАРОДНОГО ГУМАНІТАРНОГО ПРАВА»</vt:lpstr>
      <vt:lpstr>Мета та завдання викладання дисципліни   «АКТУАЛЬНІ ПРОБЛЕМИ МІЖНАРОДНОГО ГУМАНІТАРНОГО ПРАВА»</vt:lpstr>
      <vt:lpstr>ОЧІКУВАНІ РЕЗУЛЬТАТИ ВИВЧеННЯ дисципліни   «АКТУАЛЬНІ ПРОБЛЕМИ МІЖНАРОДНОГО ГУМАНІТАРНОГО ПРАВА»</vt:lpstr>
      <vt:lpstr>ОСНОВНІ НАВЧАЛЬНІ РЕСУРСИ ДИСЦИПЛІНИ «АКТУАЛЬНІ ПРОБЛЕМИ МІЖНАРОДНОГО ГУМАНІТАРНОГО ПРАВА»</vt:lpstr>
      <vt:lpstr>КОНТРОЛЬНІ ЗАХОДИ ПО дисципліні   «АКТУАЛЬНІ ПРОБЛЕМИ МІЖНАРОДНОГО ГУМАНІТАРНОГО ПРАВА»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Пользователь</cp:lastModifiedBy>
  <cp:revision>151</cp:revision>
  <dcterms:created xsi:type="dcterms:W3CDTF">2019-11-02T14:16:53Z</dcterms:created>
  <dcterms:modified xsi:type="dcterms:W3CDTF">2025-10-19T11:54:18Z</dcterms:modified>
</cp:coreProperties>
</file>