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6" r:id="rId25"/>
    <p:sldId id="277" r:id="rId26"/>
    <p:sldId id="278" r:id="rId27"/>
    <p:sldId id="279" r:id="rId28"/>
    <p:sldId id="282" r:id="rId29"/>
    <p:sldId id="283" r:id="rId30"/>
    <p:sldId id="284" r:id="rId31"/>
    <p:sldId id="285" r:id="rId32"/>
    <p:sldId id="286" r:id="rId33"/>
    <p:sldId id="289" r:id="rId34"/>
    <p:sldId id="291" r:id="rId35"/>
    <p:sldId id="329"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8" r:id="rId49"/>
    <p:sldId id="309" r:id="rId50"/>
    <p:sldId id="312" r:id="rId51"/>
    <p:sldId id="313" r:id="rId52"/>
    <p:sldId id="314" r:id="rId53"/>
    <p:sldId id="315" r:id="rId54"/>
    <p:sldId id="317" r:id="rId55"/>
    <p:sldId id="318" r:id="rId56"/>
    <p:sldId id="323" r:id="rId57"/>
    <p:sldId id="324" r:id="rId58"/>
    <p:sldId id="325" r:id="rId59"/>
    <p:sldId id="326" r:id="rId60"/>
    <p:sldId id="327" r:id="rId61"/>
    <p:sldId id="328" r:id="rId62"/>
    <p:sldId id="319" r:id="rId63"/>
    <p:sldId id="320" r:id="rId64"/>
  </p:sldIdLst>
  <p:sldSz cx="12192000" cy="6858000"/>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756" y="7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5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5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5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5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5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5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6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6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6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6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6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6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97"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99"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0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0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3"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4"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0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0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0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1"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1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1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12"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1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1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16"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18"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19"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2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2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2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24"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26"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27"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28"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29"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30"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31"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2"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63"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6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6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6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9"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0"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7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7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7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7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7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7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8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8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8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8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8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8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8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8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9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19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9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9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9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9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9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28"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229"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231"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23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3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35"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36"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37"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23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3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4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24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4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4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5"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24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4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48"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9"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250"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51"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52"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25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5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5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56"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57"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258"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59"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60"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61"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62"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63"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7"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94"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295"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96"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297"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98"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29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0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1"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02"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03"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0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0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0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07"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0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0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10"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11"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1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14"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15"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16"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17"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8"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1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2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2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22"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8"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3"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324"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25"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26"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27"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28"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29"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4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4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4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4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4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4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tIns="0" rIns="0" bIns="0" anchor="ctr">
            <a:spAutoFit/>
          </a:bodyPr>
          <a:lstStyle/>
          <a:p>
            <a:endParaRPr lang="ru-RU" sz="1800" b="0" strike="noStrike" spc="-1">
              <a:solidFill>
                <a:srgbClr val="000000"/>
              </a:solidFill>
              <a:latin typeface="Arial"/>
            </a:endParaRPr>
          </a:p>
        </p:txBody>
      </p:sp>
      <p:sp>
        <p:nvSpPr>
          <p:cNvPr id="4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4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5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30" name="Group 1"/>
          <p:cNvGrpSpPr/>
          <p:nvPr/>
        </p:nvGrpSpPr>
        <p:grpSpPr>
          <a:xfrm>
            <a:off x="0" y="228600"/>
            <a:ext cx="2848680" cy="6635880"/>
            <a:chOff x="0" y="228600"/>
            <a:chExt cx="2848680" cy="6635880"/>
          </a:xfrm>
        </p:grpSpPr>
        <p:sp>
          <p:nvSpPr>
            <p:cNvPr id="31" name="CustomShape 2"/>
            <p:cNvSpPr/>
            <p:nvPr/>
          </p:nvSpPr>
          <p:spPr>
            <a:xfrm>
              <a:off x="0" y="2575080"/>
              <a:ext cx="97920" cy="623160"/>
            </a:xfrm>
            <a:custGeom>
              <a:avLst/>
              <a:gdLst/>
              <a:ahLst/>
              <a:cxnLst/>
              <a:rect l="l" t="t"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 name="CustomShape 3"/>
            <p:cNvSpPr/>
            <p:nvPr/>
          </p:nvSpPr>
          <p:spPr>
            <a:xfrm>
              <a:off x="128520" y="3156480"/>
              <a:ext cx="643680" cy="2319480"/>
            </a:xfrm>
            <a:custGeom>
              <a:avLst/>
              <a:gdLst/>
              <a:ahLst/>
              <a:cxnLst/>
              <a:rect l="l" t="t"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3" name="CustomShape 4"/>
            <p:cNvSpPr/>
            <p:nvPr/>
          </p:nvSpPr>
          <p:spPr>
            <a:xfrm>
              <a:off x="807120" y="5447160"/>
              <a:ext cx="606600" cy="1417320"/>
            </a:xfrm>
            <a:custGeom>
              <a:avLst/>
              <a:gdLst/>
              <a:ahLst/>
              <a:cxnLst/>
              <a:rect l="l" t="t"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4" name="CustomShape 5"/>
            <p:cNvSpPr/>
            <p:nvPr/>
          </p:nvSpPr>
          <p:spPr>
            <a:xfrm>
              <a:off x="959760" y="6503760"/>
              <a:ext cx="168480" cy="360720"/>
            </a:xfrm>
            <a:custGeom>
              <a:avLst/>
              <a:gdLst/>
              <a:ahLst/>
              <a:cxnLst/>
              <a:rect l="l" t="t"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5" name="CustomShape 6"/>
            <p:cNvSpPr/>
            <p:nvPr/>
          </p:nvSpPr>
          <p:spPr>
            <a:xfrm>
              <a:off x="100800" y="3201120"/>
              <a:ext cx="819000" cy="3325680"/>
            </a:xfrm>
            <a:custGeom>
              <a:avLst/>
              <a:gdLst/>
              <a:ahLst/>
              <a:cxnLst/>
              <a:rect l="l" t="t"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6" name="CustomShape 7"/>
            <p:cNvSpPr/>
            <p:nvPr/>
          </p:nvSpPr>
          <p:spPr>
            <a:xfrm>
              <a:off x="22320" y="228600"/>
              <a:ext cx="103320" cy="2925000"/>
            </a:xfrm>
            <a:custGeom>
              <a:avLst/>
              <a:gdLst/>
              <a:ahLst/>
              <a:cxnLst/>
              <a:rect l="l" t="t"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7" name="CustomShape 8"/>
            <p:cNvSpPr/>
            <p:nvPr/>
          </p:nvSpPr>
          <p:spPr>
            <a:xfrm>
              <a:off x="78120" y="2944080"/>
              <a:ext cx="75240" cy="491040"/>
            </a:xfrm>
            <a:custGeom>
              <a:avLst/>
              <a:gdLst/>
              <a:ahLst/>
              <a:cxnLst/>
              <a:rect l="l" t="t"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8" name="CustomShape 9"/>
            <p:cNvSpPr/>
            <p:nvPr/>
          </p:nvSpPr>
          <p:spPr>
            <a:xfrm>
              <a:off x="769680" y="5478840"/>
              <a:ext cx="187200" cy="1022040"/>
            </a:xfrm>
            <a:custGeom>
              <a:avLst/>
              <a:gdLst/>
              <a:ahLst/>
              <a:cxnLst/>
              <a:rect l="l" t="t"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9" name="CustomShape 10"/>
            <p:cNvSpPr/>
            <p:nvPr/>
          </p:nvSpPr>
          <p:spPr>
            <a:xfrm>
              <a:off x="775440" y="1398960"/>
              <a:ext cx="2073240" cy="4045320"/>
            </a:xfrm>
            <a:custGeom>
              <a:avLst/>
              <a:gdLst/>
              <a:ahLst/>
              <a:cxnLst/>
              <a:rect l="l" t="t"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0" name="CustomShape 11"/>
            <p:cNvSpPr/>
            <p:nvPr/>
          </p:nvSpPr>
          <p:spPr>
            <a:xfrm>
              <a:off x="922680" y="6530040"/>
              <a:ext cx="159120" cy="334440"/>
            </a:xfrm>
            <a:custGeom>
              <a:avLst/>
              <a:gdLst/>
              <a:ahLst/>
              <a:cxnLst/>
              <a:rect l="l" t="t"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1" name="CustomShape 12"/>
            <p:cNvSpPr/>
            <p:nvPr/>
          </p:nvSpPr>
          <p:spPr>
            <a:xfrm>
              <a:off x="769680" y="5359320"/>
              <a:ext cx="34560" cy="218880"/>
            </a:xfrm>
            <a:custGeom>
              <a:avLst/>
              <a:gdLst/>
              <a:ahLst/>
              <a:cxnLst/>
              <a:rect l="l" t="t"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2" name="CustomShape 13"/>
            <p:cNvSpPr/>
            <p:nvPr/>
          </p:nvSpPr>
          <p:spPr>
            <a:xfrm>
              <a:off x="849960" y="6244560"/>
              <a:ext cx="235800" cy="619560"/>
            </a:xfrm>
            <a:custGeom>
              <a:avLst/>
              <a:gdLst/>
              <a:ahLst/>
              <a:cxnLst/>
              <a:rect l="l" t="t"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grpSp>
      <p:grpSp>
        <p:nvGrpSpPr>
          <p:cNvPr id="13" name="Group 14"/>
          <p:cNvGrpSpPr/>
          <p:nvPr/>
        </p:nvGrpSpPr>
        <p:grpSpPr>
          <a:xfrm>
            <a:off x="27360" y="-720"/>
            <a:ext cx="2353680" cy="6851160"/>
            <a:chOff x="27360" y="-720"/>
            <a:chExt cx="2353680" cy="6851160"/>
          </a:xfrm>
        </p:grpSpPr>
        <p:sp>
          <p:nvSpPr>
            <p:cNvPr id="14" name="CustomShape 15"/>
            <p:cNvSpPr/>
            <p:nvPr/>
          </p:nvSpPr>
          <p:spPr>
            <a:xfrm>
              <a:off x="27360" y="-720"/>
              <a:ext cx="491400" cy="4398120"/>
            </a:xfrm>
            <a:custGeom>
              <a:avLst/>
              <a:gdLst/>
              <a:ahLst/>
              <a:cxnLst/>
              <a:rect l="l" t="t"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5" name="CustomShape 16"/>
            <p:cNvSpPr/>
            <p:nvPr/>
          </p:nvSpPr>
          <p:spPr>
            <a:xfrm>
              <a:off x="550440" y="4316400"/>
              <a:ext cx="420480" cy="1577880"/>
            </a:xfrm>
            <a:custGeom>
              <a:avLst/>
              <a:gdLst/>
              <a:ahLst/>
              <a:cxnLst/>
              <a:rect l="l" t="t"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6" name="CustomShape 17"/>
            <p:cNvSpPr/>
            <p:nvPr/>
          </p:nvSpPr>
          <p:spPr>
            <a:xfrm>
              <a:off x="1006200" y="5862600"/>
              <a:ext cx="428040" cy="987840"/>
            </a:xfrm>
            <a:custGeom>
              <a:avLst/>
              <a:gdLst/>
              <a:ahLst/>
              <a:cxnLst/>
              <a:rect l="l" t="t"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7" name="CustomShape 18"/>
            <p:cNvSpPr/>
            <p:nvPr/>
          </p:nvSpPr>
          <p:spPr>
            <a:xfrm>
              <a:off x="521640" y="4364280"/>
              <a:ext cx="549000" cy="2233080"/>
            </a:xfrm>
            <a:custGeom>
              <a:avLst/>
              <a:gdLst/>
              <a:ahLst/>
              <a:cxnLst/>
              <a:rect l="l" t="t"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8" name="CustomShape 19"/>
            <p:cNvSpPr/>
            <p:nvPr/>
          </p:nvSpPr>
          <p:spPr>
            <a:xfrm>
              <a:off x="468000" y="1289160"/>
              <a:ext cx="171360" cy="3024360"/>
            </a:xfrm>
            <a:custGeom>
              <a:avLst/>
              <a:gdLst/>
              <a:ahLst/>
              <a:cxnLst/>
              <a:rect l="l" t="t"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9" name="CustomShape 20"/>
            <p:cNvSpPr/>
            <p:nvPr/>
          </p:nvSpPr>
          <p:spPr>
            <a:xfrm>
              <a:off x="1111680" y="6571440"/>
              <a:ext cx="131400" cy="278640"/>
            </a:xfrm>
            <a:custGeom>
              <a:avLst/>
              <a:gdLst/>
              <a:ahLst/>
              <a:cxnLst/>
              <a:rect l="l" t="t"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0" name="CustomShape 21"/>
            <p:cNvSpPr/>
            <p:nvPr/>
          </p:nvSpPr>
          <p:spPr>
            <a:xfrm>
              <a:off x="502560" y="4107600"/>
              <a:ext cx="79560" cy="508680"/>
            </a:xfrm>
            <a:custGeom>
              <a:avLst/>
              <a:gdLst/>
              <a:ahLst/>
              <a:cxnLst/>
              <a:rect l="l" t="t"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1" name="CustomShape 22"/>
            <p:cNvSpPr/>
            <p:nvPr/>
          </p:nvSpPr>
          <p:spPr>
            <a:xfrm>
              <a:off x="973800" y="3145680"/>
              <a:ext cx="1407240" cy="2714040"/>
            </a:xfrm>
            <a:custGeom>
              <a:avLst/>
              <a:gdLst/>
              <a:ahLst/>
              <a:cxnLst/>
              <a:rect l="l" t="t"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2" name="CustomShape 23"/>
            <p:cNvSpPr/>
            <p:nvPr/>
          </p:nvSpPr>
          <p:spPr>
            <a:xfrm>
              <a:off x="1073520" y="6600240"/>
              <a:ext cx="117720" cy="250200"/>
            </a:xfrm>
            <a:custGeom>
              <a:avLst/>
              <a:gdLst/>
              <a:ahLst/>
              <a:cxnLst/>
              <a:rect l="l" t="t"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3" name="CustomShape 24"/>
            <p:cNvSpPr/>
            <p:nvPr/>
          </p:nvSpPr>
          <p:spPr>
            <a:xfrm>
              <a:off x="973800" y="5897160"/>
              <a:ext cx="135000" cy="671400"/>
            </a:xfrm>
            <a:custGeom>
              <a:avLst/>
              <a:gdLst/>
              <a:ahLst/>
              <a:cxnLst/>
              <a:rect l="l" t="t"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4" name="CustomShape 25"/>
            <p:cNvSpPr/>
            <p:nvPr/>
          </p:nvSpPr>
          <p:spPr>
            <a:xfrm>
              <a:off x="973800" y="5772600"/>
              <a:ext cx="35280" cy="225000"/>
            </a:xfrm>
            <a:custGeom>
              <a:avLst/>
              <a:gdLst/>
              <a:ahLst/>
              <a:cxnLst/>
              <a:rect l="l" t="t"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5" name="CustomShape 26"/>
            <p:cNvSpPr/>
            <p:nvPr/>
          </p:nvSpPr>
          <p:spPr>
            <a:xfrm>
              <a:off x="1006200" y="6322680"/>
              <a:ext cx="207720" cy="527760"/>
            </a:xfrm>
            <a:custGeom>
              <a:avLst/>
              <a:gdLst/>
              <a:ahLst/>
              <a:cxnLst/>
              <a:rect l="l" t="t"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tyle>
            <a:lnRef idx="0">
              <a:scrgbClr r="0" g="0" b="0"/>
            </a:lnRef>
            <a:fillRef idx="0">
              <a:scrgbClr r="0" g="0" b="0"/>
            </a:fillRef>
            <a:effectRef idx="0">
              <a:scrgbClr r="0" g="0" b="0"/>
            </a:effectRef>
            <a:fontRef idx="minor"/>
          </p:style>
        </p:sp>
      </p:grpSp>
      <p:sp>
        <p:nvSpPr>
          <p:cNvPr id="26" name="CustomShape 27"/>
          <p:cNvSpPr/>
          <p:nvPr/>
        </p:nvSpPr>
        <p:spPr>
          <a:xfrm>
            <a:off x="0" y="0"/>
            <a:ext cx="180000" cy="6855120"/>
          </a:xfrm>
          <a:prstGeom prst="rect">
            <a:avLst/>
          </a:prstGeom>
          <a:solidFill>
            <a:schemeClr val="tx2"/>
          </a:solidFill>
          <a:ln>
            <a:noFill/>
          </a:ln>
          <a:effectLst>
            <a:outerShdw blurRad="38100" dist="25560" dir="5400000" rotWithShape="0">
              <a:srgbClr val="000000">
                <a:alpha val="25000"/>
              </a:srgbClr>
            </a:outerShdw>
          </a:effectLst>
        </p:spPr>
        <p:style>
          <a:lnRef idx="1">
            <a:schemeClr val="accent1"/>
          </a:lnRef>
          <a:fillRef idx="3">
            <a:schemeClr val="accent1"/>
          </a:fillRef>
          <a:effectRef idx="2">
            <a:schemeClr val="accent1"/>
          </a:effectRef>
          <a:fontRef idx="minor"/>
        </p:style>
      </p:sp>
      <p:sp>
        <p:nvSpPr>
          <p:cNvPr id="27" name="CustomShape 28"/>
          <p:cNvSpPr/>
          <p:nvPr/>
        </p:nvSpPr>
        <p:spPr>
          <a:xfrm>
            <a:off x="0" y="4323960"/>
            <a:ext cx="1741680" cy="775800"/>
          </a:xfrm>
          <a:custGeom>
            <a:avLst/>
            <a:gdLst/>
            <a:ahLst/>
            <a:cxnLst/>
            <a:rect l="l" t="t"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28" name="PlaceHolder 29"/>
          <p:cNvSpPr>
            <a:spLocks noGrp="1"/>
          </p:cNvSpPr>
          <p:nvPr>
            <p:ph type="title"/>
          </p:nvPr>
        </p:nvSpPr>
        <p:spPr>
          <a:xfrm>
            <a:off x="609480" y="273600"/>
            <a:ext cx="10972440" cy="1144800"/>
          </a:xfrm>
          <a:prstGeom prst="rect">
            <a:avLst/>
          </a:prstGeom>
        </p:spPr>
        <p:txBody>
          <a:bodyPr lIns="0" tIns="0" rIns="0" bIns="0" anchor="ctr">
            <a:noAutofit/>
          </a:bodyPr>
          <a:lstStyle/>
          <a:p>
            <a:r>
              <a:rPr lang="ru-RU" sz="1800" b="0" strike="noStrike" spc="-1">
                <a:solidFill>
                  <a:srgbClr val="000000"/>
                </a:solidFill>
                <a:latin typeface="Arial"/>
              </a:rPr>
              <a:t>Для правки текста заглавия щёлкните мышью</a:t>
            </a:r>
          </a:p>
        </p:txBody>
      </p:sp>
      <p:sp>
        <p:nvSpPr>
          <p:cNvPr id="29" name="PlaceHolder 30"/>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18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6" name="Group 1"/>
          <p:cNvGrpSpPr/>
          <p:nvPr/>
        </p:nvGrpSpPr>
        <p:grpSpPr>
          <a:xfrm>
            <a:off x="0" y="228600"/>
            <a:ext cx="2848680" cy="6635880"/>
            <a:chOff x="0" y="228600"/>
            <a:chExt cx="2848680" cy="6635880"/>
          </a:xfrm>
        </p:grpSpPr>
        <p:sp>
          <p:nvSpPr>
            <p:cNvPr id="67" name="CustomShape 2"/>
            <p:cNvSpPr/>
            <p:nvPr/>
          </p:nvSpPr>
          <p:spPr>
            <a:xfrm>
              <a:off x="0" y="2575080"/>
              <a:ext cx="97920" cy="623160"/>
            </a:xfrm>
            <a:custGeom>
              <a:avLst/>
              <a:gdLst/>
              <a:ahLst/>
              <a:cxnLst/>
              <a:rect l="l" t="t"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68" name="CustomShape 3"/>
            <p:cNvSpPr/>
            <p:nvPr/>
          </p:nvSpPr>
          <p:spPr>
            <a:xfrm>
              <a:off x="128520" y="3156480"/>
              <a:ext cx="643680" cy="2319480"/>
            </a:xfrm>
            <a:custGeom>
              <a:avLst/>
              <a:gdLst/>
              <a:ahLst/>
              <a:cxnLst/>
              <a:rect l="l" t="t"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69" name="CustomShape 4"/>
            <p:cNvSpPr/>
            <p:nvPr/>
          </p:nvSpPr>
          <p:spPr>
            <a:xfrm>
              <a:off x="807120" y="5447160"/>
              <a:ext cx="606600" cy="1417320"/>
            </a:xfrm>
            <a:custGeom>
              <a:avLst/>
              <a:gdLst/>
              <a:ahLst/>
              <a:cxnLst/>
              <a:rect l="l" t="t"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70" name="CustomShape 5"/>
            <p:cNvSpPr/>
            <p:nvPr/>
          </p:nvSpPr>
          <p:spPr>
            <a:xfrm>
              <a:off x="959760" y="6503760"/>
              <a:ext cx="168480" cy="360720"/>
            </a:xfrm>
            <a:custGeom>
              <a:avLst/>
              <a:gdLst/>
              <a:ahLst/>
              <a:cxnLst/>
              <a:rect l="l" t="t"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71" name="CustomShape 6"/>
            <p:cNvSpPr/>
            <p:nvPr/>
          </p:nvSpPr>
          <p:spPr>
            <a:xfrm>
              <a:off x="100800" y="3201120"/>
              <a:ext cx="819000" cy="3325680"/>
            </a:xfrm>
            <a:custGeom>
              <a:avLst/>
              <a:gdLst/>
              <a:ahLst/>
              <a:cxnLst/>
              <a:rect l="l" t="t"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72" name="CustomShape 7"/>
            <p:cNvSpPr/>
            <p:nvPr/>
          </p:nvSpPr>
          <p:spPr>
            <a:xfrm>
              <a:off x="22320" y="228600"/>
              <a:ext cx="103320" cy="2925000"/>
            </a:xfrm>
            <a:custGeom>
              <a:avLst/>
              <a:gdLst/>
              <a:ahLst/>
              <a:cxnLst/>
              <a:rect l="l" t="t"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73" name="CustomShape 8"/>
            <p:cNvSpPr/>
            <p:nvPr/>
          </p:nvSpPr>
          <p:spPr>
            <a:xfrm>
              <a:off x="78120" y="2944080"/>
              <a:ext cx="75240" cy="491040"/>
            </a:xfrm>
            <a:custGeom>
              <a:avLst/>
              <a:gdLst/>
              <a:ahLst/>
              <a:cxnLst/>
              <a:rect l="l" t="t"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74" name="CustomShape 9"/>
            <p:cNvSpPr/>
            <p:nvPr/>
          </p:nvSpPr>
          <p:spPr>
            <a:xfrm>
              <a:off x="769680" y="5478840"/>
              <a:ext cx="187200" cy="1022040"/>
            </a:xfrm>
            <a:custGeom>
              <a:avLst/>
              <a:gdLst/>
              <a:ahLst/>
              <a:cxnLst/>
              <a:rect l="l" t="t"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75" name="CustomShape 10"/>
            <p:cNvSpPr/>
            <p:nvPr/>
          </p:nvSpPr>
          <p:spPr>
            <a:xfrm>
              <a:off x="775440" y="1398960"/>
              <a:ext cx="2073240" cy="4045320"/>
            </a:xfrm>
            <a:custGeom>
              <a:avLst/>
              <a:gdLst/>
              <a:ahLst/>
              <a:cxnLst/>
              <a:rect l="l" t="t"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76" name="CustomShape 11"/>
            <p:cNvSpPr/>
            <p:nvPr/>
          </p:nvSpPr>
          <p:spPr>
            <a:xfrm>
              <a:off x="922680" y="6530040"/>
              <a:ext cx="159120" cy="334440"/>
            </a:xfrm>
            <a:custGeom>
              <a:avLst/>
              <a:gdLst/>
              <a:ahLst/>
              <a:cxnLst/>
              <a:rect l="l" t="t"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77" name="CustomShape 12"/>
            <p:cNvSpPr/>
            <p:nvPr/>
          </p:nvSpPr>
          <p:spPr>
            <a:xfrm>
              <a:off x="769680" y="5359320"/>
              <a:ext cx="34560" cy="218880"/>
            </a:xfrm>
            <a:custGeom>
              <a:avLst/>
              <a:gdLst/>
              <a:ahLst/>
              <a:cxnLst/>
              <a:rect l="l" t="t"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78" name="CustomShape 13"/>
            <p:cNvSpPr/>
            <p:nvPr/>
          </p:nvSpPr>
          <p:spPr>
            <a:xfrm>
              <a:off x="849960" y="6244560"/>
              <a:ext cx="235800" cy="619560"/>
            </a:xfrm>
            <a:custGeom>
              <a:avLst/>
              <a:gdLst/>
              <a:ahLst/>
              <a:cxnLst/>
              <a:rect l="l" t="t"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grpSp>
      <p:grpSp>
        <p:nvGrpSpPr>
          <p:cNvPr id="79" name="Group 14"/>
          <p:cNvGrpSpPr/>
          <p:nvPr/>
        </p:nvGrpSpPr>
        <p:grpSpPr>
          <a:xfrm>
            <a:off x="27360" y="-720"/>
            <a:ext cx="2353680" cy="6851160"/>
            <a:chOff x="27360" y="-720"/>
            <a:chExt cx="2353680" cy="6851160"/>
          </a:xfrm>
        </p:grpSpPr>
        <p:sp>
          <p:nvSpPr>
            <p:cNvPr id="80" name="CustomShape 15"/>
            <p:cNvSpPr/>
            <p:nvPr/>
          </p:nvSpPr>
          <p:spPr>
            <a:xfrm>
              <a:off x="27360" y="-720"/>
              <a:ext cx="491400" cy="4398120"/>
            </a:xfrm>
            <a:custGeom>
              <a:avLst/>
              <a:gdLst/>
              <a:ahLst/>
              <a:cxnLst/>
              <a:rect l="l" t="t"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81" name="CustomShape 16"/>
            <p:cNvSpPr/>
            <p:nvPr/>
          </p:nvSpPr>
          <p:spPr>
            <a:xfrm>
              <a:off x="550440" y="4316400"/>
              <a:ext cx="420480" cy="1577880"/>
            </a:xfrm>
            <a:custGeom>
              <a:avLst/>
              <a:gdLst/>
              <a:ahLst/>
              <a:cxnLst/>
              <a:rect l="l" t="t"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82" name="CustomShape 17"/>
            <p:cNvSpPr/>
            <p:nvPr/>
          </p:nvSpPr>
          <p:spPr>
            <a:xfrm>
              <a:off x="1006200" y="5862600"/>
              <a:ext cx="428040" cy="987840"/>
            </a:xfrm>
            <a:custGeom>
              <a:avLst/>
              <a:gdLst/>
              <a:ahLst/>
              <a:cxnLst/>
              <a:rect l="l" t="t"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83" name="CustomShape 18"/>
            <p:cNvSpPr/>
            <p:nvPr/>
          </p:nvSpPr>
          <p:spPr>
            <a:xfrm>
              <a:off x="521640" y="4364280"/>
              <a:ext cx="549000" cy="2233080"/>
            </a:xfrm>
            <a:custGeom>
              <a:avLst/>
              <a:gdLst/>
              <a:ahLst/>
              <a:cxnLst/>
              <a:rect l="l" t="t"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84" name="CustomShape 19"/>
            <p:cNvSpPr/>
            <p:nvPr/>
          </p:nvSpPr>
          <p:spPr>
            <a:xfrm>
              <a:off x="468000" y="1289160"/>
              <a:ext cx="171360" cy="3024360"/>
            </a:xfrm>
            <a:custGeom>
              <a:avLst/>
              <a:gdLst/>
              <a:ahLst/>
              <a:cxnLst/>
              <a:rect l="l" t="t"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85" name="CustomShape 20"/>
            <p:cNvSpPr/>
            <p:nvPr/>
          </p:nvSpPr>
          <p:spPr>
            <a:xfrm>
              <a:off x="1111680" y="6571440"/>
              <a:ext cx="131400" cy="278640"/>
            </a:xfrm>
            <a:custGeom>
              <a:avLst/>
              <a:gdLst/>
              <a:ahLst/>
              <a:cxnLst/>
              <a:rect l="l" t="t"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86" name="CustomShape 21"/>
            <p:cNvSpPr/>
            <p:nvPr/>
          </p:nvSpPr>
          <p:spPr>
            <a:xfrm>
              <a:off x="502560" y="4107600"/>
              <a:ext cx="79560" cy="508680"/>
            </a:xfrm>
            <a:custGeom>
              <a:avLst/>
              <a:gdLst/>
              <a:ahLst/>
              <a:cxnLst/>
              <a:rect l="l" t="t"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87" name="CustomShape 22"/>
            <p:cNvSpPr/>
            <p:nvPr/>
          </p:nvSpPr>
          <p:spPr>
            <a:xfrm>
              <a:off x="973800" y="3145680"/>
              <a:ext cx="1407240" cy="2714040"/>
            </a:xfrm>
            <a:custGeom>
              <a:avLst/>
              <a:gdLst/>
              <a:ahLst/>
              <a:cxnLst/>
              <a:rect l="l" t="t"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88" name="CustomShape 23"/>
            <p:cNvSpPr/>
            <p:nvPr/>
          </p:nvSpPr>
          <p:spPr>
            <a:xfrm>
              <a:off x="1073520" y="6600240"/>
              <a:ext cx="117720" cy="250200"/>
            </a:xfrm>
            <a:custGeom>
              <a:avLst/>
              <a:gdLst/>
              <a:ahLst/>
              <a:cxnLst/>
              <a:rect l="l" t="t"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89" name="CustomShape 24"/>
            <p:cNvSpPr/>
            <p:nvPr/>
          </p:nvSpPr>
          <p:spPr>
            <a:xfrm>
              <a:off x="973800" y="5897160"/>
              <a:ext cx="135000" cy="671400"/>
            </a:xfrm>
            <a:custGeom>
              <a:avLst/>
              <a:gdLst/>
              <a:ahLst/>
              <a:cxnLst/>
              <a:rect l="l" t="t"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90" name="CustomShape 25"/>
            <p:cNvSpPr/>
            <p:nvPr/>
          </p:nvSpPr>
          <p:spPr>
            <a:xfrm>
              <a:off x="973800" y="5772600"/>
              <a:ext cx="35280" cy="225000"/>
            </a:xfrm>
            <a:custGeom>
              <a:avLst/>
              <a:gdLst/>
              <a:ahLst/>
              <a:cxnLst/>
              <a:rect l="l" t="t"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91" name="CustomShape 26"/>
            <p:cNvSpPr/>
            <p:nvPr/>
          </p:nvSpPr>
          <p:spPr>
            <a:xfrm>
              <a:off x="1006200" y="6322680"/>
              <a:ext cx="207720" cy="527760"/>
            </a:xfrm>
            <a:custGeom>
              <a:avLst/>
              <a:gdLst/>
              <a:ahLst/>
              <a:cxnLst/>
              <a:rect l="l" t="t"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tyle>
            <a:lnRef idx="0">
              <a:scrgbClr r="0" g="0" b="0"/>
            </a:lnRef>
            <a:fillRef idx="0">
              <a:scrgbClr r="0" g="0" b="0"/>
            </a:fillRef>
            <a:effectRef idx="0">
              <a:scrgbClr r="0" g="0" b="0"/>
            </a:effectRef>
            <a:fontRef idx="minor"/>
          </p:style>
        </p:sp>
      </p:grpSp>
      <p:sp>
        <p:nvSpPr>
          <p:cNvPr id="92" name="CustomShape 27"/>
          <p:cNvSpPr/>
          <p:nvPr/>
        </p:nvSpPr>
        <p:spPr>
          <a:xfrm>
            <a:off x="0" y="0"/>
            <a:ext cx="180000" cy="6855120"/>
          </a:xfrm>
          <a:prstGeom prst="rect">
            <a:avLst/>
          </a:prstGeom>
          <a:solidFill>
            <a:schemeClr val="tx2"/>
          </a:solidFill>
          <a:ln>
            <a:noFill/>
          </a:ln>
          <a:effectLst>
            <a:outerShdw blurRad="38100" dist="25560" dir="5400000" rotWithShape="0">
              <a:srgbClr val="000000">
                <a:alpha val="25000"/>
              </a:srgbClr>
            </a:outerShdw>
          </a:effectLst>
        </p:spPr>
        <p:style>
          <a:lnRef idx="1">
            <a:schemeClr val="accent1"/>
          </a:lnRef>
          <a:fillRef idx="3">
            <a:schemeClr val="accent1"/>
          </a:fillRef>
          <a:effectRef idx="2">
            <a:schemeClr val="accent1"/>
          </a:effectRef>
          <a:fontRef idx="minor"/>
        </p:style>
      </p:sp>
      <p:sp>
        <p:nvSpPr>
          <p:cNvPr id="93" name="CustomShape 28"/>
          <p:cNvSpPr/>
          <p:nvPr/>
        </p:nvSpPr>
        <p:spPr>
          <a:xfrm flipV="1">
            <a:off x="-1440" y="708480"/>
            <a:ext cx="1585800" cy="504360"/>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94" name="PlaceHolder 29"/>
          <p:cNvSpPr>
            <a:spLocks noGrp="1"/>
          </p:cNvSpPr>
          <p:nvPr>
            <p:ph type="title"/>
          </p:nvPr>
        </p:nvSpPr>
        <p:spPr>
          <a:xfrm>
            <a:off x="609480" y="273600"/>
            <a:ext cx="10972440" cy="1144800"/>
          </a:xfrm>
          <a:prstGeom prst="rect">
            <a:avLst/>
          </a:prstGeom>
        </p:spPr>
        <p:txBody>
          <a:bodyPr lIns="0" tIns="0" rIns="0" bIns="0" anchor="ctr">
            <a:noAutofit/>
          </a:bodyPr>
          <a:lstStyle/>
          <a:p>
            <a:r>
              <a:rPr lang="ru-RU" sz="1800" b="0" strike="noStrike" spc="-1">
                <a:solidFill>
                  <a:srgbClr val="000000"/>
                </a:solidFill>
                <a:latin typeface="Arial"/>
              </a:rPr>
              <a:t>Для правки текста заглавия щёлкните мышью</a:t>
            </a:r>
          </a:p>
        </p:txBody>
      </p:sp>
      <p:sp>
        <p:nvSpPr>
          <p:cNvPr id="95" name="PlaceHolder 30"/>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18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32" name="Group 1"/>
          <p:cNvGrpSpPr/>
          <p:nvPr/>
        </p:nvGrpSpPr>
        <p:grpSpPr>
          <a:xfrm>
            <a:off x="0" y="228600"/>
            <a:ext cx="2848680" cy="6635880"/>
            <a:chOff x="0" y="228600"/>
            <a:chExt cx="2848680" cy="6635880"/>
          </a:xfrm>
        </p:grpSpPr>
        <p:sp>
          <p:nvSpPr>
            <p:cNvPr id="133" name="CustomShape 2"/>
            <p:cNvSpPr/>
            <p:nvPr/>
          </p:nvSpPr>
          <p:spPr>
            <a:xfrm>
              <a:off x="0" y="2575080"/>
              <a:ext cx="97920" cy="623160"/>
            </a:xfrm>
            <a:custGeom>
              <a:avLst/>
              <a:gdLst/>
              <a:ahLst/>
              <a:cxnLst/>
              <a:rect l="l" t="t"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34" name="CustomShape 3"/>
            <p:cNvSpPr/>
            <p:nvPr/>
          </p:nvSpPr>
          <p:spPr>
            <a:xfrm>
              <a:off x="128520" y="3156480"/>
              <a:ext cx="643680" cy="2319480"/>
            </a:xfrm>
            <a:custGeom>
              <a:avLst/>
              <a:gdLst/>
              <a:ahLst/>
              <a:cxnLst/>
              <a:rect l="l" t="t"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35" name="CustomShape 4"/>
            <p:cNvSpPr/>
            <p:nvPr/>
          </p:nvSpPr>
          <p:spPr>
            <a:xfrm>
              <a:off x="807120" y="5447160"/>
              <a:ext cx="606600" cy="1417320"/>
            </a:xfrm>
            <a:custGeom>
              <a:avLst/>
              <a:gdLst/>
              <a:ahLst/>
              <a:cxnLst/>
              <a:rect l="l" t="t"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36" name="CustomShape 5"/>
            <p:cNvSpPr/>
            <p:nvPr/>
          </p:nvSpPr>
          <p:spPr>
            <a:xfrm>
              <a:off x="959760" y="6503760"/>
              <a:ext cx="168480" cy="360720"/>
            </a:xfrm>
            <a:custGeom>
              <a:avLst/>
              <a:gdLst/>
              <a:ahLst/>
              <a:cxnLst/>
              <a:rect l="l" t="t"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37" name="CustomShape 6"/>
            <p:cNvSpPr/>
            <p:nvPr/>
          </p:nvSpPr>
          <p:spPr>
            <a:xfrm>
              <a:off x="100800" y="3201120"/>
              <a:ext cx="819000" cy="3325680"/>
            </a:xfrm>
            <a:custGeom>
              <a:avLst/>
              <a:gdLst/>
              <a:ahLst/>
              <a:cxnLst/>
              <a:rect l="l" t="t"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38" name="CustomShape 7"/>
            <p:cNvSpPr/>
            <p:nvPr/>
          </p:nvSpPr>
          <p:spPr>
            <a:xfrm>
              <a:off x="22320" y="228600"/>
              <a:ext cx="103320" cy="2925000"/>
            </a:xfrm>
            <a:custGeom>
              <a:avLst/>
              <a:gdLst/>
              <a:ahLst/>
              <a:cxnLst/>
              <a:rect l="l" t="t"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39" name="CustomShape 8"/>
            <p:cNvSpPr/>
            <p:nvPr/>
          </p:nvSpPr>
          <p:spPr>
            <a:xfrm>
              <a:off x="78120" y="2944080"/>
              <a:ext cx="75240" cy="491040"/>
            </a:xfrm>
            <a:custGeom>
              <a:avLst/>
              <a:gdLst/>
              <a:ahLst/>
              <a:cxnLst/>
              <a:rect l="l" t="t"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40" name="CustomShape 9"/>
            <p:cNvSpPr/>
            <p:nvPr/>
          </p:nvSpPr>
          <p:spPr>
            <a:xfrm>
              <a:off x="769680" y="5478840"/>
              <a:ext cx="187200" cy="1022040"/>
            </a:xfrm>
            <a:custGeom>
              <a:avLst/>
              <a:gdLst/>
              <a:ahLst/>
              <a:cxnLst/>
              <a:rect l="l" t="t"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41" name="CustomShape 10"/>
            <p:cNvSpPr/>
            <p:nvPr/>
          </p:nvSpPr>
          <p:spPr>
            <a:xfrm>
              <a:off x="775440" y="1398960"/>
              <a:ext cx="2073240" cy="4045320"/>
            </a:xfrm>
            <a:custGeom>
              <a:avLst/>
              <a:gdLst/>
              <a:ahLst/>
              <a:cxnLst/>
              <a:rect l="l" t="t"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42" name="CustomShape 11"/>
            <p:cNvSpPr/>
            <p:nvPr/>
          </p:nvSpPr>
          <p:spPr>
            <a:xfrm>
              <a:off x="922680" y="6530040"/>
              <a:ext cx="159120" cy="334440"/>
            </a:xfrm>
            <a:custGeom>
              <a:avLst/>
              <a:gdLst/>
              <a:ahLst/>
              <a:cxnLst/>
              <a:rect l="l" t="t"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43" name="CustomShape 12"/>
            <p:cNvSpPr/>
            <p:nvPr/>
          </p:nvSpPr>
          <p:spPr>
            <a:xfrm>
              <a:off x="769680" y="5359320"/>
              <a:ext cx="34560" cy="218880"/>
            </a:xfrm>
            <a:custGeom>
              <a:avLst/>
              <a:gdLst/>
              <a:ahLst/>
              <a:cxnLst/>
              <a:rect l="l" t="t"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144" name="CustomShape 13"/>
            <p:cNvSpPr/>
            <p:nvPr/>
          </p:nvSpPr>
          <p:spPr>
            <a:xfrm>
              <a:off x="849960" y="6244560"/>
              <a:ext cx="235800" cy="619560"/>
            </a:xfrm>
            <a:custGeom>
              <a:avLst/>
              <a:gdLst/>
              <a:ahLst/>
              <a:cxnLst/>
              <a:rect l="l" t="t"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grpSp>
      <p:grpSp>
        <p:nvGrpSpPr>
          <p:cNvPr id="145" name="Group 14"/>
          <p:cNvGrpSpPr/>
          <p:nvPr/>
        </p:nvGrpSpPr>
        <p:grpSpPr>
          <a:xfrm>
            <a:off x="27360" y="-720"/>
            <a:ext cx="2353680" cy="6851160"/>
            <a:chOff x="27360" y="-720"/>
            <a:chExt cx="2353680" cy="6851160"/>
          </a:xfrm>
        </p:grpSpPr>
        <p:sp>
          <p:nvSpPr>
            <p:cNvPr id="146" name="CustomShape 15"/>
            <p:cNvSpPr/>
            <p:nvPr/>
          </p:nvSpPr>
          <p:spPr>
            <a:xfrm>
              <a:off x="27360" y="-720"/>
              <a:ext cx="491400" cy="4398120"/>
            </a:xfrm>
            <a:custGeom>
              <a:avLst/>
              <a:gdLst/>
              <a:ahLst/>
              <a:cxnLst/>
              <a:rect l="l" t="t"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47" name="CustomShape 16"/>
            <p:cNvSpPr/>
            <p:nvPr/>
          </p:nvSpPr>
          <p:spPr>
            <a:xfrm>
              <a:off x="550440" y="4316400"/>
              <a:ext cx="420480" cy="1577880"/>
            </a:xfrm>
            <a:custGeom>
              <a:avLst/>
              <a:gdLst/>
              <a:ahLst/>
              <a:cxnLst/>
              <a:rect l="l" t="t"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48" name="CustomShape 17"/>
            <p:cNvSpPr/>
            <p:nvPr/>
          </p:nvSpPr>
          <p:spPr>
            <a:xfrm>
              <a:off x="1006200" y="5862600"/>
              <a:ext cx="428040" cy="987840"/>
            </a:xfrm>
            <a:custGeom>
              <a:avLst/>
              <a:gdLst/>
              <a:ahLst/>
              <a:cxnLst/>
              <a:rect l="l" t="t"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49" name="CustomShape 18"/>
            <p:cNvSpPr/>
            <p:nvPr/>
          </p:nvSpPr>
          <p:spPr>
            <a:xfrm>
              <a:off x="521640" y="4364280"/>
              <a:ext cx="549000" cy="2233080"/>
            </a:xfrm>
            <a:custGeom>
              <a:avLst/>
              <a:gdLst/>
              <a:ahLst/>
              <a:cxnLst/>
              <a:rect l="l" t="t"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50" name="CustomShape 19"/>
            <p:cNvSpPr/>
            <p:nvPr/>
          </p:nvSpPr>
          <p:spPr>
            <a:xfrm>
              <a:off x="468000" y="1289160"/>
              <a:ext cx="171360" cy="3024360"/>
            </a:xfrm>
            <a:custGeom>
              <a:avLst/>
              <a:gdLst/>
              <a:ahLst/>
              <a:cxnLst/>
              <a:rect l="l" t="t"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51" name="CustomShape 20"/>
            <p:cNvSpPr/>
            <p:nvPr/>
          </p:nvSpPr>
          <p:spPr>
            <a:xfrm>
              <a:off x="1111680" y="6571440"/>
              <a:ext cx="131400" cy="278640"/>
            </a:xfrm>
            <a:custGeom>
              <a:avLst/>
              <a:gdLst/>
              <a:ahLst/>
              <a:cxnLst/>
              <a:rect l="l" t="t"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52" name="CustomShape 21"/>
            <p:cNvSpPr/>
            <p:nvPr/>
          </p:nvSpPr>
          <p:spPr>
            <a:xfrm>
              <a:off x="502560" y="4107600"/>
              <a:ext cx="79560" cy="508680"/>
            </a:xfrm>
            <a:custGeom>
              <a:avLst/>
              <a:gdLst/>
              <a:ahLst/>
              <a:cxnLst/>
              <a:rect l="l" t="t"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53" name="CustomShape 22"/>
            <p:cNvSpPr/>
            <p:nvPr/>
          </p:nvSpPr>
          <p:spPr>
            <a:xfrm>
              <a:off x="973800" y="3145680"/>
              <a:ext cx="1407240" cy="2714040"/>
            </a:xfrm>
            <a:custGeom>
              <a:avLst/>
              <a:gdLst/>
              <a:ahLst/>
              <a:cxnLst/>
              <a:rect l="l" t="t"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54" name="CustomShape 23"/>
            <p:cNvSpPr/>
            <p:nvPr/>
          </p:nvSpPr>
          <p:spPr>
            <a:xfrm>
              <a:off x="1073520" y="6600240"/>
              <a:ext cx="117720" cy="250200"/>
            </a:xfrm>
            <a:custGeom>
              <a:avLst/>
              <a:gdLst/>
              <a:ahLst/>
              <a:cxnLst/>
              <a:rect l="l" t="t"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55" name="CustomShape 24"/>
            <p:cNvSpPr/>
            <p:nvPr/>
          </p:nvSpPr>
          <p:spPr>
            <a:xfrm>
              <a:off x="973800" y="5897160"/>
              <a:ext cx="135000" cy="671400"/>
            </a:xfrm>
            <a:custGeom>
              <a:avLst/>
              <a:gdLst/>
              <a:ahLst/>
              <a:cxnLst/>
              <a:rect l="l" t="t"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56" name="CustomShape 25"/>
            <p:cNvSpPr/>
            <p:nvPr/>
          </p:nvSpPr>
          <p:spPr>
            <a:xfrm>
              <a:off x="973800" y="5772600"/>
              <a:ext cx="35280" cy="225000"/>
            </a:xfrm>
            <a:custGeom>
              <a:avLst/>
              <a:gdLst/>
              <a:ahLst/>
              <a:cxnLst/>
              <a:rect l="l" t="t"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157" name="CustomShape 26"/>
            <p:cNvSpPr/>
            <p:nvPr/>
          </p:nvSpPr>
          <p:spPr>
            <a:xfrm>
              <a:off x="1006200" y="6322680"/>
              <a:ext cx="207720" cy="527760"/>
            </a:xfrm>
            <a:custGeom>
              <a:avLst/>
              <a:gdLst/>
              <a:ahLst/>
              <a:cxnLst/>
              <a:rect l="l" t="t"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tyle>
            <a:lnRef idx="0">
              <a:scrgbClr r="0" g="0" b="0"/>
            </a:lnRef>
            <a:fillRef idx="0">
              <a:scrgbClr r="0" g="0" b="0"/>
            </a:fillRef>
            <a:effectRef idx="0">
              <a:scrgbClr r="0" g="0" b="0"/>
            </a:effectRef>
            <a:fontRef idx="minor"/>
          </p:style>
        </p:sp>
      </p:grpSp>
      <p:sp>
        <p:nvSpPr>
          <p:cNvPr id="158" name="CustomShape 27"/>
          <p:cNvSpPr/>
          <p:nvPr/>
        </p:nvSpPr>
        <p:spPr>
          <a:xfrm>
            <a:off x="0" y="0"/>
            <a:ext cx="180000" cy="6855120"/>
          </a:xfrm>
          <a:prstGeom prst="rect">
            <a:avLst/>
          </a:prstGeom>
          <a:solidFill>
            <a:schemeClr val="tx2"/>
          </a:solidFill>
          <a:ln>
            <a:noFill/>
          </a:ln>
          <a:effectLst>
            <a:outerShdw blurRad="38100" dist="25560" dir="5400000" rotWithShape="0">
              <a:srgbClr val="000000">
                <a:alpha val="25000"/>
              </a:srgbClr>
            </a:outerShdw>
          </a:effectLst>
        </p:spPr>
        <p:style>
          <a:lnRef idx="1">
            <a:schemeClr val="accent1"/>
          </a:lnRef>
          <a:fillRef idx="3">
            <a:schemeClr val="accent1"/>
          </a:fillRef>
          <a:effectRef idx="2">
            <a:schemeClr val="accent1"/>
          </a:effectRef>
          <a:fontRef idx="minor"/>
        </p:style>
      </p:sp>
      <p:sp>
        <p:nvSpPr>
          <p:cNvPr id="159" name="CustomShape 28"/>
          <p:cNvSpPr/>
          <p:nvPr/>
        </p:nvSpPr>
        <p:spPr>
          <a:xfrm flipV="1">
            <a:off x="-1440" y="708480"/>
            <a:ext cx="1585800" cy="504360"/>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160" name="PlaceHolder 29"/>
          <p:cNvSpPr>
            <a:spLocks noGrp="1"/>
          </p:cNvSpPr>
          <p:nvPr>
            <p:ph type="title"/>
          </p:nvPr>
        </p:nvSpPr>
        <p:spPr>
          <a:xfrm>
            <a:off x="609480" y="273240"/>
            <a:ext cx="10972080" cy="1145160"/>
          </a:xfrm>
          <a:prstGeom prst="rect">
            <a:avLst/>
          </a:prstGeom>
        </p:spPr>
        <p:txBody>
          <a:bodyPr lIns="0" tIns="0" rIns="0" bIns="0" anchor="ctr">
            <a:spAutoFit/>
          </a:bodyPr>
          <a:lstStyle/>
          <a:p>
            <a:r>
              <a:rPr lang="ru-RU" sz="1800" b="0" strike="noStrike" spc="-1">
                <a:solidFill>
                  <a:srgbClr val="000000"/>
                </a:solidFill>
                <a:latin typeface="Arial"/>
              </a:rPr>
              <a:t>Для правки текста заглавия щёлкните мышью</a:t>
            </a:r>
          </a:p>
        </p:txBody>
      </p:sp>
      <p:sp>
        <p:nvSpPr>
          <p:cNvPr id="161" name="PlaceHolder 30"/>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18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98" name="Group 1"/>
          <p:cNvGrpSpPr/>
          <p:nvPr/>
        </p:nvGrpSpPr>
        <p:grpSpPr>
          <a:xfrm>
            <a:off x="0" y="228600"/>
            <a:ext cx="2848680" cy="6635880"/>
            <a:chOff x="0" y="228600"/>
            <a:chExt cx="2848680" cy="6635880"/>
          </a:xfrm>
        </p:grpSpPr>
        <p:sp>
          <p:nvSpPr>
            <p:cNvPr id="199" name="CustomShape 2"/>
            <p:cNvSpPr/>
            <p:nvPr/>
          </p:nvSpPr>
          <p:spPr>
            <a:xfrm>
              <a:off x="0" y="2575080"/>
              <a:ext cx="97920" cy="623160"/>
            </a:xfrm>
            <a:custGeom>
              <a:avLst/>
              <a:gdLst/>
              <a:ahLst/>
              <a:cxnLst/>
              <a:rect l="l" t="t"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00" name="CustomShape 3"/>
            <p:cNvSpPr/>
            <p:nvPr/>
          </p:nvSpPr>
          <p:spPr>
            <a:xfrm>
              <a:off x="128520" y="3156480"/>
              <a:ext cx="643680" cy="2319480"/>
            </a:xfrm>
            <a:custGeom>
              <a:avLst/>
              <a:gdLst/>
              <a:ahLst/>
              <a:cxnLst/>
              <a:rect l="l" t="t"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01" name="CustomShape 4"/>
            <p:cNvSpPr/>
            <p:nvPr/>
          </p:nvSpPr>
          <p:spPr>
            <a:xfrm>
              <a:off x="807120" y="5447160"/>
              <a:ext cx="606600" cy="1417320"/>
            </a:xfrm>
            <a:custGeom>
              <a:avLst/>
              <a:gdLst/>
              <a:ahLst/>
              <a:cxnLst/>
              <a:rect l="l" t="t"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02" name="CustomShape 5"/>
            <p:cNvSpPr/>
            <p:nvPr/>
          </p:nvSpPr>
          <p:spPr>
            <a:xfrm>
              <a:off x="959760" y="6503760"/>
              <a:ext cx="168480" cy="360720"/>
            </a:xfrm>
            <a:custGeom>
              <a:avLst/>
              <a:gdLst/>
              <a:ahLst/>
              <a:cxnLst/>
              <a:rect l="l" t="t"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03" name="CustomShape 6"/>
            <p:cNvSpPr/>
            <p:nvPr/>
          </p:nvSpPr>
          <p:spPr>
            <a:xfrm>
              <a:off x="100800" y="3201120"/>
              <a:ext cx="819000" cy="3325680"/>
            </a:xfrm>
            <a:custGeom>
              <a:avLst/>
              <a:gdLst/>
              <a:ahLst/>
              <a:cxnLst/>
              <a:rect l="l" t="t"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04" name="CustomShape 7"/>
            <p:cNvSpPr/>
            <p:nvPr/>
          </p:nvSpPr>
          <p:spPr>
            <a:xfrm>
              <a:off x="22320" y="228600"/>
              <a:ext cx="103320" cy="2925000"/>
            </a:xfrm>
            <a:custGeom>
              <a:avLst/>
              <a:gdLst/>
              <a:ahLst/>
              <a:cxnLst/>
              <a:rect l="l" t="t"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05" name="CustomShape 8"/>
            <p:cNvSpPr/>
            <p:nvPr/>
          </p:nvSpPr>
          <p:spPr>
            <a:xfrm>
              <a:off x="78120" y="2944080"/>
              <a:ext cx="75240" cy="491040"/>
            </a:xfrm>
            <a:custGeom>
              <a:avLst/>
              <a:gdLst/>
              <a:ahLst/>
              <a:cxnLst/>
              <a:rect l="l" t="t"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06" name="CustomShape 9"/>
            <p:cNvSpPr/>
            <p:nvPr/>
          </p:nvSpPr>
          <p:spPr>
            <a:xfrm>
              <a:off x="769680" y="5478840"/>
              <a:ext cx="187200" cy="1022040"/>
            </a:xfrm>
            <a:custGeom>
              <a:avLst/>
              <a:gdLst/>
              <a:ahLst/>
              <a:cxnLst/>
              <a:rect l="l" t="t"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07" name="CustomShape 10"/>
            <p:cNvSpPr/>
            <p:nvPr/>
          </p:nvSpPr>
          <p:spPr>
            <a:xfrm>
              <a:off x="775440" y="1398960"/>
              <a:ext cx="2073240" cy="4045320"/>
            </a:xfrm>
            <a:custGeom>
              <a:avLst/>
              <a:gdLst/>
              <a:ahLst/>
              <a:cxnLst/>
              <a:rect l="l" t="t"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08" name="CustomShape 11"/>
            <p:cNvSpPr/>
            <p:nvPr/>
          </p:nvSpPr>
          <p:spPr>
            <a:xfrm>
              <a:off x="922680" y="6530040"/>
              <a:ext cx="159120" cy="334440"/>
            </a:xfrm>
            <a:custGeom>
              <a:avLst/>
              <a:gdLst/>
              <a:ahLst/>
              <a:cxnLst/>
              <a:rect l="l" t="t"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09" name="CustomShape 12"/>
            <p:cNvSpPr/>
            <p:nvPr/>
          </p:nvSpPr>
          <p:spPr>
            <a:xfrm>
              <a:off x="769680" y="5359320"/>
              <a:ext cx="34560" cy="218880"/>
            </a:xfrm>
            <a:custGeom>
              <a:avLst/>
              <a:gdLst/>
              <a:ahLst/>
              <a:cxnLst/>
              <a:rect l="l" t="t"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10" name="CustomShape 13"/>
            <p:cNvSpPr/>
            <p:nvPr/>
          </p:nvSpPr>
          <p:spPr>
            <a:xfrm>
              <a:off x="849960" y="6244560"/>
              <a:ext cx="235800" cy="619560"/>
            </a:xfrm>
            <a:custGeom>
              <a:avLst/>
              <a:gdLst/>
              <a:ahLst/>
              <a:cxnLst/>
              <a:rect l="l" t="t"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grpSp>
      <p:grpSp>
        <p:nvGrpSpPr>
          <p:cNvPr id="211" name="Group 14"/>
          <p:cNvGrpSpPr/>
          <p:nvPr/>
        </p:nvGrpSpPr>
        <p:grpSpPr>
          <a:xfrm>
            <a:off x="27360" y="-720"/>
            <a:ext cx="2353680" cy="6851160"/>
            <a:chOff x="27360" y="-720"/>
            <a:chExt cx="2353680" cy="6851160"/>
          </a:xfrm>
        </p:grpSpPr>
        <p:sp>
          <p:nvSpPr>
            <p:cNvPr id="212" name="CustomShape 15"/>
            <p:cNvSpPr/>
            <p:nvPr/>
          </p:nvSpPr>
          <p:spPr>
            <a:xfrm>
              <a:off x="27360" y="-720"/>
              <a:ext cx="491400" cy="4398120"/>
            </a:xfrm>
            <a:custGeom>
              <a:avLst/>
              <a:gdLst/>
              <a:ahLst/>
              <a:cxnLst/>
              <a:rect l="l" t="t"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13" name="CustomShape 16"/>
            <p:cNvSpPr/>
            <p:nvPr/>
          </p:nvSpPr>
          <p:spPr>
            <a:xfrm>
              <a:off x="550440" y="4316400"/>
              <a:ext cx="420480" cy="1577880"/>
            </a:xfrm>
            <a:custGeom>
              <a:avLst/>
              <a:gdLst/>
              <a:ahLst/>
              <a:cxnLst/>
              <a:rect l="l" t="t"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14" name="CustomShape 17"/>
            <p:cNvSpPr/>
            <p:nvPr/>
          </p:nvSpPr>
          <p:spPr>
            <a:xfrm>
              <a:off x="1006200" y="5862600"/>
              <a:ext cx="428040" cy="987840"/>
            </a:xfrm>
            <a:custGeom>
              <a:avLst/>
              <a:gdLst/>
              <a:ahLst/>
              <a:cxnLst/>
              <a:rect l="l" t="t"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15" name="CustomShape 18"/>
            <p:cNvSpPr/>
            <p:nvPr/>
          </p:nvSpPr>
          <p:spPr>
            <a:xfrm>
              <a:off x="521640" y="4364280"/>
              <a:ext cx="549000" cy="2233080"/>
            </a:xfrm>
            <a:custGeom>
              <a:avLst/>
              <a:gdLst/>
              <a:ahLst/>
              <a:cxnLst/>
              <a:rect l="l" t="t"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16" name="CustomShape 19"/>
            <p:cNvSpPr/>
            <p:nvPr/>
          </p:nvSpPr>
          <p:spPr>
            <a:xfrm>
              <a:off x="468000" y="1289160"/>
              <a:ext cx="171360" cy="3024360"/>
            </a:xfrm>
            <a:custGeom>
              <a:avLst/>
              <a:gdLst/>
              <a:ahLst/>
              <a:cxnLst/>
              <a:rect l="l" t="t"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17" name="CustomShape 20"/>
            <p:cNvSpPr/>
            <p:nvPr/>
          </p:nvSpPr>
          <p:spPr>
            <a:xfrm>
              <a:off x="1111680" y="6571440"/>
              <a:ext cx="131400" cy="278640"/>
            </a:xfrm>
            <a:custGeom>
              <a:avLst/>
              <a:gdLst/>
              <a:ahLst/>
              <a:cxnLst/>
              <a:rect l="l" t="t"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18" name="CustomShape 21"/>
            <p:cNvSpPr/>
            <p:nvPr/>
          </p:nvSpPr>
          <p:spPr>
            <a:xfrm>
              <a:off x="502560" y="4107600"/>
              <a:ext cx="79560" cy="508680"/>
            </a:xfrm>
            <a:custGeom>
              <a:avLst/>
              <a:gdLst/>
              <a:ahLst/>
              <a:cxnLst/>
              <a:rect l="l" t="t"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19" name="CustomShape 22"/>
            <p:cNvSpPr/>
            <p:nvPr/>
          </p:nvSpPr>
          <p:spPr>
            <a:xfrm>
              <a:off x="973800" y="3145680"/>
              <a:ext cx="1407240" cy="2714040"/>
            </a:xfrm>
            <a:custGeom>
              <a:avLst/>
              <a:gdLst/>
              <a:ahLst/>
              <a:cxnLst/>
              <a:rect l="l" t="t"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20" name="CustomShape 23"/>
            <p:cNvSpPr/>
            <p:nvPr/>
          </p:nvSpPr>
          <p:spPr>
            <a:xfrm>
              <a:off x="1073520" y="6600240"/>
              <a:ext cx="117720" cy="250200"/>
            </a:xfrm>
            <a:custGeom>
              <a:avLst/>
              <a:gdLst/>
              <a:ahLst/>
              <a:cxnLst/>
              <a:rect l="l" t="t"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21" name="CustomShape 24"/>
            <p:cNvSpPr/>
            <p:nvPr/>
          </p:nvSpPr>
          <p:spPr>
            <a:xfrm>
              <a:off x="973800" y="5897160"/>
              <a:ext cx="135000" cy="671400"/>
            </a:xfrm>
            <a:custGeom>
              <a:avLst/>
              <a:gdLst/>
              <a:ahLst/>
              <a:cxnLst/>
              <a:rect l="l" t="t"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22" name="CustomShape 25"/>
            <p:cNvSpPr/>
            <p:nvPr/>
          </p:nvSpPr>
          <p:spPr>
            <a:xfrm>
              <a:off x="973800" y="5772600"/>
              <a:ext cx="35280" cy="225000"/>
            </a:xfrm>
            <a:custGeom>
              <a:avLst/>
              <a:gdLst/>
              <a:ahLst/>
              <a:cxnLst/>
              <a:rect l="l" t="t"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23" name="CustomShape 26"/>
            <p:cNvSpPr/>
            <p:nvPr/>
          </p:nvSpPr>
          <p:spPr>
            <a:xfrm>
              <a:off x="1006200" y="6322680"/>
              <a:ext cx="207720" cy="527760"/>
            </a:xfrm>
            <a:custGeom>
              <a:avLst/>
              <a:gdLst/>
              <a:ahLst/>
              <a:cxnLst/>
              <a:rect l="l" t="t"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tyle>
            <a:lnRef idx="0">
              <a:scrgbClr r="0" g="0" b="0"/>
            </a:lnRef>
            <a:fillRef idx="0">
              <a:scrgbClr r="0" g="0" b="0"/>
            </a:fillRef>
            <a:effectRef idx="0">
              <a:scrgbClr r="0" g="0" b="0"/>
            </a:effectRef>
            <a:fontRef idx="minor"/>
          </p:style>
        </p:sp>
      </p:grpSp>
      <p:sp>
        <p:nvSpPr>
          <p:cNvPr id="224" name="CustomShape 27"/>
          <p:cNvSpPr/>
          <p:nvPr/>
        </p:nvSpPr>
        <p:spPr>
          <a:xfrm>
            <a:off x="0" y="0"/>
            <a:ext cx="180000" cy="6855120"/>
          </a:xfrm>
          <a:prstGeom prst="rect">
            <a:avLst/>
          </a:prstGeom>
          <a:solidFill>
            <a:schemeClr val="tx2"/>
          </a:solidFill>
          <a:ln>
            <a:noFill/>
          </a:ln>
          <a:effectLst>
            <a:outerShdw blurRad="38100" dist="25560" dir="5400000" rotWithShape="0">
              <a:srgbClr val="000000">
                <a:alpha val="25000"/>
              </a:srgbClr>
            </a:outerShdw>
          </a:effectLst>
        </p:spPr>
        <p:style>
          <a:lnRef idx="1">
            <a:schemeClr val="accent1"/>
          </a:lnRef>
          <a:fillRef idx="3">
            <a:schemeClr val="accent1"/>
          </a:fillRef>
          <a:effectRef idx="2">
            <a:schemeClr val="accent1"/>
          </a:effectRef>
          <a:fontRef idx="minor"/>
        </p:style>
      </p:sp>
      <p:sp>
        <p:nvSpPr>
          <p:cNvPr id="225" name="CustomShape 28"/>
          <p:cNvSpPr/>
          <p:nvPr/>
        </p:nvSpPr>
        <p:spPr>
          <a:xfrm flipV="1">
            <a:off x="-1440" y="708480"/>
            <a:ext cx="1585800" cy="504360"/>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226" name="PlaceHolder 29"/>
          <p:cNvSpPr>
            <a:spLocks noGrp="1"/>
          </p:cNvSpPr>
          <p:nvPr>
            <p:ph type="title"/>
          </p:nvPr>
        </p:nvSpPr>
        <p:spPr>
          <a:xfrm>
            <a:off x="609480" y="273600"/>
            <a:ext cx="10972440" cy="1144800"/>
          </a:xfrm>
          <a:prstGeom prst="rect">
            <a:avLst/>
          </a:prstGeom>
        </p:spPr>
        <p:txBody>
          <a:bodyPr lIns="0" tIns="0" rIns="0" bIns="0" anchor="ctr">
            <a:noAutofit/>
          </a:bodyPr>
          <a:lstStyle/>
          <a:p>
            <a:r>
              <a:rPr lang="ru-RU" sz="1800" b="0" strike="noStrike" spc="-1">
                <a:solidFill>
                  <a:srgbClr val="000000"/>
                </a:solidFill>
                <a:latin typeface="Arial"/>
              </a:rPr>
              <a:t>Для правки текста заглавия щёлкните мышью</a:t>
            </a:r>
          </a:p>
        </p:txBody>
      </p:sp>
      <p:sp>
        <p:nvSpPr>
          <p:cNvPr id="227" name="PlaceHolder 30"/>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18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64" name="Group 1"/>
          <p:cNvGrpSpPr/>
          <p:nvPr/>
        </p:nvGrpSpPr>
        <p:grpSpPr>
          <a:xfrm>
            <a:off x="0" y="228600"/>
            <a:ext cx="2848680" cy="6635880"/>
            <a:chOff x="0" y="228600"/>
            <a:chExt cx="2848680" cy="6635880"/>
          </a:xfrm>
        </p:grpSpPr>
        <p:sp>
          <p:nvSpPr>
            <p:cNvPr id="265" name="CustomShape 2"/>
            <p:cNvSpPr/>
            <p:nvPr/>
          </p:nvSpPr>
          <p:spPr>
            <a:xfrm>
              <a:off x="0" y="2575080"/>
              <a:ext cx="97920" cy="623160"/>
            </a:xfrm>
            <a:custGeom>
              <a:avLst/>
              <a:gdLst/>
              <a:ahLst/>
              <a:cxnLst/>
              <a:rect l="l" t="t"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66" name="CustomShape 3"/>
            <p:cNvSpPr/>
            <p:nvPr/>
          </p:nvSpPr>
          <p:spPr>
            <a:xfrm>
              <a:off x="128520" y="3156480"/>
              <a:ext cx="643680" cy="2319480"/>
            </a:xfrm>
            <a:custGeom>
              <a:avLst/>
              <a:gdLst/>
              <a:ahLst/>
              <a:cxnLst/>
              <a:rect l="l" t="t"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67" name="CustomShape 4"/>
            <p:cNvSpPr/>
            <p:nvPr/>
          </p:nvSpPr>
          <p:spPr>
            <a:xfrm>
              <a:off x="807120" y="5447160"/>
              <a:ext cx="606600" cy="1417320"/>
            </a:xfrm>
            <a:custGeom>
              <a:avLst/>
              <a:gdLst/>
              <a:ahLst/>
              <a:cxnLst/>
              <a:rect l="l" t="t"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68" name="CustomShape 5"/>
            <p:cNvSpPr/>
            <p:nvPr/>
          </p:nvSpPr>
          <p:spPr>
            <a:xfrm>
              <a:off x="959760" y="6503760"/>
              <a:ext cx="168480" cy="360720"/>
            </a:xfrm>
            <a:custGeom>
              <a:avLst/>
              <a:gdLst/>
              <a:ahLst/>
              <a:cxnLst/>
              <a:rect l="l" t="t"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69" name="CustomShape 6"/>
            <p:cNvSpPr/>
            <p:nvPr/>
          </p:nvSpPr>
          <p:spPr>
            <a:xfrm>
              <a:off x="100800" y="3201120"/>
              <a:ext cx="819000" cy="3325680"/>
            </a:xfrm>
            <a:custGeom>
              <a:avLst/>
              <a:gdLst/>
              <a:ahLst/>
              <a:cxnLst/>
              <a:rect l="l" t="t"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70" name="CustomShape 7"/>
            <p:cNvSpPr/>
            <p:nvPr/>
          </p:nvSpPr>
          <p:spPr>
            <a:xfrm>
              <a:off x="22320" y="228600"/>
              <a:ext cx="103320" cy="2925000"/>
            </a:xfrm>
            <a:custGeom>
              <a:avLst/>
              <a:gdLst/>
              <a:ahLst/>
              <a:cxnLst/>
              <a:rect l="l" t="t"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71" name="CustomShape 8"/>
            <p:cNvSpPr/>
            <p:nvPr/>
          </p:nvSpPr>
          <p:spPr>
            <a:xfrm>
              <a:off x="78120" y="2944080"/>
              <a:ext cx="75240" cy="491040"/>
            </a:xfrm>
            <a:custGeom>
              <a:avLst/>
              <a:gdLst/>
              <a:ahLst/>
              <a:cxnLst/>
              <a:rect l="l" t="t"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72" name="CustomShape 9"/>
            <p:cNvSpPr/>
            <p:nvPr/>
          </p:nvSpPr>
          <p:spPr>
            <a:xfrm>
              <a:off x="769680" y="5478840"/>
              <a:ext cx="187200" cy="1022040"/>
            </a:xfrm>
            <a:custGeom>
              <a:avLst/>
              <a:gdLst/>
              <a:ahLst/>
              <a:cxnLst/>
              <a:rect l="l" t="t"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73" name="CustomShape 10"/>
            <p:cNvSpPr/>
            <p:nvPr/>
          </p:nvSpPr>
          <p:spPr>
            <a:xfrm>
              <a:off x="775440" y="1398960"/>
              <a:ext cx="2073240" cy="4045320"/>
            </a:xfrm>
            <a:custGeom>
              <a:avLst/>
              <a:gdLst/>
              <a:ahLst/>
              <a:cxnLst/>
              <a:rect l="l" t="t"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74" name="CustomShape 11"/>
            <p:cNvSpPr/>
            <p:nvPr/>
          </p:nvSpPr>
          <p:spPr>
            <a:xfrm>
              <a:off x="922680" y="6530040"/>
              <a:ext cx="159120" cy="334440"/>
            </a:xfrm>
            <a:custGeom>
              <a:avLst/>
              <a:gdLst/>
              <a:ahLst/>
              <a:cxnLst/>
              <a:rect l="l" t="t"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75" name="CustomShape 12"/>
            <p:cNvSpPr/>
            <p:nvPr/>
          </p:nvSpPr>
          <p:spPr>
            <a:xfrm>
              <a:off x="769680" y="5359320"/>
              <a:ext cx="34560" cy="218880"/>
            </a:xfrm>
            <a:custGeom>
              <a:avLst/>
              <a:gdLst/>
              <a:ahLst/>
              <a:cxnLst/>
              <a:rect l="l" t="t"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sp>
          <p:nvSpPr>
            <p:cNvPr id="276" name="CustomShape 13"/>
            <p:cNvSpPr/>
            <p:nvPr/>
          </p:nvSpPr>
          <p:spPr>
            <a:xfrm>
              <a:off x="849960" y="6244560"/>
              <a:ext cx="235800" cy="619560"/>
            </a:xfrm>
            <a:custGeom>
              <a:avLst/>
              <a:gdLst/>
              <a:ahLst/>
              <a:cxnLst/>
              <a:rect l="l" t="t"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tyle>
            <a:lnRef idx="0">
              <a:scrgbClr r="0" g="0" b="0"/>
            </a:lnRef>
            <a:fillRef idx="0">
              <a:scrgbClr r="0" g="0" b="0"/>
            </a:fillRef>
            <a:effectRef idx="0">
              <a:scrgbClr r="0" g="0" b="0"/>
            </a:effectRef>
            <a:fontRef idx="minor"/>
          </p:style>
        </p:sp>
      </p:grpSp>
      <p:grpSp>
        <p:nvGrpSpPr>
          <p:cNvPr id="277" name="Group 14"/>
          <p:cNvGrpSpPr/>
          <p:nvPr/>
        </p:nvGrpSpPr>
        <p:grpSpPr>
          <a:xfrm>
            <a:off x="27360" y="-720"/>
            <a:ext cx="2353680" cy="6851160"/>
            <a:chOff x="27360" y="-720"/>
            <a:chExt cx="2353680" cy="6851160"/>
          </a:xfrm>
        </p:grpSpPr>
        <p:sp>
          <p:nvSpPr>
            <p:cNvPr id="278" name="CustomShape 15"/>
            <p:cNvSpPr/>
            <p:nvPr/>
          </p:nvSpPr>
          <p:spPr>
            <a:xfrm>
              <a:off x="27360" y="-720"/>
              <a:ext cx="491400" cy="4398120"/>
            </a:xfrm>
            <a:custGeom>
              <a:avLst/>
              <a:gdLst/>
              <a:ahLst/>
              <a:cxnLst/>
              <a:rect l="l" t="t"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79" name="CustomShape 16"/>
            <p:cNvSpPr/>
            <p:nvPr/>
          </p:nvSpPr>
          <p:spPr>
            <a:xfrm>
              <a:off x="550440" y="4316400"/>
              <a:ext cx="420480" cy="1577880"/>
            </a:xfrm>
            <a:custGeom>
              <a:avLst/>
              <a:gdLst/>
              <a:ahLst/>
              <a:cxnLst/>
              <a:rect l="l" t="t"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80" name="CustomShape 17"/>
            <p:cNvSpPr/>
            <p:nvPr/>
          </p:nvSpPr>
          <p:spPr>
            <a:xfrm>
              <a:off x="1006200" y="5862600"/>
              <a:ext cx="428040" cy="987840"/>
            </a:xfrm>
            <a:custGeom>
              <a:avLst/>
              <a:gdLst/>
              <a:ahLst/>
              <a:cxnLst/>
              <a:rect l="l" t="t"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81" name="CustomShape 18"/>
            <p:cNvSpPr/>
            <p:nvPr/>
          </p:nvSpPr>
          <p:spPr>
            <a:xfrm>
              <a:off x="521640" y="4364280"/>
              <a:ext cx="549000" cy="2233080"/>
            </a:xfrm>
            <a:custGeom>
              <a:avLst/>
              <a:gdLst/>
              <a:ahLst/>
              <a:cxnLst/>
              <a:rect l="l" t="t"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82" name="CustomShape 19"/>
            <p:cNvSpPr/>
            <p:nvPr/>
          </p:nvSpPr>
          <p:spPr>
            <a:xfrm>
              <a:off x="468000" y="1289160"/>
              <a:ext cx="171360" cy="3024360"/>
            </a:xfrm>
            <a:custGeom>
              <a:avLst/>
              <a:gdLst/>
              <a:ahLst/>
              <a:cxnLst/>
              <a:rect l="l" t="t"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83" name="CustomShape 20"/>
            <p:cNvSpPr/>
            <p:nvPr/>
          </p:nvSpPr>
          <p:spPr>
            <a:xfrm>
              <a:off x="1111680" y="6571440"/>
              <a:ext cx="131400" cy="278640"/>
            </a:xfrm>
            <a:custGeom>
              <a:avLst/>
              <a:gdLst/>
              <a:ahLst/>
              <a:cxnLst/>
              <a:rect l="l" t="t"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84" name="CustomShape 21"/>
            <p:cNvSpPr/>
            <p:nvPr/>
          </p:nvSpPr>
          <p:spPr>
            <a:xfrm>
              <a:off x="502560" y="4107600"/>
              <a:ext cx="79560" cy="508680"/>
            </a:xfrm>
            <a:custGeom>
              <a:avLst/>
              <a:gdLst/>
              <a:ahLst/>
              <a:cxnLst/>
              <a:rect l="l" t="t"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85" name="CustomShape 22"/>
            <p:cNvSpPr/>
            <p:nvPr/>
          </p:nvSpPr>
          <p:spPr>
            <a:xfrm>
              <a:off x="973800" y="3145680"/>
              <a:ext cx="1407240" cy="2714040"/>
            </a:xfrm>
            <a:custGeom>
              <a:avLst/>
              <a:gdLst/>
              <a:ahLst/>
              <a:cxnLst/>
              <a:rect l="l" t="t"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86" name="CustomShape 23"/>
            <p:cNvSpPr/>
            <p:nvPr/>
          </p:nvSpPr>
          <p:spPr>
            <a:xfrm>
              <a:off x="1073520" y="6600240"/>
              <a:ext cx="117720" cy="250200"/>
            </a:xfrm>
            <a:custGeom>
              <a:avLst/>
              <a:gdLst/>
              <a:ahLst/>
              <a:cxnLst/>
              <a:rect l="l" t="t"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87" name="CustomShape 24"/>
            <p:cNvSpPr/>
            <p:nvPr/>
          </p:nvSpPr>
          <p:spPr>
            <a:xfrm>
              <a:off x="973800" y="5897160"/>
              <a:ext cx="135000" cy="671400"/>
            </a:xfrm>
            <a:custGeom>
              <a:avLst/>
              <a:gdLst/>
              <a:ahLst/>
              <a:cxnLst/>
              <a:rect l="l" t="t"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88" name="CustomShape 25"/>
            <p:cNvSpPr/>
            <p:nvPr/>
          </p:nvSpPr>
          <p:spPr>
            <a:xfrm>
              <a:off x="973800" y="5772600"/>
              <a:ext cx="35280" cy="225000"/>
            </a:xfrm>
            <a:custGeom>
              <a:avLst/>
              <a:gdLst/>
              <a:ahLst/>
              <a:cxnLst/>
              <a:rect l="l" t="t"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tyle>
            <a:lnRef idx="0">
              <a:scrgbClr r="0" g="0" b="0"/>
            </a:lnRef>
            <a:fillRef idx="0">
              <a:scrgbClr r="0" g="0" b="0"/>
            </a:fillRef>
            <a:effectRef idx="0">
              <a:scrgbClr r="0" g="0" b="0"/>
            </a:effectRef>
            <a:fontRef idx="minor"/>
          </p:style>
        </p:sp>
        <p:sp>
          <p:nvSpPr>
            <p:cNvPr id="289" name="CustomShape 26"/>
            <p:cNvSpPr/>
            <p:nvPr/>
          </p:nvSpPr>
          <p:spPr>
            <a:xfrm>
              <a:off x="1006200" y="6322680"/>
              <a:ext cx="207720" cy="527760"/>
            </a:xfrm>
            <a:custGeom>
              <a:avLst/>
              <a:gdLst/>
              <a:ahLst/>
              <a:cxnLst/>
              <a:rect l="l" t="t"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tyle>
            <a:lnRef idx="0">
              <a:scrgbClr r="0" g="0" b="0"/>
            </a:lnRef>
            <a:fillRef idx="0">
              <a:scrgbClr r="0" g="0" b="0"/>
            </a:fillRef>
            <a:effectRef idx="0">
              <a:scrgbClr r="0" g="0" b="0"/>
            </a:effectRef>
            <a:fontRef idx="minor"/>
          </p:style>
        </p:sp>
      </p:grpSp>
      <p:sp>
        <p:nvSpPr>
          <p:cNvPr id="290" name="CustomShape 27"/>
          <p:cNvSpPr/>
          <p:nvPr/>
        </p:nvSpPr>
        <p:spPr>
          <a:xfrm>
            <a:off x="0" y="0"/>
            <a:ext cx="180000" cy="6855120"/>
          </a:xfrm>
          <a:prstGeom prst="rect">
            <a:avLst/>
          </a:prstGeom>
          <a:solidFill>
            <a:schemeClr val="tx2"/>
          </a:solidFill>
          <a:ln>
            <a:noFill/>
          </a:ln>
          <a:effectLst>
            <a:outerShdw blurRad="38100" dist="25560" dir="5400000" rotWithShape="0">
              <a:srgbClr val="000000">
                <a:alpha val="25000"/>
              </a:srgbClr>
            </a:outerShdw>
          </a:effectLst>
        </p:spPr>
        <p:style>
          <a:lnRef idx="1">
            <a:schemeClr val="accent1"/>
          </a:lnRef>
          <a:fillRef idx="3">
            <a:schemeClr val="accent1"/>
          </a:fillRef>
          <a:effectRef idx="2">
            <a:schemeClr val="accent1"/>
          </a:effectRef>
          <a:fontRef idx="minor"/>
        </p:style>
      </p:sp>
      <p:sp>
        <p:nvSpPr>
          <p:cNvPr id="291" name="CustomShape 28"/>
          <p:cNvSpPr/>
          <p:nvPr/>
        </p:nvSpPr>
        <p:spPr>
          <a:xfrm flipV="1">
            <a:off x="-1440" y="708480"/>
            <a:ext cx="1585800" cy="504360"/>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292" name="PlaceHolder 29"/>
          <p:cNvSpPr>
            <a:spLocks noGrp="1"/>
          </p:cNvSpPr>
          <p:nvPr>
            <p:ph type="title"/>
          </p:nvPr>
        </p:nvSpPr>
        <p:spPr>
          <a:xfrm>
            <a:off x="609480" y="273600"/>
            <a:ext cx="10972440" cy="1144800"/>
          </a:xfrm>
          <a:prstGeom prst="rect">
            <a:avLst/>
          </a:prstGeom>
        </p:spPr>
        <p:txBody>
          <a:bodyPr lIns="0" tIns="0" rIns="0" bIns="0" anchor="ctr">
            <a:noAutofit/>
          </a:bodyPr>
          <a:lstStyle/>
          <a:p>
            <a:r>
              <a:rPr lang="ru-RU" sz="1800" b="0" strike="noStrike" spc="-1">
                <a:solidFill>
                  <a:srgbClr val="000000"/>
                </a:solidFill>
                <a:latin typeface="Arial"/>
              </a:rPr>
              <a:t>Для правки текста заглавия щёлкните мышью</a:t>
            </a:r>
          </a:p>
        </p:txBody>
      </p:sp>
      <p:sp>
        <p:nvSpPr>
          <p:cNvPr id="293" name="PlaceHolder 30"/>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18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2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CustomShape 1"/>
          <p:cNvSpPr/>
          <p:nvPr/>
        </p:nvSpPr>
        <p:spPr>
          <a:xfrm>
            <a:off x="452398" y="428604"/>
            <a:ext cx="11501518" cy="4143404"/>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nchor="b">
            <a:normAutofit fontScale="62500" lnSpcReduction="20000"/>
          </a:bodyPr>
          <a:lstStyle/>
          <a:p>
            <a:pPr algn="ctr">
              <a:lnSpc>
                <a:spcPct val="100000"/>
              </a:lnSpc>
            </a:pPr>
            <a:endParaRPr lang="ru-RU" sz="1800" b="0" strike="noStrike" spc="-1" dirty="0">
              <a:latin typeface="Arial"/>
            </a:endParaRPr>
          </a:p>
          <a:p>
            <a:pPr algn="ctr">
              <a:lnSpc>
                <a:spcPct val="100000"/>
              </a:lnSpc>
            </a:pPr>
            <a:endParaRPr lang="ru-RU" sz="1800" b="0" strike="noStrike" spc="-1" dirty="0">
              <a:latin typeface="Arial"/>
            </a:endParaRPr>
          </a:p>
          <a:p>
            <a:pPr algn="ctr">
              <a:lnSpc>
                <a:spcPct val="100000"/>
              </a:lnSpc>
            </a:pPr>
            <a:endParaRPr lang="ru-RU" sz="1800" b="0" strike="noStrike" spc="-1" dirty="0">
              <a:latin typeface="Arial"/>
            </a:endParaRPr>
          </a:p>
          <a:p>
            <a:pPr algn="ctr">
              <a:lnSpc>
                <a:spcPct val="100000"/>
              </a:lnSpc>
            </a:pPr>
            <a:endParaRPr lang="ru-RU" sz="1800" b="0" strike="noStrike" spc="-1" dirty="0">
              <a:latin typeface="Arial"/>
            </a:endParaRPr>
          </a:p>
          <a:p>
            <a:pPr algn="ctr">
              <a:lnSpc>
                <a:spcPct val="100000"/>
              </a:lnSpc>
            </a:pPr>
            <a:endParaRPr lang="ru-RU" sz="1800" b="0" strike="noStrike" spc="-1" dirty="0">
              <a:latin typeface="Arial"/>
            </a:endParaRPr>
          </a:p>
          <a:p>
            <a:pPr algn="ctr">
              <a:lnSpc>
                <a:spcPct val="100000"/>
              </a:lnSpc>
            </a:pPr>
            <a:endParaRPr lang="ru-RU" sz="1800" b="0" strike="noStrike" spc="-1" dirty="0">
              <a:latin typeface="Arial"/>
            </a:endParaRPr>
          </a:p>
          <a:p>
            <a:pPr algn="ctr">
              <a:lnSpc>
                <a:spcPct val="100000"/>
              </a:lnSpc>
            </a:pPr>
            <a:r>
              <a:rPr lang="ru-RU" sz="5400" b="1" strike="noStrike" spc="-1" dirty="0" err="1">
                <a:solidFill>
                  <a:srgbClr val="FF0000"/>
                </a:solidFill>
                <a:latin typeface="Century Gothic"/>
                <a:ea typeface="DejaVu Sans"/>
              </a:rPr>
              <a:t>Лекція</a:t>
            </a:r>
            <a:r>
              <a:rPr lang="ru-RU" sz="5400" b="1" strike="noStrike" spc="-1" dirty="0">
                <a:solidFill>
                  <a:srgbClr val="FF0000"/>
                </a:solidFill>
                <a:latin typeface="Century Gothic"/>
                <a:ea typeface="DejaVu Sans"/>
              </a:rPr>
              <a:t> № 7-8</a:t>
            </a:r>
            <a:endParaRPr lang="ru-RU" sz="5400" b="0" strike="noStrike" spc="-1" dirty="0">
              <a:latin typeface="Arial"/>
            </a:endParaRPr>
          </a:p>
          <a:p>
            <a:pPr algn="ctr">
              <a:lnSpc>
                <a:spcPct val="100000"/>
              </a:lnSpc>
            </a:pPr>
            <a:r>
              <a:rPr dirty="0"/>
              <a:t/>
            </a:r>
            <a:br>
              <a:rPr dirty="0"/>
            </a:br>
            <a:endParaRPr lang="ru-RU" sz="5400" b="0" strike="noStrike" spc="-1" dirty="0">
              <a:latin typeface="Arial"/>
            </a:endParaRPr>
          </a:p>
          <a:p>
            <a:pPr algn="ctr">
              <a:lnSpc>
                <a:spcPct val="100000"/>
              </a:lnSpc>
            </a:pPr>
            <a:r>
              <a:rPr lang="ru-RU" sz="3200" b="1" strike="noStrike" spc="-1" dirty="0">
                <a:solidFill>
                  <a:srgbClr val="000000"/>
                </a:solidFill>
                <a:latin typeface="Arial"/>
                <a:ea typeface="DejaVu Sans"/>
              </a:rPr>
              <a:t>Тема: </a:t>
            </a:r>
            <a:r>
              <a:rPr lang="ru-RU" sz="4700" b="1" strike="noStrike" spc="-1" dirty="0" err="1">
                <a:solidFill>
                  <a:srgbClr val="7030A0"/>
                </a:solidFill>
                <a:latin typeface="Arial"/>
                <a:ea typeface="DejaVu Sans"/>
              </a:rPr>
              <a:t>Грунтово-рослинний</a:t>
            </a:r>
            <a:r>
              <a:rPr lang="ru-RU" sz="4700" b="1" strike="noStrike" spc="-1" dirty="0">
                <a:solidFill>
                  <a:srgbClr val="7030A0"/>
                </a:solidFill>
                <a:latin typeface="Arial"/>
                <a:ea typeface="DejaVu Sans"/>
              </a:rPr>
              <a:t> </a:t>
            </a:r>
            <a:r>
              <a:rPr lang="ru-RU" sz="4700" b="1" strike="noStrike" spc="-1" dirty="0" err="1">
                <a:solidFill>
                  <a:srgbClr val="7030A0"/>
                </a:solidFill>
                <a:latin typeface="Arial"/>
                <a:ea typeface="DejaVu Sans"/>
              </a:rPr>
              <a:t>покрив</a:t>
            </a:r>
            <a:r>
              <a:rPr lang="ru-RU" sz="4700" b="1" strike="noStrike" spc="-1" dirty="0">
                <a:solidFill>
                  <a:srgbClr val="7030A0"/>
                </a:solidFill>
                <a:latin typeface="Arial"/>
                <a:ea typeface="DejaVu Sans"/>
              </a:rPr>
              <a:t> </a:t>
            </a:r>
            <a:r>
              <a:rPr lang="ru-RU" sz="4700" b="1" strike="noStrike" spc="-1" dirty="0" err="1">
                <a:solidFill>
                  <a:srgbClr val="7030A0"/>
                </a:solidFill>
                <a:latin typeface="Arial"/>
                <a:ea typeface="DejaVu Sans"/>
              </a:rPr>
              <a:t>і</a:t>
            </a:r>
            <a:r>
              <a:rPr lang="ru-RU" sz="4700" b="1" strike="noStrike" spc="-1" dirty="0">
                <a:solidFill>
                  <a:srgbClr val="7030A0"/>
                </a:solidFill>
                <a:latin typeface="Arial"/>
                <a:ea typeface="DejaVu Sans"/>
              </a:rPr>
              <a:t> </a:t>
            </a:r>
            <a:r>
              <a:rPr lang="ru-RU" sz="4700" b="1" strike="noStrike" spc="-1" dirty="0" err="1">
                <a:solidFill>
                  <a:srgbClr val="7030A0"/>
                </a:solidFill>
                <a:latin typeface="Arial"/>
                <a:ea typeface="DejaVu Sans"/>
              </a:rPr>
              <a:t>його</a:t>
            </a:r>
            <a:r>
              <a:rPr lang="ru-RU" sz="4700" b="1" strike="noStrike" spc="-1" dirty="0">
                <a:solidFill>
                  <a:srgbClr val="7030A0"/>
                </a:solidFill>
                <a:latin typeface="Arial"/>
                <a:ea typeface="DejaVu Sans"/>
              </a:rPr>
              <a:t> </a:t>
            </a:r>
            <a:r>
              <a:rPr lang="ru-RU" sz="4700" b="1" strike="noStrike" spc="-1" dirty="0" err="1">
                <a:solidFill>
                  <a:srgbClr val="7030A0"/>
                </a:solidFill>
                <a:latin typeface="Arial"/>
                <a:ea typeface="DejaVu Sans"/>
              </a:rPr>
              <a:t>рекреаційна</a:t>
            </a:r>
            <a:r>
              <a:rPr lang="ru-RU" sz="4700" b="1" strike="noStrike" spc="-1" dirty="0">
                <a:solidFill>
                  <a:srgbClr val="7030A0"/>
                </a:solidFill>
                <a:latin typeface="Arial"/>
                <a:ea typeface="DejaVu Sans"/>
              </a:rPr>
              <a:t> </a:t>
            </a:r>
            <a:r>
              <a:rPr lang="ru-RU" sz="4700" b="1" strike="noStrike" spc="-1" dirty="0" err="1">
                <a:solidFill>
                  <a:srgbClr val="7030A0"/>
                </a:solidFill>
                <a:latin typeface="Arial"/>
                <a:ea typeface="DejaVu Sans"/>
              </a:rPr>
              <a:t>оцінка</a:t>
            </a:r>
            <a:r>
              <a:rPr lang="ru-RU" sz="4700" b="1" strike="noStrike" spc="-1" dirty="0">
                <a:solidFill>
                  <a:srgbClr val="7030A0"/>
                </a:solidFill>
                <a:latin typeface="Arial"/>
                <a:ea typeface="DejaVu Sans"/>
              </a:rPr>
              <a:t> </a:t>
            </a:r>
            <a:endParaRPr lang="ru-RU" sz="4700" b="0" strike="noStrike" spc="-1" dirty="0">
              <a:latin typeface="Arial"/>
            </a:endParaRPr>
          </a:p>
          <a:p>
            <a:pPr algn="ctr">
              <a:lnSpc>
                <a:spcPct val="100000"/>
              </a:lnSpc>
            </a:pPr>
            <a:r>
              <a:rPr lang="ru-RU" sz="4700" b="1" strike="noStrike" spc="-1" dirty="0">
                <a:solidFill>
                  <a:srgbClr val="7030A0"/>
                </a:solidFill>
                <a:latin typeface="Arial"/>
                <a:ea typeface="DejaVu Sans"/>
              </a:rPr>
              <a:t>(ч. 1).</a:t>
            </a:r>
            <a:endParaRPr lang="ru-RU" sz="4700" b="0" strike="noStrike" spc="-1" dirty="0">
              <a:latin typeface="Arial"/>
            </a:endParaRPr>
          </a:p>
          <a:p>
            <a:pPr algn="ctr">
              <a:lnSpc>
                <a:spcPct val="100000"/>
              </a:lnSpc>
            </a:pPr>
            <a:endParaRPr lang="ru-RU" sz="4700" b="0" strike="noStrike" spc="-1" dirty="0">
              <a:latin typeface="Arial"/>
            </a:endParaRPr>
          </a:p>
          <a:p>
            <a:pPr algn="ctr">
              <a:lnSpc>
                <a:spcPct val="100000"/>
              </a:lnSpc>
            </a:pPr>
            <a:r>
              <a:rPr lang="ru-RU" sz="4700" b="1" strike="noStrike" spc="-1" dirty="0" err="1">
                <a:solidFill>
                  <a:srgbClr val="7030A0"/>
                </a:solidFill>
                <a:latin typeface="Arial"/>
                <a:ea typeface="DejaVu Sans"/>
              </a:rPr>
              <a:t>Біоклімат</a:t>
            </a:r>
            <a:r>
              <a:rPr lang="ru-RU" sz="4700" b="1" strike="noStrike" spc="-1" dirty="0">
                <a:solidFill>
                  <a:srgbClr val="7030A0"/>
                </a:solidFill>
                <a:latin typeface="Arial"/>
                <a:ea typeface="DejaVu Sans"/>
              </a:rPr>
              <a:t>. </a:t>
            </a:r>
            <a:r>
              <a:rPr lang="ru-RU" sz="4700" b="1" strike="noStrike" spc="-1" dirty="0" err="1">
                <a:solidFill>
                  <a:srgbClr val="7030A0"/>
                </a:solidFill>
                <a:latin typeface="Arial"/>
                <a:ea typeface="DejaVu Sans"/>
              </a:rPr>
              <a:t>Кліматоутворюючі</a:t>
            </a:r>
            <a:r>
              <a:rPr lang="ru-RU" sz="4700" b="1" strike="noStrike" spc="-1" dirty="0">
                <a:solidFill>
                  <a:srgbClr val="7030A0"/>
                </a:solidFill>
                <a:latin typeface="Arial"/>
                <a:ea typeface="DejaVu Sans"/>
              </a:rPr>
              <a:t> </a:t>
            </a:r>
            <a:r>
              <a:rPr lang="ru-RU" sz="4700" b="1" strike="noStrike" spc="-1" dirty="0" err="1">
                <a:solidFill>
                  <a:srgbClr val="7030A0"/>
                </a:solidFill>
                <a:latin typeface="Arial"/>
                <a:ea typeface="DejaVu Sans"/>
              </a:rPr>
              <a:t>чинники</a:t>
            </a:r>
            <a:r>
              <a:rPr lang="ru-RU" sz="4700" b="1" strike="noStrike" spc="-1" dirty="0">
                <a:solidFill>
                  <a:srgbClr val="7030A0"/>
                </a:solidFill>
                <a:latin typeface="Arial"/>
                <a:ea typeface="DejaVu Sans"/>
              </a:rPr>
              <a:t>. </a:t>
            </a:r>
            <a:endParaRPr lang="ru-RU" sz="4700" b="0" strike="noStrike" spc="-1" dirty="0">
              <a:latin typeface="Arial"/>
            </a:endParaRPr>
          </a:p>
          <a:p>
            <a:pPr algn="ctr">
              <a:lnSpc>
                <a:spcPct val="100000"/>
              </a:lnSpc>
            </a:pPr>
            <a:r>
              <a:rPr lang="ru-RU" sz="4700" b="1" strike="noStrike" spc="-1" dirty="0" err="1">
                <a:solidFill>
                  <a:srgbClr val="7030A0"/>
                </a:solidFill>
                <a:latin typeface="Arial"/>
                <a:ea typeface="DejaVu Sans"/>
              </a:rPr>
              <a:t>Поняття</a:t>
            </a:r>
            <a:r>
              <a:rPr lang="ru-RU" sz="4700" b="1" strike="noStrike" spc="-1" dirty="0">
                <a:solidFill>
                  <a:srgbClr val="7030A0"/>
                </a:solidFill>
                <a:latin typeface="Arial"/>
                <a:ea typeface="DejaVu Sans"/>
              </a:rPr>
              <a:t> про </a:t>
            </a:r>
            <a:r>
              <a:rPr lang="ru-RU" sz="4700" b="1" strike="noStrike" spc="-1" dirty="0" err="1">
                <a:solidFill>
                  <a:srgbClr val="7030A0"/>
                </a:solidFill>
                <a:latin typeface="Arial"/>
                <a:ea typeface="DejaVu Sans"/>
              </a:rPr>
              <a:t>адаптацію.Адаптаційні</a:t>
            </a:r>
            <a:r>
              <a:rPr lang="ru-RU" sz="4700" b="1" strike="noStrike" spc="-1" dirty="0">
                <a:solidFill>
                  <a:srgbClr val="7030A0"/>
                </a:solidFill>
                <a:latin typeface="Arial"/>
                <a:ea typeface="DejaVu Sans"/>
              </a:rPr>
              <a:t> </a:t>
            </a:r>
            <a:r>
              <a:rPr lang="ru-RU" sz="4700" b="1" strike="noStrike" spc="-1" dirty="0" err="1">
                <a:solidFill>
                  <a:srgbClr val="7030A0"/>
                </a:solidFill>
                <a:latin typeface="Arial"/>
                <a:ea typeface="DejaVu Sans"/>
              </a:rPr>
              <a:t>навантаження</a:t>
            </a:r>
            <a:r>
              <a:rPr lang="ru-RU" sz="4700" b="1" strike="noStrike" spc="-1" dirty="0">
                <a:solidFill>
                  <a:srgbClr val="7030A0"/>
                </a:solidFill>
                <a:latin typeface="Arial"/>
                <a:ea typeface="DejaVu Sans"/>
              </a:rPr>
              <a:t> </a:t>
            </a:r>
            <a:endParaRPr lang="ru-RU" sz="4700" b="0" strike="noStrike" spc="-1" dirty="0">
              <a:latin typeface="Arial"/>
            </a:endParaRPr>
          </a:p>
          <a:p>
            <a:pPr algn="ctr">
              <a:lnSpc>
                <a:spcPct val="100000"/>
              </a:lnSpc>
            </a:pPr>
            <a:r>
              <a:rPr lang="ru-RU" sz="4700" b="1" strike="noStrike" spc="-1" dirty="0">
                <a:solidFill>
                  <a:srgbClr val="7030A0"/>
                </a:solidFill>
                <a:latin typeface="Arial"/>
                <a:ea typeface="DejaVu Sans"/>
              </a:rPr>
              <a:t>(ч. 2)</a:t>
            </a:r>
            <a:endParaRPr lang="ru-RU" sz="4700" b="0" strike="noStrike" spc="-1" dirty="0">
              <a:latin typeface="Arial"/>
            </a:endParaRPr>
          </a:p>
          <a:p>
            <a:pPr algn="ctr">
              <a:lnSpc>
                <a:spcPct val="100000"/>
              </a:lnSpc>
            </a:pPr>
            <a:endParaRPr lang="ru-RU" sz="47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CustomShape 1"/>
          <p:cNvSpPr/>
          <p:nvPr/>
        </p:nvSpPr>
        <p:spPr>
          <a:xfrm>
            <a:off x="666720" y="714240"/>
            <a:ext cx="11001240" cy="521100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400" b="1" strike="noStrike" spc="-1">
                <a:solidFill>
                  <a:srgbClr val="7030A0"/>
                </a:solidFill>
                <a:latin typeface="Arial"/>
                <a:ea typeface="DejaVu Sans"/>
              </a:rPr>
              <a:t>Запиленість повітря </a:t>
            </a:r>
            <a:r>
              <a:rPr lang="ru-RU" sz="2400" b="1" strike="noStrike" spc="-1">
                <a:solidFill>
                  <a:srgbClr val="000000"/>
                </a:solidFill>
                <a:latin typeface="Arial"/>
                <a:ea typeface="DejaVu Sans"/>
              </a:rPr>
              <a:t>серед міських зелених насаджень в 2-3 рази менша, ніж на міських вулицях і площах. Навіть невеликі ділянки насаджень здатні знизити запиленість міського повітря в літній період на 30-40%. Фільтруюча роль зелених насаджень по відношенню до шкідливих газів пояснюється тим, що частина їх поглинається листям рослин у процесі фотосинтезу. Деяка кількість газів розсіюється кронами дерев у верхні шари атмосфери завдяки вертикальним і горизонтальним повітряним потокам. Ці потоки сприяють відведенню забрудненого повітря з територій, які примикають до промислових підприємств і житлових кварталів. </a:t>
            </a: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Ліс проявляє захисну функцію і в </a:t>
            </a:r>
            <a:r>
              <a:rPr lang="ru-RU" sz="2400" b="1" strike="noStrike" spc="-1">
                <a:solidFill>
                  <a:srgbClr val="7030A0"/>
                </a:solidFill>
                <a:latin typeface="Arial"/>
                <a:ea typeface="DejaVu Sans"/>
              </a:rPr>
              <a:t>радіобіологічному відношенні</a:t>
            </a:r>
            <a:r>
              <a:rPr lang="ru-RU" sz="2400" b="1" strike="noStrike" spc="-1">
                <a:solidFill>
                  <a:srgbClr val="000000"/>
                </a:solidFill>
                <a:latin typeface="Arial"/>
                <a:ea typeface="DejaVu Sans"/>
              </a:rPr>
              <a:t>. Завдяки здатності зелених насаджень відділяти і частково поглинати продукти радіоактивного розпаду, повітря в лісі, в порівнянні з навколишньою місцевістю, має меншу радіоактивність. </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CustomShape 1"/>
          <p:cNvSpPr/>
          <p:nvPr/>
        </p:nvSpPr>
        <p:spPr>
          <a:xfrm>
            <a:off x="880920" y="571320"/>
            <a:ext cx="10643760" cy="54835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200" b="1" strike="noStrike" spc="-1">
                <a:solidFill>
                  <a:srgbClr val="FF0000"/>
                </a:solidFill>
                <a:latin typeface="Arial"/>
                <a:ea typeface="DejaVu Sans"/>
              </a:rPr>
              <a:t>Шумозахисна роль лісів і зелених насаджень. </a:t>
            </a:r>
            <a:r>
              <a:rPr lang="ru-RU" sz="2200" b="1" strike="noStrike" spc="-1">
                <a:solidFill>
                  <a:srgbClr val="000000"/>
                </a:solidFill>
                <a:latin typeface="Arial"/>
                <a:ea typeface="DejaVu Sans"/>
              </a:rPr>
              <a:t>Однією з важливих функцій лісів і зелених насаджень є їх здатність знижувати рівень шуму. Крупні лісові масиви знижують шумовий фон на 19-20 дБ. Добре розвинуті деревні захисні насадження шириною до 40-45 м знижують рівень шуму від міського транспорту на 17-23 дБ, смуга шириною 30 м при рідкій посадці дерев – на 8-11 дБ, невеликі сквери і рідкі внутрішньоквартальні зелені насадження – на 4-7 дБ.</a:t>
            </a:r>
            <a:endParaRPr lang="ru-RU" sz="2200" b="0" strike="noStrike" spc="-1">
              <a:latin typeface="Arial"/>
            </a:endParaRPr>
          </a:p>
          <a:p>
            <a:pPr algn="just">
              <a:lnSpc>
                <a:spcPct val="100000"/>
              </a:lnSpc>
            </a:pPr>
            <a:r>
              <a:rPr lang="ru-RU" sz="2200" b="1" strike="noStrike" spc="-1">
                <a:solidFill>
                  <a:srgbClr val="000000"/>
                </a:solidFill>
                <a:latin typeface="Arial"/>
                <a:ea typeface="DejaVu Sans"/>
              </a:rPr>
              <a:t>При наявності трав’яного покриву в кварталі шум на 6-11 дБ нижчий, ніж при його відсутності.</a:t>
            </a:r>
            <a:endParaRPr lang="ru-RU" sz="2200" b="0" strike="noStrike" spc="-1">
              <a:latin typeface="Arial"/>
            </a:endParaRPr>
          </a:p>
          <a:p>
            <a:pPr algn="just">
              <a:lnSpc>
                <a:spcPct val="100000"/>
              </a:lnSpc>
            </a:pPr>
            <a:endParaRPr lang="ru-RU" sz="2200" b="0" strike="noStrike" spc="-1">
              <a:latin typeface="Arial"/>
            </a:endParaRPr>
          </a:p>
          <a:p>
            <a:pPr algn="just">
              <a:lnSpc>
                <a:spcPct val="100000"/>
              </a:lnSpc>
            </a:pPr>
            <a:r>
              <a:rPr lang="ru-RU" sz="2400" b="1" strike="noStrike" spc="-1">
                <a:solidFill>
                  <a:srgbClr val="7030A0"/>
                </a:solidFill>
                <a:latin typeface="Arial"/>
                <a:ea typeface="DejaVu Sans"/>
              </a:rPr>
              <a:t>2) Вплив лісу на біотичні фактори середовища.</a:t>
            </a:r>
            <a:endParaRPr lang="ru-RU" sz="2400" b="0" strike="noStrike" spc="-1">
              <a:latin typeface="Arial"/>
            </a:endParaRPr>
          </a:p>
          <a:p>
            <a:pPr algn="just">
              <a:lnSpc>
                <a:spcPct val="100000"/>
              </a:lnSpc>
            </a:pPr>
            <a:r>
              <a:rPr lang="ru-RU" sz="2200" b="1" strike="noStrike" spc="-1">
                <a:solidFill>
                  <a:srgbClr val="FF0000"/>
                </a:solidFill>
                <a:latin typeface="Arial"/>
                <a:ea typeface="DejaVu Sans"/>
              </a:rPr>
              <a:t>Ресурсоохоронні функції лісу.</a:t>
            </a:r>
            <a:r>
              <a:rPr lang="ru-RU" sz="2200" b="1" strike="noStrike" spc="-1">
                <a:solidFill>
                  <a:srgbClr val="000000"/>
                </a:solidFill>
                <a:latin typeface="Arial"/>
                <a:ea typeface="DejaVu Sans"/>
              </a:rPr>
              <a:t> Лісові ландшафти є не замінимим зосередженням життя багатьох рослин і тварин. Широке господарське використання лісів приводить до глибоких змін лісового середовища, збіднення природної флори і фауни, руйнування місць мешкання тварин і проростання рослин. </a:t>
            </a:r>
            <a:endParaRPr lang="ru-RU" sz="2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CustomShape 1"/>
          <p:cNvSpPr/>
          <p:nvPr/>
        </p:nvSpPr>
        <p:spPr>
          <a:xfrm>
            <a:off x="523800" y="357120"/>
            <a:ext cx="11358360" cy="588384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FF0000"/>
                </a:solidFill>
                <a:latin typeface="Arial"/>
                <a:ea typeface="DejaVu Sans"/>
              </a:rPr>
              <a:t>Лікувально-оздоровчі властивості лісу. </a:t>
            </a:r>
            <a:r>
              <a:rPr lang="ru-RU" sz="2000" b="1" strike="noStrike" spc="-1">
                <a:solidFill>
                  <a:srgbClr val="000000"/>
                </a:solidFill>
                <a:latin typeface="Arial"/>
                <a:ea typeface="DejaVu Sans"/>
              </a:rPr>
              <a:t>Важливим фактором, що обумовлює лікувально-оздоровчі функції лісів, є їх фітонцидність. </a:t>
            </a:r>
            <a:endParaRPr lang="ru-RU" sz="2000" b="0" strike="noStrike" spc="-1">
              <a:latin typeface="Arial"/>
            </a:endParaRPr>
          </a:p>
          <a:p>
            <a:pPr algn="just">
              <a:lnSpc>
                <a:spcPct val="100000"/>
              </a:lnSpc>
            </a:pPr>
            <a:r>
              <a:rPr lang="ru-RU" sz="2000" b="1" i="1" strike="noStrike" spc="-1">
                <a:solidFill>
                  <a:srgbClr val="7030A0"/>
                </a:solidFill>
                <a:latin typeface="Arial"/>
                <a:ea typeface="DejaVu Sans"/>
              </a:rPr>
              <a:t>Фітонциди</a:t>
            </a:r>
            <a:r>
              <a:rPr lang="ru-RU" sz="2000" b="1" strike="noStrike" spc="-1">
                <a:solidFill>
                  <a:srgbClr val="000000"/>
                </a:solidFill>
                <a:latin typeface="Arial"/>
                <a:ea typeface="DejaVu Sans"/>
              </a:rPr>
              <a:t> – біологічно активні речовини, які продукуються рослинами і мають бактерицидну, фунгіцидну і протистоцидну дію. Фітонцидні властивості мають всі рослини. Ступінь фітонцидності досягає максимуму у весняно-літні місяці, особливо в період цвітіння і активного росту рослин, і знижується до осені, причому фітонцидна активність молодих листків і хвої, як правило, вища, ніж старих. Серед деревних рослин за своїми фітонцидними властивостями особливо виділяються хвойні дерева. Другим важливим проявом сприятливого санітарно-гігієнічного впливу лісу є стерилізуюча дія фітонцидів на мікрофлору повітря. В лісовому повітрі міститься значно менше мікроорганізмів, ніж у місті, житлових і промислових приміщеннях. Навіть в повітрі міських парків міститься в 200 разів менше бактерій, ніж у повітрі вулиць. Оптимальну іонізацію мають змішані ліси, соснові бори, а з окремих деревних порід – сосна, береза, липа, горобина, дуб.</a:t>
            </a:r>
            <a:endParaRPr lang="ru-RU" sz="2000" b="0" strike="noStrike" spc="-1">
              <a:latin typeface="Arial"/>
            </a:endParaRPr>
          </a:p>
          <a:p>
            <a:pPr algn="just">
              <a:lnSpc>
                <a:spcPct val="100000"/>
              </a:lnSpc>
            </a:pPr>
            <a:r>
              <a:rPr lang="ru-RU" sz="2000" b="1" strike="noStrike" spc="-1">
                <a:solidFill>
                  <a:srgbClr val="FF0000"/>
                </a:solidFill>
                <a:latin typeface="Arial"/>
                <a:ea typeface="DejaVu Sans"/>
              </a:rPr>
              <a:t>Естетичні функції лісів. </a:t>
            </a:r>
            <a:r>
              <a:rPr lang="ru-RU" sz="2000" b="1" strike="noStrike" spc="-1">
                <a:solidFill>
                  <a:srgbClr val="000000"/>
                </a:solidFill>
                <a:latin typeface="Arial"/>
                <a:ea typeface="DejaVu Sans"/>
              </a:rPr>
              <a:t>Ліс позитивно впливає на естетику інших ландшафтів – природних, окультурених, урбанізованих. Основу красоти лісу становлять оптимальне співвідношення його різноманіття в просторі і в часі (різні пори року). Естетичність лісу може оцінюватись за такими критеріями, як склад і вік насаджень, вологість умов зростання, а для гірських умов – експозиція і крутизна схилів.</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CustomShape 1"/>
          <p:cNvSpPr/>
          <p:nvPr/>
        </p:nvSpPr>
        <p:spPr>
          <a:xfrm>
            <a:off x="595440" y="428760"/>
            <a:ext cx="11143800" cy="588384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000" b="1" strike="noStrike" spc="-1">
                <a:solidFill>
                  <a:srgbClr val="FF0000"/>
                </a:solidFill>
                <a:latin typeface="Arial"/>
                <a:ea typeface="DejaVu Sans"/>
              </a:rPr>
              <a:t>Рекреаційні функції лісів. </a:t>
            </a:r>
            <a:r>
              <a:rPr lang="ru-RU" sz="2000" b="1" strike="noStrike" spc="-1">
                <a:solidFill>
                  <a:srgbClr val="000000"/>
                </a:solidFill>
                <a:latin typeface="Arial"/>
                <a:ea typeface="DejaVu Sans"/>
              </a:rPr>
              <a:t>В цілому рекреаційну діяльність в лісах можна поділити на організовану, що базується переважно на стаціонарних об’єктах, і неорганізовану. З врахуванням періодичності вільного часу (рекреація поділяється на щоденну, щотижневу і щорічну) відповідно формуються і лісові рекреаційні системи:</a:t>
            </a:r>
            <a:endParaRPr lang="ru-RU" sz="2000" b="0" strike="noStrike" spc="-1">
              <a:latin typeface="Arial"/>
            </a:endParaRPr>
          </a:p>
          <a:p>
            <a:pPr indent="-216000" algn="just">
              <a:lnSpc>
                <a:spcPct val="100000"/>
              </a:lnSpc>
              <a:buClr>
                <a:srgbClr val="7030A0"/>
              </a:buClr>
              <a:buFont typeface="Wingdings" charset="2"/>
              <a:buChar char=""/>
            </a:pPr>
            <a:r>
              <a:rPr lang="ru-RU" sz="2000" b="1" strike="noStrike" spc="-1">
                <a:solidFill>
                  <a:srgbClr val="7030A0"/>
                </a:solidFill>
                <a:latin typeface="Arial"/>
                <a:ea typeface="DejaVu Sans"/>
              </a:rPr>
              <a:t>внутрішньоміські</a:t>
            </a:r>
            <a:r>
              <a:rPr lang="ru-RU" sz="2000" b="1" strike="noStrike" spc="-1">
                <a:solidFill>
                  <a:srgbClr val="000000"/>
                </a:solidFill>
                <a:latin typeface="Arial"/>
                <a:ea typeface="DejaVu Sans"/>
              </a:rPr>
              <a:t> (маленькі ліси, парки, сади, сквери) і </a:t>
            </a:r>
            <a:r>
              <a:rPr lang="ru-RU" sz="2000" b="1" strike="noStrike" spc="-1">
                <a:solidFill>
                  <a:srgbClr val="7030A0"/>
                </a:solidFill>
                <a:latin typeface="Arial"/>
                <a:ea typeface="DejaVu Sans"/>
              </a:rPr>
              <a:t>ближні приміські </a:t>
            </a:r>
            <a:r>
              <a:rPr lang="ru-RU" sz="2000" b="1" strike="noStrike" spc="-1">
                <a:solidFill>
                  <a:srgbClr val="000000"/>
                </a:solidFill>
                <a:latin typeface="Arial"/>
                <a:ea typeface="DejaVu Sans"/>
              </a:rPr>
              <a:t>(парки і лісопарки, дендросади і ботанічні сади), які забезпечують щоденне використання вільного часу після роботи; </a:t>
            </a:r>
            <a:endParaRPr lang="ru-RU" sz="2000" b="0" strike="noStrike" spc="-1">
              <a:latin typeface="Arial"/>
            </a:endParaRPr>
          </a:p>
          <a:p>
            <a:pPr indent="-216000" algn="just">
              <a:lnSpc>
                <a:spcPct val="100000"/>
              </a:lnSpc>
              <a:buClr>
                <a:srgbClr val="7030A0"/>
              </a:buClr>
              <a:buFont typeface="Wingdings" charset="2"/>
              <a:buChar char=""/>
            </a:pPr>
            <a:r>
              <a:rPr lang="ru-RU" sz="2000" b="1" strike="noStrike" spc="-1">
                <a:solidFill>
                  <a:srgbClr val="7030A0"/>
                </a:solidFill>
                <a:latin typeface="Arial"/>
                <a:ea typeface="DejaVu Sans"/>
              </a:rPr>
              <a:t>заміські</a:t>
            </a:r>
            <a:r>
              <a:rPr lang="ru-RU" sz="2000" b="1" strike="noStrike" spc="-1">
                <a:solidFill>
                  <a:srgbClr val="000000"/>
                </a:solidFill>
                <a:latin typeface="Arial"/>
                <a:ea typeface="DejaVu Sans"/>
              </a:rPr>
              <a:t> – для реалізації потреб в заміському відпочинку у вихідні дні (ліси зелених зон); </a:t>
            </a:r>
            <a:endParaRPr lang="ru-RU" sz="2000" b="0" strike="noStrike" spc="-1">
              <a:latin typeface="Arial"/>
            </a:endParaRPr>
          </a:p>
          <a:p>
            <a:pPr algn="just">
              <a:lnSpc>
                <a:spcPct val="100000"/>
              </a:lnSpc>
            </a:pPr>
            <a:r>
              <a:rPr lang="ru-RU" sz="2000" b="1" strike="noStrike" spc="-1">
                <a:solidFill>
                  <a:srgbClr val="7030A0"/>
                </a:solidFill>
                <a:latin typeface="Arial"/>
                <a:ea typeface="DejaVu Sans"/>
              </a:rPr>
              <a:t>автономні стаціонарні системи</a:t>
            </a:r>
            <a:r>
              <a:rPr lang="ru-RU" sz="2000" b="1" strike="noStrike" spc="-1">
                <a:solidFill>
                  <a:srgbClr val="000000"/>
                </a:solidFill>
                <a:latin typeface="Arial"/>
                <a:ea typeface="DejaVu Sans"/>
              </a:rPr>
              <a:t>, що використовуються в період відпусток і канікул. </a:t>
            </a:r>
            <a:endParaRPr lang="ru-RU" sz="2000" b="0" strike="noStrike" spc="-1">
              <a:latin typeface="Arial"/>
            </a:endParaRPr>
          </a:p>
          <a:p>
            <a:pPr algn="just">
              <a:lnSpc>
                <a:spcPct val="100000"/>
              </a:lnSpc>
            </a:pPr>
            <a:r>
              <a:rPr lang="ru-RU" sz="2000" b="1" i="1" strike="noStrike" spc="-1">
                <a:solidFill>
                  <a:srgbClr val="FF0000"/>
                </a:solidFill>
                <a:latin typeface="Arial"/>
                <a:ea typeface="DejaVu Sans"/>
              </a:rPr>
              <a:t>В процесі лісоустрою приміських лісів використовується функціональне зонування їх територій: </a:t>
            </a:r>
            <a:r>
              <a:rPr lang="ru-RU" sz="2000" b="1" strike="noStrike" spc="-1">
                <a:solidFill>
                  <a:srgbClr val="000000"/>
                </a:solidFill>
                <a:latin typeface="Arial"/>
                <a:ea typeface="DejaVu Sans"/>
              </a:rPr>
              <a:t>паркова, лісопаркова, лісова. </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Основна відмінність зон – різна інтенсивність відвідування.</a:t>
            </a:r>
            <a:endParaRPr lang="ru-RU" sz="2000" b="0" strike="noStrike" spc="-1">
              <a:latin typeface="Arial"/>
            </a:endParaRPr>
          </a:p>
          <a:p>
            <a:pPr algn="just">
              <a:lnSpc>
                <a:spcPct val="100000"/>
              </a:lnSpc>
            </a:pPr>
            <a:r>
              <a:rPr lang="ru-RU" sz="2000" b="1" i="1" strike="noStrike" spc="-1">
                <a:solidFill>
                  <a:srgbClr val="FF0000"/>
                </a:solidFill>
                <a:latin typeface="Arial"/>
                <a:ea typeface="DejaVu Sans"/>
              </a:rPr>
              <a:t>За функціональними особливостями рекреаційну діяльність в лісах можна поділити на наступні види: </a:t>
            </a:r>
            <a:r>
              <a:rPr lang="ru-RU" sz="2000" b="1" strike="noStrike" spc="-1">
                <a:solidFill>
                  <a:srgbClr val="000000"/>
                </a:solidFill>
                <a:latin typeface="Arial"/>
                <a:ea typeface="DejaVu Sans"/>
              </a:rPr>
              <a:t>лікувальну, оздоровчу, спортивну, туристичну, утилітарну, пізнавальну. </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В залежності від виду вона може проходити організовано з використанням стаціонарних закладів – санаторіїв, профілакторіїв, будинків відпочинку, дачних та садових ділянок, спортивних і туристичних баз і неорганізовано.</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CustomShape 1"/>
          <p:cNvSpPr/>
          <p:nvPr/>
        </p:nvSpPr>
        <p:spPr>
          <a:xfrm>
            <a:off x="595440" y="285840"/>
            <a:ext cx="11286720" cy="616860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900" b="1" strike="noStrike" spc="-1">
                <a:solidFill>
                  <a:srgbClr val="000000"/>
                </a:solidFill>
                <a:latin typeface="Arial"/>
                <a:ea typeface="DejaVu Sans"/>
              </a:rPr>
              <a:t>Дуже розповсюдженою є </a:t>
            </a:r>
            <a:r>
              <a:rPr lang="ru-RU" sz="1900" b="1" strike="noStrike" spc="-1">
                <a:solidFill>
                  <a:srgbClr val="FF0000"/>
                </a:solidFill>
                <a:latin typeface="Arial"/>
                <a:ea typeface="DejaVu Sans"/>
              </a:rPr>
              <a:t>рекреаційно-оздоровча діяльність. </a:t>
            </a:r>
            <a:r>
              <a:rPr lang="ru-RU" sz="1900" b="1" strike="noStrike" spc="-1">
                <a:solidFill>
                  <a:srgbClr val="000000"/>
                </a:solidFill>
                <a:latin typeface="Arial"/>
                <a:ea typeface="DejaVu Sans"/>
              </a:rPr>
              <a:t>Вона охоплює всі вікові групи населення. Сприяє зниженню нервових і фізичних втом, профілактиці захворювань, відновленню фізичного і духовного потенціалу людини. Відбувається в парках, лісопарках, лісах зелених зон, а також в приміських та інших лісах, що використовуються для відпочинку. Базується на стаціонарних об’єктах відпочинку, а також може здійснюватись неорганізовано. Рекреаційно-оздоровча діяльність тісно переплітається з іншими видами відпочинку.</a:t>
            </a:r>
            <a:endParaRPr lang="ru-RU" sz="1900" b="0" strike="noStrike" spc="-1">
              <a:latin typeface="Arial"/>
            </a:endParaRPr>
          </a:p>
          <a:p>
            <a:pPr algn="just">
              <a:lnSpc>
                <a:spcPct val="100000"/>
              </a:lnSpc>
            </a:pPr>
            <a:r>
              <a:rPr lang="ru-RU" sz="1900" b="1" strike="noStrike" spc="-1">
                <a:solidFill>
                  <a:srgbClr val="FF0000"/>
                </a:solidFill>
                <a:latin typeface="Arial"/>
                <a:ea typeface="DejaVu Sans"/>
              </a:rPr>
              <a:t>Рекреаційно-спортивна діяльність</a:t>
            </a:r>
            <a:r>
              <a:rPr lang="ru-RU" sz="1900" b="1" strike="noStrike" spc="-1">
                <a:solidFill>
                  <a:srgbClr val="000000"/>
                </a:solidFill>
                <a:latin typeface="Arial"/>
                <a:ea typeface="DejaVu Sans"/>
              </a:rPr>
              <a:t> об’єднує заняття спортом, включаючи спортивно-утилітарні види – мисливство, риболовлю, і здійснюється в лісах (водоохоронних і експлуатаційних), в основному закріплених за мисливськими, риболовними і лижно-спортивними базами.</a:t>
            </a:r>
            <a:endParaRPr lang="ru-RU" sz="1900" b="0" strike="noStrike" spc="-1">
              <a:latin typeface="Arial"/>
            </a:endParaRPr>
          </a:p>
          <a:p>
            <a:pPr algn="just">
              <a:lnSpc>
                <a:spcPct val="100000"/>
              </a:lnSpc>
            </a:pPr>
            <a:r>
              <a:rPr lang="ru-RU" sz="1900" b="1" strike="noStrike" spc="-1">
                <a:solidFill>
                  <a:srgbClr val="000000"/>
                </a:solidFill>
                <a:latin typeface="Arial"/>
                <a:ea typeface="DejaVu Sans"/>
              </a:rPr>
              <a:t>Рекреаційно-туристична діяльність пов’язана з подорожами і походами з метою активного відпочинку і пізнання природи.</a:t>
            </a:r>
            <a:endParaRPr lang="ru-RU" sz="1900" b="0" strike="noStrike" spc="-1">
              <a:latin typeface="Arial"/>
            </a:endParaRPr>
          </a:p>
          <a:p>
            <a:pPr algn="just">
              <a:lnSpc>
                <a:spcPct val="100000"/>
              </a:lnSpc>
            </a:pPr>
            <a:r>
              <a:rPr lang="ru-RU" sz="1900" b="1" strike="noStrike" spc="-1">
                <a:solidFill>
                  <a:srgbClr val="FF0000"/>
                </a:solidFill>
                <a:latin typeface="Arial"/>
                <a:ea typeface="DejaVu Sans"/>
              </a:rPr>
              <a:t>Рекреаційно-утилітарна діяльність </a:t>
            </a:r>
            <a:r>
              <a:rPr lang="ru-RU" sz="1900" b="1" strike="noStrike" spc="-1">
                <a:solidFill>
                  <a:srgbClr val="000000"/>
                </a:solidFill>
                <a:latin typeface="Arial"/>
                <a:ea typeface="DejaVu Sans"/>
              </a:rPr>
              <a:t>– це поєднання відпочинку із збиранням грибів, ягід, заняття садівництвом і городництвом на садово-дачних ділянках. Це наймасовіший вид відпочинку. </a:t>
            </a:r>
            <a:r>
              <a:rPr lang="ru-RU" sz="1900" b="1" i="1" strike="noStrike" spc="-1">
                <a:solidFill>
                  <a:srgbClr val="7030A0"/>
                </a:solidFill>
                <a:latin typeface="Arial"/>
                <a:ea typeface="DejaVu Sans"/>
              </a:rPr>
              <a:t>Організовано</a:t>
            </a:r>
            <a:r>
              <a:rPr lang="ru-RU" sz="1900" b="1" strike="noStrike" spc="-1">
                <a:solidFill>
                  <a:srgbClr val="000000"/>
                </a:solidFill>
                <a:latin typeface="Arial"/>
                <a:ea typeface="DejaVu Sans"/>
              </a:rPr>
              <a:t> він відбувається на стаціонарних об’єктах – ділянках колективних садів, </a:t>
            </a:r>
            <a:r>
              <a:rPr lang="ru-RU" sz="1900" b="1" i="1" strike="noStrike" spc="-1">
                <a:solidFill>
                  <a:srgbClr val="7030A0"/>
                </a:solidFill>
                <a:latin typeface="Arial"/>
                <a:ea typeface="DejaVu Sans"/>
              </a:rPr>
              <a:t>неорганізовано</a:t>
            </a:r>
            <a:r>
              <a:rPr lang="ru-RU" sz="1900" b="1" strike="noStrike" spc="-1">
                <a:solidFill>
                  <a:srgbClr val="000000"/>
                </a:solidFill>
                <a:latin typeface="Arial"/>
                <a:ea typeface="DejaVu Sans"/>
              </a:rPr>
              <a:t> – в приміських та інших лісах в сезон збору ягід і грибів.</a:t>
            </a:r>
            <a:endParaRPr lang="ru-RU" sz="1900" b="0" strike="noStrike" spc="-1">
              <a:latin typeface="Arial"/>
            </a:endParaRPr>
          </a:p>
          <a:p>
            <a:pPr algn="just">
              <a:lnSpc>
                <a:spcPct val="100000"/>
              </a:lnSpc>
            </a:pPr>
            <a:r>
              <a:rPr lang="ru-RU" sz="1900" b="1" strike="noStrike" spc="-1">
                <a:solidFill>
                  <a:srgbClr val="FF0000"/>
                </a:solidFill>
                <a:latin typeface="Arial"/>
                <a:ea typeface="DejaVu Sans"/>
              </a:rPr>
              <a:t>Рекреаційно-пізнавальна діяльність </a:t>
            </a:r>
            <a:r>
              <a:rPr lang="ru-RU" sz="1900" b="1" strike="noStrike" spc="-1">
                <a:solidFill>
                  <a:srgbClr val="000000"/>
                </a:solidFill>
                <a:latin typeface="Arial"/>
                <a:ea typeface="DejaVu Sans"/>
              </a:rPr>
              <a:t>здійснюється в дендраріях, ботанічних садах, інших цінних природних об’єктах, де людина може підвищити свій рівень знань у сфері природничих наук і охорони природи. </a:t>
            </a:r>
            <a:endParaRPr lang="ru-RU" sz="19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9" name="Рисунок 417"/>
          <p:cNvPicPr/>
          <p:nvPr/>
        </p:nvPicPr>
        <p:blipFill>
          <a:blip r:embed="rId2"/>
          <a:stretch/>
        </p:blipFill>
        <p:spPr>
          <a:xfrm>
            <a:off x="2595600" y="214200"/>
            <a:ext cx="7286400" cy="5571720"/>
          </a:xfrm>
          <a:prstGeom prst="rect">
            <a:avLst/>
          </a:prstGeom>
          <a:ln>
            <a:noFill/>
          </a:ln>
        </p:spPr>
      </p:pic>
      <p:sp>
        <p:nvSpPr>
          <p:cNvPr id="350" name="CustomShape 1"/>
          <p:cNvSpPr/>
          <p:nvPr/>
        </p:nvSpPr>
        <p:spPr>
          <a:xfrm>
            <a:off x="2238480" y="5929200"/>
            <a:ext cx="754236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000" b="1" strike="noStrike" spc="-1">
                <a:solidFill>
                  <a:srgbClr val="FF0000"/>
                </a:solidFill>
                <a:latin typeface="Arial"/>
                <a:ea typeface="DejaVu Sans"/>
              </a:rPr>
              <a:t>Рис. Схема поділу корисних функцій лісу на групи</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CustomShape 1"/>
          <p:cNvSpPr/>
          <p:nvPr/>
        </p:nvSpPr>
        <p:spPr>
          <a:xfrm>
            <a:off x="952560" y="430200"/>
            <a:ext cx="10855080" cy="521100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400" b="1" strike="noStrike" spc="-1">
                <a:solidFill>
                  <a:srgbClr val="000000"/>
                </a:solidFill>
                <a:latin typeface="Arial"/>
                <a:ea typeface="DejaVu Sans"/>
              </a:rPr>
              <a:t>У лісах рекреаційного призначення основні лісогосподарські й </a:t>
            </a:r>
            <a:r>
              <a:rPr lang="ru-RU" sz="2400" b="1" i="1" strike="noStrike" spc="-1">
                <a:solidFill>
                  <a:srgbClr val="7030A0"/>
                </a:solidFill>
                <a:latin typeface="Arial"/>
                <a:ea typeface="DejaVu Sans"/>
              </a:rPr>
              <a:t>організаційно-технічні заходи</a:t>
            </a:r>
            <a:r>
              <a:rPr lang="ru-RU" sz="2400" b="1" strike="noStrike" spc="-1">
                <a:solidFill>
                  <a:srgbClr val="000000"/>
                </a:solidFill>
                <a:latin typeface="Arial"/>
                <a:ea typeface="DejaVu Sans"/>
              </a:rPr>
              <a:t> проводяться диференційовано по функціональних зонах відповідно до типів лісу і стану насаджень. Вони дають можливість створити сприятливі санітарно-гігієнічні, естетичні, психологічні умови для відпочинку, а також зменшити рекреаційні навантаження шляхом продуманого перерозподілу навантажень по території рекреаційного лісу.</a:t>
            </a:r>
            <a:endParaRPr lang="ru-RU" sz="2400" b="0" strike="noStrike" spc="-1">
              <a:latin typeface="Arial"/>
            </a:endParaRPr>
          </a:p>
          <a:p>
            <a:pPr algn="just">
              <a:lnSpc>
                <a:spcPct val="100000"/>
              </a:lnSpc>
            </a:pPr>
            <a:r>
              <a:rPr lang="ru-RU" sz="2400" b="1" strike="noStrike" spc="-1">
                <a:solidFill>
                  <a:srgbClr val="FF0000"/>
                </a:solidFill>
                <a:latin typeface="Arial"/>
                <a:ea typeface="DejaVu Sans"/>
              </a:rPr>
              <a:t>В.Середін та В.Парпан виділяють такі групи заходів (табл.1):</a:t>
            </a: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Зауважимо, що радіальна форма процесу рекреаційного тиску на ліси приміської зони, секторів наступних смуг витримується як навколо потужних обласних центрів, так і в пригірських територіях районного, селищного підпорядкування. Руйнування біоцинотичних комплексів призводить до утворення груп рослин і тварин вторинного походження.</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CustomShape 1"/>
          <p:cNvSpPr/>
          <p:nvPr/>
        </p:nvSpPr>
        <p:spPr>
          <a:xfrm>
            <a:off x="1809720" y="0"/>
            <a:ext cx="8341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000" b="1" strike="noStrike" spc="-1">
                <a:solidFill>
                  <a:srgbClr val="FF0000"/>
                </a:solidFill>
                <a:latin typeface="Arial"/>
                <a:ea typeface="DejaVu Sans"/>
              </a:rPr>
              <a:t>Таблиця 1. Система заходів у лісах рекреаційного призначення</a:t>
            </a:r>
            <a:endParaRPr lang="ru-RU" sz="2000" b="0" strike="noStrike" spc="-1">
              <a:latin typeface="Arial"/>
            </a:endParaRPr>
          </a:p>
        </p:txBody>
      </p:sp>
      <p:graphicFrame>
        <p:nvGraphicFramePr>
          <p:cNvPr id="353" name="Table 2"/>
          <p:cNvGraphicFramePr/>
          <p:nvPr/>
        </p:nvGraphicFramePr>
        <p:xfrm>
          <a:off x="237960" y="428760"/>
          <a:ext cx="11786760" cy="6146280"/>
        </p:xfrm>
        <a:graphic>
          <a:graphicData uri="http://schemas.openxmlformats.org/drawingml/2006/table">
            <a:tbl>
              <a:tblPr/>
              <a:tblGrid>
                <a:gridCol w="44172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969720">
                  <a:extLst>
                    <a:ext uri="{9D8B030D-6E8A-4147-A177-3AD203B41FA5}">
                      <a16:colId xmlns:a16="http://schemas.microsoft.com/office/drawing/2014/main" val="20002"/>
                    </a:ext>
                  </a:extLst>
                </a:gridCol>
                <a:gridCol w="209160">
                  <a:extLst>
                    <a:ext uri="{9D8B030D-6E8A-4147-A177-3AD203B41FA5}">
                      <a16:colId xmlns:a16="http://schemas.microsoft.com/office/drawing/2014/main" val="20003"/>
                    </a:ext>
                  </a:extLst>
                </a:gridCol>
                <a:gridCol w="2974680">
                  <a:extLst>
                    <a:ext uri="{9D8B030D-6E8A-4147-A177-3AD203B41FA5}">
                      <a16:colId xmlns:a16="http://schemas.microsoft.com/office/drawing/2014/main" val="20004"/>
                    </a:ext>
                  </a:extLst>
                </a:gridCol>
              </a:tblGrid>
              <a:tr h="366120">
                <a:tc>
                  <a:txBody>
                    <a:bodyPr/>
                    <a:lstStyle/>
                    <a:p>
                      <a:pPr algn="ctr">
                        <a:lnSpc>
                          <a:spcPct val="100000"/>
                        </a:lnSpc>
                      </a:pPr>
                      <a:r>
                        <a:rPr lang="ru-RU" sz="1800" b="1" strike="noStrike" spc="-1">
                          <a:solidFill>
                            <a:srgbClr val="7030A0"/>
                          </a:solidFill>
                          <a:latin typeface="Arial"/>
                        </a:rPr>
                        <a:t>Зона інтенсивного використання</a:t>
                      </a:r>
                      <a:endParaRPr lang="ru-RU"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00"/>
                    </a:solidFill>
                  </a:tcPr>
                </a:tc>
                <a:tc gridSpan="2">
                  <a:txBody>
                    <a:bodyPr/>
                    <a:lstStyle/>
                    <a:p>
                      <a:pPr algn="ctr">
                        <a:lnSpc>
                          <a:spcPct val="100000"/>
                        </a:lnSpc>
                      </a:pPr>
                      <a:r>
                        <a:rPr lang="ru-RU" sz="1800" b="1" strike="noStrike" spc="-1">
                          <a:solidFill>
                            <a:srgbClr val="7030A0"/>
                          </a:solidFill>
                          <a:latin typeface="Arial"/>
                        </a:rPr>
                        <a:t>Зона помірного використання</a:t>
                      </a:r>
                      <a:endParaRPr lang="ru-RU"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00"/>
                    </a:solidFill>
                  </a:tcPr>
                </a:tc>
                <a:tc hMerge="1">
                  <a:txBody>
                    <a:bodyPr/>
                    <a:lstStyle/>
                    <a:p>
                      <a:endParaRPr lang="ru-RU"/>
                    </a:p>
                  </a:txBody>
                  <a:tcPr marL="90000" marR="90000">
                    <a:solidFill>
                      <a:srgbClr val="729FCF"/>
                    </a:solidFill>
                  </a:tcPr>
                </a:tc>
                <a:tc gridSpan="2">
                  <a:txBody>
                    <a:bodyPr/>
                    <a:lstStyle/>
                    <a:p>
                      <a:pPr algn="ctr">
                        <a:lnSpc>
                          <a:spcPct val="100000"/>
                        </a:lnSpc>
                      </a:pPr>
                      <a:r>
                        <a:rPr lang="ru-RU" sz="1800" b="1" strike="noStrike" spc="-1">
                          <a:solidFill>
                            <a:srgbClr val="7030A0"/>
                          </a:solidFill>
                          <a:latin typeface="Arial"/>
                        </a:rPr>
                        <a:t>Резервна зона</a:t>
                      </a:r>
                      <a:endParaRPr lang="ru-RU"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00"/>
                    </a:solidFill>
                  </a:tcPr>
                </a:tc>
                <a:tc hMerge="1">
                  <a:txBody>
                    <a:bodyPr/>
                    <a:lstStyle/>
                    <a:p>
                      <a:endParaRPr lang="ru-RU"/>
                    </a:p>
                  </a:txBody>
                  <a:tcPr marL="90000" marR="90000">
                    <a:solidFill>
                      <a:srgbClr val="729FCF"/>
                    </a:solidFill>
                  </a:tcPr>
                </a:tc>
                <a:extLst>
                  <a:ext uri="{0D108BD9-81ED-4DB2-BD59-A6C34878D82A}">
                    <a16:rowId xmlns:a16="http://schemas.microsoft.com/office/drawing/2014/main" val="10000"/>
                  </a:ext>
                </a:extLst>
              </a:tr>
              <a:tr h="366120">
                <a:tc gridSpan="5">
                  <a:txBody>
                    <a:bodyPr/>
                    <a:lstStyle/>
                    <a:p>
                      <a:pPr algn="ctr">
                        <a:lnSpc>
                          <a:spcPct val="100000"/>
                        </a:lnSpc>
                      </a:pPr>
                      <a:r>
                        <a:rPr lang="ru-RU" sz="1800" b="1" strike="noStrike" spc="-1">
                          <a:solidFill>
                            <a:srgbClr val="FF0000"/>
                          </a:solidFill>
                          <a:latin typeface="Arial"/>
                        </a:rPr>
                        <a:t>Лісівничо-біологічні заходи</a:t>
                      </a:r>
                      <a:endParaRPr lang="ru-RU"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00B0F0"/>
                    </a:solidFill>
                  </a:tcPr>
                </a:tc>
                <a:tc hMerge="1">
                  <a:txBody>
                    <a:bodyPr/>
                    <a:lstStyle/>
                    <a:p>
                      <a:endParaRPr lang="ru-RU"/>
                    </a:p>
                  </a:txBody>
                  <a:tcPr marL="90000" marR="90000">
                    <a:solidFill>
                      <a:srgbClr val="729FCF"/>
                    </a:solidFill>
                  </a:tcPr>
                </a:tc>
                <a:tc hMerge="1">
                  <a:txBody>
                    <a:bodyPr/>
                    <a:lstStyle/>
                    <a:p>
                      <a:endParaRPr lang="ru-RU"/>
                    </a:p>
                  </a:txBody>
                  <a:tcPr marL="90000" marR="90000">
                    <a:solidFill>
                      <a:srgbClr val="729FCF"/>
                    </a:solidFill>
                  </a:tcPr>
                </a:tc>
                <a:tc hMerge="1">
                  <a:txBody>
                    <a:bodyPr/>
                    <a:lstStyle/>
                    <a:p>
                      <a:endParaRPr lang="ru-RU"/>
                    </a:p>
                  </a:txBody>
                  <a:tcPr marL="90000" marR="90000">
                    <a:solidFill>
                      <a:srgbClr val="729FCF"/>
                    </a:solidFill>
                  </a:tcPr>
                </a:tc>
                <a:tc hMerge="1">
                  <a:txBody>
                    <a:bodyPr/>
                    <a:lstStyle/>
                    <a:p>
                      <a:endParaRPr lang="ru-RU"/>
                    </a:p>
                  </a:txBody>
                  <a:tcPr marL="90000" marR="90000">
                    <a:solidFill>
                      <a:srgbClr val="729FCF"/>
                    </a:solidFill>
                  </a:tcPr>
                </a:tc>
                <a:extLst>
                  <a:ext uri="{0D108BD9-81ED-4DB2-BD59-A6C34878D82A}">
                    <a16:rowId xmlns:a16="http://schemas.microsoft.com/office/drawing/2014/main" val="10001"/>
                  </a:ext>
                </a:extLst>
              </a:tr>
              <a:tr h="2943000">
                <a:tc gridSpan="2">
                  <a:txBody>
                    <a:bodyPr/>
                    <a:lstStyle/>
                    <a:p>
                      <a:pPr algn="just">
                        <a:lnSpc>
                          <a:spcPct val="100000"/>
                        </a:lnSpc>
                      </a:pPr>
                      <a:r>
                        <a:rPr lang="ru-RU" sz="1700" b="0" strike="noStrike" spc="-1">
                          <a:latin typeface="Arial"/>
                        </a:rPr>
                        <a:t>- Ландшафтні рубки</a:t>
                      </a:r>
                    </a:p>
                    <a:p>
                      <a:pPr algn="just">
                        <a:lnSpc>
                          <a:spcPct val="100000"/>
                        </a:lnSpc>
                      </a:pPr>
                      <a:r>
                        <a:rPr lang="ru-RU" sz="1700" b="0" strike="noStrike" spc="-1">
                          <a:latin typeface="Arial"/>
                        </a:rPr>
                        <a:t>- Рубки догляду і формування насаджень</a:t>
                      </a:r>
                    </a:p>
                    <a:p>
                      <a:pPr algn="just">
                        <a:lnSpc>
                          <a:spcPct val="100000"/>
                        </a:lnSpc>
                      </a:pPr>
                      <a:r>
                        <a:rPr lang="ru-RU" sz="1700" b="0" strike="noStrike" spc="-1">
                          <a:latin typeface="Arial"/>
                        </a:rPr>
                        <a:t>- Реконструкція малоцінних насаджень</a:t>
                      </a:r>
                    </a:p>
                    <a:p>
                      <a:pPr algn="just">
                        <a:lnSpc>
                          <a:spcPct val="100000"/>
                        </a:lnSpc>
                      </a:pPr>
                      <a:r>
                        <a:rPr lang="ru-RU" sz="1700" b="0" strike="noStrike" spc="-1">
                          <a:latin typeface="Arial"/>
                        </a:rPr>
                        <a:t>- Санітарні рубки</a:t>
                      </a:r>
                    </a:p>
                    <a:p>
                      <a:pPr algn="just">
                        <a:lnSpc>
                          <a:spcPct val="100000"/>
                        </a:lnSpc>
                      </a:pPr>
                      <a:r>
                        <a:rPr lang="ru-RU" sz="1700" b="0" strike="noStrike" spc="-1">
                          <a:latin typeface="Arial"/>
                        </a:rPr>
                        <a:t>- Лісокультивування</a:t>
                      </a:r>
                    </a:p>
                    <a:p>
                      <a:pPr algn="just">
                        <a:lnSpc>
                          <a:spcPct val="100000"/>
                        </a:lnSpc>
                      </a:pPr>
                      <a:r>
                        <a:rPr lang="ru-RU" sz="1700" b="0" strike="noStrike" spc="-1">
                          <a:latin typeface="Arial"/>
                        </a:rPr>
                        <a:t>- Формування узлісь</a:t>
                      </a:r>
                    </a:p>
                    <a:p>
                      <a:pPr algn="just">
                        <a:lnSpc>
                          <a:spcPct val="100000"/>
                        </a:lnSpc>
                      </a:pPr>
                      <a:r>
                        <a:rPr lang="ru-RU" sz="1700" b="0" strike="noStrike" spc="-1">
                          <a:latin typeface="Arial"/>
                        </a:rPr>
                        <a:t>- Сприяння природному поновленню</a:t>
                      </a:r>
                    </a:p>
                    <a:p>
                      <a:pPr algn="just">
                        <a:lnSpc>
                          <a:spcPct val="100000"/>
                        </a:lnSpc>
                      </a:pPr>
                      <a:r>
                        <a:rPr lang="ru-RU" sz="1700" b="0" strike="noStrike" spc="-1">
                          <a:latin typeface="Arial"/>
                        </a:rPr>
                        <a:t>- Догляд за підліском, галявинами, живим надгрунтовим покриттям</a:t>
                      </a:r>
                    </a:p>
                    <a:p>
                      <a:pPr algn="just">
                        <a:lnSpc>
                          <a:spcPct val="100000"/>
                        </a:lnSpc>
                      </a:pPr>
                      <a:r>
                        <a:rPr lang="ru-RU" sz="1700" b="0" strike="noStrike" spc="-1">
                          <a:latin typeface="Arial"/>
                        </a:rPr>
                        <a:t>- Відновлення лісового середовища</a:t>
                      </a:r>
                    </a:p>
                    <a:p>
                      <a:pPr algn="just">
                        <a:lnSpc>
                          <a:spcPct val="100000"/>
                        </a:lnSpc>
                      </a:pPr>
                      <a:r>
                        <a:rPr lang="ru-RU" sz="1700" b="0" strike="noStrike" spc="-1">
                          <a:latin typeface="Arial"/>
                        </a:rPr>
                        <a:t>- Охорона і захист лісу, - Біотехнічні</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FF"/>
                    </a:solidFill>
                  </a:tcPr>
                </a:tc>
                <a:tc hMerge="1">
                  <a:txBody>
                    <a:bodyPr/>
                    <a:lstStyle/>
                    <a:p>
                      <a:endParaRPr lang="ru-RU"/>
                    </a:p>
                  </a:txBody>
                  <a:tcPr marL="90000" marR="90000">
                    <a:solidFill>
                      <a:srgbClr val="729FCF"/>
                    </a:solidFill>
                  </a:tcPr>
                </a:tc>
                <a:tc gridSpan="2">
                  <a:txBody>
                    <a:bodyPr/>
                    <a:lstStyle/>
                    <a:p>
                      <a:pPr algn="just">
                        <a:lnSpc>
                          <a:spcPct val="100000"/>
                        </a:lnSpc>
                      </a:pPr>
                      <a:r>
                        <a:rPr lang="ru-RU" sz="1700" b="0" strike="noStrike" spc="-1">
                          <a:latin typeface="Arial"/>
                        </a:rPr>
                        <a:t>- Ландшафтні рубки</a:t>
                      </a:r>
                    </a:p>
                    <a:p>
                      <a:pPr algn="just">
                        <a:lnSpc>
                          <a:spcPct val="100000"/>
                        </a:lnSpc>
                      </a:pPr>
                      <a:r>
                        <a:rPr lang="ru-RU" sz="1700" b="0" strike="noStrike" spc="-1">
                          <a:latin typeface="Arial"/>
                        </a:rPr>
                        <a:t>- Рубки догляду і формування насаджень</a:t>
                      </a:r>
                    </a:p>
                    <a:p>
                      <a:pPr algn="just">
                        <a:lnSpc>
                          <a:spcPct val="100000"/>
                        </a:lnSpc>
                      </a:pPr>
                      <a:r>
                        <a:rPr lang="ru-RU" sz="1700" b="0" strike="noStrike" spc="-1">
                          <a:latin typeface="Arial"/>
                        </a:rPr>
                        <a:t>- Реконструкція малоцінних насаджень</a:t>
                      </a:r>
                    </a:p>
                    <a:p>
                      <a:pPr algn="just">
                        <a:lnSpc>
                          <a:spcPct val="100000"/>
                        </a:lnSpc>
                      </a:pPr>
                      <a:r>
                        <a:rPr lang="ru-RU" sz="1700" b="0" strike="noStrike" spc="-1">
                          <a:latin typeface="Arial"/>
                        </a:rPr>
                        <a:t>- Санітарні рубки</a:t>
                      </a:r>
                    </a:p>
                    <a:p>
                      <a:pPr algn="just">
                        <a:lnSpc>
                          <a:spcPct val="100000"/>
                        </a:lnSpc>
                      </a:pPr>
                      <a:r>
                        <a:rPr lang="ru-RU" sz="1700" b="0" strike="noStrike" spc="-1">
                          <a:latin typeface="Arial"/>
                        </a:rPr>
                        <a:t>- Лісокультивування</a:t>
                      </a:r>
                    </a:p>
                    <a:p>
                      <a:pPr algn="just">
                        <a:lnSpc>
                          <a:spcPct val="100000"/>
                        </a:lnSpc>
                      </a:pPr>
                      <a:r>
                        <a:rPr lang="ru-RU" sz="1700" b="0" strike="noStrike" spc="-1">
                          <a:latin typeface="Arial"/>
                        </a:rPr>
                        <a:t>- Сприяння природному поновленню</a:t>
                      </a:r>
                    </a:p>
                    <a:p>
                      <a:pPr algn="just">
                        <a:lnSpc>
                          <a:spcPct val="100000"/>
                        </a:lnSpc>
                      </a:pPr>
                      <a:r>
                        <a:rPr lang="ru-RU" sz="1700" b="0" strike="noStrike" spc="-1">
                          <a:latin typeface="Arial"/>
                        </a:rPr>
                        <a:t>- Догляд за підліском, галявинами, живим надгрунтовим покриттям</a:t>
                      </a:r>
                    </a:p>
                    <a:p>
                      <a:pPr algn="just">
                        <a:lnSpc>
                          <a:spcPct val="100000"/>
                        </a:lnSpc>
                      </a:pPr>
                      <a:r>
                        <a:rPr lang="ru-RU" sz="1700" b="0" strike="noStrike" spc="-1">
                          <a:latin typeface="Arial"/>
                        </a:rPr>
                        <a:t>- Охорона і захист лісу</a:t>
                      </a:r>
                    </a:p>
                    <a:p>
                      <a:pPr algn="just">
                        <a:lnSpc>
                          <a:spcPct val="100000"/>
                        </a:lnSpc>
                      </a:pPr>
                      <a:r>
                        <a:rPr lang="ru-RU" sz="1700" b="0" strike="noStrike" spc="-1">
                          <a:latin typeface="Arial"/>
                        </a:rPr>
                        <a:t>- Біотехнічні</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FF"/>
                    </a:solidFill>
                  </a:tcPr>
                </a:tc>
                <a:tc hMerge="1">
                  <a:txBody>
                    <a:bodyPr/>
                    <a:lstStyle/>
                    <a:p>
                      <a:endParaRPr lang="ru-RU"/>
                    </a:p>
                  </a:txBody>
                  <a:tcPr marL="90000" marR="90000">
                    <a:solidFill>
                      <a:srgbClr val="729FCF"/>
                    </a:solidFill>
                  </a:tcPr>
                </a:tc>
                <a:tc>
                  <a:txBody>
                    <a:bodyPr/>
                    <a:lstStyle/>
                    <a:p>
                      <a:pPr algn="just">
                        <a:lnSpc>
                          <a:spcPct val="100000"/>
                        </a:lnSpc>
                      </a:pPr>
                      <a:r>
                        <a:rPr lang="ru-RU" sz="1700" b="0" strike="noStrike" spc="-1">
                          <a:latin typeface="Arial"/>
                        </a:rPr>
                        <a:t>- Рубки догляду і формування насаджень</a:t>
                      </a:r>
                    </a:p>
                    <a:p>
                      <a:pPr algn="just">
                        <a:lnSpc>
                          <a:spcPct val="100000"/>
                        </a:lnSpc>
                      </a:pPr>
                      <a:r>
                        <a:rPr lang="ru-RU" sz="1700" b="0" strike="noStrike" spc="-1">
                          <a:latin typeface="Arial"/>
                        </a:rPr>
                        <a:t>- Санітарні рубки</a:t>
                      </a:r>
                    </a:p>
                    <a:p>
                      <a:pPr algn="just">
                        <a:lnSpc>
                          <a:spcPct val="100000"/>
                        </a:lnSpc>
                      </a:pPr>
                      <a:r>
                        <a:rPr lang="ru-RU" sz="1700" b="0" strike="noStrike" spc="-1">
                          <a:latin typeface="Arial"/>
                        </a:rPr>
                        <a:t>- Лісокультивування</a:t>
                      </a:r>
                    </a:p>
                    <a:p>
                      <a:pPr algn="just">
                        <a:lnSpc>
                          <a:spcPct val="100000"/>
                        </a:lnSpc>
                      </a:pPr>
                      <a:r>
                        <a:rPr lang="ru-RU" sz="1700" b="0" strike="noStrike" spc="-1">
                          <a:latin typeface="Arial"/>
                        </a:rPr>
                        <a:t>- Сприяння природному поновленню</a:t>
                      </a:r>
                    </a:p>
                    <a:p>
                      <a:pPr algn="just">
                        <a:lnSpc>
                          <a:spcPct val="100000"/>
                        </a:lnSpc>
                      </a:pPr>
                      <a:r>
                        <a:rPr lang="ru-RU" sz="1700" b="0" strike="noStrike" spc="-1">
                          <a:latin typeface="Arial"/>
                        </a:rPr>
                        <a:t>- Охорона і захист лісу</a:t>
                      </a:r>
                    </a:p>
                    <a:p>
                      <a:pPr algn="just">
                        <a:lnSpc>
                          <a:spcPct val="100000"/>
                        </a:lnSpc>
                      </a:pPr>
                      <a:r>
                        <a:rPr lang="ru-RU" sz="1700" b="0" strike="noStrike" spc="-1">
                          <a:latin typeface="Arial"/>
                        </a:rPr>
                        <a:t>- Біотехнічні</a:t>
                      </a:r>
                    </a:p>
                    <a:p>
                      <a:pPr algn="just">
                        <a:lnSpc>
                          <a:spcPct val="100000"/>
                        </a:lnSpc>
                      </a:pPr>
                      <a:r>
                        <a:rPr lang="ru-RU" sz="1700" b="0" strike="noStrike" spc="-1">
                          <a:latin typeface="Arial"/>
                        </a:rPr>
                        <a:t> </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FF"/>
                    </a:solidFill>
                  </a:tcPr>
                </a:tc>
                <a:extLst>
                  <a:ext uri="{0D108BD9-81ED-4DB2-BD59-A6C34878D82A}">
                    <a16:rowId xmlns:a16="http://schemas.microsoft.com/office/drawing/2014/main" val="10002"/>
                  </a:ext>
                </a:extLst>
              </a:tr>
              <a:tr h="366120">
                <a:tc gridSpan="5">
                  <a:txBody>
                    <a:bodyPr/>
                    <a:lstStyle/>
                    <a:p>
                      <a:pPr algn="ctr">
                        <a:lnSpc>
                          <a:spcPct val="100000"/>
                        </a:lnSpc>
                      </a:pPr>
                      <a:r>
                        <a:rPr lang="ru-RU" sz="1800" b="1" strike="noStrike" spc="-1">
                          <a:solidFill>
                            <a:srgbClr val="FF0000"/>
                          </a:solidFill>
                          <a:latin typeface="Arial"/>
                        </a:rPr>
                        <a:t>Організаційно-технічні заходи</a:t>
                      </a:r>
                      <a:endParaRPr lang="ru-RU"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00B0F0"/>
                    </a:solidFill>
                  </a:tcPr>
                </a:tc>
                <a:tc hMerge="1">
                  <a:txBody>
                    <a:bodyPr/>
                    <a:lstStyle/>
                    <a:p>
                      <a:endParaRPr lang="ru-RU"/>
                    </a:p>
                  </a:txBody>
                  <a:tcPr marL="90000" marR="90000">
                    <a:solidFill>
                      <a:srgbClr val="729FCF"/>
                    </a:solidFill>
                  </a:tcPr>
                </a:tc>
                <a:tc hMerge="1">
                  <a:txBody>
                    <a:bodyPr/>
                    <a:lstStyle/>
                    <a:p>
                      <a:endParaRPr lang="ru-RU"/>
                    </a:p>
                  </a:txBody>
                  <a:tcPr marL="90000" marR="90000">
                    <a:solidFill>
                      <a:srgbClr val="729FCF"/>
                    </a:solidFill>
                  </a:tcPr>
                </a:tc>
                <a:tc hMerge="1">
                  <a:txBody>
                    <a:bodyPr/>
                    <a:lstStyle/>
                    <a:p>
                      <a:endParaRPr lang="ru-RU"/>
                    </a:p>
                  </a:txBody>
                  <a:tcPr marL="90000" marR="90000">
                    <a:solidFill>
                      <a:srgbClr val="729FCF"/>
                    </a:solidFill>
                  </a:tcPr>
                </a:tc>
                <a:tc hMerge="1">
                  <a:txBody>
                    <a:bodyPr/>
                    <a:lstStyle/>
                    <a:p>
                      <a:endParaRPr lang="ru-RU"/>
                    </a:p>
                  </a:txBody>
                  <a:tcPr marL="90000" marR="90000">
                    <a:solidFill>
                      <a:srgbClr val="729FCF"/>
                    </a:solidFill>
                  </a:tcPr>
                </a:tc>
                <a:extLst>
                  <a:ext uri="{0D108BD9-81ED-4DB2-BD59-A6C34878D82A}">
                    <a16:rowId xmlns:a16="http://schemas.microsoft.com/office/drawing/2014/main" val="10003"/>
                  </a:ext>
                </a:extLst>
              </a:tr>
              <a:tr h="869400">
                <a:tc gridSpan="2">
                  <a:txBody>
                    <a:bodyPr/>
                    <a:lstStyle/>
                    <a:p>
                      <a:pPr algn="just">
                        <a:lnSpc>
                          <a:spcPct val="100000"/>
                        </a:lnSpc>
                      </a:pPr>
                      <a:r>
                        <a:rPr lang="ru-RU" sz="1700" b="0" strike="noStrike" spc="-1">
                          <a:latin typeface="Arial"/>
                        </a:rPr>
                        <a:t>- Комплексний благоустрій території</a:t>
                      </a:r>
                    </a:p>
                    <a:p>
                      <a:pPr algn="just">
                        <a:lnSpc>
                          <a:spcPct val="100000"/>
                        </a:lnSpc>
                      </a:pPr>
                      <a:r>
                        <a:rPr lang="ru-RU" sz="1700" b="0" strike="noStrike" spc="-1">
                          <a:latin typeface="Arial"/>
                        </a:rPr>
                        <a:t>- Меліоративні</a:t>
                      </a:r>
                    </a:p>
                    <a:p>
                      <a:pPr algn="just">
                        <a:lnSpc>
                          <a:spcPct val="100000"/>
                        </a:lnSpc>
                      </a:pPr>
                      <a:r>
                        <a:rPr lang="ru-RU" sz="1700" b="0" strike="noStrike" spc="-1">
                          <a:latin typeface="Arial"/>
                        </a:rPr>
                        <a:t>-Протипожежні</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FF"/>
                    </a:solidFill>
                  </a:tcPr>
                </a:tc>
                <a:tc hMerge="1">
                  <a:txBody>
                    <a:bodyPr/>
                    <a:lstStyle/>
                    <a:p>
                      <a:endParaRPr lang="ru-RU"/>
                    </a:p>
                  </a:txBody>
                  <a:tcPr marL="90000" marR="90000">
                    <a:solidFill>
                      <a:srgbClr val="729FCF"/>
                    </a:solidFill>
                  </a:tcPr>
                </a:tc>
                <a:tc gridSpan="2">
                  <a:txBody>
                    <a:bodyPr/>
                    <a:lstStyle/>
                    <a:p>
                      <a:pPr algn="just">
                        <a:lnSpc>
                          <a:spcPct val="100000"/>
                        </a:lnSpc>
                      </a:pPr>
                      <a:r>
                        <a:rPr lang="ru-RU" sz="1700" b="0" strike="noStrike" spc="-1">
                          <a:latin typeface="Arial"/>
                        </a:rPr>
                        <a:t>- Частковий благоустрій території</a:t>
                      </a:r>
                    </a:p>
                    <a:p>
                      <a:pPr algn="just">
                        <a:lnSpc>
                          <a:spcPct val="100000"/>
                        </a:lnSpc>
                      </a:pPr>
                      <a:r>
                        <a:rPr lang="ru-RU" sz="1700" b="0" strike="noStrike" spc="-1">
                          <a:latin typeface="Arial"/>
                        </a:rPr>
                        <a:t>- Меліоративні</a:t>
                      </a:r>
                    </a:p>
                    <a:p>
                      <a:pPr algn="just">
                        <a:lnSpc>
                          <a:spcPct val="100000"/>
                        </a:lnSpc>
                      </a:pPr>
                      <a:r>
                        <a:rPr lang="ru-RU" sz="1700" b="0" strike="noStrike" spc="-1">
                          <a:latin typeface="Arial"/>
                        </a:rPr>
                        <a:t>-Протипожежні</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FF"/>
                    </a:solidFill>
                  </a:tcPr>
                </a:tc>
                <a:tc hMerge="1">
                  <a:txBody>
                    <a:bodyPr/>
                    <a:lstStyle/>
                    <a:p>
                      <a:endParaRPr lang="ru-RU"/>
                    </a:p>
                  </a:txBody>
                  <a:tcPr marL="90000" marR="90000">
                    <a:solidFill>
                      <a:srgbClr val="729FCF"/>
                    </a:solidFill>
                  </a:tcPr>
                </a:tc>
                <a:tc>
                  <a:txBody>
                    <a:bodyPr/>
                    <a:lstStyle/>
                    <a:p>
                      <a:pPr algn="just">
                        <a:lnSpc>
                          <a:spcPct val="100000"/>
                        </a:lnSpc>
                      </a:pPr>
                      <a:r>
                        <a:rPr lang="ru-RU" sz="1700" b="0" strike="noStrike" spc="-1">
                          <a:latin typeface="Arial"/>
                        </a:rPr>
                        <a:t>- Догляд за господарськими дорогами</a:t>
                      </a:r>
                    </a:p>
                    <a:p>
                      <a:pPr algn="just">
                        <a:lnSpc>
                          <a:spcPct val="100000"/>
                        </a:lnSpc>
                      </a:pPr>
                      <a:r>
                        <a:rPr lang="ru-RU" sz="1700" b="0" strike="noStrike" spc="-1">
                          <a:latin typeface="Arial"/>
                        </a:rPr>
                        <a:t>-Протипожежні</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FF"/>
                    </a:solidFill>
                  </a:tcPr>
                </a:tc>
                <a:extLst>
                  <a:ext uri="{0D108BD9-81ED-4DB2-BD59-A6C34878D82A}">
                    <a16:rowId xmlns:a16="http://schemas.microsoft.com/office/drawing/2014/main" val="10004"/>
                  </a:ext>
                </a:extLst>
              </a:tr>
              <a:tr h="366120">
                <a:tc gridSpan="5">
                  <a:txBody>
                    <a:bodyPr/>
                    <a:lstStyle/>
                    <a:p>
                      <a:pPr algn="ctr">
                        <a:lnSpc>
                          <a:spcPct val="100000"/>
                        </a:lnSpc>
                      </a:pPr>
                      <a:r>
                        <a:rPr lang="ru-RU" sz="1800" b="1" strike="noStrike" spc="-1">
                          <a:solidFill>
                            <a:srgbClr val="FF0000"/>
                          </a:solidFill>
                          <a:latin typeface="Arial"/>
                        </a:rPr>
                        <a:t>Профілактично-запобіжні заходи</a:t>
                      </a:r>
                      <a:endParaRPr lang="ru-RU" sz="1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00B0F0"/>
                    </a:solidFill>
                  </a:tcPr>
                </a:tc>
                <a:tc hMerge="1">
                  <a:txBody>
                    <a:bodyPr/>
                    <a:lstStyle/>
                    <a:p>
                      <a:endParaRPr lang="ru-RU"/>
                    </a:p>
                  </a:txBody>
                  <a:tcPr marL="90000" marR="90000">
                    <a:solidFill>
                      <a:srgbClr val="729FCF"/>
                    </a:solidFill>
                  </a:tcPr>
                </a:tc>
                <a:tc hMerge="1">
                  <a:txBody>
                    <a:bodyPr/>
                    <a:lstStyle/>
                    <a:p>
                      <a:endParaRPr lang="ru-RU"/>
                    </a:p>
                  </a:txBody>
                  <a:tcPr marL="90000" marR="90000">
                    <a:solidFill>
                      <a:srgbClr val="729FCF"/>
                    </a:solidFill>
                  </a:tcPr>
                </a:tc>
                <a:tc hMerge="1">
                  <a:txBody>
                    <a:bodyPr/>
                    <a:lstStyle/>
                    <a:p>
                      <a:endParaRPr lang="ru-RU"/>
                    </a:p>
                  </a:txBody>
                  <a:tcPr marL="90000" marR="90000">
                    <a:solidFill>
                      <a:srgbClr val="729FCF"/>
                    </a:solidFill>
                  </a:tcPr>
                </a:tc>
                <a:tc hMerge="1">
                  <a:txBody>
                    <a:bodyPr/>
                    <a:lstStyle/>
                    <a:p>
                      <a:endParaRPr lang="ru-RU"/>
                    </a:p>
                  </a:txBody>
                  <a:tcPr marL="90000" marR="90000">
                    <a:solidFill>
                      <a:srgbClr val="729FCF"/>
                    </a:solidFill>
                  </a:tcPr>
                </a:tc>
                <a:extLst>
                  <a:ext uri="{0D108BD9-81ED-4DB2-BD59-A6C34878D82A}">
                    <a16:rowId xmlns:a16="http://schemas.microsoft.com/office/drawing/2014/main" val="10005"/>
                  </a:ext>
                </a:extLst>
              </a:tr>
              <a:tr h="869400">
                <a:tc gridSpan="2">
                  <a:txBody>
                    <a:bodyPr/>
                    <a:lstStyle/>
                    <a:p>
                      <a:pPr algn="just">
                        <a:lnSpc>
                          <a:spcPct val="100000"/>
                        </a:lnSpc>
                      </a:pPr>
                      <a:r>
                        <a:rPr lang="ru-RU" sz="1700" b="0" strike="noStrike" spc="-1">
                          <a:latin typeface="Arial"/>
                        </a:rPr>
                        <a:t>-Природоохоронна і протипожежна пропаганда</a:t>
                      </a:r>
                    </a:p>
                    <a:p>
                      <a:pPr algn="just">
                        <a:lnSpc>
                          <a:spcPct val="100000"/>
                        </a:lnSpc>
                      </a:pPr>
                      <a:r>
                        <a:rPr lang="ru-RU" sz="1700" b="0" strike="noStrike" spc="-1">
                          <a:latin typeface="Arial"/>
                        </a:rPr>
                        <a:t>- Екологічне виховання відпочиваючих</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FF"/>
                    </a:solidFill>
                  </a:tcPr>
                </a:tc>
                <a:tc hMerge="1">
                  <a:txBody>
                    <a:bodyPr/>
                    <a:lstStyle/>
                    <a:p>
                      <a:endParaRPr lang="ru-RU"/>
                    </a:p>
                  </a:txBody>
                  <a:tcPr marL="90000" marR="90000">
                    <a:solidFill>
                      <a:srgbClr val="729FCF"/>
                    </a:solidFill>
                  </a:tcPr>
                </a:tc>
                <a:tc gridSpan="2">
                  <a:txBody>
                    <a:bodyPr/>
                    <a:lstStyle/>
                    <a:p>
                      <a:pPr algn="just">
                        <a:lnSpc>
                          <a:spcPct val="100000"/>
                        </a:lnSpc>
                      </a:pPr>
                      <a:r>
                        <a:rPr lang="ru-RU" sz="1700" b="0" strike="noStrike" spc="-1">
                          <a:latin typeface="Arial"/>
                        </a:rPr>
                        <a:t>- Природоохоронна і протипожежна пропаганда</a:t>
                      </a:r>
                    </a:p>
                    <a:p>
                      <a:pPr algn="just">
                        <a:lnSpc>
                          <a:spcPct val="100000"/>
                        </a:lnSpc>
                      </a:pPr>
                      <a:r>
                        <a:rPr lang="ru-RU" sz="1700" b="0" strike="noStrike" spc="-1">
                          <a:latin typeface="Arial"/>
                        </a:rPr>
                        <a:t>- Екологічне виховання відпочиваючих</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FF"/>
                    </a:solidFill>
                  </a:tcPr>
                </a:tc>
                <a:tc hMerge="1">
                  <a:txBody>
                    <a:bodyPr/>
                    <a:lstStyle/>
                    <a:p>
                      <a:endParaRPr lang="ru-RU"/>
                    </a:p>
                  </a:txBody>
                  <a:tcPr marL="90000" marR="90000">
                    <a:solidFill>
                      <a:srgbClr val="729FCF"/>
                    </a:solidFill>
                  </a:tcPr>
                </a:tc>
                <a:tc>
                  <a:txBody>
                    <a:bodyPr/>
                    <a:lstStyle/>
                    <a:p>
                      <a:pPr algn="just">
                        <a:lnSpc>
                          <a:spcPct val="100000"/>
                        </a:lnSpc>
                      </a:pPr>
                      <a:r>
                        <a:rPr lang="ru-RU" sz="1700" b="0" strike="noStrike" spc="-1">
                          <a:latin typeface="Arial"/>
                        </a:rPr>
                        <a:t>- Природоохоронна і протипожежна пропаганда</a:t>
                      </a:r>
                    </a:p>
                    <a:p>
                      <a:pPr algn="just">
                        <a:lnSpc>
                          <a:spcPct val="100000"/>
                        </a:lnSpc>
                      </a:pPr>
                      <a:r>
                        <a:rPr lang="ru-RU" sz="1700" b="0" strike="noStrike" spc="-1">
                          <a:latin typeface="Arial"/>
                        </a:rPr>
                        <a:t> </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FF"/>
                    </a:solidFill>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4" name="Рисунок 419"/>
          <p:cNvPicPr/>
          <p:nvPr/>
        </p:nvPicPr>
        <p:blipFill>
          <a:blip r:embed="rId2"/>
          <a:stretch/>
        </p:blipFill>
        <p:spPr>
          <a:xfrm>
            <a:off x="809640" y="288000"/>
            <a:ext cx="10429560" cy="62125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5" name="Рисунок 420"/>
          <p:cNvPicPr/>
          <p:nvPr/>
        </p:nvPicPr>
        <p:blipFill>
          <a:blip r:embed="rId2"/>
          <a:stretch/>
        </p:blipFill>
        <p:spPr>
          <a:xfrm>
            <a:off x="452520" y="214200"/>
            <a:ext cx="5214600" cy="3214440"/>
          </a:xfrm>
          <a:prstGeom prst="rect">
            <a:avLst/>
          </a:prstGeom>
          <a:ln>
            <a:noFill/>
          </a:ln>
        </p:spPr>
      </p:pic>
      <p:pic>
        <p:nvPicPr>
          <p:cNvPr id="356" name="Рисунок 421"/>
          <p:cNvPicPr/>
          <p:nvPr/>
        </p:nvPicPr>
        <p:blipFill>
          <a:blip r:embed="rId3"/>
          <a:stretch/>
        </p:blipFill>
        <p:spPr>
          <a:xfrm>
            <a:off x="6453360" y="144000"/>
            <a:ext cx="5500440" cy="3427560"/>
          </a:xfrm>
          <a:prstGeom prst="rect">
            <a:avLst/>
          </a:prstGeom>
          <a:ln>
            <a:noFill/>
          </a:ln>
        </p:spPr>
      </p:pic>
      <p:pic>
        <p:nvPicPr>
          <p:cNvPr id="357" name="Рисунок 422"/>
          <p:cNvPicPr/>
          <p:nvPr/>
        </p:nvPicPr>
        <p:blipFill>
          <a:blip r:embed="rId4"/>
          <a:stretch/>
        </p:blipFill>
        <p:spPr>
          <a:xfrm>
            <a:off x="452520" y="3672360"/>
            <a:ext cx="5143320" cy="2971080"/>
          </a:xfrm>
          <a:prstGeom prst="rect">
            <a:avLst/>
          </a:prstGeom>
          <a:ln>
            <a:noFill/>
          </a:ln>
        </p:spPr>
      </p:pic>
      <p:pic>
        <p:nvPicPr>
          <p:cNvPr id="358" name="Рисунок 423"/>
          <p:cNvPicPr/>
          <p:nvPr/>
        </p:nvPicPr>
        <p:blipFill>
          <a:blip r:embed="rId5"/>
          <a:stretch/>
        </p:blipFill>
        <p:spPr>
          <a:xfrm>
            <a:off x="6453360" y="3786120"/>
            <a:ext cx="5428800" cy="29286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CustomShape 1"/>
          <p:cNvSpPr/>
          <p:nvPr/>
        </p:nvSpPr>
        <p:spPr>
          <a:xfrm>
            <a:off x="1452600" y="0"/>
            <a:ext cx="9621000" cy="712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ru-RU" sz="4800" b="1" strike="noStrike" spc="-1">
                <a:solidFill>
                  <a:srgbClr val="FF0000"/>
                </a:solidFill>
                <a:latin typeface="Century Gothic"/>
                <a:ea typeface="DejaVu Sans"/>
              </a:rPr>
              <a:t>Ч. 1. План</a:t>
            </a:r>
            <a:endParaRPr lang="ru-RU" sz="4800" b="0" strike="noStrike" spc="-1">
              <a:latin typeface="Arial"/>
            </a:endParaRPr>
          </a:p>
        </p:txBody>
      </p:sp>
      <p:sp>
        <p:nvSpPr>
          <p:cNvPr id="333" name="CustomShape 2"/>
          <p:cNvSpPr/>
          <p:nvPr/>
        </p:nvSpPr>
        <p:spPr>
          <a:xfrm>
            <a:off x="706320" y="1071720"/>
            <a:ext cx="11072160" cy="510264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spcBef>
                <a:spcPts val="601"/>
              </a:spcBef>
            </a:pPr>
            <a:r>
              <a:rPr lang="ru-RU" sz="2800" b="1" strike="noStrike" spc="-1">
                <a:solidFill>
                  <a:srgbClr val="404040"/>
                </a:solidFill>
                <a:latin typeface="Arial"/>
                <a:ea typeface="DejaVu Sans"/>
              </a:rPr>
              <a:t>1. Санітарно-гігієнічні та рекреаційні функції лісів.</a:t>
            </a:r>
            <a:endParaRPr lang="ru-RU" sz="2800" b="0" strike="noStrike" spc="-1">
              <a:latin typeface="Arial"/>
            </a:endParaRPr>
          </a:p>
          <a:p>
            <a:pPr algn="just">
              <a:lnSpc>
                <a:spcPct val="100000"/>
              </a:lnSpc>
              <a:spcBef>
                <a:spcPts val="601"/>
              </a:spcBef>
            </a:pPr>
            <a:r>
              <a:rPr lang="ru-RU" sz="2800" b="1" strike="noStrike" spc="-1">
                <a:solidFill>
                  <a:srgbClr val="404040"/>
                </a:solidFill>
                <a:latin typeface="Arial"/>
                <a:ea typeface="DejaVu Sans"/>
              </a:rPr>
              <a:t>2. Характеристика відкритих ділянок.</a:t>
            </a:r>
            <a:endParaRPr lang="ru-RU" sz="2800" b="0" strike="noStrike" spc="-1">
              <a:latin typeface="Arial"/>
            </a:endParaRPr>
          </a:p>
          <a:p>
            <a:pPr algn="just">
              <a:lnSpc>
                <a:spcPct val="100000"/>
              </a:lnSpc>
              <a:spcBef>
                <a:spcPts val="601"/>
              </a:spcBef>
            </a:pPr>
            <a:r>
              <a:rPr lang="ru-RU" sz="2800" b="1" strike="noStrike" spc="-1">
                <a:solidFill>
                  <a:srgbClr val="404040"/>
                </a:solidFill>
                <a:latin typeface="Arial"/>
                <a:ea typeface="DejaVu Sans"/>
              </a:rPr>
              <a:t>3. Ресурси грибних, ягідних угідь і угідь з лікарськими рослинами.</a:t>
            </a:r>
            <a:endParaRPr lang="ru-RU" sz="2800" b="0" strike="noStrike" spc="-1">
              <a:latin typeface="Arial"/>
            </a:endParaRPr>
          </a:p>
          <a:p>
            <a:pPr algn="just">
              <a:lnSpc>
                <a:spcPct val="100000"/>
              </a:lnSpc>
              <a:spcBef>
                <a:spcPts val="601"/>
              </a:spcBef>
            </a:pPr>
            <a:r>
              <a:rPr lang="ru-RU" sz="2800" b="1" strike="noStrike" spc="-1">
                <a:solidFill>
                  <a:srgbClr val="404040"/>
                </a:solidFill>
                <a:latin typeface="Arial"/>
                <a:ea typeface="DejaVu Sans"/>
              </a:rPr>
              <a:t>4. Естетична оцінка ландшафту. Ландшафтно-рекреаційне зонування території.</a:t>
            </a:r>
            <a:endParaRPr lang="ru-RU" sz="2800" b="0" strike="noStrike" spc="-1">
              <a:latin typeface="Arial"/>
            </a:endParaRPr>
          </a:p>
          <a:p>
            <a:pPr algn="just">
              <a:lnSpc>
                <a:spcPct val="100000"/>
              </a:lnSpc>
              <a:spcBef>
                <a:spcPts val="601"/>
              </a:spcBef>
            </a:pPr>
            <a:endParaRPr lang="ru-RU" sz="2800" b="0" strike="noStrike" spc="-1">
              <a:latin typeface="Arial"/>
            </a:endParaRPr>
          </a:p>
          <a:p>
            <a:pPr marL="514440" indent="-513720" algn="just">
              <a:lnSpc>
                <a:spcPct val="100000"/>
              </a:lnSpc>
              <a:spcBef>
                <a:spcPts val="601"/>
              </a:spcBef>
            </a:pPr>
            <a:r>
              <a:rPr lang="ru-RU" sz="2800" b="1" i="1" strike="noStrike" spc="-1">
                <a:solidFill>
                  <a:srgbClr val="FF0000"/>
                </a:solidFill>
                <a:latin typeface="Arial"/>
                <a:ea typeface="DejaVu Sans"/>
              </a:rPr>
              <a:t>Основні поняття:</a:t>
            </a:r>
            <a:r>
              <a:rPr lang="ru-RU" sz="2800" b="1" strike="noStrike" spc="-1">
                <a:solidFill>
                  <a:srgbClr val="404040"/>
                </a:solidFill>
                <a:latin typeface="Arial"/>
                <a:ea typeface="DejaVu Sans"/>
              </a:rPr>
              <a:t> фітонциди, ліс, лісний масив, галерейний ліс, стрічковий бор, парковий ліс, переліски, гай, луки, болото. </a:t>
            </a: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0" name="Рисунок 424"/>
          <p:cNvPicPr/>
          <p:nvPr/>
        </p:nvPicPr>
        <p:blipFill>
          <a:blip r:embed="rId2"/>
          <a:stretch/>
        </p:blipFill>
        <p:spPr>
          <a:xfrm>
            <a:off x="1166760" y="642960"/>
            <a:ext cx="10072440" cy="55004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CustomShape 1"/>
          <p:cNvSpPr/>
          <p:nvPr/>
        </p:nvSpPr>
        <p:spPr>
          <a:xfrm>
            <a:off x="827280" y="126720"/>
            <a:ext cx="11286360" cy="4561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400" b="1" strike="noStrike" spc="-1">
                <a:solidFill>
                  <a:srgbClr val="FF0000"/>
                </a:solidFill>
                <a:latin typeface="Arial"/>
                <a:ea typeface="DejaVu Sans"/>
              </a:rPr>
              <a:t>2. Характеристика відкритих ділянок.</a:t>
            </a:r>
            <a:endParaRPr lang="ru-RU" sz="2400" b="0" strike="noStrike" spc="-1">
              <a:latin typeface="Arial"/>
            </a:endParaRPr>
          </a:p>
        </p:txBody>
      </p:sp>
      <p:sp>
        <p:nvSpPr>
          <p:cNvPr id="362" name="CustomShape 2"/>
          <p:cNvSpPr/>
          <p:nvPr/>
        </p:nvSpPr>
        <p:spPr>
          <a:xfrm>
            <a:off x="452520" y="714240"/>
            <a:ext cx="11572560" cy="587916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900" b="1" strike="noStrike" spc="-1">
                <a:solidFill>
                  <a:srgbClr val="000000"/>
                </a:solidFill>
                <a:latin typeface="Arial"/>
                <a:ea typeface="DejaVu Sans"/>
              </a:rPr>
              <a:t>У таксаційних описах позначаються наділи, зайняті луками, болотами,</a:t>
            </a:r>
            <a:r>
              <a:rPr lang="ru-RU" sz="1900" b="0" strike="noStrike" spc="-1">
                <a:solidFill>
                  <a:srgbClr val="000000"/>
                </a:solidFill>
                <a:latin typeface="Arial"/>
                <a:ea typeface="DejaVu Sans"/>
              </a:rPr>
              <a:t> </a:t>
            </a:r>
            <a:r>
              <a:rPr lang="ru-RU" sz="1900" b="1" strike="noStrike" spc="-1">
                <a:solidFill>
                  <a:srgbClr val="000000"/>
                </a:solidFill>
                <a:latin typeface="Arial"/>
                <a:ea typeface="DejaVu Sans"/>
              </a:rPr>
              <a:t>лісовими просіками, річками, струмками. Для кожного з них вказується площа.</a:t>
            </a:r>
            <a:endParaRPr lang="ru-RU" sz="1900" b="0" strike="noStrike" spc="-1">
              <a:latin typeface="Arial"/>
            </a:endParaRPr>
          </a:p>
          <a:p>
            <a:pPr algn="just">
              <a:lnSpc>
                <a:spcPct val="100000"/>
              </a:lnSpc>
            </a:pPr>
            <a:r>
              <a:rPr lang="ru-RU" sz="1900" b="1" strike="noStrike" spc="-1">
                <a:solidFill>
                  <a:srgbClr val="FF0000"/>
                </a:solidFill>
                <a:latin typeface="Arial"/>
                <a:ea typeface="DejaVu Sans"/>
              </a:rPr>
              <a:t>Луки</a:t>
            </a:r>
            <a:r>
              <a:rPr lang="ru-RU" sz="1900" b="1" strike="noStrike" spc="-1">
                <a:solidFill>
                  <a:srgbClr val="000000"/>
                </a:solidFill>
                <a:latin typeface="Arial"/>
                <a:ea typeface="DejaVu Sans"/>
              </a:rPr>
              <a:t> – тип рослинного співтовариства трав’янистих багаторічних рослин,</a:t>
            </a:r>
            <a:r>
              <a:rPr lang="ru-RU" sz="1900" b="0" strike="noStrike" spc="-1">
                <a:solidFill>
                  <a:srgbClr val="000000"/>
                </a:solidFill>
                <a:latin typeface="Arial"/>
                <a:ea typeface="DejaVu Sans"/>
              </a:rPr>
              <a:t> </a:t>
            </a:r>
            <a:r>
              <a:rPr lang="ru-RU" sz="1900" b="1" strike="noStrike" spc="-1">
                <a:solidFill>
                  <a:srgbClr val="000000"/>
                </a:solidFill>
                <a:latin typeface="Arial"/>
                <a:ea typeface="DejaVu Sans"/>
              </a:rPr>
              <a:t>пристосованих до умов середнього зволоження (мезофіти) і які нормально</a:t>
            </a:r>
            <a:r>
              <a:rPr lang="ru-RU" sz="1900" b="0" strike="noStrike" spc="-1">
                <a:solidFill>
                  <a:srgbClr val="000000"/>
                </a:solidFill>
                <a:latin typeface="Arial"/>
                <a:ea typeface="DejaVu Sans"/>
              </a:rPr>
              <a:t> </a:t>
            </a:r>
            <a:r>
              <a:rPr lang="ru-RU" sz="1900" b="1" strike="noStrike" spc="-1">
                <a:solidFill>
                  <a:srgbClr val="000000"/>
                </a:solidFill>
                <a:latin typeface="Arial"/>
                <a:ea typeface="DejaVu Sans"/>
              </a:rPr>
              <a:t>розвиваються протягом всього вегетаційного періоду.</a:t>
            </a:r>
            <a:endParaRPr lang="ru-RU" sz="1900" b="0" strike="noStrike" spc="-1">
              <a:latin typeface="Arial"/>
            </a:endParaRPr>
          </a:p>
          <a:p>
            <a:pPr algn="just">
              <a:lnSpc>
                <a:spcPct val="100000"/>
              </a:lnSpc>
            </a:pPr>
            <a:r>
              <a:rPr lang="ru-RU" sz="1900" b="1" strike="noStrike" spc="-1">
                <a:solidFill>
                  <a:srgbClr val="000000"/>
                </a:solidFill>
                <a:latin typeface="Arial"/>
                <a:ea typeface="DejaVu Sans"/>
              </a:rPr>
              <a:t>Особливо сприятливі умови для розвитку луків на півдні лісової зони і</a:t>
            </a:r>
            <a:r>
              <a:rPr lang="ru-RU" sz="1900" b="0" strike="noStrike" spc="-1">
                <a:solidFill>
                  <a:srgbClr val="000000"/>
                </a:solidFill>
                <a:latin typeface="Arial"/>
                <a:ea typeface="DejaVu Sans"/>
              </a:rPr>
              <a:t> </a:t>
            </a:r>
            <a:r>
              <a:rPr lang="ru-RU" sz="1900" b="1" strike="noStrike" spc="-1">
                <a:solidFill>
                  <a:srgbClr val="000000"/>
                </a:solidFill>
                <a:latin typeface="Arial"/>
                <a:ea typeface="DejaVu Sans"/>
              </a:rPr>
              <a:t>півночі лісостепу, а також в субальпійському поясі гір. </a:t>
            </a:r>
            <a:endParaRPr lang="ru-RU" sz="1900" b="0" strike="noStrike" spc="-1">
              <a:latin typeface="Arial"/>
            </a:endParaRPr>
          </a:p>
          <a:p>
            <a:pPr algn="just">
              <a:lnSpc>
                <a:spcPct val="100000"/>
              </a:lnSpc>
            </a:pPr>
            <a:r>
              <a:rPr lang="ru-RU" sz="1900" b="1" i="1" strike="noStrike" spc="-1">
                <a:solidFill>
                  <a:srgbClr val="FF0000"/>
                </a:solidFill>
                <a:latin typeface="Arial"/>
                <a:ea typeface="DejaVu Sans"/>
              </a:rPr>
              <a:t>Луки бувають:</a:t>
            </a:r>
            <a:endParaRPr lang="ru-RU" sz="1900" b="0" strike="noStrike" spc="-1">
              <a:latin typeface="Arial"/>
            </a:endParaRPr>
          </a:p>
          <a:p>
            <a:pPr algn="just">
              <a:lnSpc>
                <a:spcPct val="100000"/>
              </a:lnSpc>
            </a:pPr>
            <a:r>
              <a:rPr lang="ru-RU" sz="1900" b="1" strike="noStrike" spc="-1">
                <a:solidFill>
                  <a:srgbClr val="000000"/>
                </a:solidFill>
                <a:latin typeface="Arial"/>
                <a:ea typeface="DejaVu Sans"/>
              </a:rPr>
              <a:t>- </a:t>
            </a:r>
            <a:r>
              <a:rPr lang="ru-RU" sz="1900" b="1" strike="noStrike" spc="-1">
                <a:solidFill>
                  <a:srgbClr val="7030A0"/>
                </a:solidFill>
                <a:latin typeface="Arial"/>
                <a:ea typeface="DejaVu Sans"/>
              </a:rPr>
              <a:t>заплавн</a:t>
            </a:r>
            <a:r>
              <a:rPr lang="ru-RU" sz="1900" b="1" strike="noStrike" spc="-1">
                <a:solidFill>
                  <a:srgbClr val="000000"/>
                </a:solidFill>
                <a:latin typeface="Arial"/>
                <a:ea typeface="DejaVu Sans"/>
              </a:rPr>
              <a:t>і (поймені) (на річкових терасах, що заливаються);</a:t>
            </a:r>
            <a:endParaRPr lang="ru-RU" sz="1900" b="0" strike="noStrike" spc="-1">
              <a:latin typeface="Arial"/>
            </a:endParaRPr>
          </a:p>
          <a:p>
            <a:pPr algn="just">
              <a:lnSpc>
                <a:spcPct val="100000"/>
              </a:lnSpc>
            </a:pPr>
            <a:r>
              <a:rPr lang="ru-RU" sz="1900" b="1" strike="noStrike" spc="-1">
                <a:solidFill>
                  <a:srgbClr val="000000"/>
                </a:solidFill>
                <a:latin typeface="Arial"/>
                <a:ea typeface="DejaVu Sans"/>
              </a:rPr>
              <a:t>- </a:t>
            </a:r>
            <a:r>
              <a:rPr lang="ru-RU" sz="1900" b="1" strike="noStrike" spc="-1">
                <a:solidFill>
                  <a:srgbClr val="7030A0"/>
                </a:solidFill>
                <a:latin typeface="Arial"/>
                <a:ea typeface="DejaVu Sans"/>
              </a:rPr>
              <a:t>материкові</a:t>
            </a:r>
            <a:r>
              <a:rPr lang="ru-RU" sz="1900" b="1" strike="noStrike" spc="-1">
                <a:solidFill>
                  <a:srgbClr val="000000"/>
                </a:solidFill>
                <a:latin typeface="Arial"/>
                <a:ea typeface="DejaVu Sans"/>
              </a:rPr>
              <a:t> (на суходолах і низовинні);</a:t>
            </a:r>
            <a:endParaRPr lang="ru-RU" sz="1900" b="0" strike="noStrike" spc="-1">
              <a:latin typeface="Arial"/>
            </a:endParaRPr>
          </a:p>
          <a:p>
            <a:pPr algn="just">
              <a:lnSpc>
                <a:spcPct val="100000"/>
              </a:lnSpc>
            </a:pPr>
            <a:r>
              <a:rPr lang="ru-RU" sz="1900" b="1" strike="noStrike" spc="-1">
                <a:solidFill>
                  <a:srgbClr val="000000"/>
                </a:solidFill>
                <a:latin typeface="Arial"/>
                <a:ea typeface="DejaVu Sans"/>
              </a:rPr>
              <a:t>- </a:t>
            </a:r>
            <a:r>
              <a:rPr lang="ru-RU" sz="1900" b="1" strike="noStrike" spc="-1">
                <a:solidFill>
                  <a:srgbClr val="7030A0"/>
                </a:solidFill>
                <a:latin typeface="Arial"/>
                <a:ea typeface="DejaVu Sans"/>
              </a:rPr>
              <a:t>розташовані на рівнинах </a:t>
            </a:r>
            <a:r>
              <a:rPr lang="ru-RU" sz="1900" b="1" strike="noStrike" spc="-1">
                <a:solidFill>
                  <a:srgbClr val="000000"/>
                </a:solidFill>
                <a:latin typeface="Arial"/>
                <a:ea typeface="DejaVu Sans"/>
              </a:rPr>
              <a:t>(рівнинні);</a:t>
            </a:r>
            <a:endParaRPr lang="ru-RU" sz="1900" b="0" strike="noStrike" spc="-1">
              <a:latin typeface="Arial"/>
            </a:endParaRPr>
          </a:p>
          <a:p>
            <a:pPr algn="just">
              <a:lnSpc>
                <a:spcPct val="100000"/>
              </a:lnSpc>
            </a:pPr>
            <a:r>
              <a:rPr lang="ru-RU" sz="1900" b="1" strike="noStrike" spc="-1">
                <a:solidFill>
                  <a:srgbClr val="000000"/>
                </a:solidFill>
                <a:latin typeface="Arial"/>
                <a:ea typeface="DejaVu Sans"/>
              </a:rPr>
              <a:t>- </a:t>
            </a:r>
            <a:r>
              <a:rPr lang="ru-RU" sz="1900" b="1" strike="noStrike" spc="-1">
                <a:solidFill>
                  <a:srgbClr val="7030A0"/>
                </a:solidFill>
                <a:latin typeface="Arial"/>
                <a:ea typeface="DejaVu Sans"/>
              </a:rPr>
              <a:t>гірські</a:t>
            </a:r>
            <a:r>
              <a:rPr lang="ru-RU" sz="1900" b="1" strike="noStrike" spc="-1">
                <a:solidFill>
                  <a:srgbClr val="000000"/>
                </a:solidFill>
                <a:latin typeface="Arial"/>
                <a:ea typeface="DejaVu Sans"/>
              </a:rPr>
              <a:t> — субальпійські і альпійські.</a:t>
            </a:r>
            <a:endParaRPr lang="ru-RU" sz="1900" b="0" strike="noStrike" spc="-1">
              <a:latin typeface="Arial"/>
            </a:endParaRPr>
          </a:p>
          <a:p>
            <a:pPr algn="just">
              <a:lnSpc>
                <a:spcPct val="100000"/>
              </a:lnSpc>
            </a:pPr>
            <a:r>
              <a:rPr lang="ru-RU" sz="1900" b="1" strike="noStrike" spc="-1">
                <a:solidFill>
                  <a:srgbClr val="000000"/>
                </a:solidFill>
                <a:latin typeface="Arial"/>
                <a:ea typeface="DejaVu Sans"/>
              </a:rPr>
              <a:t>Більшість луків на рівнинах виникли на місці вирубаного лісу. Луки</a:t>
            </a:r>
            <a:r>
              <a:rPr lang="ru-RU" sz="1900" b="0" strike="noStrike" spc="-1">
                <a:solidFill>
                  <a:srgbClr val="000000"/>
                </a:solidFill>
                <a:latin typeface="Arial"/>
                <a:ea typeface="DejaVu Sans"/>
              </a:rPr>
              <a:t> </a:t>
            </a:r>
            <a:r>
              <a:rPr lang="ru-RU" sz="1900" b="1" strike="noStrike" spc="-1">
                <a:solidFill>
                  <a:srgbClr val="000000"/>
                </a:solidFill>
                <a:latin typeface="Arial"/>
                <a:ea typeface="DejaVu Sans"/>
              </a:rPr>
              <a:t>використовуються як сінокісні й пасовищні угіддя, мають велике значення для</a:t>
            </a:r>
            <a:r>
              <a:rPr lang="ru-RU" sz="1900" b="0" strike="noStrike" spc="-1">
                <a:solidFill>
                  <a:srgbClr val="000000"/>
                </a:solidFill>
                <a:latin typeface="Arial"/>
                <a:ea typeface="DejaVu Sans"/>
              </a:rPr>
              <a:t> </a:t>
            </a:r>
            <a:r>
              <a:rPr lang="ru-RU" sz="1900" b="1" strike="noStrike" spc="-1">
                <a:solidFill>
                  <a:srgbClr val="000000"/>
                </a:solidFill>
                <a:latin typeface="Arial"/>
                <a:ea typeface="DejaVu Sans"/>
              </a:rPr>
              <a:t>рекреаційної діяльності, оскільки різноманітять пейзаж. У санаторіях луки</a:t>
            </a:r>
            <a:r>
              <a:rPr lang="ru-RU" sz="1900" b="0" strike="noStrike" spc="-1">
                <a:solidFill>
                  <a:srgbClr val="000000"/>
                </a:solidFill>
                <a:latin typeface="Arial"/>
                <a:ea typeface="DejaVu Sans"/>
              </a:rPr>
              <a:t> </a:t>
            </a:r>
            <a:r>
              <a:rPr lang="ru-RU" sz="1900" b="1" strike="noStrike" spc="-1">
                <a:solidFill>
                  <a:srgbClr val="000000"/>
                </a:solidFill>
                <a:latin typeface="Arial"/>
                <a:ea typeface="DejaVu Sans"/>
              </a:rPr>
              <a:t>зазвичай використовують для будівництва кліматичних споруд і</a:t>
            </a:r>
            <a:r>
              <a:rPr lang="ru-RU" sz="1900" b="0" strike="noStrike" spc="-1">
                <a:solidFill>
                  <a:srgbClr val="000000"/>
                </a:solidFill>
                <a:latin typeface="Arial"/>
                <a:ea typeface="DejaVu Sans"/>
              </a:rPr>
              <a:t> </a:t>
            </a:r>
            <a:r>
              <a:rPr lang="ru-RU" sz="1900" b="1" strike="noStrike" spc="-1">
                <a:solidFill>
                  <a:srgbClr val="000000"/>
                </a:solidFill>
                <a:latin typeface="Arial"/>
                <a:ea typeface="DejaVu Sans"/>
              </a:rPr>
              <a:t>спорткомплексів.</a:t>
            </a:r>
            <a:endParaRPr lang="ru-RU" sz="1900" b="0" strike="noStrike" spc="-1">
              <a:latin typeface="Arial"/>
            </a:endParaRPr>
          </a:p>
          <a:p>
            <a:pPr algn="just">
              <a:lnSpc>
                <a:spcPct val="100000"/>
              </a:lnSpc>
            </a:pPr>
            <a:r>
              <a:rPr lang="ru-RU" sz="1900" b="1" strike="noStrike" spc="-1">
                <a:solidFill>
                  <a:srgbClr val="FF0000"/>
                </a:solidFill>
                <a:latin typeface="Arial"/>
                <a:ea typeface="DejaVu Sans"/>
              </a:rPr>
              <a:t>Болото </a:t>
            </a:r>
            <a:r>
              <a:rPr lang="ru-RU" sz="1900" b="1" strike="noStrike" spc="-1">
                <a:solidFill>
                  <a:srgbClr val="000000"/>
                </a:solidFill>
                <a:latin typeface="Arial"/>
                <a:ea typeface="DejaVu Sans"/>
              </a:rPr>
              <a:t>– надмірно зволожена ділянка суші із специфічною рослинністю і</a:t>
            </a:r>
            <a:r>
              <a:rPr lang="ru-RU" sz="1900" b="0" strike="noStrike" spc="-1">
                <a:solidFill>
                  <a:srgbClr val="000000"/>
                </a:solidFill>
                <a:latin typeface="Arial"/>
                <a:ea typeface="DejaVu Sans"/>
              </a:rPr>
              <a:t> </a:t>
            </a:r>
            <a:r>
              <a:rPr lang="ru-RU" sz="1900" b="1" strike="noStrike" spc="-1">
                <a:solidFill>
                  <a:srgbClr val="000000"/>
                </a:solidFill>
                <a:latin typeface="Arial"/>
                <a:ea typeface="DejaVu Sans"/>
              </a:rPr>
              <a:t>шаром торфу не менше 0,3 м потужності (при меншій потужності торфу такі</a:t>
            </a:r>
            <a:r>
              <a:rPr lang="ru-RU" sz="1900" b="0" strike="noStrike" spc="-1">
                <a:solidFill>
                  <a:srgbClr val="000000"/>
                </a:solidFill>
                <a:latin typeface="Arial"/>
                <a:ea typeface="DejaVu Sans"/>
              </a:rPr>
              <a:t> </a:t>
            </a:r>
            <a:r>
              <a:rPr lang="ru-RU" sz="1900" b="1" strike="noStrike" spc="-1">
                <a:solidFill>
                  <a:srgbClr val="000000"/>
                </a:solidFill>
                <a:latin typeface="Arial"/>
                <a:ea typeface="DejaVu Sans"/>
              </a:rPr>
              <a:t>ділянки називають заболоченими землями).</a:t>
            </a:r>
            <a:r>
              <a:rPr lang="ru-RU" sz="1900" b="0" strike="noStrike" spc="-1">
                <a:solidFill>
                  <a:srgbClr val="000000"/>
                </a:solidFill>
                <a:latin typeface="Arial"/>
                <a:ea typeface="DejaVu Sans"/>
              </a:rPr>
              <a:t> </a:t>
            </a:r>
            <a:endParaRPr lang="ru-RU" sz="1900" b="0" strike="noStrike" spc="-1">
              <a:latin typeface="Arial"/>
            </a:endParaRPr>
          </a:p>
          <a:p>
            <a:pPr algn="just">
              <a:lnSpc>
                <a:spcPct val="100000"/>
              </a:lnSpc>
            </a:pPr>
            <a:r>
              <a:rPr lang="ru-RU" sz="1900" b="1" strike="noStrike" spc="-1">
                <a:solidFill>
                  <a:srgbClr val="000000"/>
                </a:solidFill>
                <a:latin typeface="Arial"/>
                <a:ea typeface="DejaVu Sans"/>
              </a:rPr>
              <a:t>Болота утворюються в результаті застою води і заболочування або</a:t>
            </a:r>
            <a:r>
              <a:rPr lang="ru-RU" sz="1900" b="0" strike="noStrike" spc="-1">
                <a:solidFill>
                  <a:srgbClr val="000000"/>
                </a:solidFill>
                <a:latin typeface="Arial"/>
                <a:ea typeface="DejaVu Sans"/>
              </a:rPr>
              <a:t> </a:t>
            </a:r>
            <a:r>
              <a:rPr lang="ru-RU" sz="1900" b="1" strike="noStrike" spc="-1">
                <a:solidFill>
                  <a:srgbClr val="000000"/>
                </a:solidFill>
                <a:latin typeface="Arial"/>
                <a:ea typeface="DejaVu Sans"/>
              </a:rPr>
              <a:t>заростання водоймищ. </a:t>
            </a:r>
            <a:endParaRPr lang="ru-RU" sz="19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3" name="Picture 2"/>
          <p:cNvPicPr/>
          <p:nvPr/>
        </p:nvPicPr>
        <p:blipFill>
          <a:blip r:embed="rId2"/>
          <a:stretch/>
        </p:blipFill>
        <p:spPr>
          <a:xfrm>
            <a:off x="155520" y="119160"/>
            <a:ext cx="4356000" cy="3165480"/>
          </a:xfrm>
          <a:prstGeom prst="rect">
            <a:avLst/>
          </a:prstGeom>
          <a:ln>
            <a:noFill/>
          </a:ln>
        </p:spPr>
      </p:pic>
      <p:pic>
        <p:nvPicPr>
          <p:cNvPr id="364" name="Picture 4"/>
          <p:cNvPicPr/>
          <p:nvPr/>
        </p:nvPicPr>
        <p:blipFill>
          <a:blip r:embed="rId3"/>
          <a:srcRect l="2022" t="-3773" r="-2022" b="14300"/>
          <a:stretch/>
        </p:blipFill>
        <p:spPr>
          <a:xfrm>
            <a:off x="7824240" y="194400"/>
            <a:ext cx="4367520" cy="3090240"/>
          </a:xfrm>
          <a:prstGeom prst="rect">
            <a:avLst/>
          </a:prstGeom>
          <a:ln>
            <a:noFill/>
          </a:ln>
        </p:spPr>
      </p:pic>
      <p:sp>
        <p:nvSpPr>
          <p:cNvPr id="365" name="CustomShape 1"/>
          <p:cNvSpPr/>
          <p:nvPr/>
        </p:nvSpPr>
        <p:spPr>
          <a:xfrm>
            <a:off x="155520" y="-144360"/>
            <a:ext cx="304560" cy="304560"/>
          </a:xfrm>
          <a:prstGeom prst="rect">
            <a:avLst/>
          </a:prstGeom>
          <a:noFill/>
          <a:ln>
            <a:noFill/>
          </a:ln>
        </p:spPr>
        <p:style>
          <a:lnRef idx="0">
            <a:scrgbClr r="0" g="0" b="0"/>
          </a:lnRef>
          <a:fillRef idx="0">
            <a:scrgbClr r="0" g="0" b="0"/>
          </a:fillRef>
          <a:effectRef idx="0">
            <a:scrgbClr r="0" g="0" b="0"/>
          </a:effectRef>
          <a:fontRef idx="minor"/>
        </p:style>
      </p:sp>
      <p:pic>
        <p:nvPicPr>
          <p:cNvPr id="366" name="Picture 8"/>
          <p:cNvPicPr/>
          <p:nvPr/>
        </p:nvPicPr>
        <p:blipFill>
          <a:blip r:embed="rId4"/>
          <a:stretch/>
        </p:blipFill>
        <p:spPr>
          <a:xfrm>
            <a:off x="196560" y="3731760"/>
            <a:ext cx="4170960" cy="2960280"/>
          </a:xfrm>
          <a:prstGeom prst="rect">
            <a:avLst/>
          </a:prstGeom>
          <a:ln>
            <a:noFill/>
          </a:ln>
        </p:spPr>
      </p:pic>
      <p:sp>
        <p:nvSpPr>
          <p:cNvPr id="367" name="CustomShape 2"/>
          <p:cNvSpPr/>
          <p:nvPr/>
        </p:nvSpPr>
        <p:spPr>
          <a:xfrm>
            <a:off x="155520" y="-144360"/>
            <a:ext cx="304560" cy="304560"/>
          </a:xfrm>
          <a:prstGeom prst="rect">
            <a:avLst/>
          </a:prstGeom>
          <a:noFill/>
          <a:ln>
            <a:noFill/>
          </a:ln>
        </p:spPr>
        <p:style>
          <a:lnRef idx="0">
            <a:scrgbClr r="0" g="0" b="0"/>
          </a:lnRef>
          <a:fillRef idx="0">
            <a:scrgbClr r="0" g="0" b="0"/>
          </a:fillRef>
          <a:effectRef idx="0">
            <a:scrgbClr r="0" g="0" b="0"/>
          </a:effectRef>
          <a:fontRef idx="minor"/>
        </p:style>
      </p:sp>
      <p:pic>
        <p:nvPicPr>
          <p:cNvPr id="368" name="Picture 3"/>
          <p:cNvPicPr/>
          <p:nvPr/>
        </p:nvPicPr>
        <p:blipFill>
          <a:blip r:embed="rId5"/>
          <a:srcRect b="8330"/>
          <a:stretch/>
        </p:blipFill>
        <p:spPr>
          <a:xfrm>
            <a:off x="7824240" y="3942720"/>
            <a:ext cx="4340160" cy="2772360"/>
          </a:xfrm>
          <a:prstGeom prst="rect">
            <a:avLst/>
          </a:prstGeom>
          <a:ln>
            <a:noFill/>
          </a:ln>
        </p:spPr>
      </p:pic>
      <p:pic>
        <p:nvPicPr>
          <p:cNvPr id="369" name="Picture 4"/>
          <p:cNvPicPr/>
          <p:nvPr/>
        </p:nvPicPr>
        <p:blipFill>
          <a:blip r:embed="rId6"/>
          <a:stretch/>
        </p:blipFill>
        <p:spPr>
          <a:xfrm>
            <a:off x="4341600" y="332640"/>
            <a:ext cx="3744000" cy="2952000"/>
          </a:xfrm>
          <a:prstGeom prst="rect">
            <a:avLst/>
          </a:prstGeom>
          <a:ln>
            <a:noFill/>
          </a:ln>
        </p:spPr>
      </p:pic>
      <p:pic>
        <p:nvPicPr>
          <p:cNvPr id="370" name="Picture 5"/>
          <p:cNvPicPr/>
          <p:nvPr/>
        </p:nvPicPr>
        <p:blipFill>
          <a:blip r:embed="rId7"/>
          <a:stretch/>
        </p:blipFill>
        <p:spPr>
          <a:xfrm>
            <a:off x="4341600" y="3740400"/>
            <a:ext cx="3756240" cy="29811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CustomShape 1"/>
          <p:cNvSpPr/>
          <p:nvPr/>
        </p:nvSpPr>
        <p:spPr>
          <a:xfrm>
            <a:off x="452520" y="214200"/>
            <a:ext cx="11429640" cy="641484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900" b="1" strike="noStrike" spc="-1">
                <a:solidFill>
                  <a:srgbClr val="7030A0"/>
                </a:solidFill>
                <a:latin typeface="Arial"/>
                <a:ea typeface="DejaVu Sans"/>
              </a:rPr>
              <a:t>За характером рослинності та режиму споживання рослин, розрізняють наступні типи боліт:</a:t>
            </a:r>
            <a:endParaRPr lang="ru-RU" sz="1900" b="0" strike="noStrike" spc="-1">
              <a:latin typeface="Arial"/>
            </a:endParaRPr>
          </a:p>
          <a:p>
            <a:pPr algn="just">
              <a:lnSpc>
                <a:spcPct val="100000"/>
              </a:lnSpc>
            </a:pPr>
            <a:r>
              <a:rPr lang="ru-RU" sz="1800" b="1" strike="noStrike" spc="-1">
                <a:solidFill>
                  <a:srgbClr val="000000"/>
                </a:solidFill>
                <a:latin typeface="Arial"/>
                <a:ea typeface="DejaVu Sans"/>
              </a:rPr>
              <a:t>- </a:t>
            </a:r>
            <a:r>
              <a:rPr lang="ru-RU" sz="1800" b="1" strike="noStrike" spc="-1">
                <a:solidFill>
                  <a:srgbClr val="FF0000"/>
                </a:solidFill>
                <a:latin typeface="Arial"/>
                <a:ea typeface="DejaVu Sans"/>
              </a:rPr>
              <a:t>низовинні </a:t>
            </a:r>
            <a:r>
              <a:rPr lang="ru-RU" sz="1800" b="1" strike="noStrike" spc="-1">
                <a:solidFill>
                  <a:srgbClr val="000000"/>
                </a:solidFill>
                <a:latin typeface="Arial"/>
                <a:ea typeface="DejaVu Sans"/>
              </a:rPr>
              <a:t>– розміщуються вони в пониженнях рельєфу, долинах річок, заплавах, по берегах водоймищ. Живляться ґрунтовими водами, багатими мінеральними солями. Рослинність трав’яна – очерет, осока, хвощ, мох, а також зустрічаються чагарники вільхи. Торф у них добре розклався, багатий мінеральними речовинами. Різновидом низовинних боліт є «висячі», які утворюються на крутих, зазвичай обвальних схилах в місцях виходу ґрунтових вод;</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 </a:t>
            </a:r>
            <a:r>
              <a:rPr lang="ru-RU" sz="1800" b="1" strike="noStrike" spc="-1">
                <a:solidFill>
                  <a:srgbClr val="FF0000"/>
                </a:solidFill>
                <a:latin typeface="Arial"/>
                <a:ea typeface="DejaVu Sans"/>
              </a:rPr>
              <a:t>верхові </a:t>
            </a:r>
            <a:r>
              <a:rPr lang="ru-RU" sz="1800" b="1" strike="noStrike" spc="-1">
                <a:solidFill>
                  <a:srgbClr val="000000"/>
                </a:solidFill>
                <a:latin typeface="Arial"/>
                <a:ea typeface="DejaVu Sans"/>
              </a:rPr>
              <a:t>– розташовуються на пласких міжріччях і живляться атмосферними опадами. Рослинність – сфагновий мох, пухівка, дрібний чагарник, болотяні сосни. Утворюються такі болота в прогинах рельєфу. На сфагнових болотах ростуть ягоди – морошка, журавлина та ін., а також цінні лікарські рослини – росянка, багульник. Унаслідок цього болота можна використовувати в рекреаційних цілях для збору ягід і лікарських рослин.</a:t>
            </a:r>
            <a:endParaRPr lang="ru-RU" sz="1800" b="0" strike="noStrike" spc="-1">
              <a:latin typeface="Arial"/>
            </a:endParaRPr>
          </a:p>
          <a:p>
            <a:pPr algn="just">
              <a:lnSpc>
                <a:spcPct val="100000"/>
              </a:lnSpc>
            </a:pPr>
            <a:r>
              <a:rPr lang="ru-RU" sz="1800" b="1" strike="noStrike" spc="-1">
                <a:solidFill>
                  <a:srgbClr val="7030A0"/>
                </a:solidFill>
                <a:latin typeface="Arial"/>
                <a:ea typeface="DejaVu Sans"/>
              </a:rPr>
              <a:t>Розрізняються болота і по рельєфу </a:t>
            </a:r>
            <a:r>
              <a:rPr lang="ru-RU" sz="1800" b="1" strike="noStrike" spc="-1">
                <a:solidFill>
                  <a:srgbClr val="000000"/>
                </a:solidFill>
                <a:latin typeface="Arial"/>
                <a:ea typeface="DejaVu Sans"/>
              </a:rPr>
              <a:t>— долинні, схилові, водороздільні, пласкі, опуклі та ін. Поширені болота в основному в тайзі, змішаних лісах і тундрі. Болота несприятливі для рекреації, а тому вони зазвичай виключаються із зони, придатної для рекреаційного освоєння. Але коли болота займають невеликі ділянки (1-2 га) і розташовані серед лісового масиву, вони навіть сприяють рекреаційній діяльності. Такі болота не знижують мікрокліматичні характеристики місцевості, не перешкоджають пересуванню і різноманітять пейзаж.</a:t>
            </a:r>
            <a:endParaRPr lang="ru-RU" sz="1800" b="0" strike="noStrike" spc="-1">
              <a:latin typeface="Arial"/>
            </a:endParaRPr>
          </a:p>
          <a:p>
            <a:pPr algn="just">
              <a:lnSpc>
                <a:spcPct val="100000"/>
              </a:lnSpc>
            </a:pPr>
            <a:r>
              <a:rPr lang="ru-RU" sz="1800" b="1" strike="noStrike" spc="-1">
                <a:solidFill>
                  <a:srgbClr val="FF0000"/>
                </a:solidFill>
                <a:latin typeface="Arial"/>
                <a:ea typeface="DejaVu Sans"/>
              </a:rPr>
              <a:t>Сільськогосподарські угіддя </a:t>
            </a:r>
            <a:r>
              <a:rPr lang="ru-RU" sz="1800" b="1" strike="noStrike" spc="-1">
                <a:solidFill>
                  <a:srgbClr val="000000"/>
                </a:solidFill>
                <a:latin typeface="Arial"/>
                <a:ea typeface="DejaVu Sans"/>
              </a:rPr>
              <a:t>представлені в нашій країні </a:t>
            </a:r>
            <a:r>
              <a:rPr lang="ru-RU" sz="1800" b="1" i="1" strike="noStrike" spc="-1">
                <a:solidFill>
                  <a:srgbClr val="FF0000"/>
                </a:solidFill>
                <a:latin typeface="Arial"/>
                <a:ea typeface="DejaVu Sans"/>
              </a:rPr>
              <a:t>ріллею</a:t>
            </a:r>
            <a:r>
              <a:rPr lang="ru-RU" sz="1800" b="1" strike="noStrike" spc="-1">
                <a:solidFill>
                  <a:srgbClr val="000000"/>
                </a:solidFill>
                <a:latin typeface="Arial"/>
                <a:ea typeface="DejaVu Sans"/>
              </a:rPr>
              <a:t> і </a:t>
            </a:r>
            <a:r>
              <a:rPr lang="ru-RU" sz="1800" b="1" i="1" strike="noStrike" spc="-1">
                <a:solidFill>
                  <a:srgbClr val="FF0000"/>
                </a:solidFill>
                <a:latin typeface="Arial"/>
                <a:ea typeface="DejaVu Sans"/>
              </a:rPr>
              <a:t>сінокосами.</a:t>
            </a:r>
            <a:r>
              <a:rPr lang="ru-RU" sz="1800" b="1" strike="noStrike" spc="-1">
                <a:solidFill>
                  <a:srgbClr val="000000"/>
                </a:solidFill>
                <a:latin typeface="Arial"/>
                <a:ea typeface="DejaVu Sans"/>
              </a:rPr>
              <a:t> Сінокоси є необхідним елементом ландшафту і не знижують рекреаційної значущості території. Якщо ж розораність території є значна, то така територія не представляє інтересу для рекреаційного освоєння.</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Чергування полів з </a:t>
            </a:r>
            <a:r>
              <a:rPr lang="ru-RU" sz="1800" b="1" i="1" strike="noStrike" spc="-1">
                <a:solidFill>
                  <a:srgbClr val="FF0000"/>
                </a:solidFill>
                <a:latin typeface="Arial"/>
                <a:ea typeface="DejaVu Sans"/>
              </a:rPr>
              <a:t>перелісками</a:t>
            </a:r>
            <a:r>
              <a:rPr lang="ru-RU" sz="1800" b="1" strike="noStrike" spc="-1">
                <a:solidFill>
                  <a:srgbClr val="000000"/>
                </a:solidFill>
                <a:latin typeface="Arial"/>
                <a:ea typeface="DejaVu Sans"/>
              </a:rPr>
              <a:t> і </a:t>
            </a:r>
            <a:r>
              <a:rPr lang="ru-RU" sz="1800" b="1" i="1" strike="noStrike" spc="-1">
                <a:solidFill>
                  <a:srgbClr val="FF0000"/>
                </a:solidFill>
                <a:latin typeface="Arial"/>
                <a:ea typeface="DejaVu Sans"/>
              </a:rPr>
              <a:t>лісовими масивами </a:t>
            </a:r>
            <a:r>
              <a:rPr lang="ru-RU" sz="1800" b="1" strike="noStrike" spc="-1">
                <a:solidFill>
                  <a:srgbClr val="000000"/>
                </a:solidFill>
                <a:latin typeface="Arial"/>
                <a:ea typeface="DejaVu Sans"/>
              </a:rPr>
              <a:t>додає своєрідність пейзажу і не погіршує рекреаційних якостей ландшафту.</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5" name="Picture 6"/>
          <p:cNvPicPr/>
          <p:nvPr/>
        </p:nvPicPr>
        <p:blipFill>
          <a:blip r:embed="rId2"/>
          <a:stretch/>
        </p:blipFill>
        <p:spPr>
          <a:xfrm>
            <a:off x="452520" y="0"/>
            <a:ext cx="5455800" cy="3071520"/>
          </a:xfrm>
          <a:prstGeom prst="rect">
            <a:avLst/>
          </a:prstGeom>
          <a:ln>
            <a:noFill/>
          </a:ln>
        </p:spPr>
      </p:pic>
      <p:pic>
        <p:nvPicPr>
          <p:cNvPr id="376" name="Picture 8"/>
          <p:cNvPicPr/>
          <p:nvPr/>
        </p:nvPicPr>
        <p:blipFill>
          <a:blip r:embed="rId3"/>
          <a:stretch/>
        </p:blipFill>
        <p:spPr>
          <a:xfrm>
            <a:off x="6810480" y="0"/>
            <a:ext cx="5109840" cy="2856960"/>
          </a:xfrm>
          <a:prstGeom prst="rect">
            <a:avLst/>
          </a:prstGeom>
          <a:ln>
            <a:noFill/>
          </a:ln>
        </p:spPr>
      </p:pic>
      <p:sp>
        <p:nvSpPr>
          <p:cNvPr id="377" name="CustomShape 1"/>
          <p:cNvSpPr/>
          <p:nvPr/>
        </p:nvSpPr>
        <p:spPr>
          <a:xfrm>
            <a:off x="155520" y="-144360"/>
            <a:ext cx="304560" cy="304560"/>
          </a:xfrm>
          <a:prstGeom prst="rect">
            <a:avLst/>
          </a:prstGeom>
          <a:noFill/>
          <a:ln>
            <a:noFill/>
          </a:ln>
        </p:spPr>
        <p:style>
          <a:lnRef idx="0">
            <a:scrgbClr r="0" g="0" b="0"/>
          </a:lnRef>
          <a:fillRef idx="0">
            <a:scrgbClr r="0" g="0" b="0"/>
          </a:fillRef>
          <a:effectRef idx="0">
            <a:scrgbClr r="0" g="0" b="0"/>
          </a:effectRef>
          <a:fontRef idx="minor"/>
        </p:style>
      </p:sp>
      <p:pic>
        <p:nvPicPr>
          <p:cNvPr id="378" name="Picture 14"/>
          <p:cNvPicPr/>
          <p:nvPr/>
        </p:nvPicPr>
        <p:blipFill>
          <a:blip r:embed="rId4"/>
          <a:stretch/>
        </p:blipFill>
        <p:spPr>
          <a:xfrm>
            <a:off x="380880" y="3379680"/>
            <a:ext cx="5285880" cy="3477960"/>
          </a:xfrm>
          <a:prstGeom prst="rect">
            <a:avLst/>
          </a:prstGeom>
          <a:ln>
            <a:noFill/>
          </a:ln>
        </p:spPr>
      </p:pic>
      <p:pic>
        <p:nvPicPr>
          <p:cNvPr id="379" name="Picture 18"/>
          <p:cNvPicPr/>
          <p:nvPr/>
        </p:nvPicPr>
        <p:blipFill>
          <a:blip r:embed="rId5"/>
          <a:stretch/>
        </p:blipFill>
        <p:spPr>
          <a:xfrm>
            <a:off x="6524640" y="3238560"/>
            <a:ext cx="5428800" cy="36190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CustomShape 1"/>
          <p:cNvSpPr/>
          <p:nvPr/>
        </p:nvSpPr>
        <p:spPr>
          <a:xfrm>
            <a:off x="523800" y="144000"/>
            <a:ext cx="11286720" cy="48636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600" b="1" strike="noStrike" spc="-1">
                <a:solidFill>
                  <a:srgbClr val="FF0000"/>
                </a:solidFill>
                <a:latin typeface="Arial"/>
                <a:ea typeface="DejaVu Sans"/>
              </a:rPr>
              <a:t>3.  Ресурси грибних, ягідних угідь і угідь з лікарськими рослинами. </a:t>
            </a:r>
            <a:endParaRPr lang="ru-RU" sz="2600" b="0" strike="noStrike" spc="-1">
              <a:latin typeface="Arial"/>
            </a:endParaRPr>
          </a:p>
        </p:txBody>
      </p:sp>
      <p:sp>
        <p:nvSpPr>
          <p:cNvPr id="381" name="CustomShape 2"/>
          <p:cNvSpPr/>
          <p:nvPr/>
        </p:nvSpPr>
        <p:spPr>
          <a:xfrm>
            <a:off x="452520" y="928800"/>
            <a:ext cx="11286360" cy="521100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100" b="1" strike="noStrike" spc="-1">
                <a:solidFill>
                  <a:srgbClr val="000000"/>
                </a:solidFill>
                <a:latin typeface="Arial"/>
                <a:ea typeface="DejaVu Sans"/>
              </a:rPr>
              <a:t>Ягідні, грибні угіддя і угіддя з лікарськими рослинами використовуються</a:t>
            </a:r>
            <a:r>
              <a:rPr lang="ru-RU" sz="2100" b="0" strike="noStrike" spc="-1">
                <a:solidFill>
                  <a:srgbClr val="000000"/>
                </a:solidFill>
                <a:latin typeface="Arial"/>
                <a:ea typeface="DejaVu Sans"/>
              </a:rPr>
              <a:t> </a:t>
            </a:r>
            <a:r>
              <a:rPr lang="ru-RU" sz="2100" b="1" strike="noStrike" spc="-1">
                <a:solidFill>
                  <a:srgbClr val="000000"/>
                </a:solidFill>
                <a:latin typeface="Arial"/>
                <a:ea typeface="DejaVu Sans"/>
              </a:rPr>
              <a:t>для створення природних рекреаційних парків або територій, на яких</a:t>
            </a:r>
            <a:r>
              <a:rPr lang="ru-RU" sz="2100" b="0" strike="noStrike" spc="-1">
                <a:solidFill>
                  <a:srgbClr val="000000"/>
                </a:solidFill>
                <a:latin typeface="Arial"/>
                <a:ea typeface="DejaVu Sans"/>
              </a:rPr>
              <a:t> </a:t>
            </a:r>
            <a:r>
              <a:rPr lang="ru-RU" sz="2100" b="1" strike="noStrike" spc="-1">
                <a:solidFill>
                  <a:srgbClr val="000000"/>
                </a:solidFill>
                <a:latin typeface="Arial"/>
                <a:ea typeface="DejaVu Sans"/>
              </a:rPr>
              <a:t>відпочиваючі займаються збиранням лісових і лугових дарів.</a:t>
            </a:r>
            <a:endParaRPr lang="ru-RU" sz="2100" b="0" strike="noStrike" spc="-1">
              <a:latin typeface="Arial"/>
            </a:endParaRPr>
          </a:p>
          <a:p>
            <a:pPr algn="just">
              <a:lnSpc>
                <a:spcPct val="100000"/>
              </a:lnSpc>
            </a:pPr>
            <a:r>
              <a:rPr lang="ru-RU" sz="2100" b="1" strike="noStrike" spc="-1">
                <a:solidFill>
                  <a:srgbClr val="000000"/>
                </a:solidFill>
                <a:latin typeface="Arial"/>
                <a:ea typeface="DejaVu Sans"/>
              </a:rPr>
              <a:t>При оцінці угідь основними чинниками, що обумовлюють цінність</a:t>
            </a:r>
            <a:r>
              <a:rPr lang="ru-RU" sz="2100" b="0" strike="noStrike" spc="-1">
                <a:solidFill>
                  <a:srgbClr val="000000"/>
                </a:solidFill>
                <a:latin typeface="Arial"/>
                <a:ea typeface="DejaVu Sans"/>
              </a:rPr>
              <a:t> </a:t>
            </a:r>
            <a:r>
              <a:rPr lang="ru-RU" sz="2100" b="1" strike="noStrike" spc="-1">
                <a:solidFill>
                  <a:srgbClr val="000000"/>
                </a:solidFill>
                <a:latin typeface="Arial"/>
                <a:ea typeface="DejaVu Sans"/>
              </a:rPr>
              <a:t>природного комплексу, є </a:t>
            </a:r>
            <a:r>
              <a:rPr lang="ru-RU" sz="2100" b="1" i="1" strike="noStrike" spc="-1">
                <a:solidFill>
                  <a:srgbClr val="7030A0"/>
                </a:solidFill>
                <a:latin typeface="Arial"/>
                <a:ea typeface="DejaVu Sans"/>
              </a:rPr>
              <a:t>наявність і велика кількість ягід, грибів і лікарських</a:t>
            </a:r>
            <a:r>
              <a:rPr lang="ru-RU" sz="2100" b="0" i="1" strike="noStrike" spc="-1">
                <a:solidFill>
                  <a:srgbClr val="7030A0"/>
                </a:solidFill>
                <a:latin typeface="Arial"/>
                <a:ea typeface="DejaVu Sans"/>
              </a:rPr>
              <a:t> </a:t>
            </a:r>
            <a:r>
              <a:rPr lang="ru-RU" sz="2100" b="1" i="1" strike="noStrike" spc="-1">
                <a:solidFill>
                  <a:srgbClr val="7030A0"/>
                </a:solidFill>
                <a:latin typeface="Arial"/>
                <a:ea typeface="DejaVu Sans"/>
              </a:rPr>
              <a:t>рослин</a:t>
            </a:r>
            <a:r>
              <a:rPr lang="ru-RU" sz="2100" b="1" strike="noStrike" spc="-1">
                <a:solidFill>
                  <a:srgbClr val="000000"/>
                </a:solidFill>
                <a:latin typeface="Arial"/>
                <a:ea typeface="DejaVu Sans"/>
              </a:rPr>
              <a:t>, а також </a:t>
            </a:r>
            <a:r>
              <a:rPr lang="ru-RU" sz="2100" b="1" i="1" strike="noStrike" spc="-1">
                <a:solidFill>
                  <a:srgbClr val="7030A0"/>
                </a:solidFill>
                <a:latin typeface="Arial"/>
                <a:ea typeface="DejaVu Sans"/>
              </a:rPr>
              <a:t>ступінь різноманітності їх видів</a:t>
            </a:r>
            <a:r>
              <a:rPr lang="ru-RU" sz="2100" b="1" strike="noStrike" spc="-1">
                <a:solidFill>
                  <a:srgbClr val="000000"/>
                </a:solidFill>
                <a:latin typeface="Arial"/>
                <a:ea typeface="DejaVu Sans"/>
              </a:rPr>
              <a:t>, що забезпечує достатньо</a:t>
            </a:r>
            <a:r>
              <a:rPr lang="ru-RU" sz="2100" b="0" strike="noStrike" spc="-1">
                <a:solidFill>
                  <a:srgbClr val="000000"/>
                </a:solidFill>
                <a:latin typeface="Arial"/>
                <a:ea typeface="DejaVu Sans"/>
              </a:rPr>
              <a:t> </a:t>
            </a:r>
            <a:r>
              <a:rPr lang="ru-RU" sz="2100" b="1" strike="noStrike" spc="-1">
                <a:solidFill>
                  <a:srgbClr val="000000"/>
                </a:solidFill>
                <a:latin typeface="Arial"/>
                <a:ea typeface="DejaVu Sans"/>
              </a:rPr>
              <a:t>тривалий прогулянково-промисловий сезон. Для оцінки природного комплексу</a:t>
            </a:r>
            <a:r>
              <a:rPr lang="ru-RU" sz="2100" b="0" strike="noStrike" spc="-1">
                <a:solidFill>
                  <a:srgbClr val="000000"/>
                </a:solidFill>
                <a:latin typeface="Arial"/>
                <a:ea typeface="DejaVu Sans"/>
              </a:rPr>
              <a:t> </a:t>
            </a:r>
            <a:r>
              <a:rPr lang="ru-RU" sz="2100" b="1" strike="noStrike" spc="-1">
                <a:solidFill>
                  <a:srgbClr val="000000"/>
                </a:solidFill>
                <a:latin typeface="Arial"/>
                <a:ea typeface="DejaVu Sans"/>
              </a:rPr>
              <a:t>використовують такі показники як </a:t>
            </a:r>
            <a:r>
              <a:rPr lang="ru-RU" sz="2100" b="1" strike="noStrike" spc="-1">
                <a:solidFill>
                  <a:srgbClr val="FF0000"/>
                </a:solidFill>
                <a:latin typeface="Arial"/>
                <a:ea typeface="DejaVu Sans"/>
              </a:rPr>
              <a:t>кількість, різноманітність, рідкість</a:t>
            </a:r>
            <a:r>
              <a:rPr lang="ru-RU" sz="2100" b="0" strike="noStrike" spc="-1">
                <a:solidFill>
                  <a:srgbClr val="FF0000"/>
                </a:solidFill>
                <a:latin typeface="Arial"/>
                <a:ea typeface="DejaVu Sans"/>
              </a:rPr>
              <a:t> </a:t>
            </a:r>
            <a:r>
              <a:rPr lang="ru-RU" sz="2100" b="1" strike="noStrike" spc="-1">
                <a:solidFill>
                  <a:srgbClr val="FF0000"/>
                </a:solidFill>
                <a:latin typeface="Arial"/>
                <a:ea typeface="DejaVu Sans"/>
              </a:rPr>
              <a:t>(екзотичність) видів ягід, грибів і лікарських рослин</a:t>
            </a:r>
            <a:r>
              <a:rPr lang="ru-RU" sz="2100" b="1" strike="noStrike" spc="-1">
                <a:solidFill>
                  <a:srgbClr val="000000"/>
                </a:solidFill>
                <a:latin typeface="Arial"/>
                <a:ea typeface="DejaVu Sans"/>
              </a:rPr>
              <a:t>. Дані про ягоди можна</a:t>
            </a:r>
            <a:r>
              <a:rPr lang="ru-RU" sz="2100" b="0" strike="noStrike" spc="-1">
                <a:solidFill>
                  <a:srgbClr val="000000"/>
                </a:solidFill>
                <a:latin typeface="Arial"/>
                <a:ea typeface="DejaVu Sans"/>
              </a:rPr>
              <a:t> </a:t>
            </a:r>
            <a:r>
              <a:rPr lang="ru-RU" sz="2100" b="1" strike="noStrike" spc="-1">
                <a:solidFill>
                  <a:srgbClr val="000000"/>
                </a:solidFill>
                <a:latin typeface="Arial"/>
                <a:ea typeface="DejaVu Sans"/>
              </a:rPr>
              <a:t>отримати з таксаційного опису лісів.</a:t>
            </a:r>
            <a:endParaRPr lang="ru-RU" sz="2100" b="0" strike="noStrike" spc="-1">
              <a:latin typeface="Arial"/>
            </a:endParaRPr>
          </a:p>
          <a:p>
            <a:pPr algn="just">
              <a:lnSpc>
                <a:spcPct val="100000"/>
              </a:lnSpc>
            </a:pPr>
            <a:r>
              <a:rPr lang="ru-RU" sz="2100" b="1" strike="noStrike" spc="-1">
                <a:solidFill>
                  <a:srgbClr val="000000"/>
                </a:solidFill>
                <a:latin typeface="Arial"/>
                <a:ea typeface="DejaVu Sans"/>
              </a:rPr>
              <a:t>Найбільш багаті ягодами </a:t>
            </a:r>
            <a:r>
              <a:rPr lang="ru-RU" sz="2100" b="1" strike="noStrike" spc="-1">
                <a:solidFill>
                  <a:srgbClr val="FF0000"/>
                </a:solidFill>
                <a:latin typeface="Arial"/>
                <a:ea typeface="DejaVu Sans"/>
              </a:rPr>
              <a:t>ліси і гірські території</a:t>
            </a:r>
            <a:r>
              <a:rPr lang="ru-RU" sz="2100" b="1" strike="noStrike" spc="-1">
                <a:solidFill>
                  <a:srgbClr val="000000"/>
                </a:solidFill>
                <a:latin typeface="Arial"/>
                <a:ea typeface="DejaVu Sans"/>
              </a:rPr>
              <a:t>. По болотах поширені</a:t>
            </a:r>
            <a:r>
              <a:rPr lang="ru-RU" sz="2100" b="0" strike="noStrike" spc="-1">
                <a:solidFill>
                  <a:srgbClr val="000000"/>
                </a:solidFill>
                <a:latin typeface="Arial"/>
                <a:ea typeface="DejaVu Sans"/>
              </a:rPr>
              <a:t> </a:t>
            </a:r>
            <a:r>
              <a:rPr lang="ru-RU" sz="2100" b="1" strike="noStrike" spc="-1">
                <a:solidFill>
                  <a:srgbClr val="000000"/>
                </a:solidFill>
                <a:latin typeface="Arial"/>
                <a:ea typeface="DejaVu Sans"/>
              </a:rPr>
              <a:t>журавлина і морошка. У соснових борах ростуть чорниця, брусниця. Суниця</a:t>
            </a:r>
            <a:r>
              <a:rPr lang="ru-RU" sz="2100" b="0" strike="noStrike" spc="-1">
                <a:solidFill>
                  <a:srgbClr val="000000"/>
                </a:solidFill>
                <a:latin typeface="Arial"/>
                <a:ea typeface="DejaVu Sans"/>
              </a:rPr>
              <a:t> </a:t>
            </a:r>
            <a:r>
              <a:rPr lang="ru-RU" sz="2100" b="1" strike="noStrike" spc="-1">
                <a:solidFill>
                  <a:srgbClr val="000000"/>
                </a:solidFill>
                <a:latin typeface="Arial"/>
                <a:ea typeface="DejaVu Sans"/>
              </a:rPr>
              <a:t>росте на полянах і узліссях в змішаних лісах. Малинники особливо багаті на вирубках. У заплавах річок широко поширені червона і чорна смородина. У</a:t>
            </a:r>
            <a:r>
              <a:rPr lang="ru-RU" sz="2100" b="0" strike="noStrike" spc="-1">
                <a:solidFill>
                  <a:srgbClr val="000000"/>
                </a:solidFill>
                <a:latin typeface="Arial"/>
                <a:ea typeface="DejaVu Sans"/>
              </a:rPr>
              <a:t> </a:t>
            </a:r>
            <a:r>
              <a:rPr lang="ru-RU" sz="2100" b="1" strike="noStrike" spc="-1">
                <a:solidFill>
                  <a:srgbClr val="000000"/>
                </a:solidFill>
                <a:latin typeface="Arial"/>
                <a:ea typeface="DejaVu Sans"/>
              </a:rPr>
              <a:t>горах Кавказу рясно виростають ожина, кизил, алича, дикі яблуні і груші, а по</a:t>
            </a:r>
            <a:r>
              <a:rPr lang="ru-RU" sz="2100" b="0" strike="noStrike" spc="-1">
                <a:solidFill>
                  <a:srgbClr val="000000"/>
                </a:solidFill>
                <a:latin typeface="Arial"/>
                <a:ea typeface="DejaVu Sans"/>
              </a:rPr>
              <a:t> </a:t>
            </a:r>
            <a:r>
              <a:rPr lang="ru-RU" sz="2100" b="1" strike="noStrike" spc="-1">
                <a:solidFill>
                  <a:srgbClr val="000000"/>
                </a:solidFill>
                <a:latin typeface="Arial"/>
                <a:ea typeface="DejaVu Sans"/>
              </a:rPr>
              <a:t>Південному Уралу - дика вишня. У Сибіру заготовлюють черемху, калину і</a:t>
            </a:r>
            <a:r>
              <a:rPr lang="ru-RU" sz="2100" b="0" strike="noStrike" spc="-1">
                <a:solidFill>
                  <a:srgbClr val="000000"/>
                </a:solidFill>
                <a:latin typeface="Arial"/>
                <a:ea typeface="DejaVu Sans"/>
              </a:rPr>
              <a:t> </a:t>
            </a:r>
            <a:r>
              <a:rPr lang="ru-RU" sz="2100" b="1" strike="noStrike" spc="-1">
                <a:solidFill>
                  <a:srgbClr val="000000"/>
                </a:solidFill>
                <a:latin typeface="Arial"/>
                <a:ea typeface="DejaVu Sans"/>
              </a:rPr>
              <a:t>глід, а на Камчатці - жимолость.</a:t>
            </a:r>
            <a:endParaRPr lang="ru-RU" sz="21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CustomShape 1"/>
          <p:cNvSpPr/>
          <p:nvPr/>
        </p:nvSpPr>
        <p:spPr>
          <a:xfrm>
            <a:off x="595440" y="285840"/>
            <a:ext cx="11215440" cy="58510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100" b="1" strike="noStrike" spc="-1">
                <a:solidFill>
                  <a:srgbClr val="7030A0"/>
                </a:solidFill>
                <a:latin typeface="Arial"/>
                <a:ea typeface="DejaVu Sans"/>
              </a:rPr>
              <a:t>Оцінка ягідників і угідь з лікарськими рослинами </a:t>
            </a:r>
            <a:r>
              <a:rPr lang="ru-RU" sz="2100" b="1" strike="noStrike" spc="-1">
                <a:solidFill>
                  <a:srgbClr val="000000"/>
                </a:solidFill>
                <a:latin typeface="Arial"/>
                <a:ea typeface="DejaVu Sans"/>
              </a:rPr>
              <a:t>проводиться за </a:t>
            </a:r>
            <a:r>
              <a:rPr lang="ru-RU" sz="2100" b="1" i="1" strike="noStrike" spc="-1">
                <a:solidFill>
                  <a:srgbClr val="FF0000"/>
                </a:solidFill>
                <a:latin typeface="Arial"/>
                <a:ea typeface="DejaVu Sans"/>
              </a:rPr>
              <a:t>п’ятибальною системою (методика Н. М. Ступиної, Л. І. Мухіної</a:t>
            </a:r>
            <a:r>
              <a:rPr lang="ru-RU" sz="2100" b="1" strike="noStrike" spc="-1">
                <a:solidFill>
                  <a:srgbClr val="FF0000"/>
                </a:solidFill>
                <a:latin typeface="Arial"/>
                <a:ea typeface="DejaVu Sans"/>
              </a:rPr>
              <a:t>)</a:t>
            </a:r>
            <a:r>
              <a:rPr lang="ru-RU" sz="2100" b="1" strike="noStrike" spc="-1">
                <a:solidFill>
                  <a:srgbClr val="000000"/>
                </a:solidFill>
                <a:latin typeface="Arial"/>
                <a:ea typeface="DejaVu Sans"/>
              </a:rPr>
              <a:t>. Ступінь різноманітності визначається числом видів рослин, що ростуть в даному природному комплексі з урахуванням відношення їх до всіх видів, що зустрічаються на даній території. Значно складніше оцінювати </a:t>
            </a:r>
            <a:r>
              <a:rPr lang="ru-RU" sz="2100" b="1" strike="noStrike" spc="-1">
                <a:solidFill>
                  <a:srgbClr val="7030A0"/>
                </a:solidFill>
                <a:latin typeface="Arial"/>
                <a:ea typeface="DejaVu Sans"/>
              </a:rPr>
              <a:t>грибні угіддя.</a:t>
            </a:r>
            <a:endParaRPr lang="ru-RU" sz="2100" b="0" strike="noStrike" spc="-1">
              <a:latin typeface="Arial"/>
            </a:endParaRPr>
          </a:p>
          <a:p>
            <a:pPr algn="just">
              <a:lnSpc>
                <a:spcPct val="100000"/>
              </a:lnSpc>
            </a:pPr>
            <a:r>
              <a:rPr lang="ru-RU" sz="2100" b="1" strike="noStrike" spc="-1">
                <a:solidFill>
                  <a:srgbClr val="000000"/>
                </a:solidFill>
                <a:latin typeface="Arial"/>
                <a:ea typeface="DejaVu Sans"/>
              </a:rPr>
              <a:t>Зазвичай для оцінки кількості грибів використовують </a:t>
            </a:r>
            <a:r>
              <a:rPr lang="ru-RU" sz="2100" b="1" strike="noStrike" spc="-1">
                <a:solidFill>
                  <a:srgbClr val="7030A0"/>
                </a:solidFill>
                <a:latin typeface="Arial"/>
                <a:ea typeface="DejaVu Sans"/>
              </a:rPr>
              <a:t>непрямий метод</a:t>
            </a:r>
            <a:r>
              <a:rPr lang="ru-RU" sz="2100" b="1" strike="noStrike" spc="-1">
                <a:solidFill>
                  <a:srgbClr val="000000"/>
                </a:solidFill>
                <a:latin typeface="Arial"/>
                <a:ea typeface="DejaVu Sans"/>
              </a:rPr>
              <a:t>, оцінюючи умови, характерні для існування конкретних видів грибів. Такий метод оцінки придатний і для оцінки кількості ягід в тих випадках, коли інша інформація відсутня. У оцінку грибних угідь входить і такий показник як </a:t>
            </a:r>
            <a:r>
              <a:rPr lang="ru-RU" sz="2100" b="1" strike="noStrike" spc="-1">
                <a:solidFill>
                  <a:srgbClr val="7030A0"/>
                </a:solidFill>
                <a:latin typeface="Arial"/>
                <a:ea typeface="DejaVu Sans"/>
              </a:rPr>
              <a:t>рідкість вигляду</a:t>
            </a:r>
            <a:r>
              <a:rPr lang="ru-RU" sz="2100" b="1" strike="noStrike" spc="-1">
                <a:solidFill>
                  <a:srgbClr val="000000"/>
                </a:solidFill>
                <a:latin typeface="Arial"/>
                <a:ea typeface="DejaVu Sans"/>
              </a:rPr>
              <a:t>.</a:t>
            </a:r>
            <a:endParaRPr lang="ru-RU" sz="2100" b="0" strike="noStrike" spc="-1">
              <a:latin typeface="Arial"/>
            </a:endParaRPr>
          </a:p>
          <a:p>
            <a:pPr algn="just">
              <a:lnSpc>
                <a:spcPct val="100000"/>
              </a:lnSpc>
            </a:pPr>
            <a:r>
              <a:rPr lang="ru-RU" sz="2100" b="1" strike="noStrike" spc="-1">
                <a:solidFill>
                  <a:srgbClr val="000000"/>
                </a:solidFill>
                <a:latin typeface="Arial"/>
                <a:ea typeface="DejaVu Sans"/>
              </a:rPr>
              <a:t>Для організаторів відпочинку важлива тривалість використання угіддя, тобто потрібно знати тривалість ягідного, грибного сезону і час збирання лікарських рослин. Необхідно враховувати терміни дозрівання різних видів ягід і появи грибів. Багато в чому це обумовлюється різноманітністю видів.</a:t>
            </a:r>
            <a:endParaRPr lang="ru-RU" sz="2100" b="0" strike="noStrike" spc="-1">
              <a:latin typeface="Arial"/>
            </a:endParaRPr>
          </a:p>
          <a:p>
            <a:pPr algn="just">
              <a:lnSpc>
                <a:spcPct val="100000"/>
              </a:lnSpc>
            </a:pPr>
            <a:r>
              <a:rPr lang="ru-RU" sz="2100" b="1" strike="noStrike" spc="-1">
                <a:solidFill>
                  <a:srgbClr val="000000"/>
                </a:solidFill>
                <a:latin typeface="Arial"/>
                <a:ea typeface="DejaVu Sans"/>
              </a:rPr>
              <a:t>Особливу перевагу слід віддавати угіддям, де протягом теплого періоду відмічається </a:t>
            </a:r>
            <a:r>
              <a:rPr lang="ru-RU" sz="2100" b="1" strike="noStrike" spc="-1">
                <a:solidFill>
                  <a:srgbClr val="7030A0"/>
                </a:solidFill>
                <a:latin typeface="Arial"/>
                <a:ea typeface="DejaVu Sans"/>
              </a:rPr>
              <a:t>постійна зміна грибів, ягід і лікарських рослин</a:t>
            </a:r>
            <a:r>
              <a:rPr lang="ru-RU" sz="2100" b="1" strike="noStrike" spc="-1">
                <a:solidFill>
                  <a:srgbClr val="000000"/>
                </a:solidFill>
                <a:latin typeface="Arial"/>
                <a:ea typeface="DejaVu Sans"/>
              </a:rPr>
              <a:t>, що дає можливість використовувати їх тривалий час. У таких місцевостях доцільно створювати </a:t>
            </a:r>
            <a:r>
              <a:rPr lang="ru-RU" sz="2100" b="1" strike="noStrike" spc="-1">
                <a:solidFill>
                  <a:srgbClr val="FF0000"/>
                </a:solidFill>
                <a:latin typeface="Arial"/>
                <a:ea typeface="DejaVu Sans"/>
              </a:rPr>
              <a:t>грибо-ягідні рекреаційні парки </a:t>
            </a:r>
            <a:r>
              <a:rPr lang="ru-RU" sz="2100" b="1" strike="noStrike" spc="-1">
                <a:solidFill>
                  <a:srgbClr val="000000"/>
                </a:solidFill>
                <a:latin typeface="Arial"/>
                <a:ea typeface="DejaVu Sans"/>
              </a:rPr>
              <a:t>із заїжджими дворами і лісовою кухнею по переробці дарів природи.</a:t>
            </a:r>
            <a:endParaRPr lang="ru-RU" sz="21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3" name="Picture 2"/>
          <p:cNvPicPr/>
          <p:nvPr/>
        </p:nvPicPr>
        <p:blipFill>
          <a:blip r:embed="rId2"/>
          <a:srcRect l="26540" t="46880" r="32289" b="29690"/>
          <a:stretch/>
        </p:blipFill>
        <p:spPr>
          <a:xfrm>
            <a:off x="1952640" y="357120"/>
            <a:ext cx="8483040" cy="2714400"/>
          </a:xfrm>
          <a:prstGeom prst="rect">
            <a:avLst/>
          </a:prstGeom>
          <a:ln w="9360">
            <a:noFill/>
          </a:ln>
        </p:spPr>
      </p:pic>
      <p:sp>
        <p:nvSpPr>
          <p:cNvPr id="384" name="CustomShape 1"/>
          <p:cNvSpPr/>
          <p:nvPr/>
        </p:nvSpPr>
        <p:spPr>
          <a:xfrm>
            <a:off x="523800" y="3357720"/>
            <a:ext cx="11215440" cy="31078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FF0000"/>
                </a:solidFill>
                <a:latin typeface="Arial"/>
                <a:ea typeface="DejaVu Sans"/>
              </a:rPr>
              <a:t>Ступінь різноманітності </a:t>
            </a:r>
            <a:r>
              <a:rPr lang="ru-RU" sz="1800" b="1" strike="noStrike" spc="-1">
                <a:solidFill>
                  <a:srgbClr val="000000"/>
                </a:solidFill>
                <a:latin typeface="Arial"/>
                <a:ea typeface="DejaVu Sans"/>
              </a:rPr>
              <a:t>визначається числом видів рослин, які ростуть в розглянутому природному комплексі з урахуванням відносини їх до числа всіх видів, що зустрічаються в даному районі. Наприклад, на території росте близько десяти видів ягід або лікарських рослин. Якщо видів буде істотно більше десяти, то градації числа видів слід розширити.</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Значно складніше оцінювати </a:t>
            </a:r>
            <a:r>
              <a:rPr lang="ru-RU" sz="1800" b="1" strike="noStrike" spc="-1">
                <a:solidFill>
                  <a:srgbClr val="FF0000"/>
                </a:solidFill>
                <a:latin typeface="Arial"/>
                <a:ea typeface="DejaVu Sans"/>
              </a:rPr>
              <a:t>грибні угіддя</a:t>
            </a:r>
            <a:r>
              <a:rPr lang="ru-RU" sz="1800" b="1" strike="noStrike" spc="-1">
                <a:solidFill>
                  <a:srgbClr val="000000"/>
                </a:solidFill>
                <a:latin typeface="Arial"/>
                <a:ea typeface="DejaVu Sans"/>
              </a:rPr>
              <a:t>. Натурні спостереження в експедиційних умовах не завжди можуть дати правильне уявлення про їх різноманітті, навіть в тому випадку, якщо вести ці спостереження протягом всього грибного сезону, оскільки в неврожайні роки грибів може не бути зовсім. Зазвичай для оцінки великої кількості грибів вдаються до </a:t>
            </a:r>
            <a:r>
              <a:rPr lang="ru-RU" sz="1800" b="1" strike="noStrike" spc="-1">
                <a:solidFill>
                  <a:srgbClr val="FF0000"/>
                </a:solidFill>
                <a:latin typeface="Arial"/>
                <a:ea typeface="DejaVu Sans"/>
              </a:rPr>
              <a:t>непрямого методу</a:t>
            </a:r>
            <a:r>
              <a:rPr lang="ru-RU" sz="1800" b="1" strike="noStrike" spc="-1">
                <a:solidFill>
                  <a:srgbClr val="000000"/>
                </a:solidFill>
                <a:latin typeface="Arial"/>
                <a:ea typeface="DejaVu Sans"/>
              </a:rPr>
              <a:t>, оцінюючи умови, характерні для місцеперебування конкретних видів грибів. Такий метод оцінки придатний і для оцінки великої кількості ягід в тих випадках, коли іншої інформації немає.</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CustomShape 1"/>
          <p:cNvSpPr/>
          <p:nvPr/>
        </p:nvSpPr>
        <p:spPr>
          <a:xfrm>
            <a:off x="380880" y="214200"/>
            <a:ext cx="11572560" cy="31078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dirty="0" err="1">
                <a:solidFill>
                  <a:srgbClr val="FF0000"/>
                </a:solidFill>
                <a:latin typeface="Arial"/>
                <a:ea typeface="DejaVu Sans"/>
              </a:rPr>
              <a:t>Показник</a:t>
            </a:r>
            <a:r>
              <a:rPr lang="ru-RU" sz="1800" b="1" strike="noStrike" spc="-1" dirty="0">
                <a:solidFill>
                  <a:srgbClr val="FF0000"/>
                </a:solidFill>
                <a:latin typeface="Arial"/>
                <a:ea typeface="DejaVu Sans"/>
              </a:rPr>
              <a:t> </a:t>
            </a:r>
            <a:r>
              <a:rPr lang="ru-RU" sz="1800" b="1" strike="noStrike" spc="-1" dirty="0" err="1">
                <a:solidFill>
                  <a:srgbClr val="FF0000"/>
                </a:solidFill>
                <a:latin typeface="Arial"/>
                <a:ea typeface="DejaVu Sans"/>
              </a:rPr>
              <a:t>врожайності</a:t>
            </a:r>
            <a:r>
              <a:rPr lang="ru-RU" sz="1800" b="1" strike="noStrike" spc="-1" dirty="0">
                <a:solidFill>
                  <a:srgbClr val="FF0000"/>
                </a:solidFill>
                <a:latin typeface="Arial"/>
                <a:ea typeface="DejaVu Sans"/>
              </a:rPr>
              <a:t> </a:t>
            </a:r>
            <a:r>
              <a:rPr lang="ru-RU" sz="1800" b="1" strike="noStrike" spc="-1" dirty="0" err="1">
                <a:solidFill>
                  <a:srgbClr val="000000"/>
                </a:solidFill>
                <a:latin typeface="Arial"/>
                <a:ea typeface="DejaVu Sans"/>
              </a:rPr>
              <a:t>розглянутих</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рослин</a:t>
            </a:r>
            <a:r>
              <a:rPr lang="ru-RU" sz="1800" b="1" strike="noStrike" spc="-1" dirty="0">
                <a:solidFill>
                  <a:srgbClr val="000000"/>
                </a:solidFill>
                <a:latin typeface="Arial"/>
                <a:ea typeface="DejaVu Sans"/>
              </a:rPr>
              <a:t> при </a:t>
            </a:r>
            <a:r>
              <a:rPr lang="ru-RU" sz="1800" b="1" strike="noStrike" spc="-1" dirty="0" err="1">
                <a:solidFill>
                  <a:srgbClr val="000000"/>
                </a:solidFill>
                <a:latin typeface="Arial"/>
                <a:ea typeface="DejaVu Sans"/>
              </a:rPr>
              <a:t>рекреаційної</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оцінці</a:t>
            </a:r>
            <a:r>
              <a:rPr lang="ru-RU" sz="1800" b="1" strike="noStrike" spc="-1" dirty="0">
                <a:solidFill>
                  <a:srgbClr val="000000"/>
                </a:solidFill>
                <a:latin typeface="Arial"/>
                <a:ea typeface="DejaVu Sans"/>
              </a:rPr>
              <a:t> не </a:t>
            </a:r>
            <a:r>
              <a:rPr lang="ru-RU" sz="1800" b="1" strike="noStrike" spc="-1" dirty="0" err="1">
                <a:solidFill>
                  <a:srgbClr val="000000"/>
                </a:solidFill>
                <a:latin typeface="Arial"/>
                <a:ea typeface="DejaVu Sans"/>
              </a:rPr>
              <a:t>враховується</a:t>
            </a:r>
            <a:r>
              <a:rPr lang="ru-RU" sz="1800" b="1" strike="noStrike" spc="-1" dirty="0">
                <a:solidFill>
                  <a:srgbClr val="000000"/>
                </a:solidFill>
                <a:latin typeface="Arial"/>
                <a:ea typeface="DejaVu Sans"/>
              </a:rPr>
              <a:t>, так як </a:t>
            </a:r>
            <a:r>
              <a:rPr lang="ru-RU" sz="1800" b="1" strike="noStrike" spc="-1" dirty="0" err="1">
                <a:solidFill>
                  <a:srgbClr val="000000"/>
                </a:solidFill>
                <a:latin typeface="Arial"/>
                <a:ea typeface="DejaVu Sans"/>
              </a:rPr>
              <a:t>основне</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призначення</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гриби-ягідних</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угідь</a:t>
            </a:r>
            <a:r>
              <a:rPr lang="ru-RU" sz="1800" b="1" strike="noStrike" spc="-1" dirty="0">
                <a:solidFill>
                  <a:srgbClr val="000000"/>
                </a:solidFill>
                <a:latin typeface="Arial"/>
                <a:ea typeface="DejaVu Sans"/>
              </a:rPr>
              <a:t> в </a:t>
            </a:r>
            <a:r>
              <a:rPr lang="ru-RU" sz="1800" b="1" strike="noStrike" spc="-1" dirty="0" err="1">
                <a:solidFill>
                  <a:srgbClr val="000000"/>
                </a:solidFill>
                <a:latin typeface="Arial"/>
                <a:ea typeface="DejaVu Sans"/>
              </a:rPr>
              <a:t>місцях</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відпочинку</a:t>
            </a:r>
            <a:r>
              <a:rPr lang="ru-RU" sz="1800" b="1" strike="noStrike" spc="-1" dirty="0">
                <a:solidFill>
                  <a:srgbClr val="000000"/>
                </a:solidFill>
                <a:latin typeface="Arial"/>
                <a:ea typeface="DejaVu Sans"/>
              </a:rPr>
              <a:t> не </a:t>
            </a:r>
            <a:r>
              <a:rPr lang="ru-RU" sz="1800" b="1" strike="noStrike" spc="-1" dirty="0" err="1">
                <a:solidFill>
                  <a:srgbClr val="000000"/>
                </a:solidFill>
                <a:latin typeface="Arial"/>
                <a:ea typeface="DejaVu Sans"/>
              </a:rPr>
              <a:t>промисел</a:t>
            </a:r>
            <a:r>
              <a:rPr lang="ru-RU" sz="1800" b="1" strike="noStrike" spc="-1" dirty="0">
                <a:solidFill>
                  <a:srgbClr val="000000"/>
                </a:solidFill>
                <a:latin typeface="Arial"/>
                <a:ea typeface="DejaVu Sans"/>
              </a:rPr>
              <a:t>, а </a:t>
            </a:r>
            <a:r>
              <a:rPr lang="ru-RU" sz="1800" b="1" strike="noStrike" spc="-1" dirty="0" err="1">
                <a:solidFill>
                  <a:srgbClr val="000000"/>
                </a:solidFill>
                <a:latin typeface="Arial"/>
                <a:ea typeface="DejaVu Sans"/>
              </a:rPr>
              <a:t>прогулянка</a:t>
            </a:r>
            <a:r>
              <a:rPr lang="ru-RU" sz="1800" b="1" strike="noStrike" spc="-1" dirty="0">
                <a:solidFill>
                  <a:srgbClr val="000000"/>
                </a:solidFill>
                <a:latin typeface="Arial"/>
                <a:ea typeface="DejaVu Sans"/>
              </a:rPr>
              <a:t> і сам </a:t>
            </a:r>
            <a:r>
              <a:rPr lang="ru-RU" sz="1800" b="1" strike="noStrike" spc="-1" dirty="0" err="1">
                <a:solidFill>
                  <a:srgbClr val="000000"/>
                </a:solidFill>
                <a:latin typeface="Arial"/>
                <a:ea typeface="DejaVu Sans"/>
              </a:rPr>
              <a:t>процес</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пошуку</a:t>
            </a:r>
            <a:r>
              <a:rPr lang="ru-RU" sz="1800" b="1" strike="noStrike" spc="-1" dirty="0">
                <a:solidFill>
                  <a:srgbClr val="000000"/>
                </a:solidFill>
                <a:latin typeface="Arial"/>
                <a:ea typeface="DejaVu Sans"/>
              </a:rPr>
              <a:t>. В </a:t>
            </a:r>
            <a:r>
              <a:rPr lang="ru-RU" sz="1800" b="1" strike="noStrike" spc="-1" dirty="0" err="1">
                <a:solidFill>
                  <a:srgbClr val="000000"/>
                </a:solidFill>
                <a:latin typeface="Arial"/>
                <a:ea typeface="DejaVu Sans"/>
              </a:rPr>
              <a:t>оцінку</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грибних</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угідь</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також</a:t>
            </a:r>
            <a:r>
              <a:rPr lang="ru-RU" sz="1800" b="1" strike="noStrike" spc="-1" dirty="0">
                <a:solidFill>
                  <a:srgbClr val="000000"/>
                </a:solidFill>
                <a:latin typeface="Arial"/>
                <a:ea typeface="DejaVu Sans"/>
              </a:rPr>
              <a:t> входить </a:t>
            </a:r>
            <a:r>
              <a:rPr lang="ru-RU" sz="1800" b="1" strike="noStrike" spc="-1" dirty="0" err="1">
                <a:solidFill>
                  <a:srgbClr val="000000"/>
                </a:solidFill>
                <a:latin typeface="Arial"/>
                <a:ea typeface="DejaVu Sans"/>
              </a:rPr>
              <a:t>такий</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показник</a:t>
            </a:r>
            <a:r>
              <a:rPr lang="ru-RU" sz="1800" b="1" strike="noStrike" spc="-1" dirty="0">
                <a:solidFill>
                  <a:srgbClr val="000000"/>
                </a:solidFill>
                <a:latin typeface="Arial"/>
                <a:ea typeface="DejaVu Sans"/>
              </a:rPr>
              <a:t>, як </a:t>
            </a:r>
            <a:r>
              <a:rPr lang="ru-RU" sz="1800" b="1" strike="noStrike" spc="-1" dirty="0" err="1">
                <a:solidFill>
                  <a:srgbClr val="FF0000"/>
                </a:solidFill>
                <a:latin typeface="Arial"/>
                <a:ea typeface="DejaVu Sans"/>
              </a:rPr>
              <a:t>рідкість</a:t>
            </a:r>
            <a:r>
              <a:rPr lang="ru-RU" sz="1800" b="1" strike="noStrike" spc="-1" dirty="0">
                <a:solidFill>
                  <a:srgbClr val="FF0000"/>
                </a:solidFill>
                <a:latin typeface="Arial"/>
                <a:ea typeface="DejaVu Sans"/>
              </a:rPr>
              <a:t> виду</a:t>
            </a:r>
            <a:r>
              <a:rPr lang="ru-RU" sz="1800" b="1" strike="noStrike" spc="-1" dirty="0">
                <a:solidFill>
                  <a:srgbClr val="000000"/>
                </a:solidFill>
                <a:latin typeface="Arial"/>
                <a:ea typeface="DejaVu Sans"/>
              </a:rPr>
              <a:t>. Правда, </a:t>
            </a:r>
            <a:r>
              <a:rPr lang="ru-RU" sz="1800" b="1" strike="noStrike" spc="-1" dirty="0" err="1">
                <a:solidFill>
                  <a:srgbClr val="000000"/>
                </a:solidFill>
                <a:latin typeface="Arial"/>
                <a:ea typeface="DejaVu Sans"/>
              </a:rPr>
              <a:t>слід</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зазначити</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що</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цінність</a:t>
            </a:r>
            <a:r>
              <a:rPr lang="ru-RU" sz="1800" b="1" strike="noStrike" spc="-1" dirty="0">
                <a:solidFill>
                  <a:srgbClr val="000000"/>
                </a:solidFill>
                <a:latin typeface="Arial"/>
                <a:ea typeface="DejaVu Sans"/>
              </a:rPr>
              <a:t> виду в </a:t>
            </a:r>
            <a:r>
              <a:rPr lang="ru-RU" sz="1800" b="1" strike="noStrike" spc="-1" dirty="0" err="1">
                <a:solidFill>
                  <a:srgbClr val="000000"/>
                </a:solidFill>
                <a:latin typeface="Arial"/>
                <a:ea typeface="DejaVu Sans"/>
              </a:rPr>
              <a:t>різних</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регіонах</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різна</a:t>
            </a:r>
            <a:r>
              <a:rPr lang="ru-RU" sz="1800" b="1" strike="noStrike" spc="-1" dirty="0">
                <a:solidFill>
                  <a:srgbClr val="000000"/>
                </a:solidFill>
                <a:latin typeface="Arial"/>
                <a:ea typeface="DejaVu Sans"/>
              </a:rPr>
              <a:t>. Так, в </a:t>
            </a:r>
            <a:r>
              <a:rPr lang="ru-RU" sz="1800" b="1" strike="noStrike" spc="-1" dirty="0" err="1">
                <a:solidFill>
                  <a:srgbClr val="000000"/>
                </a:solidFill>
                <a:latin typeface="Arial"/>
                <a:ea typeface="DejaVu Sans"/>
              </a:rPr>
              <a:t>середній</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смузі</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Росії</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найбільш</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екзотичним</a:t>
            </a:r>
            <a:r>
              <a:rPr lang="ru-RU" sz="1800" b="1" strike="noStrike" spc="-1" dirty="0">
                <a:solidFill>
                  <a:srgbClr val="000000"/>
                </a:solidFill>
                <a:latin typeface="Arial"/>
                <a:ea typeface="DejaVu Sans"/>
              </a:rPr>
              <a:t> грибом є </a:t>
            </a:r>
            <a:r>
              <a:rPr lang="ru-RU" sz="1800" b="1" strike="noStrike" spc="-1" dirty="0" err="1">
                <a:solidFill>
                  <a:srgbClr val="000000"/>
                </a:solidFill>
                <a:latin typeface="Arial"/>
                <a:ea typeface="DejaVu Sans"/>
              </a:rPr>
              <a:t>білий</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знахідка</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якого</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розглядається</a:t>
            </a:r>
            <a:r>
              <a:rPr lang="ru-RU" sz="1800" b="1" strike="noStrike" spc="-1" dirty="0">
                <a:solidFill>
                  <a:srgbClr val="000000"/>
                </a:solidFill>
                <a:latin typeface="Arial"/>
                <a:ea typeface="DejaVu Sans"/>
              </a:rPr>
              <a:t> як приз, а в </a:t>
            </a:r>
            <a:r>
              <a:rPr lang="ru-RU" sz="1800" b="1" strike="noStrike" spc="-1" dirty="0" err="1">
                <a:solidFill>
                  <a:srgbClr val="000000"/>
                </a:solidFill>
                <a:latin typeface="Arial"/>
                <a:ea typeface="DejaVu Sans"/>
              </a:rPr>
              <a:t>південних</a:t>
            </a:r>
            <a:r>
              <a:rPr lang="ru-RU" sz="1800" b="1" strike="noStrike" spc="-1" dirty="0">
                <a:solidFill>
                  <a:srgbClr val="000000"/>
                </a:solidFill>
                <a:latin typeface="Arial"/>
                <a:ea typeface="DejaVu Sans"/>
              </a:rPr>
              <a:t> районах, </a:t>
            </a:r>
            <a:r>
              <a:rPr lang="ru-RU" sz="1800" b="1" strike="noStrike" spc="-1" dirty="0" err="1">
                <a:solidFill>
                  <a:srgbClr val="000000"/>
                </a:solidFill>
                <a:latin typeface="Arial"/>
                <a:ea typeface="DejaVu Sans"/>
              </a:rPr>
              <a:t>наприклад</a:t>
            </a:r>
            <a:r>
              <a:rPr lang="ru-RU" sz="1800" b="1" strike="noStrike" spc="-1" dirty="0">
                <a:solidFill>
                  <a:srgbClr val="000000"/>
                </a:solidFill>
                <a:latin typeface="Arial"/>
                <a:ea typeface="DejaVu Sans"/>
              </a:rPr>
              <a:t> на </a:t>
            </a:r>
            <a:r>
              <a:rPr lang="ru-RU" sz="1800" b="1" strike="noStrike" spc="-1" dirty="0" err="1">
                <a:solidFill>
                  <a:srgbClr val="000000"/>
                </a:solidFill>
                <a:latin typeface="Arial"/>
                <a:ea typeface="DejaVu Sans"/>
              </a:rPr>
              <a:t>Кавказі</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він</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високо</a:t>
            </a:r>
            <a:r>
              <a:rPr lang="ru-RU" sz="1800" b="1" strike="noStrike" spc="-1" dirty="0">
                <a:solidFill>
                  <a:srgbClr val="000000"/>
                </a:solidFill>
                <a:latin typeface="Arial"/>
                <a:ea typeface="DejaVu Sans"/>
              </a:rPr>
              <a:t> не </a:t>
            </a:r>
            <a:r>
              <a:rPr lang="ru-RU" sz="1800" b="1" strike="noStrike" spc="-1" dirty="0" err="1">
                <a:solidFill>
                  <a:srgbClr val="000000"/>
                </a:solidFill>
                <a:latin typeface="Arial"/>
                <a:ea typeface="DejaVu Sans"/>
              </a:rPr>
              <a:t>цінується</a:t>
            </a:r>
            <a:r>
              <a:rPr lang="ru-RU" sz="1800" b="1" strike="noStrike" spc="-1" dirty="0">
                <a:solidFill>
                  <a:srgbClr val="000000"/>
                </a:solidFill>
                <a:latin typeface="Arial"/>
                <a:ea typeface="DejaVu Sans"/>
              </a:rPr>
              <a:t>. На </a:t>
            </a:r>
            <a:r>
              <a:rPr lang="ru-RU" sz="1800" b="1" strike="noStrike" spc="-1" dirty="0" err="1">
                <a:solidFill>
                  <a:srgbClr val="000000"/>
                </a:solidFill>
                <a:latin typeface="Arial"/>
                <a:ea typeface="DejaVu Sans"/>
              </a:rPr>
              <a:t>Уралі</a:t>
            </a:r>
            <a:r>
              <a:rPr lang="ru-RU" sz="1800" b="1" strike="noStrike" spc="-1" dirty="0">
                <a:solidFill>
                  <a:srgbClr val="000000"/>
                </a:solidFill>
                <a:latin typeface="Arial"/>
                <a:ea typeface="DejaVu Sans"/>
              </a:rPr>
              <a:t> і в </a:t>
            </a:r>
            <a:r>
              <a:rPr lang="ru-RU" sz="1800" b="1" strike="noStrike" spc="-1" dirty="0" err="1">
                <a:solidFill>
                  <a:srgbClr val="000000"/>
                </a:solidFill>
                <a:latin typeface="Arial"/>
                <a:ea typeface="DejaVu Sans"/>
              </a:rPr>
              <a:t>Сибіру</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перевагу</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віддають</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грузді</a:t>
            </a:r>
            <a:r>
              <a:rPr lang="ru-RU" sz="1800" b="1" strike="noStrike" spc="-1" dirty="0">
                <a:solidFill>
                  <a:srgbClr val="000000"/>
                </a:solidFill>
                <a:latin typeface="Arial"/>
                <a:ea typeface="DejaVu Sans"/>
              </a:rPr>
              <a:t> і </a:t>
            </a:r>
            <a:r>
              <a:rPr lang="ru-RU" sz="1800" b="1" strike="noStrike" spc="-1" dirty="0" err="1">
                <a:solidFill>
                  <a:srgbClr val="000000"/>
                </a:solidFill>
                <a:latin typeface="Arial"/>
                <a:ea typeface="DejaVu Sans"/>
              </a:rPr>
              <a:t>рижики</a:t>
            </a:r>
            <a:r>
              <a:rPr lang="ru-RU" sz="1800" b="1" strike="noStrike" spc="-1" dirty="0">
                <a:solidFill>
                  <a:srgbClr val="000000"/>
                </a:solidFill>
                <a:latin typeface="Arial"/>
                <a:ea typeface="DejaVu Sans"/>
              </a:rPr>
              <a:t>.</a:t>
            </a:r>
            <a:endParaRPr lang="ru-RU" sz="1800" b="0" strike="noStrike" spc="-1" dirty="0">
              <a:latin typeface="Arial"/>
            </a:endParaRPr>
          </a:p>
          <a:p>
            <a:pPr algn="just">
              <a:lnSpc>
                <a:spcPct val="100000"/>
              </a:lnSpc>
            </a:pPr>
            <a:r>
              <a:rPr lang="ru-RU" sz="1800" b="1" strike="noStrike" spc="-1" dirty="0">
                <a:solidFill>
                  <a:srgbClr val="000000"/>
                </a:solidFill>
                <a:latin typeface="Arial"/>
                <a:ea typeface="DejaVu Sans"/>
              </a:rPr>
              <a:t>У табл. дана </a:t>
            </a:r>
            <a:r>
              <a:rPr lang="ru-RU" sz="1800" b="1" strike="noStrike" spc="-1" dirty="0" err="1">
                <a:solidFill>
                  <a:srgbClr val="000000"/>
                </a:solidFill>
                <a:latin typeface="Arial"/>
                <a:ea typeface="DejaVu Sans"/>
              </a:rPr>
              <a:t>оцінка</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грибних</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угідь</a:t>
            </a:r>
            <a:r>
              <a:rPr lang="ru-RU" sz="1800" b="1" strike="noStrike" spc="-1" dirty="0">
                <a:solidFill>
                  <a:srgbClr val="000000"/>
                </a:solidFill>
                <a:latin typeface="Arial"/>
                <a:ea typeface="DejaVu Sans"/>
              </a:rPr>
              <a:t> для </a:t>
            </a:r>
            <a:r>
              <a:rPr lang="ru-RU" sz="1800" b="1" strike="noStrike" spc="-1" dirty="0" err="1">
                <a:solidFill>
                  <a:srgbClr val="000000"/>
                </a:solidFill>
                <a:latin typeface="Arial"/>
                <a:ea typeface="DejaVu Sans"/>
              </a:rPr>
              <a:t>середньої</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смуги</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Росії</a:t>
            </a:r>
            <a:r>
              <a:rPr lang="ru-RU" sz="1800" b="1" strike="noStrike" spc="-1" dirty="0">
                <a:solidFill>
                  <a:srgbClr val="000000"/>
                </a:solidFill>
                <a:latin typeface="Arial"/>
                <a:ea typeface="DejaVu Sans"/>
              </a:rPr>
              <a:t> (Л. І. </a:t>
            </a:r>
            <a:r>
              <a:rPr lang="ru-RU" sz="1800" b="1" strike="noStrike" spc="-1" dirty="0" err="1">
                <a:solidFill>
                  <a:srgbClr val="000000"/>
                </a:solidFill>
                <a:latin typeface="Arial"/>
                <a:ea typeface="DejaVu Sans"/>
              </a:rPr>
              <a:t>Мухіна</a:t>
            </a:r>
            <a:r>
              <a:rPr lang="ru-RU" sz="1800" b="1" strike="noStrike" spc="-1" dirty="0">
                <a:solidFill>
                  <a:srgbClr val="000000"/>
                </a:solidFill>
                <a:latin typeface="Arial"/>
                <a:ea typeface="DejaVu Sans"/>
              </a:rPr>
              <a:t>, 1973 г.).</a:t>
            </a:r>
            <a:endParaRPr lang="ru-RU" sz="1800" b="0" strike="noStrike" spc="-1" dirty="0">
              <a:latin typeface="Arial"/>
            </a:endParaRPr>
          </a:p>
          <a:p>
            <a:pPr algn="just">
              <a:lnSpc>
                <a:spcPct val="100000"/>
              </a:lnSpc>
            </a:pPr>
            <a:r>
              <a:rPr lang="ru-RU" sz="1800" b="1" strike="noStrike" spc="-1" dirty="0">
                <a:solidFill>
                  <a:srgbClr val="000000"/>
                </a:solidFill>
                <a:latin typeface="Arial"/>
                <a:ea typeface="DejaVu Sans"/>
              </a:rPr>
              <a:t>Для </a:t>
            </a:r>
            <a:r>
              <a:rPr lang="ru-RU" sz="1800" b="1" strike="noStrike" spc="-1" dirty="0" err="1">
                <a:solidFill>
                  <a:srgbClr val="000000"/>
                </a:solidFill>
                <a:latin typeface="Arial"/>
                <a:ea typeface="DejaVu Sans"/>
              </a:rPr>
              <a:t>отримання</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інтегральної</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оцінки</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ягідного</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або</a:t>
            </a:r>
            <a:r>
              <a:rPr lang="ru-RU" sz="1800" b="1" strike="noStrike" spc="-1" dirty="0">
                <a:solidFill>
                  <a:srgbClr val="000000"/>
                </a:solidFill>
                <a:latin typeface="Arial"/>
                <a:ea typeface="DejaVu Sans"/>
              </a:rPr>
              <a:t> грибного </a:t>
            </a:r>
            <a:r>
              <a:rPr lang="ru-RU" sz="1800" b="1" strike="noStrike" spc="-1" dirty="0" err="1">
                <a:solidFill>
                  <a:srgbClr val="000000"/>
                </a:solidFill>
                <a:latin typeface="Arial"/>
                <a:ea typeface="DejaVu Sans"/>
              </a:rPr>
              <a:t>угіддя</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пофакторні</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оцінки</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підсумовуються</a:t>
            </a:r>
            <a:r>
              <a:rPr lang="ru-RU" sz="1800" b="1" strike="noStrike" spc="-1" dirty="0">
                <a:solidFill>
                  <a:srgbClr val="000000"/>
                </a:solidFill>
                <a:latin typeface="Arial"/>
                <a:ea typeface="DejaVu Sans"/>
              </a:rPr>
              <a:t> і </a:t>
            </a:r>
            <a:r>
              <a:rPr lang="ru-RU" sz="1800" b="1" strike="noStrike" spc="-1" dirty="0" err="1">
                <a:solidFill>
                  <a:srgbClr val="000000"/>
                </a:solidFill>
                <a:latin typeface="Arial"/>
                <a:ea typeface="DejaVu Sans"/>
              </a:rPr>
              <a:t>потім</a:t>
            </a:r>
            <a:r>
              <a:rPr lang="ru-RU" sz="1800" b="1" strike="noStrike" spc="-1" dirty="0">
                <a:solidFill>
                  <a:srgbClr val="000000"/>
                </a:solidFill>
                <a:latin typeface="Arial"/>
                <a:ea typeface="DejaVu Sans"/>
              </a:rPr>
              <a:t> сума </a:t>
            </a:r>
            <a:r>
              <a:rPr lang="ru-RU" sz="1800" b="1" strike="noStrike" spc="-1" dirty="0" err="1">
                <a:solidFill>
                  <a:srgbClr val="000000"/>
                </a:solidFill>
                <a:latin typeface="Arial"/>
                <a:ea typeface="DejaVu Sans"/>
              </a:rPr>
              <a:t>балів</a:t>
            </a:r>
            <a:r>
              <a:rPr lang="ru-RU" sz="1800" b="1" strike="noStrike" spc="-1" dirty="0">
                <a:solidFill>
                  <a:srgbClr val="000000"/>
                </a:solidFill>
                <a:latin typeface="Arial"/>
                <a:ea typeface="DejaVu Sans"/>
              </a:rPr>
              <a:t> переводиться в </a:t>
            </a:r>
            <a:r>
              <a:rPr lang="ru-RU" sz="1800" b="1" strike="noStrike" spc="-1" dirty="0" err="1">
                <a:solidFill>
                  <a:srgbClr val="000000"/>
                </a:solidFill>
                <a:latin typeface="Arial"/>
                <a:ea typeface="DejaVu Sans"/>
              </a:rPr>
              <a:t>загальну</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інтегральну</a:t>
            </a:r>
            <a:r>
              <a:rPr lang="ru-RU" sz="1800" b="1" strike="noStrike" spc="-1" dirty="0">
                <a:solidFill>
                  <a:srgbClr val="000000"/>
                </a:solidFill>
                <a:latin typeface="Arial"/>
                <a:ea typeface="DejaVu Sans"/>
              </a:rPr>
              <a:t> </a:t>
            </a:r>
            <a:r>
              <a:rPr lang="ru-RU" sz="1800" b="1" strike="noStrike" spc="-1" dirty="0" err="1">
                <a:solidFill>
                  <a:srgbClr val="000000"/>
                </a:solidFill>
                <a:latin typeface="Arial"/>
                <a:ea typeface="DejaVu Sans"/>
              </a:rPr>
              <a:t>оцінку</a:t>
            </a:r>
            <a:r>
              <a:rPr lang="ru-RU" sz="1800" b="1" strike="noStrike" spc="-1" dirty="0">
                <a:solidFill>
                  <a:srgbClr val="000000"/>
                </a:solidFill>
                <a:latin typeface="Arial"/>
                <a:ea typeface="DejaVu Sans"/>
              </a:rPr>
              <a:t> за </a:t>
            </a:r>
            <a:r>
              <a:rPr lang="ru-RU" sz="1800" b="1" strike="noStrike" spc="-1" dirty="0" err="1">
                <a:solidFill>
                  <a:srgbClr val="000000"/>
                </a:solidFill>
                <a:latin typeface="Arial"/>
                <a:ea typeface="DejaVu Sans"/>
              </a:rPr>
              <a:t>спеціальною</a:t>
            </a:r>
            <a:r>
              <a:rPr lang="ru-RU" sz="1800" b="1" strike="noStrike" spc="-1" dirty="0">
                <a:solidFill>
                  <a:srgbClr val="000000"/>
                </a:solidFill>
                <a:latin typeface="Arial"/>
                <a:ea typeface="DejaVu Sans"/>
              </a:rPr>
              <a:t> шкалою (табл.).</a:t>
            </a:r>
            <a:endParaRPr lang="ru-RU" sz="1800" b="0" strike="noStrike" spc="-1" dirty="0">
              <a:latin typeface="Arial"/>
            </a:endParaRPr>
          </a:p>
        </p:txBody>
      </p:sp>
      <p:pic>
        <p:nvPicPr>
          <p:cNvPr id="386" name="Picture 2"/>
          <p:cNvPicPr/>
          <p:nvPr/>
        </p:nvPicPr>
        <p:blipFill>
          <a:blip r:embed="rId2"/>
          <a:srcRect l="26540" t="34183" r="57548" b="43366"/>
          <a:stretch/>
        </p:blipFill>
        <p:spPr>
          <a:xfrm>
            <a:off x="3666960" y="3714840"/>
            <a:ext cx="3515760" cy="2788200"/>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CustomShape 1"/>
          <p:cNvSpPr/>
          <p:nvPr/>
        </p:nvSpPr>
        <p:spPr>
          <a:xfrm>
            <a:off x="666720" y="428760"/>
            <a:ext cx="10858320" cy="588384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000000"/>
                </a:solidFill>
                <a:latin typeface="Arial"/>
                <a:ea typeface="DejaVu Sans"/>
              </a:rPr>
              <a:t>При побудові оціночної шкали збільшуються інтервали між ступенями. При цьому оцінка найвищому ступені визначається максимальною сумою, яку може отримати природний комплекс, найбільш сприятливий для використання в якості даного угіддя.</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Однак для організаторів відпочинку важлива тривалість використання угіддя, тобто потрібно знати тривалість ягідного, грибного сезону і час збору лікарських рослин. Необхідно враховувати </a:t>
            </a:r>
            <a:r>
              <a:rPr lang="ru-RU" sz="2000" b="1" strike="noStrike" spc="-1">
                <a:solidFill>
                  <a:srgbClr val="FF0000"/>
                </a:solidFill>
                <a:latin typeface="Arial"/>
                <a:ea typeface="DejaVu Sans"/>
              </a:rPr>
              <a:t>терміни дозрівання різних видів ягід і появи різних грибів. </a:t>
            </a:r>
            <a:r>
              <a:rPr lang="ru-RU" sz="2000" b="1" strike="noStrike" spc="-1">
                <a:solidFill>
                  <a:srgbClr val="000000"/>
                </a:solidFill>
                <a:latin typeface="Arial"/>
                <a:ea typeface="DejaVu Sans"/>
              </a:rPr>
              <a:t>Багато в чому це обумовлюється різноманітністю видів.</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Особливу перевагу слід віддавати угіддям, де протягом теплого періоду відзначається постійна зміна грибів, ягід і лікарських рослин, що дає можливість використовувати їх тривалий час.</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Так, є місцевості, де збір весняних зморшків і сморжів (квітень - травень) змінює збір цілющих трав (кінець травня - перша половина червня), суниці (кінець червня), грибів-колосовиків, малини, чорниці, лохини, смородини (липень), осінніх трав, брусниці (серпень), грибів, горіхів (серпень - вересень), горобини, калини, журавлини (вересень). У таких місцевостях доцільно створювати гриби-ягідні рекреаційні парки з заїжджими дворами і лісової кухнею з переробки дарів природи.</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 </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CustomShape 1"/>
          <p:cNvSpPr/>
          <p:nvPr/>
        </p:nvSpPr>
        <p:spPr>
          <a:xfrm>
            <a:off x="952560" y="215640"/>
            <a:ext cx="11072160" cy="42696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ru-RU" sz="2800" b="1" strike="noStrike" spc="-1">
                <a:solidFill>
                  <a:srgbClr val="FF0000"/>
                </a:solidFill>
                <a:latin typeface="Arial"/>
                <a:ea typeface="DejaVu Sans"/>
              </a:rPr>
              <a:t>1. Санітарно-гігієнічні та рекреаційні функції лісів.</a:t>
            </a:r>
            <a:endParaRPr lang="ru-RU" sz="2800" b="0" strike="noStrike" spc="-1">
              <a:latin typeface="Arial"/>
            </a:endParaRPr>
          </a:p>
        </p:txBody>
      </p:sp>
      <p:sp>
        <p:nvSpPr>
          <p:cNvPr id="335" name="CustomShape 2"/>
          <p:cNvSpPr/>
          <p:nvPr/>
        </p:nvSpPr>
        <p:spPr>
          <a:xfrm>
            <a:off x="595440" y="857160"/>
            <a:ext cx="11215440" cy="57610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000000"/>
                </a:solidFill>
                <a:latin typeface="Arial"/>
                <a:ea typeface="DejaVu Sans"/>
              </a:rPr>
              <a:t>Значення рослинного покриву як рекреаційного ресурсу дуже велике, оскільки з ним пов’язаний оздоровчий вплив ландшафту (естетичні особливості, іонізаційні та фітонцидні властивості рослин).</a:t>
            </a:r>
            <a:endParaRPr lang="ru-RU" sz="2000" b="0" strike="noStrike" spc="-1">
              <a:latin typeface="Arial"/>
            </a:endParaRPr>
          </a:p>
          <a:p>
            <a:pPr algn="just">
              <a:lnSpc>
                <a:spcPct val="100000"/>
              </a:lnSpc>
            </a:pPr>
            <a:r>
              <a:rPr lang="ru-RU" sz="2400" b="1" strike="noStrike" spc="-1">
                <a:solidFill>
                  <a:srgbClr val="FF0000"/>
                </a:solidFill>
                <a:latin typeface="Arial"/>
                <a:ea typeface="DejaVu Sans"/>
              </a:rPr>
              <a:t>Ліс</a:t>
            </a:r>
            <a:r>
              <a:rPr lang="ru-RU" sz="2000" b="1" strike="noStrike" spc="-1">
                <a:solidFill>
                  <a:srgbClr val="000000"/>
                </a:solidFill>
                <a:latin typeface="Arial"/>
                <a:ea typeface="DejaVu Sans"/>
              </a:rPr>
              <a:t> – це природна (географічна) зона, представлена деревами, що ростуть більш-менш зімкнуто, а також чагарниками одного або декількох видів.</a:t>
            </a:r>
            <a:endParaRPr lang="ru-RU" sz="2000" b="0" strike="noStrike" spc="-1">
              <a:latin typeface="Arial"/>
            </a:endParaRPr>
          </a:p>
          <a:p>
            <a:pPr algn="just">
              <a:lnSpc>
                <a:spcPct val="100000"/>
              </a:lnSpc>
            </a:pPr>
            <a:r>
              <a:rPr lang="ru-RU" sz="2400" b="1" strike="noStrike" spc="-1">
                <a:solidFill>
                  <a:srgbClr val="FF0000"/>
                </a:solidFill>
                <a:latin typeface="Arial"/>
                <a:ea typeface="DejaVu Sans"/>
              </a:rPr>
              <a:t>Лісовий масив </a:t>
            </a:r>
            <a:r>
              <a:rPr lang="ru-RU" sz="2000" b="1" strike="noStrike" spc="-1">
                <a:solidFill>
                  <a:srgbClr val="000000"/>
                </a:solidFill>
                <a:latin typeface="Arial"/>
                <a:ea typeface="DejaVu Sans"/>
              </a:rPr>
              <a:t>– значна ділянка лісу з більш менш чіткими межами.</a:t>
            </a:r>
            <a:endParaRPr lang="ru-RU" sz="2000" b="0" strike="noStrike" spc="-1">
              <a:latin typeface="Arial"/>
            </a:endParaRPr>
          </a:p>
          <a:p>
            <a:pPr algn="just">
              <a:lnSpc>
                <a:spcPct val="100000"/>
              </a:lnSpc>
            </a:pPr>
            <a:endParaRPr lang="ru-RU" sz="2000" b="0" strike="noStrike" spc="-1">
              <a:latin typeface="Arial"/>
            </a:endParaRPr>
          </a:p>
          <a:p>
            <a:pPr algn="just">
              <a:lnSpc>
                <a:spcPct val="100000"/>
              </a:lnSpc>
            </a:pPr>
            <a:r>
              <a:rPr lang="ru-RU" sz="2200" b="1" i="1" strike="noStrike" spc="-1">
                <a:solidFill>
                  <a:srgbClr val="7030A0"/>
                </a:solidFill>
                <a:latin typeface="Arial"/>
                <a:ea typeface="DejaVu Sans"/>
              </a:rPr>
              <a:t>Розрізняють наступні види лісових масивів:</a:t>
            </a:r>
            <a:endParaRPr lang="ru-RU" sz="2200" b="0" strike="noStrike" spc="-1">
              <a:latin typeface="Arial"/>
            </a:endParaRPr>
          </a:p>
          <a:p>
            <a:pPr algn="just">
              <a:lnSpc>
                <a:spcPct val="100000"/>
              </a:lnSpc>
            </a:pPr>
            <a:r>
              <a:rPr lang="ru-RU" sz="2000" b="1" strike="noStrike" spc="-1">
                <a:solidFill>
                  <a:srgbClr val="000000"/>
                </a:solidFill>
                <a:latin typeface="Arial"/>
                <a:ea typeface="DejaVu Sans"/>
              </a:rPr>
              <a:t>1) </a:t>
            </a:r>
            <a:r>
              <a:rPr lang="ru-RU" sz="2000" b="1" strike="noStrike" spc="-1">
                <a:solidFill>
                  <a:srgbClr val="FF0000"/>
                </a:solidFill>
                <a:latin typeface="Arial"/>
                <a:ea typeface="DejaVu Sans"/>
              </a:rPr>
              <a:t>галерейний ліс. </a:t>
            </a:r>
            <a:r>
              <a:rPr lang="ru-RU" sz="2000" b="1" strike="noStrike" spc="-1">
                <a:solidFill>
                  <a:srgbClr val="000000"/>
                </a:solidFill>
                <a:latin typeface="Arial"/>
                <a:ea typeface="DejaVu Sans"/>
              </a:rPr>
              <a:t>Він витягнутий вузькою смугою уздовж річки, яка протікає серед безлісих просторів;</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2) </a:t>
            </a:r>
            <a:r>
              <a:rPr lang="ru-RU" sz="2000" b="1" strike="noStrike" spc="-1">
                <a:solidFill>
                  <a:srgbClr val="FF0000"/>
                </a:solidFill>
                <a:latin typeface="Arial"/>
                <a:ea typeface="DejaVu Sans"/>
              </a:rPr>
              <a:t>стрічковий бір. </a:t>
            </a:r>
            <a:r>
              <a:rPr lang="ru-RU" sz="2000" b="1" strike="noStrike" spc="-1">
                <a:solidFill>
                  <a:srgbClr val="000000"/>
                </a:solidFill>
                <a:latin typeface="Arial"/>
                <a:ea typeface="DejaVu Sans"/>
              </a:rPr>
              <a:t>Так називають соснові ліси, що ростуть у вигляді вузької і довгої смуги на пісках. Вони мають велике водозахисне значення;</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3) </a:t>
            </a:r>
            <a:r>
              <a:rPr lang="ru-RU" sz="2000" b="1" strike="noStrike" spc="-1">
                <a:solidFill>
                  <a:srgbClr val="FF0000"/>
                </a:solidFill>
                <a:latin typeface="Arial"/>
                <a:ea typeface="DejaVu Sans"/>
              </a:rPr>
              <a:t>парковий ліс </a:t>
            </a:r>
            <a:r>
              <a:rPr lang="ru-RU" sz="2000" b="1" strike="noStrike" spc="-1">
                <a:solidFill>
                  <a:srgbClr val="000000"/>
                </a:solidFill>
                <a:latin typeface="Arial"/>
                <a:ea typeface="DejaVu Sans"/>
              </a:rPr>
              <a:t>– це лісовий масив природного або штучного походження з рідкими, поодиноко розкиданими деревами;</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4) </a:t>
            </a:r>
            <a:r>
              <a:rPr lang="ru-RU" sz="2000" b="1" strike="noStrike" spc="-1">
                <a:solidFill>
                  <a:srgbClr val="FF0000"/>
                </a:solidFill>
                <a:latin typeface="Arial"/>
                <a:ea typeface="DejaVu Sans"/>
              </a:rPr>
              <a:t>переліски</a:t>
            </a:r>
            <a:r>
              <a:rPr lang="ru-RU" sz="2000" b="1" strike="noStrike" spc="-1">
                <a:solidFill>
                  <a:srgbClr val="000000"/>
                </a:solidFill>
                <a:latin typeface="Arial"/>
                <a:ea typeface="DejaVu Sans"/>
              </a:rPr>
              <a:t> – невеликі ліси, що з’єднують лісові масиви;</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5) </a:t>
            </a:r>
            <a:r>
              <a:rPr lang="ru-RU" sz="2000" b="1" strike="noStrike" spc="-1">
                <a:solidFill>
                  <a:srgbClr val="FF0000"/>
                </a:solidFill>
                <a:latin typeface="Arial"/>
                <a:ea typeface="DejaVu Sans"/>
              </a:rPr>
              <a:t>гай</a:t>
            </a:r>
            <a:r>
              <a:rPr lang="ru-RU" sz="2000" b="1" strike="noStrike" spc="-1">
                <a:solidFill>
                  <a:srgbClr val="000000"/>
                </a:solidFill>
                <a:latin typeface="Arial"/>
                <a:ea typeface="DejaVu Sans"/>
              </a:rPr>
              <a:t> – ділянка лісу, зазвичай відособлена від основного масиву.</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При характеристиці та оцінці рослинного покриву використовують документальні матеріали лісництв. </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5" name="Picture 2"/>
          <p:cNvPicPr/>
          <p:nvPr/>
        </p:nvPicPr>
        <p:blipFill>
          <a:blip r:embed="rId2"/>
          <a:stretch/>
        </p:blipFill>
        <p:spPr>
          <a:xfrm>
            <a:off x="352534" y="138276"/>
            <a:ext cx="11529944" cy="664371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p:nvPr/>
        </p:nvPicPr>
        <p:blipFill rotWithShape="1">
          <a:blip r:embed="rId2"/>
          <a:srcRect t="2750"/>
          <a:stretch/>
        </p:blipFill>
        <p:spPr>
          <a:xfrm>
            <a:off x="1809720" y="188640"/>
            <a:ext cx="8072494" cy="6669360"/>
          </a:xfrm>
          <a:prstGeom prst="rect">
            <a:avLst/>
          </a:prstGeom>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CustomShape 1"/>
          <p:cNvSpPr/>
          <p:nvPr/>
        </p:nvSpPr>
        <p:spPr>
          <a:xfrm>
            <a:off x="646200" y="216000"/>
            <a:ext cx="11449440" cy="8215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400" b="1" strike="noStrike" spc="-1">
                <a:solidFill>
                  <a:srgbClr val="FF0000"/>
                </a:solidFill>
                <a:latin typeface="Arial"/>
                <a:ea typeface="DejaVu Sans"/>
              </a:rPr>
              <a:t>4. Естетична оцінка ландшафту. </a:t>
            </a:r>
            <a:endParaRPr lang="ru-RU" sz="2400" b="0" strike="noStrike" spc="-1">
              <a:latin typeface="Arial"/>
            </a:endParaRPr>
          </a:p>
          <a:p>
            <a:pPr algn="ctr">
              <a:lnSpc>
                <a:spcPct val="100000"/>
              </a:lnSpc>
            </a:pPr>
            <a:r>
              <a:rPr lang="ru-RU" sz="2400" b="1" strike="noStrike" spc="-1">
                <a:solidFill>
                  <a:srgbClr val="FF0000"/>
                </a:solidFill>
                <a:latin typeface="Arial"/>
                <a:ea typeface="DejaVu Sans"/>
              </a:rPr>
              <a:t>Ландшафтно-рекреаційне зонування</a:t>
            </a:r>
            <a:r>
              <a:rPr lang="ru-RU" sz="2400" b="0" strike="noStrike" spc="-1">
                <a:solidFill>
                  <a:srgbClr val="FF0000"/>
                </a:solidFill>
                <a:latin typeface="Arial"/>
                <a:ea typeface="DejaVu Sans"/>
              </a:rPr>
              <a:t> </a:t>
            </a:r>
            <a:r>
              <a:rPr lang="ru-RU" sz="2400" b="1" strike="noStrike" spc="-1">
                <a:solidFill>
                  <a:srgbClr val="FF0000"/>
                </a:solidFill>
                <a:latin typeface="Arial"/>
                <a:ea typeface="DejaVu Sans"/>
              </a:rPr>
              <a:t>території. </a:t>
            </a:r>
            <a:endParaRPr lang="ru-RU" sz="2400" b="0" strike="noStrike" spc="-1">
              <a:latin typeface="Arial"/>
            </a:endParaRPr>
          </a:p>
        </p:txBody>
      </p:sp>
      <p:sp>
        <p:nvSpPr>
          <p:cNvPr id="398" name="CustomShape 2"/>
          <p:cNvSpPr/>
          <p:nvPr/>
        </p:nvSpPr>
        <p:spPr>
          <a:xfrm>
            <a:off x="666720" y="1143000"/>
            <a:ext cx="11072520" cy="533484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400" b="1" strike="noStrike" spc="-1">
                <a:solidFill>
                  <a:srgbClr val="FF0000"/>
                </a:solidFill>
                <a:latin typeface="Arial"/>
                <a:ea typeface="DejaVu Sans"/>
              </a:rPr>
              <a:t>Пейзаж</a:t>
            </a:r>
            <a:r>
              <a:rPr lang="ru-RU" sz="2000" b="1" strike="noStrike" spc="-1">
                <a:solidFill>
                  <a:srgbClr val="000000"/>
                </a:solidFill>
                <a:latin typeface="Arial"/>
                <a:ea typeface="DejaVu Sans"/>
              </a:rPr>
              <a:t> - не тільки фон, на якому відбувається подорож, але і явище, що</a:t>
            </a:r>
            <a:r>
              <a:rPr lang="ru-RU" sz="2000" b="0" strike="noStrike" spc="-1">
                <a:solidFill>
                  <a:srgbClr val="000000"/>
                </a:solidFill>
                <a:latin typeface="Arial"/>
                <a:ea typeface="DejaVu Sans"/>
              </a:rPr>
              <a:t> </a:t>
            </a:r>
            <a:r>
              <a:rPr lang="ru-RU" sz="2000" b="1" strike="noStrike" spc="-1">
                <a:solidFill>
                  <a:srgbClr val="000000"/>
                </a:solidFill>
                <a:latin typeface="Arial"/>
                <a:ea typeface="DejaVu Sans"/>
              </a:rPr>
              <a:t>має велике самостійне значення. Іноді на першому місці виявляються естетичні</a:t>
            </a:r>
            <a:r>
              <a:rPr lang="ru-RU" sz="2000" b="0" strike="noStrike" spc="-1">
                <a:solidFill>
                  <a:srgbClr val="000000"/>
                </a:solidFill>
                <a:latin typeface="Arial"/>
                <a:ea typeface="DejaVu Sans"/>
              </a:rPr>
              <a:t> </a:t>
            </a:r>
            <a:r>
              <a:rPr lang="ru-RU" sz="2000" b="1" strike="noStrike" spc="-1">
                <a:solidFill>
                  <a:srgbClr val="000000"/>
                </a:solidFill>
                <a:latin typeface="Arial"/>
                <a:ea typeface="DejaVu Sans"/>
              </a:rPr>
              <a:t>якості ландшафту.</a:t>
            </a:r>
            <a:endParaRPr lang="ru-RU" sz="2000" b="0" strike="noStrike" spc="-1">
              <a:latin typeface="Arial"/>
            </a:endParaRPr>
          </a:p>
          <a:p>
            <a:pPr algn="just">
              <a:lnSpc>
                <a:spcPct val="100000"/>
              </a:lnSpc>
            </a:pPr>
            <a:r>
              <a:rPr lang="ru-RU" sz="2000" b="1" strike="noStrike" spc="-1">
                <a:solidFill>
                  <a:srgbClr val="FF0000"/>
                </a:solidFill>
                <a:latin typeface="Arial"/>
                <a:ea typeface="DejaVu Sans"/>
              </a:rPr>
              <a:t>Живописність місцевості </a:t>
            </a:r>
            <a:r>
              <a:rPr lang="ru-RU" sz="2000" b="1" strike="noStrike" spc="-1">
                <a:solidFill>
                  <a:srgbClr val="000000"/>
                </a:solidFill>
                <a:latin typeface="Arial"/>
                <a:ea typeface="DejaVu Sans"/>
              </a:rPr>
              <a:t>визначається поєднанням двох або трьох</a:t>
            </a:r>
            <a:r>
              <a:rPr lang="ru-RU" sz="2000" b="0" strike="noStrike" spc="-1">
                <a:solidFill>
                  <a:srgbClr val="000000"/>
                </a:solidFill>
                <a:latin typeface="Arial"/>
                <a:ea typeface="DejaVu Sans"/>
              </a:rPr>
              <a:t> </a:t>
            </a:r>
            <a:r>
              <a:rPr lang="ru-RU" sz="2000" b="1" strike="noStrike" spc="-1">
                <a:solidFill>
                  <a:srgbClr val="000000"/>
                </a:solidFill>
                <a:latin typeface="Arial"/>
                <a:ea typeface="DejaVu Sans"/>
              </a:rPr>
              <a:t>компонентів ландшафту (пересічений рельєф, водний об'єкт, різноманітний</a:t>
            </a:r>
            <a:r>
              <a:rPr lang="ru-RU" sz="2000" b="0" strike="noStrike" spc="-1">
                <a:solidFill>
                  <a:srgbClr val="000000"/>
                </a:solidFill>
                <a:latin typeface="Arial"/>
                <a:ea typeface="DejaVu Sans"/>
              </a:rPr>
              <a:t> </a:t>
            </a:r>
            <a:r>
              <a:rPr lang="ru-RU" sz="2000" b="1" strike="noStrike" spc="-1">
                <a:solidFill>
                  <a:srgbClr val="000000"/>
                </a:solidFill>
                <a:latin typeface="Arial"/>
                <a:ea typeface="DejaVu Sans"/>
              </a:rPr>
              <a:t>рослинний покрив), чергуванням відкритих і закритих просторів (ліс, рілля,</a:t>
            </a:r>
            <a:r>
              <a:rPr lang="ru-RU" sz="2000" b="0" strike="noStrike" spc="-1">
                <a:solidFill>
                  <a:srgbClr val="000000"/>
                </a:solidFill>
                <a:latin typeface="Arial"/>
                <a:ea typeface="DejaVu Sans"/>
              </a:rPr>
              <a:t> </a:t>
            </a:r>
            <a:r>
              <a:rPr lang="ru-RU" sz="2000" b="1" strike="noStrike" spc="-1">
                <a:solidFill>
                  <a:srgbClr val="000000"/>
                </a:solidFill>
                <a:latin typeface="Arial"/>
                <a:ea typeface="DejaVu Sans"/>
              </a:rPr>
              <a:t>луки, болото), наявністю видових панорам (кручі, обриви, відкриті водоймища</a:t>
            </a:r>
            <a:r>
              <a:rPr lang="ru-RU" sz="2000" b="0" strike="noStrike" spc="-1">
                <a:solidFill>
                  <a:srgbClr val="000000"/>
                </a:solidFill>
                <a:latin typeface="Arial"/>
                <a:ea typeface="DejaVu Sans"/>
              </a:rPr>
              <a:t> </a:t>
            </a:r>
            <a:r>
              <a:rPr lang="ru-RU" sz="2000" b="1" strike="noStrike" spc="-1">
                <a:solidFill>
                  <a:srgbClr val="000000"/>
                </a:solidFill>
                <a:latin typeface="Arial"/>
                <a:ea typeface="DejaVu Sans"/>
              </a:rPr>
              <a:t>та ін.) і колористичною різноманітністю пейзажу. Оптимально, коли є всі три</a:t>
            </a:r>
            <a:r>
              <a:rPr lang="ru-RU" sz="2000" b="0" strike="noStrike" spc="-1">
                <a:solidFill>
                  <a:srgbClr val="000000"/>
                </a:solidFill>
                <a:latin typeface="Arial"/>
                <a:ea typeface="DejaVu Sans"/>
              </a:rPr>
              <a:t> </a:t>
            </a:r>
            <a:r>
              <a:rPr lang="ru-RU" sz="2000" b="1" strike="noStrike" spc="-1">
                <a:solidFill>
                  <a:srgbClr val="000000"/>
                </a:solidFill>
                <a:latin typeface="Arial"/>
                <a:ea typeface="DejaVu Sans"/>
              </a:rPr>
              <a:t>компоненти ландшафту. Але зазвичай достатньо буває двох складових.</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Одиничними є випадки, коли одного компоненту достатньо для формування своєрідного пейзажу. Вони дуже цікаві для показу, але непридатні для</a:t>
            </a:r>
            <a:r>
              <a:rPr lang="ru-RU" sz="2000" b="0" strike="noStrike" spc="-1">
                <a:solidFill>
                  <a:srgbClr val="000000"/>
                </a:solidFill>
                <a:latin typeface="Arial"/>
                <a:ea typeface="DejaVu Sans"/>
              </a:rPr>
              <a:t> </a:t>
            </a:r>
            <a:r>
              <a:rPr lang="ru-RU" sz="2000" b="1" strike="noStrike" spc="-1">
                <a:solidFill>
                  <a:srgbClr val="000000"/>
                </a:solidFill>
                <a:latin typeface="Arial"/>
                <a:ea typeface="DejaVu Sans"/>
              </a:rPr>
              <a:t>будівництва рекреаційних установ. Естетика ландшафту залежить від людини і</a:t>
            </a:r>
            <a:r>
              <a:rPr lang="ru-RU" sz="2000" b="0" strike="noStrike" spc="-1">
                <a:solidFill>
                  <a:srgbClr val="000000"/>
                </a:solidFill>
                <a:latin typeface="Arial"/>
                <a:ea typeface="DejaVu Sans"/>
              </a:rPr>
              <a:t> </a:t>
            </a:r>
            <a:r>
              <a:rPr lang="ru-RU" sz="2000" b="1" strike="noStrike" spc="-1">
                <a:solidFill>
                  <a:srgbClr val="000000"/>
                </a:solidFill>
                <a:latin typeface="Arial"/>
                <a:ea typeface="DejaVu Sans"/>
              </a:rPr>
              <a:t>може бути покращена завдяки антропогенному втручанню.</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Найважливішою особливістю рекреації є її прив'язка до певної території,</a:t>
            </a:r>
            <a:r>
              <a:rPr lang="ru-RU" sz="2000" b="0" strike="noStrike" spc="-1">
                <a:solidFill>
                  <a:srgbClr val="000000"/>
                </a:solidFill>
                <a:latin typeface="Arial"/>
                <a:ea typeface="DejaVu Sans"/>
              </a:rPr>
              <a:t> </a:t>
            </a:r>
            <a:r>
              <a:rPr lang="ru-RU" sz="2000" b="1" strike="noStrike" spc="-1">
                <a:solidFill>
                  <a:srgbClr val="000000"/>
                </a:solidFill>
                <a:latin typeface="Arial"/>
                <a:ea typeface="DejaVu Sans"/>
              </a:rPr>
              <a:t>простору, який може бути локальним (наприклад, пляж) або охоплювати цілі</a:t>
            </a:r>
            <a:r>
              <a:rPr lang="ru-RU" sz="2000" b="0" strike="noStrike" spc="-1">
                <a:solidFill>
                  <a:srgbClr val="000000"/>
                </a:solidFill>
                <a:latin typeface="Arial"/>
                <a:ea typeface="DejaVu Sans"/>
              </a:rPr>
              <a:t> </a:t>
            </a:r>
            <a:r>
              <a:rPr lang="ru-RU" sz="2000" b="1" strike="noStrike" spc="-1">
                <a:solidFill>
                  <a:srgbClr val="000000"/>
                </a:solidFill>
                <a:latin typeface="Arial"/>
                <a:ea typeface="DejaVu Sans"/>
              </a:rPr>
              <a:t>географічні регіони (для туристичних поїздок). На цій особливості рекреації</a:t>
            </a:r>
            <a:r>
              <a:rPr lang="ru-RU" sz="2000" b="0" strike="noStrike" spc="-1">
                <a:solidFill>
                  <a:srgbClr val="000000"/>
                </a:solidFill>
                <a:latin typeface="Arial"/>
                <a:ea typeface="DejaVu Sans"/>
              </a:rPr>
              <a:t> </a:t>
            </a:r>
            <a:r>
              <a:rPr lang="ru-RU" sz="2000" b="1" strike="noStrike" spc="-1">
                <a:solidFill>
                  <a:srgbClr val="000000"/>
                </a:solidFill>
                <a:latin typeface="Arial"/>
                <a:ea typeface="DejaVu Sans"/>
              </a:rPr>
              <a:t>засноване </a:t>
            </a:r>
            <a:r>
              <a:rPr lang="ru-RU" sz="2000" b="1" i="1" strike="noStrike" spc="-1">
                <a:solidFill>
                  <a:srgbClr val="FF0000"/>
                </a:solidFill>
                <a:latin typeface="Arial"/>
                <a:ea typeface="DejaVu Sans"/>
              </a:rPr>
              <a:t>рекреаційне зонування</a:t>
            </a:r>
            <a:r>
              <a:rPr lang="ru-RU" sz="2000" b="1" strike="noStrike" spc="-1">
                <a:solidFill>
                  <a:srgbClr val="000000"/>
                </a:solidFill>
                <a:latin typeface="Arial"/>
                <a:ea typeface="DejaVu Sans"/>
              </a:rPr>
              <a:t>, тобто виділення певних зон для різних видів відпочинку.</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CustomShape 1"/>
          <p:cNvSpPr/>
          <p:nvPr/>
        </p:nvSpPr>
        <p:spPr>
          <a:xfrm>
            <a:off x="1095480" y="421920"/>
            <a:ext cx="10280160" cy="57880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200" b="1" strike="noStrike" spc="-1">
                <a:solidFill>
                  <a:srgbClr val="000000"/>
                </a:solidFill>
                <a:latin typeface="Arial"/>
                <a:ea typeface="DejaVu Sans"/>
              </a:rPr>
              <a:t>Для використання природних умов та ресурсів необхідна їх оцінка.</a:t>
            </a:r>
            <a:endParaRPr lang="ru-RU" sz="2200" b="0" strike="noStrike" spc="-1">
              <a:latin typeface="Arial"/>
            </a:endParaRPr>
          </a:p>
          <a:p>
            <a:pPr algn="just">
              <a:lnSpc>
                <a:spcPct val="100000"/>
              </a:lnSpc>
            </a:pPr>
            <a:r>
              <a:rPr lang="ru-RU" sz="2200" b="1" strike="noStrike" spc="-1">
                <a:solidFill>
                  <a:srgbClr val="7030A0"/>
                </a:solidFill>
                <a:latin typeface="Arial"/>
                <a:ea typeface="DejaVu Sans"/>
              </a:rPr>
              <a:t>Процедура оцінювання складається з таких обов’язкових етапів:</a:t>
            </a:r>
            <a:endParaRPr lang="ru-RU" sz="2200" b="0" strike="noStrike" spc="-1">
              <a:latin typeface="Arial"/>
            </a:endParaRPr>
          </a:p>
          <a:p>
            <a:pPr indent="-216000" algn="just">
              <a:lnSpc>
                <a:spcPct val="100000"/>
              </a:lnSpc>
              <a:buClr>
                <a:srgbClr val="000000"/>
              </a:buClr>
              <a:buFont typeface="Wingdings" charset="2"/>
              <a:buChar char=""/>
            </a:pPr>
            <a:r>
              <a:rPr lang="ru-RU" sz="2200" b="1" strike="noStrike" spc="-1">
                <a:solidFill>
                  <a:srgbClr val="000000"/>
                </a:solidFill>
                <a:latin typeface="Arial"/>
                <a:ea typeface="DejaVu Sans"/>
              </a:rPr>
              <a:t>1) виділення об’єктів оцінки – природних комплексів, їх компонентів та властивостей;</a:t>
            </a:r>
            <a:endParaRPr lang="ru-RU" sz="2200" b="0" strike="noStrike" spc="-1">
              <a:latin typeface="Arial"/>
            </a:endParaRPr>
          </a:p>
          <a:p>
            <a:pPr indent="-216000" algn="just">
              <a:lnSpc>
                <a:spcPct val="100000"/>
              </a:lnSpc>
              <a:buClr>
                <a:srgbClr val="000000"/>
              </a:buClr>
              <a:buFont typeface="Wingdings" charset="2"/>
              <a:buChar char=""/>
            </a:pPr>
            <a:r>
              <a:rPr lang="ru-RU" sz="2200" b="1" strike="noStrike" spc="-1">
                <a:solidFill>
                  <a:srgbClr val="000000"/>
                </a:solidFill>
                <a:latin typeface="Arial"/>
                <a:ea typeface="DejaVu Sans"/>
              </a:rPr>
              <a:t>3) виділення суб’єкта, з позицій якого ведеться оцінка;</a:t>
            </a:r>
            <a:endParaRPr lang="ru-RU" sz="2200" b="0" strike="noStrike" spc="-1">
              <a:latin typeface="Arial"/>
            </a:endParaRPr>
          </a:p>
          <a:p>
            <a:pPr indent="-216000" algn="just">
              <a:lnSpc>
                <a:spcPct val="100000"/>
              </a:lnSpc>
              <a:buClr>
                <a:srgbClr val="000000"/>
              </a:buClr>
              <a:buFont typeface="Wingdings" charset="2"/>
              <a:buChar char=""/>
            </a:pPr>
            <a:r>
              <a:rPr lang="ru-RU" sz="2200" b="1" strike="noStrike" spc="-1">
                <a:solidFill>
                  <a:srgbClr val="000000"/>
                </a:solidFill>
                <a:latin typeface="Arial"/>
                <a:ea typeface="DejaVu Sans"/>
              </a:rPr>
              <a:t>4) формулювання критеріїв оцінки, які визначаються як масштабом та метою дослідження, так і властивостями суб’єкта;</a:t>
            </a:r>
            <a:endParaRPr lang="ru-RU" sz="2200" b="0" strike="noStrike" spc="-1">
              <a:latin typeface="Arial"/>
            </a:endParaRPr>
          </a:p>
          <a:p>
            <a:pPr indent="-216000" algn="just">
              <a:lnSpc>
                <a:spcPct val="100000"/>
              </a:lnSpc>
              <a:buClr>
                <a:srgbClr val="000000"/>
              </a:buClr>
              <a:buFont typeface="Wingdings" charset="2"/>
              <a:buChar char=""/>
            </a:pPr>
            <a:r>
              <a:rPr lang="ru-RU" sz="2200" b="1" strike="noStrike" spc="-1">
                <a:solidFill>
                  <a:srgbClr val="000000"/>
                </a:solidFill>
                <a:latin typeface="Arial"/>
                <a:ea typeface="DejaVu Sans"/>
              </a:rPr>
              <a:t>5) розробка параметрів оціночних шкал градацій.</a:t>
            </a:r>
            <a:endParaRPr lang="ru-RU" sz="2200" b="0" strike="noStrike" spc="-1">
              <a:latin typeface="Arial"/>
            </a:endParaRPr>
          </a:p>
          <a:p>
            <a:pPr algn="just">
              <a:lnSpc>
                <a:spcPct val="100000"/>
              </a:lnSpc>
            </a:pPr>
            <a:endParaRPr lang="ru-RU" sz="2200" b="0" strike="noStrike" spc="-1">
              <a:latin typeface="Arial"/>
            </a:endParaRPr>
          </a:p>
          <a:p>
            <a:pPr algn="just">
              <a:lnSpc>
                <a:spcPct val="100000"/>
              </a:lnSpc>
            </a:pPr>
            <a:r>
              <a:rPr lang="ru-RU" sz="2200" b="1" strike="noStrike" spc="-1">
                <a:solidFill>
                  <a:srgbClr val="000000"/>
                </a:solidFill>
                <a:latin typeface="Arial"/>
                <a:ea typeface="DejaVu Sans"/>
              </a:rPr>
              <a:t>Шкали показують оціночні відносини між суб’єктом та об’єктом.</a:t>
            </a:r>
            <a:endParaRPr lang="ru-RU" sz="2200" b="0" strike="noStrike" spc="-1">
              <a:latin typeface="Arial"/>
            </a:endParaRPr>
          </a:p>
          <a:p>
            <a:pPr algn="just">
              <a:lnSpc>
                <a:spcPct val="100000"/>
              </a:lnSpc>
            </a:pPr>
            <a:r>
              <a:rPr lang="ru-RU" sz="2200" b="1" strike="noStrike" spc="-1">
                <a:solidFill>
                  <a:srgbClr val="7030A0"/>
                </a:solidFill>
                <a:latin typeface="Arial"/>
                <a:ea typeface="DejaVu Sans"/>
              </a:rPr>
              <a:t>П’ятиступенева шкала оцінки передумов для рекреації включає наступні градації:</a:t>
            </a:r>
            <a:endParaRPr lang="ru-RU" sz="2200" b="0" strike="noStrike" spc="-1">
              <a:latin typeface="Arial"/>
            </a:endParaRPr>
          </a:p>
          <a:p>
            <a:pPr indent="-216000" algn="just">
              <a:lnSpc>
                <a:spcPct val="100000"/>
              </a:lnSpc>
              <a:buClr>
                <a:srgbClr val="000000"/>
              </a:buClr>
              <a:buFont typeface="Wingdings" charset="2"/>
              <a:buChar char=""/>
            </a:pPr>
            <a:r>
              <a:rPr lang="ru-RU" sz="2200" b="1" strike="noStrike" spc="-1">
                <a:solidFill>
                  <a:srgbClr val="000000"/>
                </a:solidFill>
                <a:latin typeface="Arial"/>
                <a:ea typeface="DejaVu Sans"/>
              </a:rPr>
              <a:t>- найбільш сприятливі;</a:t>
            </a:r>
            <a:endParaRPr lang="ru-RU" sz="2200" b="0" strike="noStrike" spc="-1">
              <a:latin typeface="Arial"/>
            </a:endParaRPr>
          </a:p>
          <a:p>
            <a:pPr indent="-216000" algn="just">
              <a:lnSpc>
                <a:spcPct val="100000"/>
              </a:lnSpc>
              <a:buClr>
                <a:srgbClr val="000000"/>
              </a:buClr>
              <a:buFont typeface="Wingdings" charset="2"/>
              <a:buChar char=""/>
            </a:pPr>
            <a:r>
              <a:rPr lang="ru-RU" sz="2200" b="1" strike="noStrike" spc="-1">
                <a:solidFill>
                  <a:srgbClr val="000000"/>
                </a:solidFill>
                <a:latin typeface="Arial"/>
                <a:ea typeface="DejaVu Sans"/>
              </a:rPr>
              <a:t>- сприятливі;</a:t>
            </a:r>
            <a:endParaRPr lang="ru-RU" sz="2200" b="0" strike="noStrike" spc="-1">
              <a:latin typeface="Arial"/>
            </a:endParaRPr>
          </a:p>
          <a:p>
            <a:pPr indent="-216000" algn="just">
              <a:lnSpc>
                <a:spcPct val="100000"/>
              </a:lnSpc>
              <a:buClr>
                <a:srgbClr val="000000"/>
              </a:buClr>
              <a:buFont typeface="Wingdings" charset="2"/>
              <a:buChar char=""/>
            </a:pPr>
            <a:r>
              <a:rPr lang="ru-RU" sz="2200" b="1" strike="noStrike" spc="-1">
                <a:solidFill>
                  <a:srgbClr val="000000"/>
                </a:solidFill>
                <a:latin typeface="Arial"/>
                <a:ea typeface="DejaVu Sans"/>
              </a:rPr>
              <a:t>- помірно сприятливі;</a:t>
            </a:r>
            <a:endParaRPr lang="ru-RU" sz="2200" b="0" strike="noStrike" spc="-1">
              <a:latin typeface="Arial"/>
            </a:endParaRPr>
          </a:p>
          <a:p>
            <a:pPr indent="-216000" algn="just">
              <a:lnSpc>
                <a:spcPct val="100000"/>
              </a:lnSpc>
              <a:buClr>
                <a:srgbClr val="000000"/>
              </a:buClr>
              <a:buFont typeface="Wingdings" charset="2"/>
              <a:buChar char=""/>
            </a:pPr>
            <a:r>
              <a:rPr lang="ru-RU" sz="2200" b="1" strike="noStrike" spc="-1">
                <a:solidFill>
                  <a:srgbClr val="000000"/>
                </a:solidFill>
                <a:latin typeface="Arial"/>
                <a:ea typeface="DejaVu Sans"/>
              </a:rPr>
              <a:t>- малосприятливі;</a:t>
            </a:r>
            <a:endParaRPr lang="ru-RU" sz="2200" b="0" strike="noStrike" spc="-1">
              <a:latin typeface="Arial"/>
            </a:endParaRPr>
          </a:p>
          <a:p>
            <a:pPr indent="-216000" algn="just">
              <a:lnSpc>
                <a:spcPct val="100000"/>
              </a:lnSpc>
              <a:buClr>
                <a:srgbClr val="000000"/>
              </a:buClr>
              <a:buFont typeface="Wingdings" charset="2"/>
              <a:buChar char=""/>
            </a:pPr>
            <a:r>
              <a:rPr lang="ru-RU" sz="2200" b="1" strike="noStrike" spc="-1">
                <a:solidFill>
                  <a:srgbClr val="000000"/>
                </a:solidFill>
                <a:latin typeface="Arial"/>
                <a:ea typeface="DejaVu Sans"/>
              </a:rPr>
              <a:t>- несприятливі.</a:t>
            </a:r>
            <a:endParaRPr lang="ru-RU" sz="2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CustomShape 1"/>
          <p:cNvSpPr/>
          <p:nvPr/>
        </p:nvSpPr>
        <p:spPr>
          <a:xfrm>
            <a:off x="452520" y="428760"/>
            <a:ext cx="11462760" cy="588384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u="sng" strike="noStrike" spc="-1">
                <a:solidFill>
                  <a:srgbClr val="7030A0"/>
                </a:solidFill>
                <a:uFillTx/>
                <a:latin typeface="Arial"/>
                <a:ea typeface="DejaVu Sans"/>
              </a:rPr>
              <a:t>Рекреаційна оцінка ландшафтів </a:t>
            </a:r>
            <a:r>
              <a:rPr lang="ru-RU" sz="2000" b="1" strike="noStrike" spc="-1">
                <a:solidFill>
                  <a:srgbClr val="000000"/>
                </a:solidFill>
                <a:latin typeface="Arial"/>
                <a:ea typeface="DejaVu Sans"/>
              </a:rPr>
              <a:t>проводиться на основі пофакторної оцінки кожної з складових ландшафту (рельєфу, водних об’єктів та грунтоворослинного покриву), яка розглядається з точки зору використання її конкретним видом рекреаційної діяльності, а також оцінки екологічного стану даного природного середовища.</a:t>
            </a:r>
            <a:endParaRPr lang="ru-RU" sz="2000" b="0" strike="noStrike" spc="-1">
              <a:latin typeface="Arial"/>
            </a:endParaRPr>
          </a:p>
          <a:p>
            <a:pPr algn="just">
              <a:lnSpc>
                <a:spcPct val="100000"/>
              </a:lnSpc>
            </a:pPr>
            <a:r>
              <a:rPr lang="ru-RU" sz="2000" b="1" strike="noStrike" spc="-1">
                <a:solidFill>
                  <a:srgbClr val="7030A0"/>
                </a:solidFill>
                <a:latin typeface="Arial"/>
                <a:ea typeface="DejaVu Sans"/>
              </a:rPr>
              <a:t>Рекреаційна оцінка ландшафтів складається з середніх значень основних складових ландшафту: </a:t>
            </a:r>
            <a:r>
              <a:rPr lang="ru-RU" sz="2000" b="1" strike="noStrike" spc="-1">
                <a:solidFill>
                  <a:srgbClr val="000000"/>
                </a:solidFill>
                <a:latin typeface="Arial"/>
                <a:ea typeface="DejaVu Sans"/>
              </a:rPr>
              <a:t>рельєфу, водних об'єктів і рослинного покриву.</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Пофакторна оцінка кожного параметра містить функціональну і естетичну складові. Може також використовуватися </a:t>
            </a:r>
            <a:r>
              <a:rPr lang="ru-RU" sz="2000" b="1" strike="noStrike" spc="-1">
                <a:solidFill>
                  <a:srgbClr val="FF0000"/>
                </a:solidFill>
                <a:latin typeface="Arial"/>
                <a:ea typeface="DejaVu Sans"/>
              </a:rPr>
              <a:t>трибальна система оцінки</a:t>
            </a:r>
            <a:r>
              <a:rPr lang="ru-RU" sz="2000" b="1" strike="noStrike" spc="-1">
                <a:solidFill>
                  <a:srgbClr val="000000"/>
                </a:solidFill>
                <a:latin typeface="Arial"/>
                <a:ea typeface="DejaVu Sans"/>
              </a:rPr>
              <a:t>, при якій встановлюється наступна градація територій для рекреаційного освоєння:</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Arial"/>
                <a:ea typeface="DejaVu Sans"/>
              </a:rPr>
              <a:t>- </a:t>
            </a:r>
            <a:r>
              <a:rPr lang="ru-RU" sz="2000" b="1" i="1" strike="noStrike" spc="-1">
                <a:solidFill>
                  <a:srgbClr val="FF0000"/>
                </a:solidFill>
                <a:latin typeface="Arial"/>
                <a:ea typeface="DejaVu Sans"/>
              </a:rPr>
              <a:t>несприятливі</a:t>
            </a:r>
            <a:r>
              <a:rPr lang="ru-RU" sz="2000" b="1" strike="noStrike" spc="-1">
                <a:solidFill>
                  <a:srgbClr val="000000"/>
                </a:solidFill>
                <a:latin typeface="Arial"/>
                <a:ea typeface="DejaVu Sans"/>
              </a:rPr>
              <a:t> 1,0—1,4 бали;</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Arial"/>
                <a:ea typeface="DejaVu Sans"/>
              </a:rPr>
              <a:t>- </a:t>
            </a:r>
            <a:r>
              <a:rPr lang="ru-RU" sz="2000" b="1" i="1" strike="noStrike" spc="-1">
                <a:solidFill>
                  <a:srgbClr val="FF0000"/>
                </a:solidFill>
                <a:latin typeface="Arial"/>
                <a:ea typeface="DejaVu Sans"/>
              </a:rPr>
              <a:t>відносно сприятливі </a:t>
            </a:r>
            <a:r>
              <a:rPr lang="ru-RU" sz="2000" b="1" strike="noStrike" spc="-1">
                <a:solidFill>
                  <a:srgbClr val="000000"/>
                </a:solidFill>
                <a:latin typeface="Arial"/>
                <a:ea typeface="DejaVu Sans"/>
              </a:rPr>
              <a:t>1,5—2,4 бали;</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Arial"/>
                <a:ea typeface="DejaVu Sans"/>
              </a:rPr>
              <a:t>- </a:t>
            </a:r>
            <a:r>
              <a:rPr lang="ru-RU" sz="2000" b="1" i="1" strike="noStrike" spc="-1">
                <a:solidFill>
                  <a:srgbClr val="FF0000"/>
                </a:solidFill>
                <a:latin typeface="Arial"/>
                <a:ea typeface="DejaVu Sans"/>
              </a:rPr>
              <a:t>сприятливі</a:t>
            </a:r>
            <a:r>
              <a:rPr lang="ru-RU" sz="2000" b="1" strike="noStrike" spc="-1">
                <a:solidFill>
                  <a:srgbClr val="000000"/>
                </a:solidFill>
                <a:latin typeface="Arial"/>
                <a:ea typeface="DejaVu Sans"/>
              </a:rPr>
              <a:t> 2,5—3,0 бали.</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Відповідно до прийнятої градації за значеннями ландшафтного потенціалу проводиться </a:t>
            </a:r>
            <a:r>
              <a:rPr lang="ru-RU" sz="2000" b="1" i="1" strike="noStrike" spc="-1">
                <a:solidFill>
                  <a:srgbClr val="7030A0"/>
                </a:solidFill>
                <a:latin typeface="Arial"/>
                <a:ea typeface="DejaVu Sans"/>
              </a:rPr>
              <a:t>зонування території за ступенем сприятливості природних ландшафтів для рекреаційного освоєння.</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Наступним етапом рекреаційного зонування є </a:t>
            </a:r>
            <a:r>
              <a:rPr lang="ru-RU" sz="2000" b="1" u="sng" strike="noStrike" spc="-1">
                <a:solidFill>
                  <a:srgbClr val="7030A0"/>
                </a:solidFill>
                <a:uFillTx/>
                <a:latin typeface="Arial"/>
                <a:ea typeface="DejaVu Sans"/>
              </a:rPr>
              <a:t>екологічна оцінка стану природного середовища</a:t>
            </a:r>
            <a:r>
              <a:rPr lang="ru-RU" sz="2000" b="1" strike="noStrike" spc="-1">
                <a:solidFill>
                  <a:srgbClr val="000000"/>
                </a:solidFill>
                <a:latin typeface="Arial"/>
                <a:ea typeface="DejaVu Sans"/>
              </a:rPr>
              <a:t>, яке проводиться за трибальною системою пофакторно-інтегрально. Встановлюються чисті (2,5—3,0 бали), відносно чисті (1,5—2,4 бали) і брудні (1,0—1,4 бали) території. Потім проводиться екологічне зонування території.</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CustomShape 1"/>
          <p:cNvSpPr/>
          <p:nvPr/>
        </p:nvSpPr>
        <p:spPr>
          <a:xfrm>
            <a:off x="523800" y="428760"/>
            <a:ext cx="11215440" cy="588384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dirty="0" err="1">
                <a:solidFill>
                  <a:srgbClr val="7030A0"/>
                </a:solidFill>
                <a:latin typeface="Arial"/>
                <a:ea typeface="DejaVu Sans"/>
              </a:rPr>
              <a:t>Третій</a:t>
            </a:r>
            <a:r>
              <a:rPr lang="ru-RU" sz="2000" b="1" strike="noStrike" spc="-1" dirty="0">
                <a:solidFill>
                  <a:srgbClr val="7030A0"/>
                </a:solidFill>
                <a:latin typeface="Arial"/>
                <a:ea typeface="DejaVu Sans"/>
              </a:rPr>
              <a:t> </a:t>
            </a:r>
            <a:r>
              <a:rPr lang="ru-RU" sz="2000" b="1" strike="noStrike" spc="-1" dirty="0" err="1">
                <a:solidFill>
                  <a:srgbClr val="7030A0"/>
                </a:solidFill>
                <a:latin typeface="Arial"/>
                <a:ea typeface="DejaVu Sans"/>
              </a:rPr>
              <a:t>етап</a:t>
            </a:r>
            <a:r>
              <a:rPr lang="ru-RU" sz="2000" b="1" strike="noStrike" spc="-1" dirty="0">
                <a:solidFill>
                  <a:srgbClr val="7030A0"/>
                </a:solidFill>
                <a:latin typeface="Arial"/>
                <a:ea typeface="DejaVu Sans"/>
              </a:rPr>
              <a:t> </a:t>
            </a:r>
            <a:r>
              <a:rPr lang="ru-RU" sz="2000" b="1" strike="noStrike" spc="-1" dirty="0" err="1">
                <a:solidFill>
                  <a:srgbClr val="7030A0"/>
                </a:solidFill>
                <a:latin typeface="Arial"/>
                <a:ea typeface="DejaVu Sans"/>
              </a:rPr>
              <a:t>ландшафтно-рекреаційного</a:t>
            </a:r>
            <a:r>
              <a:rPr lang="ru-RU" sz="2000" b="1" strike="noStrike" spc="-1" dirty="0">
                <a:solidFill>
                  <a:srgbClr val="7030A0"/>
                </a:solidFill>
                <a:latin typeface="Arial"/>
                <a:ea typeface="DejaVu Sans"/>
              </a:rPr>
              <a:t> </a:t>
            </a:r>
            <a:r>
              <a:rPr lang="ru-RU" sz="2000" b="1" strike="noStrike" spc="-1" dirty="0" err="1">
                <a:solidFill>
                  <a:srgbClr val="7030A0"/>
                </a:solidFill>
                <a:latin typeface="Arial"/>
                <a:ea typeface="DejaVu Sans"/>
              </a:rPr>
              <a:t>зонування</a:t>
            </a:r>
            <a:r>
              <a:rPr lang="ru-RU" sz="2000" b="1" strike="noStrike" spc="-1" dirty="0">
                <a:solidFill>
                  <a:srgbClr val="7030A0"/>
                </a:solidFill>
                <a:latin typeface="Arial"/>
                <a:ea typeface="DejaVu Sans"/>
              </a:rPr>
              <a:t> </a:t>
            </a:r>
            <a:r>
              <a:rPr lang="ru-RU" sz="2000" b="1" strike="noStrike" spc="-1" dirty="0" err="1">
                <a:solidFill>
                  <a:srgbClr val="7030A0"/>
                </a:solidFill>
                <a:latin typeface="Arial"/>
                <a:ea typeface="DejaVu Sans"/>
              </a:rPr>
              <a:t>території</a:t>
            </a:r>
            <a:r>
              <a:rPr lang="ru-RU" sz="2000" b="1" strike="noStrike" spc="-1" dirty="0">
                <a:solidFill>
                  <a:srgbClr val="7030A0"/>
                </a:solidFill>
                <a:latin typeface="Arial"/>
                <a:ea typeface="DejaVu Sans"/>
              </a:rPr>
              <a:t> </a:t>
            </a:r>
            <a:r>
              <a:rPr lang="ru-RU" sz="2000" b="1" strike="noStrike" spc="-1" dirty="0" err="1">
                <a:solidFill>
                  <a:srgbClr val="000000"/>
                </a:solidFill>
                <a:latin typeface="Arial"/>
                <a:ea typeface="DejaVu Sans"/>
              </a:rPr>
              <a:t>полягає</a:t>
            </a:r>
            <a:r>
              <a:rPr lang="ru-RU" sz="2000" b="1" strike="noStrike" spc="-1" dirty="0">
                <a:solidFill>
                  <a:srgbClr val="000000"/>
                </a:solidFill>
                <a:latin typeface="Arial"/>
                <a:ea typeface="DejaVu Sans"/>
              </a:rPr>
              <a:t> в </a:t>
            </a:r>
            <a:r>
              <a:rPr lang="ru-RU" sz="2000" b="1" strike="noStrike" spc="-1" dirty="0" err="1">
                <a:solidFill>
                  <a:srgbClr val="000000"/>
                </a:solidFill>
                <a:latin typeface="Arial"/>
                <a:ea typeface="DejaVu Sans"/>
              </a:rPr>
              <a:t>поєднанні</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ландшафтної</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і</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екологічної</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оцінок</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території</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і</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встановленні</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нових</a:t>
            </a:r>
            <a:r>
              <a:rPr lang="ru-RU" sz="2000" b="1" strike="noStrike" spc="-1" dirty="0">
                <a:solidFill>
                  <a:srgbClr val="000000"/>
                </a:solidFill>
                <a:latin typeface="Arial"/>
                <a:ea typeface="DejaVu Sans"/>
              </a:rPr>
              <a:t> меж </a:t>
            </a:r>
            <a:r>
              <a:rPr lang="ru-RU" sz="2000" b="1" strike="noStrike" spc="-1" dirty="0" err="1">
                <a:solidFill>
                  <a:srgbClr val="000000"/>
                </a:solidFill>
                <a:latin typeface="Arial"/>
                <a:ea typeface="DejaVu Sans"/>
              </a:rPr>
              <a:t>рекреаційних</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територій</a:t>
            </a:r>
            <a:r>
              <a:rPr lang="ru-RU" sz="2000" b="1" strike="noStrike" spc="-1" dirty="0">
                <a:solidFill>
                  <a:srgbClr val="000000"/>
                </a:solidFill>
                <a:latin typeface="Arial"/>
                <a:ea typeface="DejaVu Sans"/>
              </a:rPr>
              <a:t>. </a:t>
            </a:r>
            <a:endParaRPr lang="ru-RU" sz="2000" b="0" strike="noStrike" spc="-1" dirty="0">
              <a:latin typeface="Arial"/>
            </a:endParaRPr>
          </a:p>
          <a:p>
            <a:pPr algn="just">
              <a:lnSpc>
                <a:spcPct val="100000"/>
              </a:lnSpc>
            </a:pPr>
            <a:r>
              <a:rPr lang="ru-RU" sz="2000" b="1" i="1" strike="noStrike" spc="-1" dirty="0" err="1">
                <a:solidFill>
                  <a:srgbClr val="FF0000"/>
                </a:solidFill>
                <a:latin typeface="Arial"/>
                <a:ea typeface="DejaVu Sans"/>
              </a:rPr>
              <a:t>Сприятливі</a:t>
            </a:r>
            <a:r>
              <a:rPr lang="ru-RU" sz="2000" b="1" i="1" strike="noStrike" spc="-1" dirty="0">
                <a:solidFill>
                  <a:srgbClr val="FF0000"/>
                </a:solidFill>
                <a:latin typeface="Arial"/>
                <a:ea typeface="DejaVu Sans"/>
              </a:rPr>
              <a:t> </a:t>
            </a:r>
            <a:r>
              <a:rPr lang="ru-RU" sz="2000" b="1" i="1" strike="noStrike" spc="-1" dirty="0" err="1">
                <a:solidFill>
                  <a:srgbClr val="FF0000"/>
                </a:solidFill>
                <a:latin typeface="Arial"/>
                <a:ea typeface="DejaVu Sans"/>
              </a:rPr>
              <a:t>рекреаційні</a:t>
            </a:r>
            <a:r>
              <a:rPr lang="ru-RU" sz="2000" b="1" i="1" strike="noStrike" spc="-1" dirty="0">
                <a:solidFill>
                  <a:srgbClr val="FF0000"/>
                </a:solidFill>
                <a:latin typeface="Arial"/>
                <a:ea typeface="DejaVu Sans"/>
              </a:rPr>
              <a:t> </a:t>
            </a:r>
            <a:r>
              <a:rPr lang="ru-RU" sz="2000" b="1" i="1" strike="noStrike" spc="-1" dirty="0" err="1">
                <a:solidFill>
                  <a:srgbClr val="FF0000"/>
                </a:solidFill>
                <a:latin typeface="Arial"/>
                <a:ea typeface="DejaVu Sans"/>
              </a:rPr>
              <a:t>території</a:t>
            </a:r>
            <a:r>
              <a:rPr lang="ru-RU" sz="2000" b="1" strike="noStrike" spc="-1" dirty="0">
                <a:solidFill>
                  <a:srgbClr val="FF0000"/>
                </a:solidFill>
                <a:latin typeface="Arial"/>
                <a:ea typeface="DejaVu Sans"/>
              </a:rPr>
              <a:t> </a:t>
            </a:r>
            <a:r>
              <a:rPr lang="ru-RU" sz="2000" b="1" strike="noStrike" spc="-1" dirty="0" err="1">
                <a:solidFill>
                  <a:srgbClr val="000000"/>
                </a:solidFill>
                <a:latin typeface="Arial"/>
                <a:ea typeface="DejaVu Sans"/>
              </a:rPr>
              <a:t>характеризуються</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високим</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ландшафтно-рекреаційним</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потенціалом</a:t>
            </a:r>
            <a:r>
              <a:rPr lang="ru-RU" sz="2000" b="1" strike="noStrike" spc="-1" dirty="0">
                <a:solidFill>
                  <a:srgbClr val="000000"/>
                </a:solidFill>
                <a:latin typeface="Arial"/>
                <a:ea typeface="DejaVu Sans"/>
              </a:rPr>
              <a:t> (2,5—3,0 </a:t>
            </a:r>
            <a:r>
              <a:rPr lang="ru-RU" sz="2000" b="1" strike="noStrike" spc="-1" dirty="0" err="1">
                <a:solidFill>
                  <a:srgbClr val="000000"/>
                </a:solidFill>
                <a:latin typeface="Arial"/>
                <a:ea typeface="DejaVu Sans"/>
              </a:rPr>
              <a:t>бали</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і</a:t>
            </a:r>
            <a:r>
              <a:rPr lang="ru-RU" sz="2000" b="1" strike="noStrike" spc="-1" dirty="0">
                <a:solidFill>
                  <a:srgbClr val="000000"/>
                </a:solidFill>
                <a:latin typeface="Arial"/>
                <a:ea typeface="DejaVu Sans"/>
              </a:rPr>
              <a:t> чистим </a:t>
            </a:r>
            <a:r>
              <a:rPr lang="ru-RU" sz="2000" b="1" strike="noStrike" spc="-1" dirty="0" err="1">
                <a:solidFill>
                  <a:srgbClr val="000000"/>
                </a:solidFill>
                <a:latin typeface="Arial"/>
                <a:ea typeface="DejaVu Sans"/>
              </a:rPr>
              <a:t>природним</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середовищем</a:t>
            </a:r>
            <a:r>
              <a:rPr lang="ru-RU" sz="2000" b="1" strike="noStrike" spc="-1" dirty="0">
                <a:solidFill>
                  <a:srgbClr val="000000"/>
                </a:solidFill>
                <a:latin typeface="Arial"/>
                <a:ea typeface="DejaVu Sans"/>
              </a:rPr>
              <a:t>.</a:t>
            </a:r>
            <a:endParaRPr lang="ru-RU" sz="2000" b="0" strike="noStrike" spc="-1" dirty="0">
              <a:latin typeface="Arial"/>
            </a:endParaRPr>
          </a:p>
          <a:p>
            <a:pPr algn="just">
              <a:lnSpc>
                <a:spcPct val="100000"/>
              </a:lnSpc>
            </a:pPr>
            <a:r>
              <a:rPr lang="ru-RU" sz="2000" b="1" i="1" strike="noStrike" spc="-1" dirty="0" err="1">
                <a:solidFill>
                  <a:srgbClr val="FF0000"/>
                </a:solidFill>
                <a:latin typeface="Arial"/>
                <a:ea typeface="DejaVu Sans"/>
              </a:rPr>
              <a:t>Відносно</a:t>
            </a:r>
            <a:r>
              <a:rPr lang="ru-RU" sz="2000" b="1" i="1" strike="noStrike" spc="-1" dirty="0">
                <a:solidFill>
                  <a:srgbClr val="FF0000"/>
                </a:solidFill>
                <a:latin typeface="Arial"/>
                <a:ea typeface="DejaVu Sans"/>
              </a:rPr>
              <a:t> </a:t>
            </a:r>
            <a:r>
              <a:rPr lang="ru-RU" sz="2000" b="1" i="1" strike="noStrike" spc="-1" dirty="0" err="1">
                <a:solidFill>
                  <a:srgbClr val="FF0000"/>
                </a:solidFill>
                <a:latin typeface="Arial"/>
                <a:ea typeface="DejaVu Sans"/>
              </a:rPr>
              <a:t>сприятливі</a:t>
            </a:r>
            <a:r>
              <a:rPr lang="ru-RU" sz="2000" b="1" i="1" strike="noStrike" spc="-1" dirty="0">
                <a:solidFill>
                  <a:srgbClr val="FF0000"/>
                </a:solidFill>
                <a:latin typeface="Arial"/>
                <a:ea typeface="DejaVu Sans"/>
              </a:rPr>
              <a:t> </a:t>
            </a:r>
            <a:r>
              <a:rPr lang="ru-RU" sz="2000" b="1" i="1" strike="noStrike" spc="-1" dirty="0" err="1">
                <a:solidFill>
                  <a:srgbClr val="FF0000"/>
                </a:solidFill>
                <a:latin typeface="Arial"/>
                <a:ea typeface="DejaVu Sans"/>
              </a:rPr>
              <a:t>рекреаційні</a:t>
            </a:r>
            <a:r>
              <a:rPr lang="ru-RU" sz="2000" b="1" i="1" strike="noStrike" spc="-1" dirty="0">
                <a:solidFill>
                  <a:srgbClr val="FF0000"/>
                </a:solidFill>
                <a:latin typeface="Arial"/>
                <a:ea typeface="DejaVu Sans"/>
              </a:rPr>
              <a:t> </a:t>
            </a:r>
            <a:r>
              <a:rPr lang="ru-RU" sz="2000" b="1" i="1" strike="noStrike" spc="-1" dirty="0" err="1">
                <a:solidFill>
                  <a:srgbClr val="FF0000"/>
                </a:solidFill>
                <a:latin typeface="Arial"/>
                <a:ea typeface="DejaVu Sans"/>
              </a:rPr>
              <a:t>території</a:t>
            </a:r>
            <a:r>
              <a:rPr lang="ru-RU" sz="2000" b="1" i="1" strike="noStrike" spc="-1" dirty="0">
                <a:solidFill>
                  <a:srgbClr val="FF0000"/>
                </a:solidFill>
                <a:latin typeface="Arial"/>
                <a:ea typeface="DejaVu Sans"/>
              </a:rPr>
              <a:t> </a:t>
            </a:r>
            <a:r>
              <a:rPr lang="ru-RU" sz="2000" b="1" i="1" strike="noStrike" spc="-1" dirty="0" err="1">
                <a:solidFill>
                  <a:srgbClr val="FF0000"/>
                </a:solidFill>
                <a:latin typeface="Arial"/>
                <a:ea typeface="DejaVu Sans"/>
              </a:rPr>
              <a:t>включають</a:t>
            </a:r>
            <a:r>
              <a:rPr lang="ru-RU" sz="2000" b="1" i="1" strike="noStrike" spc="-1" dirty="0">
                <a:solidFill>
                  <a:srgbClr val="FF0000"/>
                </a:solidFill>
                <a:latin typeface="Arial"/>
                <a:ea typeface="DejaVu Sans"/>
              </a:rPr>
              <a:t>:</a:t>
            </a:r>
            <a:endParaRPr lang="ru-RU" sz="2000" b="0" strike="noStrike" spc="-1" dirty="0">
              <a:latin typeface="Arial"/>
            </a:endParaRPr>
          </a:p>
          <a:p>
            <a:pPr indent="-216000" algn="just">
              <a:lnSpc>
                <a:spcPct val="100000"/>
              </a:lnSpc>
              <a:buClr>
                <a:srgbClr val="000000"/>
              </a:buClr>
              <a:buFont typeface="Wingdings" charset="2"/>
              <a:buChar char=""/>
            </a:pP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сприятливі</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ландшафти</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і</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відносно</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чисте</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природне</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середовище</a:t>
            </a:r>
            <a:r>
              <a:rPr lang="ru-RU" sz="2000" b="1" strike="noStrike" spc="-1" dirty="0">
                <a:solidFill>
                  <a:srgbClr val="000000"/>
                </a:solidFill>
                <a:latin typeface="Arial"/>
                <a:ea typeface="DejaVu Sans"/>
              </a:rPr>
              <a:t>;</a:t>
            </a:r>
            <a:endParaRPr lang="ru-RU" sz="2000" b="0" strike="noStrike" spc="-1" dirty="0">
              <a:latin typeface="Arial"/>
            </a:endParaRPr>
          </a:p>
          <a:p>
            <a:pPr indent="-216000" algn="just">
              <a:lnSpc>
                <a:spcPct val="100000"/>
              </a:lnSpc>
              <a:buClr>
                <a:srgbClr val="000000"/>
              </a:buClr>
              <a:buFont typeface="Wingdings" charset="2"/>
              <a:buChar char=""/>
            </a:pP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відносно</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сприятливі</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ландшафти</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і</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чисте</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природне</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середовище</a:t>
            </a:r>
            <a:r>
              <a:rPr lang="ru-RU" sz="2000" b="1" strike="noStrike" spc="-1" dirty="0">
                <a:solidFill>
                  <a:srgbClr val="000000"/>
                </a:solidFill>
                <a:latin typeface="Arial"/>
                <a:ea typeface="DejaVu Sans"/>
              </a:rPr>
              <a:t>;</a:t>
            </a:r>
            <a:endParaRPr lang="ru-RU" sz="2000" b="0" strike="noStrike" spc="-1" dirty="0">
              <a:latin typeface="Arial"/>
            </a:endParaRPr>
          </a:p>
          <a:p>
            <a:pPr indent="-216000" algn="just">
              <a:lnSpc>
                <a:spcPct val="100000"/>
              </a:lnSpc>
              <a:buClr>
                <a:srgbClr val="000000"/>
              </a:buClr>
              <a:buFont typeface="Wingdings" charset="2"/>
              <a:buChar char=""/>
            </a:pP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відносно</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сприятливі</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ландшафти</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і</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відносно</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чисте</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природне</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середовище</a:t>
            </a:r>
            <a:r>
              <a:rPr lang="ru-RU" sz="2000" b="1" strike="noStrike" spc="-1" dirty="0">
                <a:solidFill>
                  <a:srgbClr val="000000"/>
                </a:solidFill>
                <a:latin typeface="Arial"/>
                <a:ea typeface="DejaVu Sans"/>
              </a:rPr>
              <a:t>.</a:t>
            </a:r>
            <a:endParaRPr lang="ru-RU" sz="2000" b="0" strike="noStrike" spc="-1" dirty="0">
              <a:latin typeface="Arial"/>
            </a:endParaRPr>
          </a:p>
          <a:p>
            <a:pPr algn="just">
              <a:lnSpc>
                <a:spcPct val="100000"/>
              </a:lnSpc>
            </a:pPr>
            <a:r>
              <a:rPr lang="ru-RU" sz="2000" b="1" i="1" strike="noStrike" spc="-1" dirty="0" err="1">
                <a:solidFill>
                  <a:srgbClr val="FF0000"/>
                </a:solidFill>
                <a:latin typeface="Arial"/>
                <a:ea typeface="DejaVu Sans"/>
              </a:rPr>
              <a:t>Несприятливі</a:t>
            </a:r>
            <a:r>
              <a:rPr lang="ru-RU" sz="2000" b="1" strike="noStrike" spc="-1" dirty="0">
                <a:solidFill>
                  <a:srgbClr val="000000"/>
                </a:solidFill>
                <a:latin typeface="Arial"/>
                <a:ea typeface="DejaVu Sans"/>
              </a:rPr>
              <a:t> для </a:t>
            </a:r>
            <a:r>
              <a:rPr lang="ru-RU" sz="2000" b="1" strike="noStrike" spc="-1" dirty="0" err="1">
                <a:solidFill>
                  <a:srgbClr val="000000"/>
                </a:solidFill>
                <a:latin typeface="Arial"/>
                <a:ea typeface="DejaVu Sans"/>
              </a:rPr>
              <a:t>рекреаційного</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освоєння</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території</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характеризуються</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або</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найнижчою</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оцінкою</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ландшафтів</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або</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крайнім</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екологічним</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неблагополуччям</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Іноді</a:t>
            </a:r>
            <a:r>
              <a:rPr lang="ru-RU" sz="2000" b="1" strike="noStrike" spc="-1" dirty="0">
                <a:solidFill>
                  <a:srgbClr val="000000"/>
                </a:solidFill>
                <a:latin typeface="Arial"/>
                <a:ea typeface="DejaVu Sans"/>
              </a:rPr>
              <a:t> негативна </a:t>
            </a:r>
            <a:r>
              <a:rPr lang="ru-RU" sz="2000" b="1" strike="noStrike" spc="-1" dirty="0" err="1">
                <a:solidFill>
                  <a:srgbClr val="000000"/>
                </a:solidFill>
                <a:latin typeface="Arial"/>
                <a:ea typeface="DejaVu Sans"/>
              </a:rPr>
              <a:t>оцінка</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ландшафтів</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поєднується</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з</a:t>
            </a:r>
            <a:r>
              <a:rPr lang="ru-RU" sz="2000" b="1" strike="noStrike" spc="-1" dirty="0">
                <a:solidFill>
                  <a:srgbClr val="000000"/>
                </a:solidFill>
                <a:latin typeface="Arial"/>
                <a:ea typeface="DejaVu Sans"/>
              </a:rPr>
              <a:t> поганим </a:t>
            </a:r>
            <a:r>
              <a:rPr lang="ru-RU" sz="2000" b="1" strike="noStrike" spc="-1" dirty="0" err="1">
                <a:solidFill>
                  <a:srgbClr val="000000"/>
                </a:solidFill>
                <a:latin typeface="Arial"/>
                <a:ea typeface="DejaVu Sans"/>
              </a:rPr>
              <a:t>екологічним</a:t>
            </a:r>
            <a:r>
              <a:rPr lang="ru-RU" sz="2000" b="1" strike="noStrike" spc="-1" dirty="0">
                <a:solidFill>
                  <a:srgbClr val="000000"/>
                </a:solidFill>
                <a:latin typeface="Arial"/>
                <a:ea typeface="DejaVu Sans"/>
              </a:rPr>
              <a:t> станом природного </a:t>
            </a:r>
            <a:r>
              <a:rPr lang="ru-RU" sz="2000" b="1" strike="noStrike" spc="-1" dirty="0" err="1">
                <a:solidFill>
                  <a:srgbClr val="000000"/>
                </a:solidFill>
                <a:latin typeface="Arial"/>
                <a:ea typeface="DejaVu Sans"/>
              </a:rPr>
              <a:t>середовища</a:t>
            </a:r>
            <a:r>
              <a:rPr lang="ru-RU" sz="2000" b="1" strike="noStrike" spc="-1" dirty="0">
                <a:solidFill>
                  <a:srgbClr val="000000"/>
                </a:solidFill>
                <a:latin typeface="Arial"/>
                <a:ea typeface="DejaVu Sans"/>
              </a:rPr>
              <a:t>. </a:t>
            </a:r>
            <a:r>
              <a:rPr lang="ru-RU" sz="2000" b="1" strike="noStrike" spc="-1" dirty="0" err="1">
                <a:solidFill>
                  <a:srgbClr val="7030A0"/>
                </a:solidFill>
                <a:latin typeface="Arial"/>
                <a:ea typeface="DejaVu Sans"/>
              </a:rPr>
              <a:t>Ландшафтно-рекреаційне</a:t>
            </a:r>
            <a:r>
              <a:rPr lang="ru-RU" sz="2000" b="1" strike="noStrike" spc="-1" dirty="0">
                <a:solidFill>
                  <a:srgbClr val="7030A0"/>
                </a:solidFill>
                <a:latin typeface="Arial"/>
                <a:ea typeface="DejaVu Sans"/>
              </a:rPr>
              <a:t> </a:t>
            </a:r>
            <a:r>
              <a:rPr lang="ru-RU" sz="2000" b="1" strike="noStrike" spc="-1" dirty="0" err="1">
                <a:solidFill>
                  <a:srgbClr val="7030A0"/>
                </a:solidFill>
                <a:latin typeface="Arial"/>
                <a:ea typeface="DejaVu Sans"/>
              </a:rPr>
              <a:t>зонування</a:t>
            </a:r>
            <a:r>
              <a:rPr lang="ru-RU" sz="2000" b="1" strike="noStrike" spc="-1" dirty="0">
                <a:solidFill>
                  <a:srgbClr val="7030A0"/>
                </a:solidFill>
                <a:latin typeface="Arial"/>
                <a:ea typeface="DejaVu Sans"/>
              </a:rPr>
              <a:t> </a:t>
            </a:r>
            <a:r>
              <a:rPr lang="ru-RU" sz="2000" b="1" strike="noStrike" spc="-1" dirty="0" err="1">
                <a:solidFill>
                  <a:srgbClr val="7030A0"/>
                </a:solidFill>
                <a:latin typeface="Arial"/>
                <a:ea typeface="DejaVu Sans"/>
              </a:rPr>
              <a:t>території</a:t>
            </a:r>
            <a:r>
              <a:rPr lang="ru-RU" sz="2000" b="1" strike="noStrike" spc="-1" dirty="0">
                <a:solidFill>
                  <a:srgbClr val="7030A0"/>
                </a:solidFill>
                <a:latin typeface="Arial"/>
                <a:ea typeface="DejaVu Sans"/>
              </a:rPr>
              <a:t> </a:t>
            </a:r>
            <a:r>
              <a:rPr lang="ru-RU" sz="2000" b="1" strike="noStrike" spc="-1" dirty="0" err="1">
                <a:solidFill>
                  <a:srgbClr val="000000"/>
                </a:solidFill>
                <a:latin typeface="Arial"/>
                <a:ea typeface="DejaVu Sans"/>
              </a:rPr>
              <a:t>необхідне</a:t>
            </a:r>
            <a:r>
              <a:rPr lang="ru-RU" sz="2000" b="1" strike="noStrike" spc="-1" dirty="0">
                <a:solidFill>
                  <a:srgbClr val="000000"/>
                </a:solidFill>
                <a:latin typeface="Arial"/>
                <a:ea typeface="DejaVu Sans"/>
              </a:rPr>
              <a:t> для грамотного </a:t>
            </a:r>
            <a:r>
              <a:rPr lang="ru-RU" sz="2000" b="1" strike="noStrike" spc="-1" dirty="0" err="1">
                <a:solidFill>
                  <a:srgbClr val="000000"/>
                </a:solidFill>
                <a:latin typeface="Arial"/>
                <a:ea typeface="DejaVu Sans"/>
              </a:rPr>
              <a:t>орієнтування</a:t>
            </a:r>
            <a:r>
              <a:rPr lang="ru-RU" sz="2000" b="1" strike="noStrike" spc="-1" dirty="0">
                <a:solidFill>
                  <a:srgbClr val="000000"/>
                </a:solidFill>
                <a:latin typeface="Arial"/>
                <a:ea typeface="DejaVu Sans"/>
              </a:rPr>
              <a:t> при </a:t>
            </a:r>
            <a:r>
              <a:rPr lang="ru-RU" sz="2000" b="1" strike="noStrike" spc="-1" dirty="0" err="1">
                <a:solidFill>
                  <a:srgbClr val="000000"/>
                </a:solidFill>
                <a:latin typeface="Arial"/>
                <a:ea typeface="DejaVu Sans"/>
              </a:rPr>
              <a:t>виборі</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місцевостей</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сприятливих</a:t>
            </a:r>
            <a:r>
              <a:rPr lang="ru-RU" sz="2000" b="1" strike="noStrike" spc="-1" dirty="0">
                <a:solidFill>
                  <a:srgbClr val="000000"/>
                </a:solidFill>
                <a:latin typeface="Arial"/>
                <a:ea typeface="DejaVu Sans"/>
              </a:rPr>
              <a:t> для </a:t>
            </a:r>
            <a:r>
              <a:rPr lang="ru-RU" sz="2000" b="1" strike="noStrike" spc="-1" dirty="0" err="1">
                <a:solidFill>
                  <a:srgbClr val="000000"/>
                </a:solidFill>
                <a:latin typeface="Arial"/>
                <a:ea typeface="DejaVu Sans"/>
              </a:rPr>
              <a:t>розвитку</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рекреації</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Несприятливі</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зони</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зазвичай</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неперспективні</a:t>
            </a:r>
            <a:r>
              <a:rPr lang="ru-RU" sz="2000" b="1" strike="noStrike" spc="-1" dirty="0">
                <a:solidFill>
                  <a:srgbClr val="000000"/>
                </a:solidFill>
                <a:latin typeface="Arial"/>
                <a:ea typeface="DejaVu Sans"/>
              </a:rPr>
              <a:t> для туризму.</a:t>
            </a:r>
            <a:endParaRPr lang="ru-RU" sz="2000" b="0" strike="noStrike" spc="-1" dirty="0">
              <a:latin typeface="Arial"/>
            </a:endParaRPr>
          </a:p>
          <a:p>
            <a:pPr algn="just">
              <a:lnSpc>
                <a:spcPct val="100000"/>
              </a:lnSpc>
            </a:pPr>
            <a:r>
              <a:rPr lang="ru-RU" sz="2000" b="1" strike="noStrike" spc="-1" dirty="0" err="1">
                <a:solidFill>
                  <a:srgbClr val="000000"/>
                </a:solidFill>
                <a:latin typeface="Arial"/>
                <a:ea typeface="DejaVu Sans"/>
              </a:rPr>
              <a:t>Після</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проведення</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рекреаційного</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зонування</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території</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проводять</a:t>
            </a:r>
            <a:r>
              <a:rPr lang="ru-RU" sz="2000" b="1" strike="noStrike" spc="-1" dirty="0">
                <a:solidFill>
                  <a:srgbClr val="000000"/>
                </a:solidFill>
                <a:latin typeface="Arial"/>
                <a:ea typeface="DejaVu Sans"/>
              </a:rPr>
              <a:t> </a:t>
            </a:r>
            <a:r>
              <a:rPr lang="ru-RU" sz="2000" b="1" strike="noStrike" spc="-1" dirty="0" err="1">
                <a:solidFill>
                  <a:srgbClr val="7030A0"/>
                </a:solidFill>
                <a:latin typeface="Arial"/>
                <a:ea typeface="DejaVu Sans"/>
              </a:rPr>
              <a:t>польове</a:t>
            </a:r>
            <a:r>
              <a:rPr lang="ru-RU" sz="2000" b="1" strike="noStrike" spc="-1" dirty="0">
                <a:solidFill>
                  <a:srgbClr val="7030A0"/>
                </a:solidFill>
                <a:latin typeface="Arial"/>
                <a:ea typeface="DejaVu Sans"/>
              </a:rPr>
              <a:t> (</a:t>
            </a:r>
            <a:r>
              <a:rPr lang="ru-RU" sz="2000" b="1" strike="noStrike" spc="-1" dirty="0" err="1">
                <a:solidFill>
                  <a:srgbClr val="7030A0"/>
                </a:solidFill>
                <a:latin typeface="Arial"/>
                <a:ea typeface="DejaVu Sans"/>
              </a:rPr>
              <a:t>експедиційне</a:t>
            </a:r>
            <a:r>
              <a:rPr lang="ru-RU" sz="2000" b="1" strike="noStrike" spc="-1" dirty="0">
                <a:solidFill>
                  <a:srgbClr val="7030A0"/>
                </a:solidFill>
                <a:latin typeface="Arial"/>
                <a:ea typeface="DejaVu Sans"/>
              </a:rPr>
              <a:t>) </a:t>
            </a:r>
            <a:r>
              <a:rPr lang="ru-RU" sz="2000" b="1" strike="noStrike" spc="-1" dirty="0" err="1">
                <a:solidFill>
                  <a:srgbClr val="7030A0"/>
                </a:solidFill>
                <a:latin typeface="Arial"/>
                <a:ea typeface="DejaVu Sans"/>
              </a:rPr>
              <a:t>обстеження</a:t>
            </a:r>
            <a:r>
              <a:rPr lang="ru-RU" sz="2000" b="1" strike="noStrike" spc="-1" dirty="0">
                <a:solidFill>
                  <a:srgbClr val="7030A0"/>
                </a:solidFill>
                <a:latin typeface="Arial"/>
                <a:ea typeface="DejaVu Sans"/>
              </a:rPr>
              <a:t> </a:t>
            </a:r>
            <a:r>
              <a:rPr lang="ru-RU" sz="2000" b="1" strike="noStrike" spc="-1" dirty="0" err="1">
                <a:solidFill>
                  <a:srgbClr val="7030A0"/>
                </a:solidFill>
                <a:latin typeface="Arial"/>
                <a:ea typeface="DejaVu Sans"/>
              </a:rPr>
              <a:t>місцевості</a:t>
            </a:r>
            <a:r>
              <a:rPr lang="ru-RU" sz="2000" b="1" strike="noStrike" spc="-1" dirty="0">
                <a:solidFill>
                  <a:srgbClr val="000000"/>
                </a:solidFill>
                <a:latin typeface="Arial"/>
                <a:ea typeface="DejaVu Sans"/>
              </a:rPr>
              <a:t> для </a:t>
            </a:r>
            <a:r>
              <a:rPr lang="ru-RU" sz="2000" b="1" strike="noStrike" spc="-1" dirty="0" err="1">
                <a:solidFill>
                  <a:srgbClr val="000000"/>
                </a:solidFill>
                <a:latin typeface="Arial"/>
                <a:ea typeface="DejaVu Sans"/>
              </a:rPr>
              <a:t>виділення</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ділянок</a:t>
            </a:r>
            <a:r>
              <a:rPr lang="ru-RU" sz="2000" b="1" strike="noStrike" spc="-1" dirty="0">
                <a:solidFill>
                  <a:srgbClr val="000000"/>
                </a:solidFill>
                <a:latin typeface="Arial"/>
                <a:ea typeface="DejaVu Sans"/>
              </a:rPr>
              <a:t> перспективного </a:t>
            </a:r>
            <a:r>
              <a:rPr lang="ru-RU" sz="2000" b="1" strike="noStrike" spc="-1" dirty="0" err="1">
                <a:solidFill>
                  <a:srgbClr val="000000"/>
                </a:solidFill>
                <a:latin typeface="Arial"/>
                <a:ea typeface="DejaVu Sans"/>
              </a:rPr>
              <a:t>освоєння</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під</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різні</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рекреаційні</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об'єкти</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після</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чого</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прокладаються</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туристські</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маршрути</a:t>
            </a:r>
            <a:r>
              <a:rPr lang="ru-RU" sz="2000" b="1" strike="noStrike" spc="-1" dirty="0">
                <a:solidFill>
                  <a:srgbClr val="000000"/>
                </a:solidFill>
                <a:latin typeface="Arial"/>
                <a:ea typeface="DejaVu Sans"/>
              </a:rPr>
              <a:t>.</a:t>
            </a:r>
            <a:endParaRPr lang="ru-RU" sz="20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CustomShape 1"/>
          <p:cNvSpPr/>
          <p:nvPr/>
        </p:nvSpPr>
        <p:spPr>
          <a:xfrm>
            <a:off x="738000" y="500040"/>
            <a:ext cx="10857960" cy="521064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4000" b="1" strike="noStrike" spc="-1">
                <a:solidFill>
                  <a:srgbClr val="FF0000"/>
                </a:solidFill>
                <a:latin typeface="Arial"/>
                <a:ea typeface="DejaVu Sans"/>
              </a:rPr>
              <a:t>Контрольні питання:</a:t>
            </a:r>
            <a:endParaRPr lang="ru-RU" sz="4000" b="0" strike="noStrike" spc="-1">
              <a:latin typeface="Arial"/>
            </a:endParaRPr>
          </a:p>
          <a:p>
            <a:pPr algn="ctr">
              <a:lnSpc>
                <a:spcPct val="100000"/>
              </a:lnSpc>
            </a:pPr>
            <a:endParaRPr lang="ru-RU" sz="4000" b="0" strike="noStrike" spc="-1">
              <a:latin typeface="Arial"/>
            </a:endParaRPr>
          </a:p>
          <a:p>
            <a:pPr algn="just">
              <a:lnSpc>
                <a:spcPct val="100000"/>
              </a:lnSpc>
            </a:pPr>
            <a:r>
              <a:rPr lang="ru-RU" sz="2400" b="1" strike="noStrike" spc="-1">
                <a:solidFill>
                  <a:srgbClr val="000000"/>
                </a:solidFill>
                <a:latin typeface="Arial"/>
                <a:ea typeface="DejaVu Sans"/>
              </a:rPr>
              <a:t>1. Значення рослинного покриву як рекреаційного ресурсу.</a:t>
            </a: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2. Рекреаційна функція лісів, лісних масивів. Таксаційна оцінка лісних</a:t>
            </a:r>
            <a:r>
              <a:rPr lang="ru-RU" sz="2400" b="0" strike="noStrike" spc="-1">
                <a:solidFill>
                  <a:srgbClr val="000000"/>
                </a:solidFill>
                <a:latin typeface="Arial"/>
                <a:ea typeface="DejaVu Sans"/>
              </a:rPr>
              <a:t> </a:t>
            </a:r>
            <a:r>
              <a:rPr lang="ru-RU" sz="2400" b="1" strike="noStrike" spc="-1">
                <a:solidFill>
                  <a:srgbClr val="000000"/>
                </a:solidFill>
                <a:latin typeface="Arial"/>
                <a:ea typeface="DejaVu Sans"/>
              </a:rPr>
              <a:t>угідь.</a:t>
            </a: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3. Характеристика відкритих ланок (луки, болота), їх рекреаційна</a:t>
            </a:r>
            <a:r>
              <a:rPr lang="ru-RU" sz="2400" b="0" strike="noStrike" spc="-1">
                <a:solidFill>
                  <a:srgbClr val="000000"/>
                </a:solidFill>
                <a:latin typeface="Arial"/>
                <a:ea typeface="DejaVu Sans"/>
              </a:rPr>
              <a:t> </a:t>
            </a:r>
            <a:r>
              <a:rPr lang="ru-RU" sz="2400" b="1" strike="noStrike" spc="-1">
                <a:solidFill>
                  <a:srgbClr val="000000"/>
                </a:solidFill>
                <a:latin typeface="Arial"/>
                <a:ea typeface="DejaVu Sans"/>
              </a:rPr>
              <a:t>значимість.</a:t>
            </a: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4. Показники оцінки природного комплексу (ресурсів грибних, ягідних</a:t>
            </a:r>
            <a:r>
              <a:rPr lang="ru-RU" sz="2400" b="0" strike="noStrike" spc="-1">
                <a:solidFill>
                  <a:srgbClr val="000000"/>
                </a:solidFill>
                <a:latin typeface="Arial"/>
                <a:ea typeface="DejaVu Sans"/>
              </a:rPr>
              <a:t> </a:t>
            </a:r>
            <a:r>
              <a:rPr lang="ru-RU" sz="2400" b="1" strike="noStrike" spc="-1">
                <a:solidFill>
                  <a:srgbClr val="000000"/>
                </a:solidFill>
                <a:latin typeface="Arial"/>
                <a:ea typeface="DejaVu Sans"/>
              </a:rPr>
              <a:t>угідь та угідь з лікарськими рослинами).</a:t>
            </a: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5. Оцінка ягідників, грибних угідь та угідь з лікарськими рослинами (за</a:t>
            </a:r>
            <a:r>
              <a:rPr lang="ru-RU" sz="2400" b="0" strike="noStrike" spc="-1">
                <a:solidFill>
                  <a:srgbClr val="000000"/>
                </a:solidFill>
                <a:latin typeface="Arial"/>
                <a:ea typeface="DejaVu Sans"/>
              </a:rPr>
              <a:t> </a:t>
            </a:r>
            <a:r>
              <a:rPr lang="ru-RU" sz="2400" b="1" strike="noStrike" spc="-1">
                <a:solidFill>
                  <a:srgbClr val="000000"/>
                </a:solidFill>
                <a:latin typeface="Arial"/>
                <a:ea typeface="DejaVu Sans"/>
              </a:rPr>
              <a:t>методикою Ступної та Мухіної).</a:t>
            </a: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6. Естетична оцінка ландшафту.</a:t>
            </a: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7. Ландшафтно-рекреаційне зонування території, характеристика</a:t>
            </a:r>
            <a:r>
              <a:rPr lang="ru-RU" sz="2400" b="0" strike="noStrike" spc="-1">
                <a:solidFill>
                  <a:srgbClr val="000000"/>
                </a:solidFill>
                <a:latin typeface="Arial"/>
                <a:ea typeface="DejaVu Sans"/>
              </a:rPr>
              <a:t> </a:t>
            </a:r>
            <a:r>
              <a:rPr lang="ru-RU" sz="2400" b="1" strike="noStrike" spc="-1">
                <a:solidFill>
                  <a:srgbClr val="000000"/>
                </a:solidFill>
                <a:latin typeface="Arial"/>
                <a:ea typeface="DejaVu Sans"/>
              </a:rPr>
              <a:t>основних його етапів.</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CustomShape 1"/>
          <p:cNvSpPr/>
          <p:nvPr/>
        </p:nvSpPr>
        <p:spPr>
          <a:xfrm>
            <a:off x="1309680" y="285840"/>
            <a:ext cx="9621000" cy="712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ru-RU" sz="4800" b="1" strike="noStrike" spc="-1">
                <a:solidFill>
                  <a:srgbClr val="FF0000"/>
                </a:solidFill>
                <a:latin typeface="Century Gothic"/>
                <a:ea typeface="DejaVu Sans"/>
              </a:rPr>
              <a:t>Ч. 2. План</a:t>
            </a:r>
            <a:endParaRPr lang="ru-RU" sz="4800" b="0" strike="noStrike" spc="-1">
              <a:latin typeface="Arial"/>
            </a:endParaRPr>
          </a:p>
        </p:txBody>
      </p:sp>
      <p:sp>
        <p:nvSpPr>
          <p:cNvPr id="404" name="CustomShape 2"/>
          <p:cNvSpPr/>
          <p:nvPr/>
        </p:nvSpPr>
        <p:spPr>
          <a:xfrm>
            <a:off x="1166760" y="1285920"/>
            <a:ext cx="10429560" cy="49996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spcBef>
                <a:spcPts val="601"/>
              </a:spcBef>
            </a:pPr>
            <a:r>
              <a:rPr lang="ru-RU" sz="2400" b="1" strike="noStrike" spc="-1">
                <a:solidFill>
                  <a:srgbClr val="404040"/>
                </a:solidFill>
                <a:latin typeface="Arial"/>
                <a:ea typeface="DejaVu Sans"/>
              </a:rPr>
              <a:t>1. Кліматоутворюючі чинники.</a:t>
            </a:r>
            <a:endParaRPr lang="ru-RU" sz="2400" b="0" strike="noStrike" spc="-1">
              <a:latin typeface="Arial"/>
            </a:endParaRPr>
          </a:p>
          <a:p>
            <a:pPr algn="just">
              <a:lnSpc>
                <a:spcPct val="100000"/>
              </a:lnSpc>
              <a:spcBef>
                <a:spcPts val="601"/>
              </a:spcBef>
            </a:pPr>
            <a:r>
              <a:rPr lang="ru-RU" sz="2400" b="1" strike="noStrike" spc="-1">
                <a:solidFill>
                  <a:srgbClr val="404040"/>
                </a:solidFill>
                <a:latin typeface="Arial"/>
                <a:ea typeface="DejaVu Sans"/>
              </a:rPr>
              <a:t>2. Біоклімат: режим сонячної радіації, атмосферна циркуляція, вітровий</a:t>
            </a:r>
            <a:endParaRPr lang="ru-RU" sz="2400" b="0" strike="noStrike" spc="-1">
              <a:latin typeface="Arial"/>
            </a:endParaRPr>
          </a:p>
          <a:p>
            <a:pPr algn="just">
              <a:lnSpc>
                <a:spcPct val="100000"/>
              </a:lnSpc>
              <a:spcBef>
                <a:spcPts val="601"/>
              </a:spcBef>
            </a:pPr>
            <a:r>
              <a:rPr lang="ru-RU" sz="2400" b="1" strike="noStrike" spc="-1">
                <a:solidFill>
                  <a:srgbClr val="404040"/>
                </a:solidFill>
                <a:latin typeface="Arial"/>
                <a:ea typeface="DejaVu Sans"/>
              </a:rPr>
              <a:t>режим, режим вологості та опадів.</a:t>
            </a:r>
            <a:endParaRPr lang="ru-RU" sz="2400" b="0" strike="noStrike" spc="-1">
              <a:latin typeface="Arial"/>
            </a:endParaRPr>
          </a:p>
          <a:p>
            <a:pPr algn="just">
              <a:lnSpc>
                <a:spcPct val="100000"/>
              </a:lnSpc>
              <a:spcBef>
                <a:spcPts val="601"/>
              </a:spcBef>
            </a:pPr>
            <a:r>
              <a:rPr lang="ru-RU" sz="2400" b="1" strike="noStrike" spc="-1">
                <a:solidFill>
                  <a:srgbClr val="404040"/>
                </a:solidFill>
                <a:latin typeface="Arial"/>
                <a:ea typeface="DejaVu Sans"/>
              </a:rPr>
              <a:t>3. Адаптація. Адаптаційна напруга.</a:t>
            </a:r>
            <a:endParaRPr lang="ru-RU" sz="2400" b="0" strike="noStrike" spc="-1">
              <a:latin typeface="Arial"/>
            </a:endParaRPr>
          </a:p>
          <a:p>
            <a:pPr algn="just">
              <a:lnSpc>
                <a:spcPct val="100000"/>
              </a:lnSpc>
              <a:spcBef>
                <a:spcPts val="601"/>
              </a:spcBef>
            </a:pPr>
            <a:r>
              <a:rPr lang="ru-RU" sz="2400" b="1" strike="noStrike" spc="-1">
                <a:solidFill>
                  <a:srgbClr val="404040"/>
                </a:solidFill>
                <a:latin typeface="Arial"/>
                <a:ea typeface="DejaVu Sans"/>
              </a:rPr>
              <a:t>4. Біокліматичне зонування</a:t>
            </a:r>
            <a:endParaRPr lang="ru-RU" sz="2400" b="0" strike="noStrike" spc="-1">
              <a:latin typeface="Arial"/>
            </a:endParaRPr>
          </a:p>
          <a:p>
            <a:pPr marL="514440" indent="-513720" algn="just">
              <a:lnSpc>
                <a:spcPct val="100000"/>
              </a:lnSpc>
              <a:spcBef>
                <a:spcPts val="601"/>
              </a:spcBef>
            </a:pPr>
            <a:endParaRPr lang="ru-RU" sz="2400" b="0" strike="noStrike" spc="-1">
              <a:latin typeface="Arial"/>
            </a:endParaRPr>
          </a:p>
          <a:p>
            <a:pPr algn="just">
              <a:lnSpc>
                <a:spcPct val="100000"/>
              </a:lnSpc>
            </a:pPr>
            <a:r>
              <a:rPr lang="ru-RU" sz="2400" b="1" i="1" strike="noStrike" spc="-1">
                <a:solidFill>
                  <a:srgbClr val="FF0000"/>
                </a:solidFill>
                <a:latin typeface="Arial"/>
                <a:ea typeface="DejaVu Sans"/>
              </a:rPr>
              <a:t>Основні поняття:</a:t>
            </a:r>
            <a:r>
              <a:rPr lang="ru-RU" sz="2400" b="1" strike="noStrike" spc="-1">
                <a:solidFill>
                  <a:srgbClr val="404040"/>
                </a:solidFill>
                <a:latin typeface="Arial"/>
                <a:ea typeface="DejaVu Sans"/>
              </a:rPr>
              <a:t> біоклімат, адаптація, адаптаційний період, часова</a:t>
            </a:r>
            <a:r>
              <a:rPr lang="ru-RU" sz="2400" b="0" strike="noStrike" spc="-1">
                <a:solidFill>
                  <a:srgbClr val="404040"/>
                </a:solidFill>
                <a:latin typeface="Arial"/>
                <a:ea typeface="DejaVu Sans"/>
              </a:rPr>
              <a:t> </a:t>
            </a:r>
            <a:r>
              <a:rPr lang="ru-RU" sz="2400" b="1" strike="noStrike" spc="-1">
                <a:solidFill>
                  <a:srgbClr val="404040"/>
                </a:solidFill>
                <a:latin typeface="Arial"/>
                <a:ea typeface="DejaVu Sans"/>
              </a:rPr>
              <a:t>адаптація, загальна циркуляція атмосфери, вітер, вологість повітря (абсолютна,</a:t>
            </a:r>
            <a:r>
              <a:rPr lang="ru-RU" sz="2400" b="0" strike="noStrike" spc="-1">
                <a:solidFill>
                  <a:srgbClr val="404040"/>
                </a:solidFill>
                <a:latin typeface="Arial"/>
                <a:ea typeface="DejaVu Sans"/>
              </a:rPr>
              <a:t> </a:t>
            </a:r>
            <a:r>
              <a:rPr lang="ru-RU" sz="2400" b="1" strike="noStrike" spc="-1">
                <a:solidFill>
                  <a:srgbClr val="404040"/>
                </a:solidFill>
                <a:latin typeface="Arial"/>
                <a:ea typeface="DejaVu Sans"/>
              </a:rPr>
              <a:t>відносна), атмосферні опади.</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CustomShape 1"/>
          <p:cNvSpPr/>
          <p:nvPr/>
        </p:nvSpPr>
        <p:spPr>
          <a:xfrm>
            <a:off x="2452680" y="142920"/>
            <a:ext cx="66780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400" b="1" strike="noStrike" spc="-1">
                <a:solidFill>
                  <a:srgbClr val="FF0000"/>
                </a:solidFill>
                <a:latin typeface="Arial"/>
                <a:ea typeface="DejaVu Sans"/>
              </a:rPr>
              <a:t>1. Кліматоутворюючі чинники.</a:t>
            </a:r>
            <a:endParaRPr lang="ru-RU" sz="2400" b="0" strike="noStrike" spc="-1">
              <a:latin typeface="Arial"/>
            </a:endParaRPr>
          </a:p>
        </p:txBody>
      </p:sp>
      <p:sp>
        <p:nvSpPr>
          <p:cNvPr id="406" name="CustomShape 2"/>
          <p:cNvSpPr/>
          <p:nvPr/>
        </p:nvSpPr>
        <p:spPr>
          <a:xfrm>
            <a:off x="738000" y="671400"/>
            <a:ext cx="10786680" cy="588384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FF0000"/>
                </a:solidFill>
                <a:latin typeface="Arial"/>
                <a:ea typeface="DejaVu Sans"/>
              </a:rPr>
              <a:t>Клімат</a:t>
            </a:r>
            <a:r>
              <a:rPr lang="ru-RU" sz="2000" b="1" strike="noStrike" spc="-1">
                <a:solidFill>
                  <a:srgbClr val="000000"/>
                </a:solidFill>
                <a:latin typeface="Arial"/>
                <a:ea typeface="DejaVu Sans"/>
              </a:rPr>
              <a:t> є одним з провідних ресурсів, що зумовлює просторову організацію відпочинку.</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Вплив клімату на організм людини називають </a:t>
            </a:r>
            <a:r>
              <a:rPr lang="ru-RU" sz="2000" b="1" strike="noStrike" spc="-1">
                <a:solidFill>
                  <a:srgbClr val="FF0000"/>
                </a:solidFill>
                <a:latin typeface="Arial"/>
                <a:ea typeface="DejaVu Sans"/>
              </a:rPr>
              <a:t>біокліматом.</a:t>
            </a:r>
            <a:r>
              <a:rPr lang="ru-RU" sz="2000" b="1" strike="noStrike" spc="-1">
                <a:solidFill>
                  <a:srgbClr val="000000"/>
                </a:solidFill>
                <a:latin typeface="Arial"/>
                <a:ea typeface="DejaVu Sans"/>
              </a:rPr>
              <a:t> </a:t>
            </a:r>
            <a:endParaRPr lang="ru-RU" sz="2000" b="0" strike="noStrike" spc="-1">
              <a:latin typeface="Arial"/>
            </a:endParaRPr>
          </a:p>
          <a:p>
            <a:pPr algn="just">
              <a:lnSpc>
                <a:spcPct val="100000"/>
              </a:lnSpc>
            </a:pPr>
            <a:r>
              <a:rPr lang="ru-RU" sz="2000" b="1" strike="noStrike" spc="-1">
                <a:solidFill>
                  <a:srgbClr val="FF0000"/>
                </a:solidFill>
                <a:latin typeface="Arial"/>
                <a:ea typeface="DejaVu Sans"/>
              </a:rPr>
              <a:t>Біокліматичні параметри </a:t>
            </a:r>
            <a:r>
              <a:rPr lang="ru-RU" sz="2000" b="1" strike="noStrike" spc="-1">
                <a:solidFill>
                  <a:srgbClr val="000000"/>
                </a:solidFill>
                <a:latin typeface="Arial"/>
                <a:ea typeface="DejaVu Sans"/>
              </a:rPr>
              <a:t>є комплексною дією метеорологічних характеристик повітряних мас на організм людини. </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До таких характеристик відносяться </a:t>
            </a:r>
            <a:r>
              <a:rPr lang="ru-RU" sz="2000" b="1" i="1" strike="noStrike" spc="-1">
                <a:solidFill>
                  <a:srgbClr val="FF0000"/>
                </a:solidFill>
                <a:latin typeface="Arial"/>
                <a:ea typeface="DejaVu Sans"/>
              </a:rPr>
              <a:t>температура, вологість, кількість опадів, швидкість і напрям вітру, тиск.</a:t>
            </a:r>
            <a:endParaRPr lang="ru-RU" sz="2000" b="0" strike="noStrike" spc="-1">
              <a:latin typeface="Arial"/>
            </a:endParaRPr>
          </a:p>
          <a:p>
            <a:pPr algn="just">
              <a:lnSpc>
                <a:spcPct val="100000"/>
              </a:lnSpc>
            </a:pPr>
            <a:r>
              <a:rPr lang="ru-RU" sz="2000" b="1" strike="noStrike" spc="-1">
                <a:solidFill>
                  <a:srgbClr val="7030A0"/>
                </a:solidFill>
                <a:latin typeface="Arial"/>
                <a:ea typeface="DejaVu Sans"/>
              </a:rPr>
              <a:t>До основних кліматоутворюючих чинників відносять три групи факторів:</a:t>
            </a:r>
            <a:endParaRPr lang="ru-RU" sz="2000" b="0" strike="noStrike" spc="-1">
              <a:latin typeface="Arial"/>
            </a:endParaRPr>
          </a:p>
          <a:p>
            <a:pPr algn="just">
              <a:lnSpc>
                <a:spcPct val="100000"/>
              </a:lnSpc>
            </a:pPr>
            <a:r>
              <a:rPr lang="ru-RU" sz="2000" b="1" strike="noStrike" spc="-1">
                <a:solidFill>
                  <a:srgbClr val="FF0000"/>
                </a:solidFill>
                <a:latin typeface="Arial"/>
                <a:ea typeface="DejaVu Sans"/>
              </a:rPr>
              <a:t>1) космічні або планетарні чинники:</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а) рівень сонячної радіації;</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б) циркуляція повітряних мас;</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в) вологообіг;</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г) обертання Землі навколо Сонця і своєї осі;</a:t>
            </a:r>
            <a:endParaRPr lang="ru-RU" sz="2000" b="0" strike="noStrike" spc="-1">
              <a:latin typeface="Arial"/>
            </a:endParaRPr>
          </a:p>
          <a:p>
            <a:pPr algn="just">
              <a:lnSpc>
                <a:spcPct val="100000"/>
              </a:lnSpc>
            </a:pPr>
            <a:r>
              <a:rPr lang="ru-RU" sz="2000" b="1" strike="noStrike" spc="-1">
                <a:solidFill>
                  <a:srgbClr val="FF0000"/>
                </a:solidFill>
                <a:latin typeface="Arial"/>
                <a:ea typeface="DejaVu Sans"/>
              </a:rPr>
              <a:t>2) географічні чинники:</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а) широта місцевості;</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б) характер підстилаючої поверхні;</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в) океанічні течії;</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г) рельєф;</a:t>
            </a:r>
            <a:endParaRPr lang="ru-RU" sz="2000" b="0" strike="noStrike" spc="-1">
              <a:latin typeface="Arial"/>
            </a:endParaRPr>
          </a:p>
          <a:p>
            <a:pPr algn="just">
              <a:lnSpc>
                <a:spcPct val="100000"/>
              </a:lnSpc>
            </a:pPr>
            <a:r>
              <a:rPr lang="ru-RU" sz="2000" b="1" strike="noStrike" spc="-1">
                <a:solidFill>
                  <a:srgbClr val="FF0000"/>
                </a:solidFill>
                <a:latin typeface="Arial"/>
                <a:ea typeface="DejaVu Sans"/>
              </a:rPr>
              <a:t>3) антропогені чинники.</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CustomShape 1"/>
          <p:cNvSpPr/>
          <p:nvPr/>
        </p:nvSpPr>
        <p:spPr>
          <a:xfrm>
            <a:off x="880920" y="671400"/>
            <a:ext cx="10926720" cy="58831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FF0000"/>
                </a:solidFill>
                <a:latin typeface="Arial"/>
                <a:ea typeface="DejaVu Sans"/>
              </a:rPr>
              <a:t>Серед приведених кліматоутворюючих факторів основними є три:</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Arial"/>
                <a:ea typeface="DejaVu Sans"/>
              </a:rPr>
              <a:t>- сонячна радіація, що забезпечує надходження на землю світла, тепла та ультрафіолету;</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Arial"/>
                <a:ea typeface="DejaVu Sans"/>
              </a:rPr>
              <a:t>- атмосферна циркуляція, з якою пов’язано перенесення</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Arial"/>
                <a:ea typeface="DejaVu Sans"/>
              </a:rPr>
              <a:t>повітряних мас в атмосферних вихорах (циклонах і антициклонах) і наявність зон розподілу повітряних мас (атмосферних фронтів);</a:t>
            </a:r>
            <a:endParaRPr lang="ru-RU" sz="2000" b="0" strike="noStrike" spc="-1">
              <a:latin typeface="Arial"/>
            </a:endParaRPr>
          </a:p>
          <a:p>
            <a:pPr indent="-216000" algn="just">
              <a:lnSpc>
                <a:spcPct val="100000"/>
              </a:lnSpc>
              <a:buClr>
                <a:srgbClr val="000000"/>
              </a:buClr>
              <a:buFont typeface="Wingdings" charset="2"/>
              <a:buChar char=""/>
            </a:pPr>
            <a:r>
              <a:rPr lang="ru-RU" sz="2000" b="1" strike="noStrike" spc="-1">
                <a:solidFill>
                  <a:srgbClr val="000000"/>
                </a:solidFill>
                <a:latin typeface="Arial"/>
                <a:ea typeface="DejaVu Sans"/>
              </a:rPr>
              <a:t>- підстилаюча поверхня, що визначає перерозподіл сонячної радіації і атмосферної циркуляції залежно від характеру земної поверхні.</a:t>
            </a:r>
            <a:endParaRPr lang="ru-RU" sz="2000" b="0" strike="noStrike" spc="-1">
              <a:latin typeface="Arial"/>
            </a:endParaRPr>
          </a:p>
          <a:p>
            <a:pPr algn="just">
              <a:lnSpc>
                <a:spcPct val="100000"/>
              </a:lnSpc>
            </a:pPr>
            <a:endParaRPr lang="ru-RU" sz="2000" b="0" strike="noStrike" spc="-1">
              <a:latin typeface="Arial"/>
            </a:endParaRPr>
          </a:p>
          <a:p>
            <a:pPr algn="just">
              <a:lnSpc>
                <a:spcPct val="100000"/>
              </a:lnSpc>
            </a:pPr>
            <a:r>
              <a:rPr lang="ru-RU" sz="2000" b="1" strike="noStrike" spc="-1">
                <a:solidFill>
                  <a:srgbClr val="FF0000"/>
                </a:solidFill>
                <a:latin typeface="Arial"/>
                <a:ea typeface="DejaVu Sans"/>
              </a:rPr>
              <a:t>Куляста форма Землі </a:t>
            </a:r>
            <a:r>
              <a:rPr lang="ru-RU" sz="2000" b="1" strike="noStrike" spc="-1">
                <a:solidFill>
                  <a:srgbClr val="000000"/>
                </a:solidFill>
                <a:latin typeface="Arial"/>
                <a:ea typeface="DejaVu Sans"/>
              </a:rPr>
              <a:t>визначає відмінності клімату залежно від географічної широти, а похиле положення осі обертання Землі — </a:t>
            </a:r>
            <a:r>
              <a:rPr lang="ru-RU" sz="2000" b="1" strike="noStrike" spc="-1">
                <a:solidFill>
                  <a:srgbClr val="FF0000"/>
                </a:solidFill>
                <a:latin typeface="Arial"/>
                <a:ea typeface="DejaVu Sans"/>
              </a:rPr>
              <a:t>сезонність клімату</a:t>
            </a:r>
            <a:r>
              <a:rPr lang="ru-RU" sz="2000" b="1" strike="noStrike" spc="-1">
                <a:solidFill>
                  <a:srgbClr val="000000"/>
                </a:solidFill>
                <a:latin typeface="Arial"/>
                <a:ea typeface="DejaVu Sans"/>
              </a:rPr>
              <a:t>. </a:t>
            </a:r>
            <a:endParaRPr lang="ru-RU" sz="2000" b="0" strike="noStrike" spc="-1">
              <a:latin typeface="Arial"/>
            </a:endParaRPr>
          </a:p>
          <a:p>
            <a:pPr algn="just">
              <a:lnSpc>
                <a:spcPct val="100000"/>
              </a:lnSpc>
            </a:pPr>
            <a:r>
              <a:rPr lang="ru-RU" sz="2000" b="1" strike="noStrike" spc="-1">
                <a:solidFill>
                  <a:srgbClr val="FF0000"/>
                </a:solidFill>
                <a:latin typeface="Arial"/>
                <a:ea typeface="DejaVu Sans"/>
              </a:rPr>
              <a:t>Циркуляція повітряних мас</a:t>
            </a:r>
            <a:r>
              <a:rPr lang="ru-RU" sz="2000" b="1" strike="noStrike" spc="-1">
                <a:solidFill>
                  <a:srgbClr val="000000"/>
                </a:solidFill>
                <a:latin typeface="Arial"/>
                <a:ea typeface="DejaVu Sans"/>
              </a:rPr>
              <a:t> в атмосфері впливає на режим опадів і географію їх розподілу, температуру повітря.</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Для характеристики клімату важливо знати, як в даному місці розподіляються суша і море. </a:t>
            </a:r>
            <a:endParaRPr lang="ru-RU" sz="2000" b="0" strike="noStrike" spc="-1">
              <a:latin typeface="Arial"/>
            </a:endParaRPr>
          </a:p>
          <a:p>
            <a:pPr algn="just">
              <a:lnSpc>
                <a:spcPct val="100000"/>
              </a:lnSpc>
            </a:pPr>
            <a:r>
              <a:rPr lang="ru-RU" sz="2000" b="1" strike="noStrike" spc="-1">
                <a:solidFill>
                  <a:srgbClr val="FF0000"/>
                </a:solidFill>
                <a:latin typeface="Arial"/>
                <a:ea typeface="DejaVu Sans"/>
              </a:rPr>
              <a:t>Віддаленість від берегів океану углиб материків </a:t>
            </a:r>
            <a:r>
              <a:rPr lang="ru-RU" sz="2000" b="1" strike="noStrike" spc="-1">
                <a:solidFill>
                  <a:srgbClr val="000000"/>
                </a:solidFill>
                <a:latin typeface="Arial"/>
                <a:ea typeface="DejaVu Sans"/>
              </a:rPr>
              <a:t>(територій) відбивається на режимі температури, вологості, опадів, визначає ступінь континентальності даного клімату.</a:t>
            </a:r>
            <a:endParaRPr lang="ru-RU" sz="2000" b="0" strike="noStrike" spc="-1">
              <a:latin typeface="Arial"/>
            </a:endParaRPr>
          </a:p>
          <a:p>
            <a:pPr algn="just">
              <a:lnSpc>
                <a:spcPct val="100000"/>
              </a:lnSpc>
            </a:pP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CustomShape 1"/>
          <p:cNvSpPr/>
          <p:nvPr/>
        </p:nvSpPr>
        <p:spPr>
          <a:xfrm>
            <a:off x="595440" y="214200"/>
            <a:ext cx="11143800" cy="64936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i="1" strike="noStrike" spc="-1">
                <a:solidFill>
                  <a:srgbClr val="7030A0"/>
                </a:solidFill>
                <a:latin typeface="Arial"/>
                <a:ea typeface="DejaVu Sans"/>
              </a:rPr>
              <a:t>Приблизно один раз в десять років всі лісові угіддя країни піддаються таксаційній оцінці, яка складається з наступних елементів:</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 номер кварталу;</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 номер наділу;</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 займана ними площа;</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 перелік основних деревних порід, їх процентний вміст; </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 вік деревостою (у роках);</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 висота деревостою (м);</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 бонітет – умовний показник якісної оцінки лісу і його продуктивності;</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 підріст – молоді дерева;</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 підлісок – деревні породи «другого ярусу» і чагарники;</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 тип лісу;</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 санітарно-гігієнічна оцінка лісу (у балах);</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 естетична оцінка лісу (у балах).</a:t>
            </a:r>
            <a:endParaRPr lang="ru-RU" sz="2000" b="0" strike="noStrike" spc="-1">
              <a:latin typeface="Arial"/>
            </a:endParaRPr>
          </a:p>
          <a:p>
            <a:pPr algn="just">
              <a:lnSpc>
                <a:spcPct val="100000"/>
              </a:lnSpc>
            </a:pPr>
            <a:r>
              <a:rPr lang="ru-RU" sz="2000" b="1" i="1" strike="noStrike" spc="-1">
                <a:solidFill>
                  <a:srgbClr val="FF0000"/>
                </a:solidFill>
                <a:latin typeface="Arial"/>
                <a:ea typeface="DejaVu Sans"/>
              </a:rPr>
              <a:t>З точки зору рекреаційного лісовикористання найбільш важливими характеристиками є </a:t>
            </a:r>
            <a:r>
              <a:rPr lang="ru-RU" sz="2000" b="1" i="1" strike="noStrike" spc="-1">
                <a:solidFill>
                  <a:srgbClr val="002060"/>
                </a:solidFill>
                <a:latin typeface="Arial"/>
                <a:ea typeface="DejaVu Sans"/>
              </a:rPr>
              <a:t>лісистість, породний склад, бонітет, різноманітність ландшафтів, рослинного покриву, його ярусність, фітонцидність, естетичність пейзажів, частота їх змінюваності, заболоченість територій, рельєф, наявність грибних і ягідних місць, водойм, транспортна та пішохідна доступність, наявність елементів рекреаційного благоустрою, медико-географічні особливості району</a:t>
            </a:r>
            <a:r>
              <a:rPr lang="ru-RU" sz="2000" b="1" strike="noStrike" spc="-1">
                <a:solidFill>
                  <a:srgbClr val="000000"/>
                </a:solidFill>
                <a:latin typeface="Arial"/>
                <a:ea typeface="DejaVu Sans"/>
              </a:rPr>
              <a:t>.</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CustomShape 1"/>
          <p:cNvSpPr/>
          <p:nvPr/>
        </p:nvSpPr>
        <p:spPr>
          <a:xfrm>
            <a:off x="738000" y="500040"/>
            <a:ext cx="10929600" cy="54529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200" b="1" strike="noStrike" spc="-1">
                <a:solidFill>
                  <a:srgbClr val="FF0000"/>
                </a:solidFill>
                <a:latin typeface="Arial"/>
                <a:ea typeface="DejaVu Sans"/>
              </a:rPr>
              <a:t>Теплі течії </a:t>
            </a:r>
            <a:r>
              <a:rPr lang="ru-RU" sz="2200" b="1" strike="noStrike" spc="-1">
                <a:solidFill>
                  <a:srgbClr val="000000"/>
                </a:solidFill>
                <a:latin typeface="Arial"/>
                <a:ea typeface="DejaVu Sans"/>
              </a:rPr>
              <a:t>в морях і океанах сприяють підвищенню температури в прибережних районах суші і збільшенню кількості опадів. </a:t>
            </a:r>
            <a:endParaRPr lang="ru-RU" sz="2200" b="0" strike="noStrike" spc="-1">
              <a:latin typeface="Arial"/>
            </a:endParaRPr>
          </a:p>
          <a:p>
            <a:pPr algn="just">
              <a:lnSpc>
                <a:spcPct val="100000"/>
              </a:lnSpc>
            </a:pPr>
            <a:r>
              <a:rPr lang="ru-RU" sz="2200" b="1" strike="noStrike" spc="-1">
                <a:solidFill>
                  <a:srgbClr val="FF0000"/>
                </a:solidFill>
                <a:latin typeface="Arial"/>
                <a:ea typeface="DejaVu Sans"/>
              </a:rPr>
              <a:t>Холодні течії </a:t>
            </a:r>
            <a:r>
              <a:rPr lang="ru-RU" sz="2200" b="1" strike="noStrike" spc="-1">
                <a:solidFill>
                  <a:srgbClr val="000000"/>
                </a:solidFill>
                <a:latin typeface="Arial"/>
                <a:ea typeface="DejaVu Sans"/>
              </a:rPr>
              <a:t>знижують температуру на околицях материків і перешкоджають випаданню опадів.</a:t>
            </a:r>
            <a:endParaRPr lang="ru-RU" sz="2200" b="0" strike="noStrike" spc="-1">
              <a:latin typeface="Arial"/>
            </a:endParaRPr>
          </a:p>
          <a:p>
            <a:pPr algn="just">
              <a:lnSpc>
                <a:spcPct val="100000"/>
              </a:lnSpc>
            </a:pPr>
            <a:r>
              <a:rPr lang="ru-RU" sz="2200" b="1" strike="noStrike" spc="-1">
                <a:solidFill>
                  <a:srgbClr val="000000"/>
                </a:solidFill>
                <a:latin typeface="Arial"/>
                <a:ea typeface="DejaVu Sans"/>
              </a:rPr>
              <a:t>Значним є вплив на клімат і </a:t>
            </a:r>
            <a:r>
              <a:rPr lang="ru-RU" sz="2200" b="1" strike="noStrike" spc="-1">
                <a:solidFill>
                  <a:srgbClr val="FF0000"/>
                </a:solidFill>
                <a:latin typeface="Arial"/>
                <a:ea typeface="DejaVu Sans"/>
              </a:rPr>
              <a:t>рельєфу</a:t>
            </a:r>
            <a:r>
              <a:rPr lang="ru-RU" sz="2200" b="1" strike="noStrike" spc="-1">
                <a:solidFill>
                  <a:srgbClr val="000000"/>
                </a:solidFill>
                <a:latin typeface="Arial"/>
                <a:ea typeface="DejaVu Sans"/>
              </a:rPr>
              <a:t>. </a:t>
            </a:r>
            <a:endParaRPr lang="ru-RU" sz="2200" b="0" strike="noStrike" spc="-1">
              <a:latin typeface="Arial"/>
            </a:endParaRPr>
          </a:p>
          <a:p>
            <a:pPr algn="just">
              <a:lnSpc>
                <a:spcPct val="100000"/>
              </a:lnSpc>
            </a:pPr>
            <a:r>
              <a:rPr lang="ru-RU" sz="2200" b="1" i="1" strike="noStrike" spc="-1">
                <a:solidFill>
                  <a:srgbClr val="7030A0"/>
                </a:solidFill>
                <a:latin typeface="Arial"/>
                <a:ea typeface="DejaVu Sans"/>
              </a:rPr>
              <a:t>На клімат впливають: </a:t>
            </a:r>
            <a:r>
              <a:rPr lang="ru-RU" sz="2200" b="1" strike="noStrike" spc="-1">
                <a:solidFill>
                  <a:srgbClr val="000000"/>
                </a:solidFill>
                <a:latin typeface="Arial"/>
                <a:ea typeface="DejaVu Sans"/>
              </a:rPr>
              <a:t>висота місцевості над рівнем моря, напрями гірських хребтів, які є перешкодою для вітру і повітряних мас. Рівнини ж дозволяють повітряним масам безперешкодно проникати в сусідні райони. Клімат у великій мірі залежить і від характеру підстилаючої поверхні, під якою розуміють компоненти земної поверхні, що взаємодіють з атмосферою (ліс, ґрунт, сніг та інші компоненти).</a:t>
            </a:r>
            <a:endParaRPr lang="ru-RU" sz="2200" b="0" strike="noStrike" spc="-1">
              <a:latin typeface="Arial"/>
            </a:endParaRPr>
          </a:p>
          <a:p>
            <a:pPr algn="just">
              <a:lnSpc>
                <a:spcPct val="100000"/>
              </a:lnSpc>
            </a:pPr>
            <a:r>
              <a:rPr lang="ru-RU" sz="2200" b="1" strike="noStrike" spc="-1">
                <a:solidFill>
                  <a:srgbClr val="000000"/>
                </a:solidFill>
                <a:latin typeface="Arial"/>
                <a:ea typeface="DejaVu Sans"/>
              </a:rPr>
              <a:t>З розвитком людського суспільства з’явився новий чинник, що впливає на клімат планети, — </a:t>
            </a:r>
            <a:r>
              <a:rPr lang="ru-RU" sz="2200" b="1" strike="noStrike" spc="-1">
                <a:solidFill>
                  <a:srgbClr val="FF0000"/>
                </a:solidFill>
                <a:latin typeface="Arial"/>
                <a:ea typeface="DejaVu Sans"/>
              </a:rPr>
              <a:t>антропогенний</a:t>
            </a:r>
            <a:r>
              <a:rPr lang="ru-RU" sz="2200" b="1" strike="noStrike" spc="-1">
                <a:solidFill>
                  <a:srgbClr val="C00000"/>
                </a:solidFill>
                <a:latin typeface="Arial"/>
                <a:ea typeface="DejaVu Sans"/>
              </a:rPr>
              <a:t>.</a:t>
            </a:r>
            <a:r>
              <a:rPr lang="ru-RU" sz="2200" b="1" strike="noStrike" spc="-1">
                <a:solidFill>
                  <a:srgbClr val="000000"/>
                </a:solidFill>
                <a:latin typeface="Arial"/>
                <a:ea typeface="DejaVu Sans"/>
              </a:rPr>
              <a:t> У містах, наприклад, температура повітря вища, ніж в сільській місцевості. Запилення повітря сприяє утворенню туманів, хмар, що веде до скорочення тривалості сонячного освітлення і випадання опадів. </a:t>
            </a:r>
            <a:endParaRPr lang="ru-RU" sz="2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CustomShape 1"/>
          <p:cNvSpPr/>
          <p:nvPr/>
        </p:nvSpPr>
        <p:spPr>
          <a:xfrm>
            <a:off x="2160000" y="288000"/>
            <a:ext cx="672156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400" b="1" strike="noStrike" spc="-1">
                <a:solidFill>
                  <a:srgbClr val="FF0000"/>
                </a:solidFill>
                <a:latin typeface="Arial"/>
                <a:ea typeface="DejaVu Sans"/>
              </a:rPr>
              <a:t>2. Біоклімат. </a:t>
            </a:r>
            <a:endParaRPr lang="ru-RU" sz="2400" b="0" strike="noStrike" spc="-1">
              <a:latin typeface="Arial"/>
            </a:endParaRPr>
          </a:p>
        </p:txBody>
      </p:sp>
      <p:sp>
        <p:nvSpPr>
          <p:cNvPr id="410" name="CustomShape 2"/>
          <p:cNvSpPr/>
          <p:nvPr/>
        </p:nvSpPr>
        <p:spPr>
          <a:xfrm>
            <a:off x="523800" y="857160"/>
            <a:ext cx="11286720" cy="55789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FF0000"/>
                </a:solidFill>
                <a:latin typeface="Arial"/>
                <a:ea typeface="DejaVu Sans"/>
              </a:rPr>
              <a:t>Режим сонячної радіації. </a:t>
            </a:r>
            <a:r>
              <a:rPr lang="ru-RU" sz="2000" b="1" strike="noStrike" spc="-1">
                <a:solidFill>
                  <a:srgbClr val="000000"/>
                </a:solidFill>
                <a:latin typeface="Arial"/>
                <a:ea typeface="DejaVu Sans"/>
              </a:rPr>
              <a:t>У оцінках впливу погоди і клімату на організм людини виходять перш за все з характеристики його теплообміну, виділяючи відповідно </a:t>
            </a:r>
            <a:r>
              <a:rPr lang="ru-RU" sz="2000" b="1" i="1" strike="noStrike" spc="-1">
                <a:solidFill>
                  <a:srgbClr val="FF0000"/>
                </a:solidFill>
                <a:latin typeface="Arial"/>
                <a:ea typeface="DejaVu Sans"/>
              </a:rPr>
              <a:t>комфортну</a:t>
            </a:r>
            <a:r>
              <a:rPr lang="ru-RU" sz="2000" b="1" strike="noStrike" spc="-1">
                <a:solidFill>
                  <a:srgbClr val="000000"/>
                </a:solidFill>
                <a:latin typeface="Arial"/>
                <a:ea typeface="DejaVu Sans"/>
              </a:rPr>
              <a:t>, </a:t>
            </a:r>
            <a:r>
              <a:rPr lang="ru-RU" sz="2000" b="1" i="1" strike="noStrike" spc="-1">
                <a:solidFill>
                  <a:srgbClr val="FF0000"/>
                </a:solidFill>
                <a:latin typeface="Arial"/>
                <a:ea typeface="DejaVu Sans"/>
              </a:rPr>
              <a:t>субкомфортну</a:t>
            </a:r>
            <a:r>
              <a:rPr lang="ru-RU" sz="2000" b="1" strike="noStrike" spc="-1">
                <a:solidFill>
                  <a:srgbClr val="000000"/>
                </a:solidFill>
                <a:latin typeface="Arial"/>
                <a:ea typeface="DejaVu Sans"/>
              </a:rPr>
              <a:t> (відносно сприятливу) і </a:t>
            </a:r>
            <a:r>
              <a:rPr lang="ru-RU" sz="2000" b="1" i="1" strike="noStrike" spc="-1">
                <a:solidFill>
                  <a:srgbClr val="FF0000"/>
                </a:solidFill>
                <a:latin typeface="Arial"/>
                <a:ea typeface="DejaVu Sans"/>
              </a:rPr>
              <a:t>дискомфортну </a:t>
            </a:r>
            <a:r>
              <a:rPr lang="ru-RU" sz="2000" b="1" strike="noStrike" spc="-1">
                <a:solidFill>
                  <a:srgbClr val="000000"/>
                </a:solidFill>
                <a:latin typeface="Arial"/>
                <a:ea typeface="DejaVu Sans"/>
              </a:rPr>
              <a:t>(несприятливу) погоду. Застосовуються різні методи розрахунку теплового балансу організму і ряд комплексних чинників, що характеризують вплив погоди на людину (індекс суворості Р. Бодмана, еквівалентно-ефективні температури та інші).</a:t>
            </a:r>
            <a:endParaRPr lang="ru-RU" sz="2000" b="0" strike="noStrike" spc="-1">
              <a:latin typeface="Arial"/>
            </a:endParaRPr>
          </a:p>
          <a:p>
            <a:pPr algn="just">
              <a:lnSpc>
                <a:spcPct val="100000"/>
              </a:lnSpc>
            </a:pPr>
            <a:r>
              <a:rPr lang="ru-RU" sz="2000" b="1" i="1" strike="noStrike" spc="-1">
                <a:solidFill>
                  <a:srgbClr val="7030A0"/>
                </a:solidFill>
                <a:latin typeface="Arial"/>
                <a:ea typeface="DejaVu Sans"/>
              </a:rPr>
              <a:t>Тепловідчуття людини визначається сукупною дією: </a:t>
            </a:r>
            <a:r>
              <a:rPr lang="ru-RU" sz="2000" b="1" strike="noStrike" spc="-1">
                <a:solidFill>
                  <a:srgbClr val="000000"/>
                </a:solidFill>
                <a:latin typeface="Arial"/>
                <a:ea typeface="DejaVu Sans"/>
              </a:rPr>
              <a:t>1) температури; 2) вологості повітря; 3) швидкості вітру. У зимовий період тепловідчуття оцінюється умовними температурами за </a:t>
            </a:r>
            <a:r>
              <a:rPr lang="ru-RU" sz="2000" b="1" strike="noStrike" spc="-1">
                <a:solidFill>
                  <a:srgbClr val="FF0000"/>
                </a:solidFill>
                <a:latin typeface="Arial"/>
                <a:ea typeface="DejaVu Sans"/>
              </a:rPr>
              <a:t>методом Арнольді</a:t>
            </a:r>
            <a:r>
              <a:rPr lang="ru-RU" sz="2000" b="1" strike="noStrike" spc="-1">
                <a:solidFill>
                  <a:srgbClr val="000000"/>
                </a:solidFill>
                <a:latin typeface="Arial"/>
                <a:ea typeface="DejaVu Sans"/>
              </a:rPr>
              <a:t>, згідно якому швидкість вітру, рівна 1 м/с, знижує тепловідчуття людини на 2 градуси. Вологість повітря за цим методом до уваги не береться.</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У літній період тепловідчуття людини визначають за </a:t>
            </a:r>
            <a:r>
              <a:rPr lang="ru-RU" sz="2000" b="1" strike="noStrike" spc="-1">
                <a:solidFill>
                  <a:srgbClr val="FF0000"/>
                </a:solidFill>
                <a:latin typeface="Arial"/>
                <a:ea typeface="DejaVu Sans"/>
              </a:rPr>
              <a:t>ефективними (ЕТ) </a:t>
            </a:r>
            <a:r>
              <a:rPr lang="ru-RU" sz="2000" b="1" strike="noStrike" spc="-1">
                <a:solidFill>
                  <a:srgbClr val="000000"/>
                </a:solidFill>
                <a:latin typeface="Arial"/>
                <a:ea typeface="DejaVu Sans"/>
              </a:rPr>
              <a:t>та </a:t>
            </a:r>
            <a:r>
              <a:rPr lang="ru-RU" sz="2000" b="1" strike="noStrike" spc="-1">
                <a:solidFill>
                  <a:srgbClr val="FF0000"/>
                </a:solidFill>
                <a:latin typeface="Arial"/>
                <a:ea typeface="DejaVu Sans"/>
              </a:rPr>
              <a:t>еквівалентно-ефективними температурами (ЕЕТ)</a:t>
            </a:r>
            <a:r>
              <a:rPr lang="ru-RU" sz="2000" b="1" strike="noStrike" spc="-1">
                <a:solidFill>
                  <a:srgbClr val="000000"/>
                </a:solidFill>
                <a:latin typeface="Arial"/>
                <a:ea typeface="DejaVu Sans"/>
              </a:rPr>
              <a:t>, в яких враховують всі три компоненти тепловідчуття. Вони розраховуються по двом шкалам:</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 </a:t>
            </a:r>
            <a:r>
              <a:rPr lang="ru-RU" sz="2000" b="1" strike="noStrike" spc="-1">
                <a:solidFill>
                  <a:srgbClr val="FF0000"/>
                </a:solidFill>
                <a:latin typeface="Arial"/>
                <a:ea typeface="DejaVu Sans"/>
              </a:rPr>
              <a:t>нормальна шкала </a:t>
            </a:r>
            <a:r>
              <a:rPr lang="ru-RU" sz="2000" b="1" strike="noStrike" spc="-1">
                <a:solidFill>
                  <a:srgbClr val="000000"/>
                </a:solidFill>
                <a:latin typeface="Arial"/>
                <a:ea typeface="DejaVu Sans"/>
              </a:rPr>
              <a:t>– тепловідчуття по погоді вдягненої людини на відпочинку, що виконує легке навантаження;</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 </a:t>
            </a:r>
            <a:r>
              <a:rPr lang="ru-RU" sz="2000" b="1" strike="noStrike" spc="-1">
                <a:solidFill>
                  <a:srgbClr val="FF0000"/>
                </a:solidFill>
                <a:latin typeface="Arial"/>
                <a:ea typeface="DejaVu Sans"/>
              </a:rPr>
              <a:t>основна шкала </a:t>
            </a:r>
            <a:r>
              <a:rPr lang="ru-RU" sz="2000" b="1" strike="noStrike" spc="-1">
                <a:solidFill>
                  <a:srgbClr val="000000"/>
                </a:solidFill>
                <a:latin typeface="Arial"/>
                <a:ea typeface="DejaVu Sans"/>
              </a:rPr>
              <a:t>– тепловідчуття голої людини при прийомі повітряної ванни на відкритій і закритій ділянках місцевості.</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CustomShape 1"/>
          <p:cNvSpPr/>
          <p:nvPr/>
        </p:nvSpPr>
        <p:spPr>
          <a:xfrm>
            <a:off x="738000" y="432000"/>
            <a:ext cx="10858320" cy="560736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000000"/>
                </a:solidFill>
                <a:latin typeface="Arial"/>
                <a:ea typeface="DejaVu Sans"/>
              </a:rPr>
              <a:t>Розраховують ЕТ і ЕЕТ по </a:t>
            </a:r>
            <a:r>
              <a:rPr lang="ru-RU" sz="1800" b="1" strike="noStrike" spc="-1">
                <a:solidFill>
                  <a:srgbClr val="FF0000"/>
                </a:solidFill>
                <a:latin typeface="Arial"/>
                <a:ea typeface="DejaVu Sans"/>
              </a:rPr>
              <a:t>номограмах</a:t>
            </a:r>
            <a:r>
              <a:rPr lang="ru-RU" sz="1800" b="1" strike="noStrike" spc="-1">
                <a:solidFill>
                  <a:srgbClr val="000000"/>
                </a:solidFill>
                <a:latin typeface="Arial"/>
                <a:ea typeface="DejaVu Sans"/>
              </a:rPr>
              <a:t>, в яких за лівою шкалою ординат відкладена температура повітря, по правій – температура змоченого термометра, яка визначається за вологістю повітря по психрометричним таблицям. Крива показує швидкість вітру.</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Тепловідчуття при прийомі сонячних ванн визначається радіаційними еквівалентно ефективними температурами (РЕЕТ), які на 6 градусів вище ЕЕТ.</a:t>
            </a:r>
            <a:endParaRPr lang="ru-RU" sz="1800" b="0" strike="noStrike" spc="-1">
              <a:latin typeface="Arial"/>
            </a:endParaRPr>
          </a:p>
          <a:p>
            <a:pPr algn="just">
              <a:lnSpc>
                <a:spcPct val="100000"/>
              </a:lnSpc>
            </a:pPr>
            <a:r>
              <a:rPr lang="ru-RU" sz="2000" b="1" strike="noStrike" spc="-1">
                <a:solidFill>
                  <a:srgbClr val="FF0000"/>
                </a:solidFill>
                <a:latin typeface="Arial"/>
                <a:ea typeface="DejaVu Sans"/>
              </a:rPr>
              <a:t>Тепловідчуття в літній період підрозділяється на </a:t>
            </a:r>
            <a:r>
              <a:rPr lang="ru-RU" sz="1800" b="1" strike="noStrike" spc="-1">
                <a:solidFill>
                  <a:srgbClr val="FF0000"/>
                </a:solidFill>
                <a:latin typeface="Arial"/>
                <a:ea typeface="DejaVu Sans"/>
              </a:rPr>
              <a:t>:</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 холодне – ЕЕТ менше 8 градусів;</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 прохолодне – ЕЕТ 8-16 градусів;</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 комфортне – ЕЕТ 17-22 градуси;</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 перегрів – ЕЕТ більше 22 градусів.</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Для рекреації важливо враховувати як </a:t>
            </a:r>
            <a:r>
              <a:rPr lang="ru-RU" sz="1800" b="1" strike="noStrike" spc="-1">
                <a:solidFill>
                  <a:srgbClr val="FF0000"/>
                </a:solidFill>
                <a:latin typeface="Arial"/>
                <a:ea typeface="DejaVu Sans"/>
              </a:rPr>
              <a:t>термічний дискомфорт перегріву в літній період</a:t>
            </a:r>
            <a:r>
              <a:rPr lang="ru-RU" sz="1800" b="1" strike="noStrike" spc="-1">
                <a:solidFill>
                  <a:srgbClr val="000000"/>
                </a:solidFill>
                <a:latin typeface="Arial"/>
                <a:ea typeface="DejaVu Sans"/>
              </a:rPr>
              <a:t>, так і </a:t>
            </a:r>
            <a:r>
              <a:rPr lang="ru-RU" sz="1800" b="1" strike="noStrike" spc="-1">
                <a:solidFill>
                  <a:srgbClr val="FF0000"/>
                </a:solidFill>
                <a:latin typeface="Arial"/>
                <a:ea typeface="DejaVu Sans"/>
              </a:rPr>
              <a:t>переохолодження в зимовий</a:t>
            </a:r>
            <a:r>
              <a:rPr lang="ru-RU" sz="1800" b="1" strike="noStrike" spc="-1">
                <a:solidFill>
                  <a:srgbClr val="000000"/>
                </a:solidFill>
                <a:latin typeface="Arial"/>
                <a:ea typeface="DejaVu Sans"/>
              </a:rPr>
              <a:t>. Для оцінки ступеня сприятливості жаркої і теплої погоди в теплий період року використовують показники величини потовиділення і температури поверхні тіла; для визначення ступеня холодового дискомфорту в зимовий період запропонована температура, що враховує температуру повітря, швидкість вітру, величину сонячної радіації і вологість повітря. У результаті визначаються зони комфорту, в межах яких навантаження на терморегуляторні механізми є мінімальним, що забезпечує нормальне функціонування організму.</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Для оцінки дії холодових процедур (повітряні ванни, морські купання) введений такий показник, як </a:t>
            </a:r>
            <a:r>
              <a:rPr lang="ru-RU" sz="1800" b="1" strike="noStrike" spc="-1">
                <a:solidFill>
                  <a:srgbClr val="FF0000"/>
                </a:solidFill>
                <a:latin typeface="Arial"/>
                <a:ea typeface="DejaVu Sans"/>
              </a:rPr>
              <a:t>«холодове навантаження».  </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Изображение1" descr="http://ok-t.ru/life-prog/baza2/198031248748.files/image0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576" y="332656"/>
            <a:ext cx="6624736" cy="632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9336360" y="1992968"/>
            <a:ext cx="2255912" cy="2677656"/>
          </a:xfrm>
          <a:prstGeom prst="rect">
            <a:avLst/>
          </a:prstGeom>
        </p:spPr>
        <p:txBody>
          <a:bodyPr wrap="square">
            <a:spAutoFit/>
          </a:bodyPr>
          <a:lstStyle/>
          <a:p>
            <a:pPr algn="ctr"/>
            <a:r>
              <a:rPr lang="ru-RU" sz="2400" b="1" dirty="0" err="1">
                <a:latin typeface="Times New Roman" panose="02020603050405020304" pitchFamily="18" charset="0"/>
                <a:ea typeface="Times New Roman" panose="02020603050405020304" pitchFamily="18" charset="0"/>
              </a:rPr>
              <a:t>Номограма</a:t>
            </a:r>
            <a:r>
              <a:rPr lang="ru-RU" sz="2400" b="1" dirty="0">
                <a:latin typeface="Times New Roman" panose="02020603050405020304" pitchFamily="18" charset="0"/>
                <a:ea typeface="Times New Roman" panose="02020603050405020304" pitchFamily="18" charset="0"/>
              </a:rPr>
              <a:t> для </a:t>
            </a:r>
            <a:r>
              <a:rPr lang="ru-RU" sz="2400" b="1" dirty="0" err="1">
                <a:latin typeface="Times New Roman" panose="02020603050405020304" pitchFamily="18" charset="0"/>
                <a:ea typeface="Times New Roman" panose="02020603050405020304" pitchFamily="18" charset="0"/>
              </a:rPr>
              <a:t>визначення</a:t>
            </a:r>
            <a:r>
              <a:rPr lang="ru-RU" sz="2400" b="1" dirty="0">
                <a:latin typeface="Times New Roman" panose="02020603050405020304" pitchFamily="18" charset="0"/>
                <a:ea typeface="Times New Roman" panose="02020603050405020304" pitchFamily="18" charset="0"/>
              </a:rPr>
              <a:t> </a:t>
            </a:r>
            <a:r>
              <a:rPr lang="ru-RU" sz="2400" b="1" dirty="0" err="1">
                <a:latin typeface="Times New Roman" panose="02020603050405020304" pitchFamily="18" charset="0"/>
                <a:ea typeface="Times New Roman" panose="02020603050405020304" pitchFamily="18" charset="0"/>
              </a:rPr>
              <a:t>ефективної</a:t>
            </a:r>
            <a:r>
              <a:rPr lang="ru-RU" sz="2400" b="1" dirty="0">
                <a:latin typeface="Times New Roman" panose="02020603050405020304" pitchFamily="18" charset="0"/>
                <a:ea typeface="Times New Roman" panose="02020603050405020304" pitchFamily="18" charset="0"/>
              </a:rPr>
              <a:t> і </a:t>
            </a:r>
            <a:r>
              <a:rPr lang="ru-RU" sz="2400" b="1" dirty="0" err="1">
                <a:latin typeface="Times New Roman" panose="02020603050405020304" pitchFamily="18" charset="0"/>
                <a:ea typeface="Times New Roman" panose="02020603050405020304" pitchFamily="18" charset="0"/>
              </a:rPr>
              <a:t>еквівалентно-ефективної</a:t>
            </a:r>
            <a:r>
              <a:rPr lang="ru-RU" sz="2400" b="1" dirty="0">
                <a:latin typeface="Times New Roman" panose="02020603050405020304" pitchFamily="18" charset="0"/>
                <a:ea typeface="Times New Roman" panose="02020603050405020304" pitchFamily="18" charset="0"/>
              </a:rPr>
              <a:t> температур</a:t>
            </a:r>
            <a:endParaRPr lang="ru-RU"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CustomShape 1"/>
          <p:cNvSpPr/>
          <p:nvPr/>
        </p:nvSpPr>
        <p:spPr>
          <a:xfrm>
            <a:off x="309600" y="132480"/>
            <a:ext cx="11644200" cy="63997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FF0000"/>
                </a:solidFill>
                <a:latin typeface="Arial"/>
                <a:ea typeface="DejaVu Sans"/>
              </a:rPr>
              <a:t>Атмосферна циркуляція. Вітровий режим. Режим вологості та опадів.</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Загальна циркуляція атмосфери (переміщення повітряних мас над поверхнею землі) визначається зонами високого (антициклон) і низького (циклон) атмосферного тиску. Перехідна зона між суміжними повітряними масами називається атмосферним фронтом. З їх проходженням пов'язані контрастні зміни погоди, температури, що супроводжуються перепадами вологості, тиску повітря, змінами швидкості та напряму вітру, випаданням опадів й іншими дискомфортними явищами. Відмічено, що будь-яка людина є </a:t>
            </a:r>
            <a:r>
              <a:rPr lang="ru-RU" sz="1800" b="1" strike="noStrike" spc="-1">
                <a:solidFill>
                  <a:srgbClr val="FF0000"/>
                </a:solidFill>
                <a:latin typeface="Arial"/>
                <a:ea typeface="DejaVu Sans"/>
              </a:rPr>
              <a:t>метеозалежною</a:t>
            </a:r>
            <a:r>
              <a:rPr lang="ru-RU" sz="1800" b="1" strike="noStrike" spc="-1">
                <a:solidFill>
                  <a:srgbClr val="000000"/>
                </a:solidFill>
                <a:latin typeface="Arial"/>
                <a:ea typeface="DejaVu Sans"/>
              </a:rPr>
              <a:t>, хоча ця залежність виявляється у кожного різною мірою</a:t>
            </a:r>
            <a:r>
              <a:rPr lang="ru-RU" sz="1800" b="1" i="1" strike="noStrike" spc="-1">
                <a:solidFill>
                  <a:srgbClr val="FF0000"/>
                </a:solidFill>
                <a:latin typeface="Arial"/>
                <a:ea typeface="DejaVu Sans"/>
              </a:rPr>
              <a:t>. В цілому існує середня порогова метеочутливість людини:</a:t>
            </a:r>
            <a:endParaRPr lang="ru-RU" sz="1800" b="0" strike="noStrike" spc="-1">
              <a:latin typeface="Arial"/>
            </a:endParaRPr>
          </a:p>
          <a:p>
            <a:pPr marL="343080" indent="-342720" algn="just">
              <a:lnSpc>
                <a:spcPct val="100000"/>
              </a:lnSpc>
              <a:buClr>
                <a:srgbClr val="000000"/>
              </a:buClr>
              <a:buFont typeface="Wingdings" charset="2"/>
              <a:buChar char=""/>
            </a:pPr>
            <a:r>
              <a:rPr lang="ru-RU" sz="1800" b="1" strike="noStrike" spc="-1">
                <a:solidFill>
                  <a:srgbClr val="000000"/>
                </a:solidFill>
                <a:latin typeface="Arial"/>
                <a:ea typeface="DejaVu Sans"/>
              </a:rPr>
              <a:t>- перепад температури в 6 град, в добу;</a:t>
            </a:r>
            <a:endParaRPr lang="ru-RU" sz="1800" b="0" strike="noStrike" spc="-1">
              <a:latin typeface="Arial"/>
            </a:endParaRPr>
          </a:p>
          <a:p>
            <a:pPr marL="343080" indent="-342720" algn="just">
              <a:lnSpc>
                <a:spcPct val="100000"/>
              </a:lnSpc>
              <a:buClr>
                <a:srgbClr val="000000"/>
              </a:buClr>
              <a:buFont typeface="Wingdings" charset="2"/>
              <a:buChar char=""/>
            </a:pPr>
            <a:r>
              <a:rPr lang="ru-RU" sz="1800" b="1" strike="noStrike" spc="-1">
                <a:solidFill>
                  <a:srgbClr val="000000"/>
                </a:solidFill>
                <a:latin typeface="Arial"/>
                <a:ea typeface="DejaVu Sans"/>
              </a:rPr>
              <a:t>- перепад атмосферного тиску в 5 мб за добу;</a:t>
            </a:r>
            <a:endParaRPr lang="ru-RU" sz="1800" b="0" strike="noStrike" spc="-1">
              <a:latin typeface="Arial"/>
            </a:endParaRPr>
          </a:p>
          <a:p>
            <a:pPr marL="343080" indent="-342720" algn="just">
              <a:lnSpc>
                <a:spcPct val="100000"/>
              </a:lnSpc>
              <a:buClr>
                <a:srgbClr val="000000"/>
              </a:buClr>
              <a:buFont typeface="Wingdings" charset="2"/>
              <a:buChar char=""/>
            </a:pPr>
            <a:r>
              <a:rPr lang="ru-RU" sz="1800" b="1" strike="noStrike" spc="-1">
                <a:solidFill>
                  <a:srgbClr val="000000"/>
                </a:solidFill>
                <a:latin typeface="Arial"/>
                <a:ea typeface="DejaVu Sans"/>
              </a:rPr>
              <a:t>- перепад вмісту кисню в повітрі на 5 г/м2.</a:t>
            </a:r>
            <a:endParaRPr lang="ru-RU" sz="1800" b="0" strike="noStrike" spc="-1">
              <a:latin typeface="Arial"/>
            </a:endParaRPr>
          </a:p>
          <a:p>
            <a:pPr algn="just">
              <a:lnSpc>
                <a:spcPct val="100000"/>
              </a:lnSpc>
            </a:pPr>
            <a:r>
              <a:rPr lang="ru-RU" sz="1800" b="1" strike="noStrike" spc="-1">
                <a:solidFill>
                  <a:srgbClr val="FF0000"/>
                </a:solidFill>
                <a:latin typeface="Arial"/>
                <a:ea typeface="DejaVu Sans"/>
              </a:rPr>
              <a:t>Вітровий режим. </a:t>
            </a:r>
            <a:r>
              <a:rPr lang="ru-RU" sz="1800" b="1" strike="noStrike" spc="-1">
                <a:solidFill>
                  <a:srgbClr val="000000"/>
                </a:solidFill>
                <a:latin typeface="Arial"/>
                <a:ea typeface="DejaVu Sans"/>
              </a:rPr>
              <a:t>Вітер характеризується швидкістю і напрямом. Швидкість вітру виражається в м/с, км/ч і балах. Існує оцінка швидкості вітру в балах по дії, яку вітер проводить на земній поверхні. Ця система запропонована англійським адміралом </a:t>
            </a:r>
            <a:r>
              <a:rPr lang="ru-RU" sz="1800" b="1" i="1" strike="noStrike" spc="-1">
                <a:solidFill>
                  <a:srgbClr val="000000"/>
                </a:solidFill>
                <a:latin typeface="Arial"/>
                <a:ea typeface="DejaVu Sans"/>
              </a:rPr>
              <a:t>Ф. Бофортом </a:t>
            </a:r>
            <a:r>
              <a:rPr lang="ru-RU" sz="1800" b="1" strike="noStrike" spc="-1">
                <a:solidFill>
                  <a:srgbClr val="000000"/>
                </a:solidFill>
                <a:latin typeface="Arial"/>
                <a:ea typeface="DejaVu Sans"/>
              </a:rPr>
              <a:t>і називається шкалою Бофорта. Швидкість вітру змінюється в широких межах від повного штилю (0—0,5 м/с), до шторму (більше 15—20 м/с) і урагану (більше 30 м/с).</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З вітровим режимом пов’язана дія повітряного потоку на організм людини на рівні людського росту. У зв’язку з цим умови підрозділяються на:</a:t>
            </a:r>
            <a:endParaRPr lang="ru-RU" sz="1800" b="0" strike="noStrike" spc="-1">
              <a:latin typeface="Arial"/>
            </a:endParaRPr>
          </a:p>
          <a:p>
            <a:pPr indent="-342720" algn="just">
              <a:lnSpc>
                <a:spcPct val="100000"/>
              </a:lnSpc>
              <a:buClr>
                <a:srgbClr val="000000"/>
              </a:buClr>
              <a:buFont typeface="Wingdings" charset="2"/>
              <a:buChar char=""/>
            </a:pPr>
            <a:r>
              <a:rPr lang="ru-RU" sz="1800" b="1" strike="noStrike" spc="-1">
                <a:solidFill>
                  <a:srgbClr val="000000"/>
                </a:solidFill>
                <a:latin typeface="Arial"/>
                <a:ea typeface="DejaVu Sans"/>
              </a:rPr>
              <a:t>- аеростатичні - штиль (0 м/с);</a:t>
            </a:r>
            <a:endParaRPr lang="ru-RU" sz="1800" b="0" strike="noStrike" spc="-1">
              <a:latin typeface="Arial"/>
            </a:endParaRPr>
          </a:p>
          <a:p>
            <a:pPr indent="-342720" algn="just">
              <a:lnSpc>
                <a:spcPct val="100000"/>
              </a:lnSpc>
              <a:buClr>
                <a:srgbClr val="000000"/>
              </a:buClr>
              <a:buFont typeface="Wingdings" charset="2"/>
              <a:buChar char=""/>
            </a:pPr>
            <a:r>
              <a:rPr lang="ru-RU" sz="1800" b="1" strike="noStrike" spc="-1">
                <a:solidFill>
                  <a:srgbClr val="000000"/>
                </a:solidFill>
                <a:latin typeface="Arial"/>
                <a:ea typeface="DejaVu Sans"/>
              </a:rPr>
              <a:t>- слабо динамічні - менше 1 м/с (тихий вітер);</a:t>
            </a:r>
            <a:endParaRPr lang="ru-RU" sz="1800" b="0" strike="noStrike" spc="-1">
              <a:latin typeface="Arial"/>
            </a:endParaRPr>
          </a:p>
          <a:p>
            <a:pPr indent="-342720" algn="just">
              <a:lnSpc>
                <a:spcPct val="100000"/>
              </a:lnSpc>
              <a:buClr>
                <a:srgbClr val="000000"/>
              </a:buClr>
              <a:buFont typeface="Wingdings" charset="2"/>
              <a:buChar char=""/>
            </a:pPr>
            <a:r>
              <a:rPr lang="ru-RU" sz="1800" b="1" strike="noStrike" spc="-1">
                <a:solidFill>
                  <a:srgbClr val="000000"/>
                </a:solidFill>
                <a:latin typeface="Arial"/>
                <a:ea typeface="DejaVu Sans"/>
              </a:rPr>
              <a:t>- середньодинамічні - 1—4 м/с (легкий вітер);</a:t>
            </a:r>
            <a:endParaRPr lang="ru-RU" sz="1800" b="0" strike="noStrike" spc="-1">
              <a:latin typeface="Arial"/>
            </a:endParaRPr>
          </a:p>
          <a:p>
            <a:pPr indent="-342720" algn="just">
              <a:lnSpc>
                <a:spcPct val="100000"/>
              </a:lnSpc>
              <a:buClr>
                <a:srgbClr val="000000"/>
              </a:buClr>
              <a:buFont typeface="Wingdings" charset="2"/>
              <a:buChar char=""/>
            </a:pPr>
            <a:r>
              <a:rPr lang="ru-RU" sz="1800" b="1" strike="noStrike" spc="-1">
                <a:solidFill>
                  <a:srgbClr val="000000"/>
                </a:solidFill>
                <a:latin typeface="Arial"/>
                <a:ea typeface="DejaVu Sans"/>
              </a:rPr>
              <a:t>- сильнодинамічні - більше 4 м/с (слабкий вітер).</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При швидкості вітру більше 7-8 м/с не рекомендується проводити рекреаційні заняття.</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CustomShape 1"/>
          <p:cNvSpPr/>
          <p:nvPr/>
        </p:nvSpPr>
        <p:spPr>
          <a:xfrm>
            <a:off x="380880" y="144000"/>
            <a:ext cx="11498760" cy="63997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FF0000"/>
                </a:solidFill>
                <a:latin typeface="Arial"/>
                <a:ea typeface="DejaVu Sans"/>
              </a:rPr>
              <a:t>Режим вологості і опадів. </a:t>
            </a:r>
            <a:r>
              <a:rPr lang="ru-RU" sz="1800" b="1" strike="noStrike" spc="-1">
                <a:solidFill>
                  <a:srgbClr val="000000"/>
                </a:solidFill>
                <a:latin typeface="Arial"/>
                <a:ea typeface="DejaVu Sans"/>
              </a:rPr>
              <a:t>Зазвичай враховують дві основні характеристики вологості - абсолютна й відносна вологість. </a:t>
            </a:r>
            <a:r>
              <a:rPr lang="ru-RU" sz="1800" b="1" i="1" strike="noStrike" spc="-1">
                <a:solidFill>
                  <a:srgbClr val="FF0000"/>
                </a:solidFill>
                <a:latin typeface="Arial"/>
                <a:ea typeface="DejaVu Sans"/>
              </a:rPr>
              <a:t>Абсолютна вологість</a:t>
            </a:r>
            <a:r>
              <a:rPr lang="ru-RU" sz="1800" b="1" strike="noStrike" spc="-1">
                <a:solidFill>
                  <a:srgbClr val="000000"/>
                </a:solidFill>
                <a:latin typeface="Arial"/>
                <a:ea typeface="DejaVu Sans"/>
              </a:rPr>
              <a:t> - кількість водяної пари, що міститься в повітрі. Виражається або в г/м, або в одиницях тиску повітря. </a:t>
            </a:r>
            <a:r>
              <a:rPr lang="ru-RU" sz="1800" b="1" i="1" strike="noStrike" spc="-1">
                <a:solidFill>
                  <a:srgbClr val="FF0000"/>
                </a:solidFill>
                <a:latin typeface="Arial"/>
                <a:ea typeface="DejaVu Sans"/>
              </a:rPr>
              <a:t>Відносна вологість </a:t>
            </a:r>
            <a:r>
              <a:rPr lang="ru-RU" sz="1800" b="1" strike="noStrike" spc="-1">
                <a:solidFill>
                  <a:srgbClr val="000000"/>
                </a:solidFill>
                <a:latin typeface="Arial"/>
                <a:ea typeface="DejaVu Sans"/>
              </a:rPr>
              <a:t>- відношення кількості водяної пари, що міститься в повітрі, до найбільшої її кількості, яка може міститися при даній температурі. Виражається у відсотках. З абсолютною вологістю пов'язано таке дискомфортне явище, як духота. Відчуття людиною вологості повітря пов’язане з відносною вологістю повітря.</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Для рекреаційних цілей важливою є відносна вологість у денні години. Для здорових людей найбільш сприятлива відносна вологість в межах 40-60 %.</a:t>
            </a:r>
            <a:endParaRPr lang="ru-RU" sz="1800" b="0" strike="noStrike" spc="-1">
              <a:latin typeface="Arial"/>
            </a:endParaRPr>
          </a:p>
          <a:p>
            <a:pPr algn="just">
              <a:lnSpc>
                <a:spcPct val="100000"/>
              </a:lnSpc>
            </a:pPr>
            <a:r>
              <a:rPr lang="ru-RU" sz="1800" b="1" strike="noStrike" spc="-1">
                <a:solidFill>
                  <a:srgbClr val="FF0000"/>
                </a:solidFill>
                <a:latin typeface="Arial"/>
                <a:ea typeface="DejaVu Sans"/>
              </a:rPr>
              <a:t>Режим опадів. </a:t>
            </a:r>
            <a:r>
              <a:rPr lang="ru-RU" sz="1800" b="1" i="1" strike="noStrike" spc="-1">
                <a:solidFill>
                  <a:srgbClr val="7030A0"/>
                </a:solidFill>
                <a:latin typeface="Arial"/>
                <a:ea typeface="DejaVu Sans"/>
              </a:rPr>
              <a:t>Атмосферні опади </a:t>
            </a:r>
            <a:r>
              <a:rPr lang="ru-RU" sz="1800" b="1" strike="noStrike" spc="-1">
                <a:solidFill>
                  <a:srgbClr val="000000"/>
                </a:solidFill>
                <a:latin typeface="Arial"/>
                <a:ea typeface="DejaVu Sans"/>
              </a:rPr>
              <a:t>- це продукти конденсації водяної пари, які надходять з хмар у вигляді дощу, мряки, граду, крупи, інею, снігу або які безпосередньо осідають з повітря на земну поверхню у вигляді роси, інею, паморозі тощо. Атмосферні опади вимірюються товщиною шару води, що випала на поверхню (у мм) за певний проміжок часу. Кількість опадів залежить, перш за все, від абсолютної вологості повітря. </a:t>
            </a:r>
            <a:r>
              <a:rPr lang="ru-RU" sz="1800" b="1" i="1" strike="noStrike" spc="-1">
                <a:solidFill>
                  <a:srgbClr val="7030A0"/>
                </a:solidFill>
                <a:latin typeface="Arial"/>
                <a:ea typeface="DejaVu Sans"/>
              </a:rPr>
              <a:t>За характером випадання розрізняють: </a:t>
            </a:r>
            <a:r>
              <a:rPr lang="ru-RU" sz="1800" b="1" strike="noStrike" spc="-1">
                <a:solidFill>
                  <a:srgbClr val="000000"/>
                </a:solidFill>
                <a:latin typeface="Arial"/>
                <a:ea typeface="DejaVu Sans"/>
              </a:rPr>
              <a:t>зливові опади (вони інтенсивні, нетривалі, захоплюють невелику площу), обложні опади (середньої інтенсивності, рівномірні, тривалі – можуть продовжуватися цілодобово, захоплюючи великі площі), мряку (мілкокрапельні, зважені в повітрі, дають дуже мало опадів). Характер випадання опадів є дуже важливим для проведення рекреаційних занять.</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Взимку за тривалістю залягання сніжного покриву визначають придатність території для заняття лижним спортом. Влітку важливе значення має повторюваність дощової погоди, яка перешкоджає туризму і відпочинку.</a:t>
            </a:r>
            <a:endParaRPr lang="ru-RU" sz="1800" b="0" strike="noStrike" spc="-1">
              <a:latin typeface="Arial"/>
            </a:endParaRPr>
          </a:p>
          <a:p>
            <a:pPr algn="just">
              <a:lnSpc>
                <a:spcPct val="100000"/>
              </a:lnSpc>
            </a:pPr>
            <a:r>
              <a:rPr lang="ru-RU" sz="1800" b="1" strike="noStrike" spc="-1">
                <a:solidFill>
                  <a:srgbClr val="7030A0"/>
                </a:solidFill>
                <a:latin typeface="Arial"/>
                <a:ea typeface="DejaVu Sans"/>
              </a:rPr>
              <a:t>Дощовим</a:t>
            </a:r>
            <a:r>
              <a:rPr lang="ru-RU" sz="1800" b="1" strike="noStrike" spc="-1">
                <a:solidFill>
                  <a:srgbClr val="000000"/>
                </a:solidFill>
                <a:latin typeface="Arial"/>
                <a:ea typeface="DejaVu Sans"/>
              </a:rPr>
              <a:t> вважається день, коли випадає більше 3 мм опадів в денний час. Але іноді зливові дощі, особливо після тривалої спеки, не заважають відпочинку і лікуванню та освіжають повітря (за умови їх короткочасності). </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1" name="Picture 2"/>
          <p:cNvPicPr/>
          <p:nvPr/>
        </p:nvPicPr>
        <p:blipFill>
          <a:blip r:embed="rId2"/>
          <a:stretch/>
        </p:blipFill>
        <p:spPr>
          <a:xfrm>
            <a:off x="1919536" y="1052736"/>
            <a:ext cx="9217024" cy="4163888"/>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CustomShape 1"/>
          <p:cNvSpPr/>
          <p:nvPr/>
        </p:nvSpPr>
        <p:spPr>
          <a:xfrm>
            <a:off x="1809720" y="214200"/>
            <a:ext cx="788004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400" b="1" strike="noStrike" spc="-1">
                <a:solidFill>
                  <a:srgbClr val="FF0000"/>
                </a:solidFill>
                <a:latin typeface="Arial"/>
                <a:ea typeface="DejaVu Sans"/>
              </a:rPr>
              <a:t>3. Адаптація. Адаптаційна напруга. </a:t>
            </a:r>
            <a:endParaRPr lang="ru-RU" sz="2400" b="0" strike="noStrike" spc="-1">
              <a:latin typeface="Arial"/>
            </a:endParaRPr>
          </a:p>
        </p:txBody>
      </p:sp>
      <p:sp>
        <p:nvSpPr>
          <p:cNvPr id="424" name="CustomShape 2"/>
          <p:cNvSpPr/>
          <p:nvPr/>
        </p:nvSpPr>
        <p:spPr>
          <a:xfrm>
            <a:off x="523800" y="714240"/>
            <a:ext cx="11427840" cy="58510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000000"/>
                </a:solidFill>
                <a:latin typeface="Arial"/>
                <a:ea typeface="DejaVu Sans"/>
              </a:rPr>
              <a:t>Клімат може надавати як позитивний, так і негативний вплив на організм людини. </a:t>
            </a:r>
            <a:r>
              <a:rPr lang="ru-RU" sz="1800" b="1" strike="noStrike" spc="-1">
                <a:solidFill>
                  <a:srgbClr val="FF0000"/>
                </a:solidFill>
                <a:latin typeface="Arial"/>
                <a:ea typeface="DejaVu Sans"/>
              </a:rPr>
              <a:t>Позитивна дія </a:t>
            </a:r>
            <a:r>
              <a:rPr lang="ru-RU" sz="1800" b="1" strike="noStrike" spc="-1">
                <a:solidFill>
                  <a:srgbClr val="000000"/>
                </a:solidFill>
                <a:latin typeface="Arial"/>
                <a:ea typeface="DejaVu Sans"/>
              </a:rPr>
              <a:t>зазвичай використовується в рекреаційній діяльності для організації кліматолікування. Від </a:t>
            </a:r>
            <a:r>
              <a:rPr lang="ru-RU" sz="1800" b="1" strike="noStrike" spc="-1">
                <a:solidFill>
                  <a:srgbClr val="FF0000"/>
                </a:solidFill>
                <a:latin typeface="Arial"/>
                <a:ea typeface="DejaVu Sans"/>
              </a:rPr>
              <a:t>негативних чинників </a:t>
            </a:r>
            <a:r>
              <a:rPr lang="ru-RU" sz="1800" b="1" strike="noStrike" spc="-1">
                <a:solidFill>
                  <a:srgbClr val="000000"/>
                </a:solidFill>
                <a:latin typeface="Arial"/>
                <a:ea typeface="DejaVu Sans"/>
              </a:rPr>
              <a:t>необхідний захист у вигляді кліматопрофілактики. Використання кліматичних чинників має велике оздоровче значення у зв’язку з тренуючою дією клімату на природні механізми стимуляції життєдіяльності організму, відпрацьовані в процесі еволюції.</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Пристосовність людини в процесі історичного розвитку до певних кліматичних умов називається </a:t>
            </a:r>
            <a:r>
              <a:rPr lang="ru-RU" sz="1800" b="1" strike="noStrike" spc="-1">
                <a:solidFill>
                  <a:srgbClr val="FF0000"/>
                </a:solidFill>
                <a:latin typeface="Arial"/>
                <a:ea typeface="DejaVu Sans"/>
              </a:rPr>
              <a:t>адаптацією</a:t>
            </a:r>
            <a:r>
              <a:rPr lang="ru-RU" sz="1800" b="1" strike="noStrike" spc="-1">
                <a:solidFill>
                  <a:srgbClr val="000000"/>
                </a:solidFill>
                <a:latin typeface="Arial"/>
                <a:ea typeface="DejaVu Sans"/>
              </a:rPr>
              <a:t>. При зміні кліматичних умов організм людини зазнає значні </a:t>
            </a:r>
            <a:r>
              <a:rPr lang="ru-RU" sz="1800" b="1" strike="noStrike" spc="-1">
                <a:solidFill>
                  <a:srgbClr val="FF0000"/>
                </a:solidFill>
                <a:latin typeface="Arial"/>
                <a:ea typeface="DejaVu Sans"/>
              </a:rPr>
              <a:t>адаптаційні навантаження</a:t>
            </a:r>
            <a:r>
              <a:rPr lang="ru-RU" sz="1800" b="1" strike="noStrike" spc="-1">
                <a:solidFill>
                  <a:srgbClr val="000000"/>
                </a:solidFill>
                <a:latin typeface="Arial"/>
                <a:ea typeface="DejaVu Sans"/>
              </a:rPr>
              <a:t>. При організації відпочинку і лікування цей аспект обов’язково враховується і вибираються сезони, коли рівень адаптаційного навантаження буде найменшим.</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Звикання людини до нових кліматичних умов відбувається поступово, протягом певного часу, названого </a:t>
            </a:r>
            <a:r>
              <a:rPr lang="ru-RU" sz="1800" b="1" strike="noStrike" spc="-1">
                <a:solidFill>
                  <a:srgbClr val="FF0000"/>
                </a:solidFill>
                <a:latin typeface="Arial"/>
                <a:ea typeface="DejaVu Sans"/>
              </a:rPr>
              <a:t>адаптаційним періодом</a:t>
            </a:r>
            <a:r>
              <a:rPr lang="ru-RU" sz="1800" b="1" strike="noStrike" spc="-1">
                <a:solidFill>
                  <a:srgbClr val="000000"/>
                </a:solidFill>
                <a:latin typeface="Arial"/>
                <a:ea typeface="DejaVu Sans"/>
              </a:rPr>
              <a:t>. Він може тривати від декількох днів до місяця. Причому слід зазначити, що у жителів міст, що перебувають в умовах штучного мікроклімату (житло, одяг), значно ослаблені механізми адаптації. </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Для оцінки рекреаційної придатності певної території за біокліматичними параметрами (класифікація погод) використовуються різні підходи та чинники впливу на організм людини. Так, </a:t>
            </a:r>
            <a:r>
              <a:rPr lang="ru-RU" sz="1800" b="1" i="1" strike="noStrike" spc="-1">
                <a:solidFill>
                  <a:srgbClr val="FF0000"/>
                </a:solidFill>
                <a:latin typeface="Arial"/>
                <a:ea typeface="DejaVu Sans"/>
              </a:rPr>
              <a:t>П. Царфіс розробив класифікацію погод за 8 класами комфортності</a:t>
            </a:r>
            <a:r>
              <a:rPr lang="ru-RU" sz="1800" b="1" strike="noStrike" spc="-1">
                <a:solidFill>
                  <a:srgbClr val="000000"/>
                </a:solidFill>
                <a:latin typeface="Arial"/>
                <a:ea typeface="DejaVu Sans"/>
              </a:rPr>
              <a:t>; І. Кондор провів фізіологічно-кліматичну типізацію погод холодної та теплої пори року; Б. Айзенштат описав радіаційний вплив різноманітних об’єктів на тепловий стан людини; існує також </a:t>
            </a:r>
            <a:r>
              <a:rPr lang="ru-RU" sz="1800" b="1" i="1" strike="noStrike" spc="-1">
                <a:solidFill>
                  <a:srgbClr val="FF0000"/>
                </a:solidFill>
                <a:latin typeface="Arial"/>
                <a:ea typeface="DejaVu Sans"/>
              </a:rPr>
              <a:t>класифікація погод Федорова-Чубукова з урахуванням мінливості метеофакторів.</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Однак в цілому на цей час сформовано узагальнені параметри оптимальних кліматичних факторів для рекреаційних цілей (таблиця).</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CustomShape 1"/>
          <p:cNvSpPr/>
          <p:nvPr/>
        </p:nvSpPr>
        <p:spPr>
          <a:xfrm>
            <a:off x="1753920" y="504000"/>
            <a:ext cx="101257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000" b="1" strike="noStrike" spc="-1">
                <a:solidFill>
                  <a:srgbClr val="FF0000"/>
                </a:solidFill>
                <a:latin typeface="Arial"/>
                <a:ea typeface="DejaVu Sans"/>
              </a:rPr>
              <a:t>Таблиця – Параметри оптимальних кліматичних умов для рекреаційних цілей</a:t>
            </a:r>
            <a:endParaRPr lang="ru-RU" sz="2000" b="0" strike="noStrike" spc="-1">
              <a:latin typeface="Arial"/>
            </a:endParaRPr>
          </a:p>
        </p:txBody>
      </p:sp>
      <p:pic>
        <p:nvPicPr>
          <p:cNvPr id="426" name="Рисунок 451"/>
          <p:cNvPicPr/>
          <p:nvPr/>
        </p:nvPicPr>
        <p:blipFill>
          <a:blip r:embed="rId2"/>
          <a:srcRect l="24946" t="17106" r="26042" b="32859"/>
          <a:stretch/>
        </p:blipFill>
        <p:spPr>
          <a:xfrm>
            <a:off x="1309680" y="1000080"/>
            <a:ext cx="9996840" cy="53676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CustomShape 1"/>
          <p:cNvSpPr/>
          <p:nvPr/>
        </p:nvSpPr>
        <p:spPr>
          <a:xfrm>
            <a:off x="952560" y="428760"/>
            <a:ext cx="10429560" cy="588384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000000"/>
                </a:solidFill>
                <a:latin typeface="Arial"/>
                <a:ea typeface="DejaVu Sans"/>
              </a:rPr>
              <a:t>Відповідно до приведених умов проводиться </a:t>
            </a:r>
            <a:r>
              <a:rPr lang="ru-RU" sz="2000" b="1" strike="noStrike" spc="-1">
                <a:solidFill>
                  <a:srgbClr val="FF0000"/>
                </a:solidFill>
                <a:latin typeface="Arial"/>
                <a:ea typeface="DejaVu Sans"/>
              </a:rPr>
              <a:t>оцінка біокліматичного потенціалу території.</a:t>
            </a:r>
            <a:r>
              <a:rPr lang="ru-RU" sz="2000" b="1" strike="noStrike" spc="-1">
                <a:solidFill>
                  <a:srgbClr val="000000"/>
                </a:solidFill>
                <a:latin typeface="Arial"/>
                <a:ea typeface="DejaVu Sans"/>
              </a:rPr>
              <a:t> При цьому застосовується </a:t>
            </a:r>
            <a:r>
              <a:rPr lang="ru-RU" sz="2000" b="1" strike="noStrike" spc="-1">
                <a:solidFill>
                  <a:srgbClr val="7030A0"/>
                </a:solidFill>
                <a:latin typeface="Arial"/>
                <a:ea typeface="DejaVu Sans"/>
              </a:rPr>
              <a:t>системний метод оцінки</a:t>
            </a:r>
            <a:r>
              <a:rPr lang="ru-RU" sz="2000" b="1" strike="noStrike" spc="-1">
                <a:solidFill>
                  <a:srgbClr val="000000"/>
                </a:solidFill>
                <a:latin typeface="Arial"/>
                <a:ea typeface="DejaVu Sans"/>
              </a:rPr>
              <a:t>, розроблений в комплексній географії. Оцінка проводиться як пофакторно, так і інтегрально за рівнем медико-кліматичної дії біоклімату на організм людини.</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Всі біокліматичні параметри оцінюються </a:t>
            </a:r>
            <a:r>
              <a:rPr lang="ru-RU" sz="2000" b="1" strike="noStrike" spc="-1">
                <a:solidFill>
                  <a:srgbClr val="7030A0"/>
                </a:solidFill>
                <a:latin typeface="Arial"/>
                <a:ea typeface="DejaVu Sans"/>
              </a:rPr>
              <a:t>за мірою сприятливості їх дії на організм </a:t>
            </a:r>
            <a:r>
              <a:rPr lang="ru-RU" sz="2000" b="1" strike="noStrike" spc="-1">
                <a:solidFill>
                  <a:srgbClr val="000000"/>
                </a:solidFill>
                <a:latin typeface="Arial"/>
                <a:ea typeface="DejaVu Sans"/>
              </a:rPr>
              <a:t>людини. При цьому несприятливі чинники, що мають підвищене навантаження на адаптаційні системи організму людини, названі подразнюючими. Метеорологічні умови, що приводять до менш вираженої напруги пристосувальних механізмів в організмі людини, названі тренувальними. Щадні кліматичні умови є сприятливими для всіх без виключення людей, у тому числі і для ослаблених хворих, що знаходяться на лікувальному відпочинку.</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Категорування медико-кліматичних умов дає науково обґрунтовані критерії для рекомендацій населенню при освоєнні нових територій, виборі місця проживання, плануванні та проектуванні профілю курортних зон, організації санаторно-курортного процесу, підвищенні ефективності санаторнокурортного лікування і організації оздоровчого відпочинку. На основі оцінки біокліматичного потенціалу проводиться </a:t>
            </a:r>
            <a:r>
              <a:rPr lang="ru-RU" sz="2000" b="1" strike="noStrike" spc="-1">
                <a:solidFill>
                  <a:srgbClr val="7030A0"/>
                </a:solidFill>
                <a:latin typeface="Arial"/>
                <a:ea typeface="DejaVu Sans"/>
              </a:rPr>
              <a:t>медико-кліматичне районування території</a:t>
            </a:r>
            <a:r>
              <a:rPr lang="ru-RU" sz="2000" b="1" strike="noStrike" spc="-1">
                <a:solidFill>
                  <a:srgbClr val="000000"/>
                </a:solidFill>
                <a:latin typeface="Arial"/>
                <a:ea typeface="DejaVu Sans"/>
              </a:rPr>
              <a:t>. </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CustomShape 1"/>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sp>
        <p:nvSpPr>
          <p:cNvPr id="338" name="CustomShape 2"/>
          <p:cNvSpPr/>
          <p:nvPr/>
        </p:nvSpPr>
        <p:spPr>
          <a:xfrm>
            <a:off x="155520" y="-144360"/>
            <a:ext cx="304200" cy="304200"/>
          </a:xfrm>
          <a:prstGeom prst="rect">
            <a:avLst/>
          </a:prstGeom>
          <a:noFill/>
          <a:ln>
            <a:noFill/>
          </a:ln>
        </p:spPr>
        <p:style>
          <a:lnRef idx="0">
            <a:scrgbClr r="0" g="0" b="0"/>
          </a:lnRef>
          <a:fillRef idx="0">
            <a:scrgbClr r="0" g="0" b="0"/>
          </a:fillRef>
          <a:effectRef idx="0">
            <a:scrgbClr r="0" g="0" b="0"/>
          </a:effectRef>
          <a:fontRef idx="minor"/>
        </p:style>
      </p:sp>
      <p:sp>
        <p:nvSpPr>
          <p:cNvPr id="339" name="CustomShape 3"/>
          <p:cNvSpPr/>
          <p:nvPr/>
        </p:nvSpPr>
        <p:spPr>
          <a:xfrm>
            <a:off x="452520" y="285840"/>
            <a:ext cx="11429640" cy="621720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000000"/>
                </a:solidFill>
                <a:latin typeface="Arial"/>
                <a:ea typeface="DejaVu Sans"/>
              </a:rPr>
              <a:t>Рекреаційна роль лісів тісно пов’язана з їх абіотичними і біотичними факторами.</a:t>
            </a:r>
            <a:endParaRPr lang="ru-RU" sz="1800" b="0" strike="noStrike" spc="-1">
              <a:latin typeface="Arial"/>
            </a:endParaRPr>
          </a:p>
          <a:p>
            <a:pPr algn="just">
              <a:lnSpc>
                <a:spcPct val="100000"/>
              </a:lnSpc>
            </a:pPr>
            <a:r>
              <a:rPr lang="ru-RU" sz="2000" b="1" i="1" strike="noStrike" spc="-1">
                <a:solidFill>
                  <a:srgbClr val="7030A0"/>
                </a:solidFill>
                <a:latin typeface="Arial"/>
                <a:ea typeface="DejaVu Sans"/>
              </a:rPr>
              <a:t>1) Вплив лісу на абіотичні фактори середовища проявляється в наступних властивостях лісів: </a:t>
            </a:r>
            <a:endParaRPr lang="ru-RU" sz="2000" b="0" strike="noStrike" spc="-1">
              <a:latin typeface="Arial"/>
            </a:endParaRPr>
          </a:p>
          <a:p>
            <a:pPr indent="-216000" algn="just">
              <a:lnSpc>
                <a:spcPct val="100000"/>
              </a:lnSpc>
              <a:buClr>
                <a:srgbClr val="FF0000"/>
              </a:buClr>
              <a:buFont typeface="Wingdings" charset="2"/>
              <a:buChar char=""/>
            </a:pPr>
            <a:r>
              <a:rPr lang="ru-RU" sz="1800" b="1" strike="noStrike" spc="-1">
                <a:solidFill>
                  <a:srgbClr val="FF0000"/>
                </a:solidFill>
                <a:latin typeface="Arial"/>
                <a:ea typeface="DejaVu Sans"/>
              </a:rPr>
              <a:t>а) кліматопокращуючих </a:t>
            </a:r>
            <a:r>
              <a:rPr lang="ru-RU" sz="1800" b="1" strike="noStrike" spc="-1">
                <a:solidFill>
                  <a:srgbClr val="000000"/>
                </a:solidFill>
                <a:latin typeface="Arial"/>
                <a:ea typeface="DejaVu Sans"/>
              </a:rPr>
              <a:t>(вплив на вітровий і температурний режими, сонячну радіацію, виділення кисню, поглинання вуглекислого газу, іонізацію повітря та ін.); </a:t>
            </a:r>
            <a:endParaRPr lang="ru-RU" sz="1800" b="0" strike="noStrike" spc="-1">
              <a:latin typeface="Arial"/>
            </a:endParaRPr>
          </a:p>
          <a:p>
            <a:pPr indent="-216000" algn="just">
              <a:lnSpc>
                <a:spcPct val="100000"/>
              </a:lnSpc>
              <a:buClr>
                <a:srgbClr val="FF0000"/>
              </a:buClr>
              <a:buFont typeface="Wingdings" charset="2"/>
              <a:buChar char=""/>
            </a:pPr>
            <a:r>
              <a:rPr lang="ru-RU" sz="1800" b="1" strike="noStrike" spc="-1">
                <a:solidFill>
                  <a:srgbClr val="FF0000"/>
                </a:solidFill>
                <a:latin typeface="Arial"/>
                <a:ea typeface="DejaVu Sans"/>
              </a:rPr>
              <a:t>б) водоохоронних </a:t>
            </a:r>
            <a:r>
              <a:rPr lang="ru-RU" sz="1800" b="1" strike="noStrike" spc="-1">
                <a:solidFill>
                  <a:srgbClr val="000000"/>
                </a:solidFill>
                <a:latin typeface="Arial"/>
                <a:ea typeface="DejaVu Sans"/>
              </a:rPr>
              <a:t>(вплив на вологість повітря, регулювання режиму водозбору, водостоку, покращення якості води); </a:t>
            </a:r>
            <a:endParaRPr lang="ru-RU" sz="1800" b="0" strike="noStrike" spc="-1">
              <a:latin typeface="Arial"/>
            </a:endParaRPr>
          </a:p>
          <a:p>
            <a:pPr indent="-216000" algn="just">
              <a:lnSpc>
                <a:spcPct val="100000"/>
              </a:lnSpc>
              <a:buClr>
                <a:srgbClr val="FF0000"/>
              </a:buClr>
              <a:buFont typeface="Wingdings" charset="2"/>
              <a:buChar char=""/>
            </a:pPr>
            <a:r>
              <a:rPr lang="ru-RU" sz="1800" b="1" strike="noStrike" spc="-1">
                <a:solidFill>
                  <a:srgbClr val="FF0000"/>
                </a:solidFill>
                <a:latin typeface="Arial"/>
                <a:ea typeface="DejaVu Sans"/>
              </a:rPr>
              <a:t>в) захисних</a:t>
            </a:r>
            <a:r>
              <a:rPr lang="ru-RU" sz="1800" b="1" strike="noStrike" spc="-1">
                <a:solidFill>
                  <a:srgbClr val="000000"/>
                </a:solidFill>
                <a:latin typeface="Arial"/>
                <a:ea typeface="DejaVu Sans"/>
              </a:rPr>
              <a:t> (полезахисних, ґрунтозахисних, шумозахисних, пиле- і газозахисних).</a:t>
            </a:r>
            <a:endParaRPr lang="ru-RU" sz="1800" b="0" strike="noStrike" spc="-1">
              <a:latin typeface="Arial"/>
            </a:endParaRPr>
          </a:p>
          <a:p>
            <a:pPr algn="just">
              <a:lnSpc>
                <a:spcPct val="100000"/>
              </a:lnSpc>
            </a:pPr>
            <a:endParaRPr lang="ru-RU" sz="1800" b="0" strike="noStrike" spc="-1">
              <a:latin typeface="Arial"/>
            </a:endParaRPr>
          </a:p>
          <a:p>
            <a:pPr algn="just">
              <a:lnSpc>
                <a:spcPct val="100000"/>
              </a:lnSpc>
            </a:pPr>
            <a:r>
              <a:rPr lang="ru-RU" sz="2000" b="1" i="1" strike="noStrike" spc="-1">
                <a:solidFill>
                  <a:srgbClr val="7030A0"/>
                </a:solidFill>
                <a:latin typeface="Arial"/>
                <a:ea typeface="DejaVu Sans"/>
              </a:rPr>
              <a:t>Кліматопокращуючі функції лісу.</a:t>
            </a:r>
            <a:endParaRPr lang="ru-RU" sz="2000" b="0" strike="noStrike" spc="-1">
              <a:latin typeface="Arial"/>
            </a:endParaRPr>
          </a:p>
          <a:p>
            <a:pPr algn="just">
              <a:lnSpc>
                <a:spcPct val="100000"/>
              </a:lnSpc>
            </a:pPr>
            <a:r>
              <a:rPr lang="ru-RU" sz="1800" b="1" strike="noStrike" spc="-1">
                <a:solidFill>
                  <a:srgbClr val="FF0000"/>
                </a:solidFill>
                <a:latin typeface="Arial"/>
                <a:ea typeface="DejaVu Sans"/>
              </a:rPr>
              <a:t>Вплив на вітровий режим.</a:t>
            </a:r>
            <a:r>
              <a:rPr lang="ru-RU" sz="1800" b="1" strike="noStrike" spc="-1">
                <a:solidFill>
                  <a:srgbClr val="000000"/>
                </a:solidFill>
                <a:latin typeface="Arial"/>
                <a:ea typeface="DejaVu Sans"/>
              </a:rPr>
              <a:t> Суттєвий трансформуючий вплив лісу на вітер залежить від просторового розміщення насаджень, їх будови, віку, повноти та інших показників. Встановлено, що під прикриттям деревостоїв середньомісячна швидкість вітру зменшується в 3-8 разів у порівнянні з відкритою місцевістю. В міських умовах на вітровий режим суттєво впливають зелені насадження, знижуючи швидкість вітру в 2-3 рази.</a:t>
            </a:r>
            <a:endParaRPr lang="ru-RU" sz="1800" b="0" strike="noStrike" spc="-1">
              <a:latin typeface="Arial"/>
            </a:endParaRPr>
          </a:p>
          <a:p>
            <a:pPr algn="just">
              <a:lnSpc>
                <a:spcPct val="100000"/>
              </a:lnSpc>
            </a:pPr>
            <a:r>
              <a:rPr lang="ru-RU" sz="1800" b="1" strike="noStrike" spc="-1">
                <a:solidFill>
                  <a:srgbClr val="FF0000"/>
                </a:solidFill>
                <a:latin typeface="Arial"/>
                <a:ea typeface="DejaVu Sans"/>
              </a:rPr>
              <a:t>Вплив лісу на сонячну радіацію. </a:t>
            </a:r>
            <a:r>
              <a:rPr lang="ru-RU" sz="1800" b="1" strike="noStrike" spc="-1">
                <a:solidFill>
                  <a:srgbClr val="000000"/>
                </a:solidFill>
                <a:latin typeface="Arial"/>
                <a:ea typeface="DejaVu Sans"/>
              </a:rPr>
              <a:t>Приблизно тільки 0,1% енергії, яку отримує Земля від Сонця, зв’язується в процесі фотосинтезу, причому лісові біогеоценози в цьому процесі найбільш продуктивні. Зниження сонячної радіації в залежності від біометричних показників деревостану коливається у </a:t>
            </a:r>
            <a:r>
              <a:rPr lang="ru-RU" sz="1800" b="1" strike="noStrike" spc="-1">
                <a:solidFill>
                  <a:srgbClr val="000000"/>
                </a:solidFill>
                <a:latin typeface="Arial"/>
                <a:ea typeface="Microsoft YaHei"/>
              </a:rPr>
              <a:t>великих межах. Наприклад, </a:t>
            </a:r>
            <a:r>
              <a:rPr lang="ru-RU" sz="1800" b="1" strike="noStrike" spc="-1">
                <a:solidFill>
                  <a:srgbClr val="7030A0"/>
                </a:solidFill>
                <a:latin typeface="Arial"/>
                <a:ea typeface="Microsoft YaHei"/>
              </a:rPr>
              <a:t>пряма і розсіяна радіація в сосновому насадженні </a:t>
            </a:r>
            <a:r>
              <a:rPr lang="ru-RU" sz="1800" b="1" strike="noStrike" spc="-1">
                <a:solidFill>
                  <a:srgbClr val="7030A0"/>
                </a:solidFill>
                <a:latin typeface="Arial"/>
                <a:ea typeface="DejaVu Sans"/>
              </a:rPr>
              <a:t>складає 45%, в листяному – 30%, в ялинковому – 25%. </a:t>
            </a:r>
            <a:r>
              <a:rPr lang="ru-RU" sz="1800" b="1" strike="noStrike" spc="-1">
                <a:solidFill>
                  <a:srgbClr val="000000"/>
                </a:solidFill>
                <a:latin typeface="Arial"/>
                <a:ea typeface="DejaVu Sans"/>
              </a:rPr>
              <a:t>Штучні насадження в міських посадках також значно знижують сонячну радіацію. Пом’якшення радіаційного режиму лісами і зеленими насадженнями в спекотні дні літа сприяють підвищенню комфортності відпочинку.</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CustomShape 1"/>
          <p:cNvSpPr/>
          <p:nvPr/>
        </p:nvSpPr>
        <p:spPr>
          <a:xfrm>
            <a:off x="2595600" y="285840"/>
            <a:ext cx="757656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400" b="1" strike="noStrike" spc="-1">
                <a:solidFill>
                  <a:srgbClr val="FF0000"/>
                </a:solidFill>
                <a:latin typeface="Arial"/>
                <a:ea typeface="DejaVu Sans"/>
              </a:rPr>
              <a:t>4. Біокліматичне зонування. </a:t>
            </a:r>
            <a:endParaRPr lang="ru-RU" sz="2400" b="0" strike="noStrike" spc="-1">
              <a:latin typeface="Arial"/>
            </a:endParaRPr>
          </a:p>
        </p:txBody>
      </p:sp>
      <p:sp>
        <p:nvSpPr>
          <p:cNvPr id="430" name="CustomShape 2"/>
          <p:cNvSpPr/>
          <p:nvPr/>
        </p:nvSpPr>
        <p:spPr>
          <a:xfrm>
            <a:off x="666720" y="1000080"/>
            <a:ext cx="11072520" cy="53002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900" b="1" strike="noStrike" spc="-1">
                <a:solidFill>
                  <a:srgbClr val="000000"/>
                </a:solidFill>
                <a:latin typeface="Arial"/>
                <a:ea typeface="DejaVu Sans"/>
              </a:rPr>
              <a:t>Як і у випадку ландшафтно-рекреаційного зонування території, кожний </a:t>
            </a:r>
            <a:r>
              <a:rPr lang="ru-RU" sz="1900" b="1" strike="noStrike" spc="-1">
                <a:solidFill>
                  <a:srgbClr val="FF0000"/>
                </a:solidFill>
                <a:latin typeface="Arial"/>
                <a:ea typeface="DejaVu Sans"/>
              </a:rPr>
              <a:t>параметр біоклімату оцінюється в балах</a:t>
            </a:r>
            <a:r>
              <a:rPr lang="ru-RU" sz="1900" b="1" strike="noStrike" spc="-1">
                <a:solidFill>
                  <a:srgbClr val="000000"/>
                </a:solidFill>
                <a:latin typeface="Arial"/>
                <a:ea typeface="DejaVu Sans"/>
              </a:rPr>
              <a:t>, далі проводиться інтегральна оцінка режиму (термічного, вітрового, радіаційного та ін.). Потім ведеться підрахунок значень біокліматичного потенціалу по сезонах року і в середньому за рік.</a:t>
            </a:r>
            <a:endParaRPr lang="ru-RU" sz="1900" b="0" strike="noStrike" spc="-1">
              <a:latin typeface="Arial"/>
            </a:endParaRPr>
          </a:p>
          <a:p>
            <a:pPr algn="just">
              <a:lnSpc>
                <a:spcPct val="100000"/>
              </a:lnSpc>
            </a:pPr>
            <a:r>
              <a:rPr lang="ru-RU" sz="1900" b="1" strike="noStrike" spc="-1">
                <a:solidFill>
                  <a:srgbClr val="000000"/>
                </a:solidFill>
                <a:latin typeface="Arial"/>
                <a:ea typeface="DejaVu Sans"/>
              </a:rPr>
              <a:t>Таким чином, є можливість оцінювати і порівнювати біокліматичні умови різних територій, виявляти найбільш сприятливі для відпочинку і лікування сезони і встановлювати адаптаційний радіус дії конкретної курортної зони.</a:t>
            </a:r>
            <a:endParaRPr lang="ru-RU" sz="1900" b="0" strike="noStrike" spc="-1">
              <a:latin typeface="Arial"/>
            </a:endParaRPr>
          </a:p>
          <a:p>
            <a:pPr algn="just">
              <a:lnSpc>
                <a:spcPct val="100000"/>
              </a:lnSpc>
            </a:pPr>
            <a:r>
              <a:rPr lang="ru-RU" sz="1900" b="1" strike="noStrike" spc="-1">
                <a:solidFill>
                  <a:srgbClr val="FF0000"/>
                </a:solidFill>
                <a:latin typeface="Arial"/>
                <a:ea typeface="DejaVu Sans"/>
              </a:rPr>
              <a:t>Біокліматичні параметри </a:t>
            </a:r>
            <a:r>
              <a:rPr lang="ru-RU" sz="1900" b="1" strike="noStrike" spc="-1">
                <a:solidFill>
                  <a:srgbClr val="000000"/>
                </a:solidFill>
                <a:latin typeface="Arial"/>
                <a:ea typeface="DejaVu Sans"/>
              </a:rPr>
              <a:t>входять в біокліматичний паспорт рекреаційних зон, курортів, в якому дається характеристика місцевого біоклімату.</a:t>
            </a:r>
            <a:endParaRPr lang="ru-RU" sz="1900" b="0" strike="noStrike" spc="-1">
              <a:latin typeface="Arial"/>
            </a:endParaRPr>
          </a:p>
          <a:p>
            <a:pPr algn="just">
              <a:lnSpc>
                <a:spcPct val="100000"/>
              </a:lnSpc>
            </a:pPr>
            <a:r>
              <a:rPr lang="ru-RU" sz="1900" b="1" strike="noStrike" spc="-1">
                <a:solidFill>
                  <a:srgbClr val="000000"/>
                </a:solidFill>
                <a:latin typeface="Arial"/>
                <a:ea typeface="DejaVu Sans"/>
              </a:rPr>
              <a:t>При оцінці біоклімату найбільш важливим є </a:t>
            </a:r>
            <a:r>
              <a:rPr lang="ru-RU" sz="1900" b="1" strike="noStrike" spc="-1">
                <a:solidFill>
                  <a:srgbClr val="FF0000"/>
                </a:solidFill>
                <a:latin typeface="Arial"/>
                <a:ea typeface="DejaVu Sans"/>
              </a:rPr>
              <a:t>облік дискомфортних явищ погоди</a:t>
            </a:r>
            <a:r>
              <a:rPr lang="ru-RU" sz="1900" b="1" strike="noStrike" spc="-1">
                <a:solidFill>
                  <a:srgbClr val="000000"/>
                </a:solidFill>
                <a:latin typeface="Arial"/>
                <a:ea typeface="DejaVu Sans"/>
              </a:rPr>
              <a:t>. До них відносяться переохолодження і перегрів, надлишок і недолік УФ випромінювання, мінливість (контрастність погоди), духота, гігротермічний дискомфорт, вітрові навантаження, туман, опади, грози й інші явища. Вони шкідливі для людини. При стихійних лихах і метеорологічних явищах виключаються всі види рекреаційної діяльності.</a:t>
            </a:r>
            <a:endParaRPr lang="ru-RU" sz="1900" b="0" strike="noStrike" spc="-1">
              <a:latin typeface="Arial"/>
            </a:endParaRPr>
          </a:p>
          <a:p>
            <a:pPr algn="just">
              <a:lnSpc>
                <a:spcPct val="100000"/>
              </a:lnSpc>
            </a:pPr>
            <a:r>
              <a:rPr lang="ru-RU" sz="1900" b="1" strike="noStrike" spc="-1">
                <a:solidFill>
                  <a:srgbClr val="000000"/>
                </a:solidFill>
                <a:latin typeface="Arial"/>
                <a:ea typeface="DejaVu Sans"/>
              </a:rPr>
              <a:t>На підставі розрахунків </a:t>
            </a:r>
            <a:r>
              <a:rPr lang="ru-RU" sz="1900" b="1" strike="noStrike" spc="-1">
                <a:solidFill>
                  <a:srgbClr val="FF0000"/>
                </a:solidFill>
                <a:latin typeface="Arial"/>
                <a:ea typeface="DejaVu Sans"/>
              </a:rPr>
              <a:t>біокліматичного потенціалу </a:t>
            </a:r>
            <a:r>
              <a:rPr lang="ru-RU" sz="1900" b="1" strike="noStrike" spc="-1">
                <a:solidFill>
                  <a:srgbClr val="000000"/>
                </a:solidFill>
                <a:latin typeface="Arial"/>
                <a:ea typeface="DejaVu Sans"/>
              </a:rPr>
              <a:t>будуються карти окремих медико-кліматичних параметрів і біокліматичного потенціалу. За ними виділяються райони по ступеню сприятливості для туризму, відпочинку і лікування.</a:t>
            </a:r>
            <a:endParaRPr lang="ru-RU" sz="19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CustomShape 1"/>
          <p:cNvSpPr/>
          <p:nvPr/>
        </p:nvSpPr>
        <p:spPr>
          <a:xfrm>
            <a:off x="1023840" y="571320"/>
            <a:ext cx="10715400" cy="447876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400" b="1" strike="noStrike" spc="-1">
                <a:solidFill>
                  <a:srgbClr val="000000"/>
                </a:solidFill>
                <a:latin typeface="Arial"/>
                <a:ea typeface="DejaVu Sans"/>
              </a:rPr>
              <a:t>За значеннями біокліматичного потенціалу проводиться зонування</a:t>
            </a: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території за ступенем комфортності для туризму, відпочинку і лікування. </a:t>
            </a:r>
            <a:endParaRPr lang="ru-RU" sz="2400" b="0" strike="noStrike" spc="-1">
              <a:latin typeface="Arial"/>
            </a:endParaRPr>
          </a:p>
          <a:p>
            <a:pPr algn="just">
              <a:lnSpc>
                <a:spcPct val="100000"/>
              </a:lnSpc>
            </a:pPr>
            <a:endParaRPr lang="ru-RU" sz="2400" b="0" strike="noStrike" spc="-1">
              <a:latin typeface="Arial"/>
            </a:endParaRPr>
          </a:p>
          <a:p>
            <a:pPr algn="just">
              <a:lnSpc>
                <a:spcPct val="100000"/>
              </a:lnSpc>
            </a:pPr>
            <a:r>
              <a:rPr lang="ru-RU" sz="2400" b="1" strike="noStrike" spc="-1">
                <a:solidFill>
                  <a:srgbClr val="FF0000"/>
                </a:solidFill>
                <a:latin typeface="Arial"/>
                <a:ea typeface="DejaVu Sans"/>
              </a:rPr>
              <a:t>У зв’язку з цим зазвичай виділяють наступні зони комфортності:</a:t>
            </a: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 </a:t>
            </a:r>
            <a:r>
              <a:rPr lang="ru-RU" sz="2400" b="1" strike="noStrike" spc="-1">
                <a:solidFill>
                  <a:srgbClr val="7030A0"/>
                </a:solidFill>
                <a:latin typeface="Arial"/>
                <a:ea typeface="DejaVu Sans"/>
              </a:rPr>
              <a:t>комфортна</a:t>
            </a:r>
            <a:r>
              <a:rPr lang="ru-RU" sz="2400" b="1" strike="noStrike" spc="-1">
                <a:solidFill>
                  <a:srgbClr val="000000"/>
                </a:solidFill>
                <a:latin typeface="Arial"/>
                <a:ea typeface="DejaVu Sans"/>
              </a:rPr>
              <a:t> - щадний і щадно-тренувальний режим;</a:t>
            </a: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 </a:t>
            </a:r>
            <a:r>
              <a:rPr lang="ru-RU" sz="2400" b="1" strike="noStrike" spc="-1">
                <a:solidFill>
                  <a:srgbClr val="7030A0"/>
                </a:solidFill>
                <a:latin typeface="Arial"/>
                <a:ea typeface="DejaVu Sans"/>
              </a:rPr>
              <a:t>відносно комфортна </a:t>
            </a:r>
            <a:r>
              <a:rPr lang="ru-RU" sz="2400" b="1" strike="noStrike" spc="-1">
                <a:solidFill>
                  <a:srgbClr val="000000"/>
                </a:solidFill>
                <a:latin typeface="Arial"/>
                <a:ea typeface="DejaVu Sans"/>
              </a:rPr>
              <a:t>- щадний і подразнюючий режими або переважання тренуючих умов;</a:t>
            </a: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 </a:t>
            </a:r>
            <a:r>
              <a:rPr lang="ru-RU" sz="2400" b="1" strike="noStrike" spc="-1">
                <a:solidFill>
                  <a:srgbClr val="7030A0"/>
                </a:solidFill>
                <a:latin typeface="Arial"/>
                <a:ea typeface="DejaVu Sans"/>
              </a:rPr>
              <a:t>дискомфортна</a:t>
            </a:r>
            <a:r>
              <a:rPr lang="ru-RU" sz="2400" b="1" strike="noStrike" spc="-1">
                <a:solidFill>
                  <a:srgbClr val="000000"/>
                </a:solidFill>
                <a:latin typeface="Arial"/>
                <a:ea typeface="DejaVu Sans"/>
              </a:rPr>
              <a:t> - подразнюючі умови;</a:t>
            </a:r>
            <a:endParaRPr lang="ru-RU" sz="2400" b="0" strike="noStrike" spc="-1">
              <a:latin typeface="Arial"/>
            </a:endParaRPr>
          </a:p>
          <a:p>
            <a:pPr algn="just">
              <a:lnSpc>
                <a:spcPct val="100000"/>
              </a:lnSpc>
            </a:pPr>
            <a:r>
              <a:rPr lang="ru-RU" sz="2400" b="1" strike="noStrike" spc="-1">
                <a:solidFill>
                  <a:srgbClr val="7030A0"/>
                </a:solidFill>
                <a:latin typeface="Arial"/>
                <a:ea typeface="DejaVu Sans"/>
              </a:rPr>
              <a:t>- екстремальна </a:t>
            </a:r>
            <a:r>
              <a:rPr lang="ru-RU" sz="2400" b="1" strike="noStrike" spc="-1">
                <a:solidFill>
                  <a:srgbClr val="000000"/>
                </a:solidFill>
                <a:latin typeface="Arial"/>
                <a:ea typeface="DejaVu Sans"/>
              </a:rPr>
              <a:t>— подразнюючі умови, що загрожують життю людей,</a:t>
            </a: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домінують у всі сезони року. </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alt text"/>
          <p:cNvPicPr>
            <a:picLocks noChangeAspect="1" noChangeArrowheads="1"/>
          </p:cNvPicPr>
          <p:nvPr/>
        </p:nvPicPr>
        <p:blipFill>
          <a:blip r:embed="rId2"/>
          <a:srcRect/>
          <a:stretch>
            <a:fillRect/>
          </a:stretch>
        </p:blipFill>
        <p:spPr bwMode="auto">
          <a:xfrm>
            <a:off x="1095340" y="207574"/>
            <a:ext cx="10358510" cy="6409874"/>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descr="alt text"/>
          <p:cNvPicPr>
            <a:picLocks noChangeAspect="1" noChangeArrowheads="1"/>
          </p:cNvPicPr>
          <p:nvPr/>
        </p:nvPicPr>
        <p:blipFill>
          <a:blip r:embed="rId2"/>
          <a:srcRect/>
          <a:stretch>
            <a:fillRect/>
          </a:stretch>
        </p:blipFill>
        <p:spPr bwMode="auto">
          <a:xfrm>
            <a:off x="1023902" y="25663"/>
            <a:ext cx="10358510" cy="6825903"/>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alt text"/>
          <p:cNvPicPr>
            <a:picLocks noChangeAspect="1" noChangeArrowheads="1"/>
          </p:cNvPicPr>
          <p:nvPr/>
        </p:nvPicPr>
        <p:blipFill>
          <a:blip r:embed="rId2"/>
          <a:srcRect/>
          <a:stretch>
            <a:fillRect/>
          </a:stretch>
        </p:blipFill>
        <p:spPr bwMode="auto">
          <a:xfrm>
            <a:off x="452398" y="0"/>
            <a:ext cx="11287204" cy="6858000"/>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ÐÐ°ÑÑÐ¸Ð½ÐºÐ¸ Ð¿Ð¾ Ð·Ð°Ð¿ÑÐ¾ÑÑ ÐºÐ»Ð¸Ð¼Ð°ÑÐ¸ÑÐµÑÐºÐ¾Ðµ ÑÐ°Ð¹Ð¾Ð½Ð¸ÑÐ¾Ð²Ð°Ð½Ð¸Ðµ ÑÐºÑÐ°Ð¸Ð½Ñ"/>
          <p:cNvPicPr>
            <a:picLocks noChangeAspect="1" noChangeArrowheads="1"/>
          </p:cNvPicPr>
          <p:nvPr/>
        </p:nvPicPr>
        <p:blipFill>
          <a:blip r:embed="rId2"/>
          <a:srcRect l="4273" r="7266" b="48699"/>
          <a:stretch>
            <a:fillRect/>
          </a:stretch>
        </p:blipFill>
        <p:spPr bwMode="auto">
          <a:xfrm>
            <a:off x="115614" y="34078"/>
            <a:ext cx="6072230" cy="4857760"/>
          </a:xfrm>
          <a:prstGeom prst="rect">
            <a:avLst/>
          </a:prstGeom>
          <a:noFill/>
        </p:spPr>
      </p:pic>
      <p:pic>
        <p:nvPicPr>
          <p:cNvPr id="3" name="Picture 2" descr="ÐÐ°ÑÑÐ¸Ð½ÐºÐ¸ Ð¿Ð¾ Ð·Ð°Ð¿ÑÐ¾ÑÑ ÐºÐ»Ð¸Ð¼Ð°ÑÐ¸ÑÐµÑÐºÐ¾Ðµ ÑÐ°Ð¹Ð¾Ð½Ð¸ÑÐ¾Ð²Ð°Ð½Ð¸Ðµ ÑÐºÑÐ°Ð¸Ð½Ñ"/>
          <p:cNvPicPr>
            <a:picLocks noChangeAspect="1" noChangeArrowheads="1"/>
          </p:cNvPicPr>
          <p:nvPr/>
        </p:nvPicPr>
        <p:blipFill>
          <a:blip r:embed="rId2"/>
          <a:srcRect l="1282" t="51839" r="2564"/>
          <a:stretch>
            <a:fillRect/>
          </a:stretch>
        </p:blipFill>
        <p:spPr bwMode="auto">
          <a:xfrm>
            <a:off x="5834018" y="2714620"/>
            <a:ext cx="6357982" cy="4143380"/>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ÐÐ°ÑÑÐ¸Ð½ÐºÐ¸ Ð¿Ð¾ Ð·Ð°Ð¿ÑÐ¾ÑÑ ÐºÐ»Ð¸Ð¼Ð°ÑÐ¸ÑÐµÑÐºÐ¾Ðµ ÑÐ°Ð¹Ð¾Ð½Ð¸ÑÐ¾Ð²Ð°Ð½Ð¸Ðµ ÑÐºÑÐ°Ð¸Ð½Ñ"/>
          <p:cNvPicPr>
            <a:picLocks noChangeAspect="1" noChangeArrowheads="1"/>
          </p:cNvPicPr>
          <p:nvPr/>
        </p:nvPicPr>
        <p:blipFill>
          <a:blip r:embed="rId2"/>
          <a:srcRect/>
          <a:stretch>
            <a:fillRect/>
          </a:stretch>
        </p:blipFill>
        <p:spPr bwMode="auto">
          <a:xfrm>
            <a:off x="1309654" y="0"/>
            <a:ext cx="9929882" cy="6627973"/>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ÐÐ°ÑÑÐ¸Ð½ÐºÐ¸ Ð¿Ð¾ Ð·Ð°Ð¿ÑÐ¾ÑÑ ÐºÐ»Ð¸Ð¼Ð°ÑÐ¸ÑÐµÑÐºÐ¾Ðµ ÑÐ°Ð¹Ð¾Ð½Ð¸ÑÐ¾Ð²Ð°Ð½Ð¸Ðµ ÑÐºÑÐ°Ð¸Ð½Ñ"/>
          <p:cNvPicPr>
            <a:picLocks noChangeAspect="1" noChangeArrowheads="1"/>
          </p:cNvPicPr>
          <p:nvPr/>
        </p:nvPicPr>
        <p:blipFill>
          <a:blip r:embed="rId2"/>
          <a:srcRect/>
          <a:stretch>
            <a:fillRect/>
          </a:stretch>
        </p:blipFill>
        <p:spPr bwMode="auto">
          <a:xfrm>
            <a:off x="238084" y="428604"/>
            <a:ext cx="11717221" cy="5947828"/>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CustomShape 1"/>
          <p:cNvSpPr/>
          <p:nvPr/>
        </p:nvSpPr>
        <p:spPr>
          <a:xfrm>
            <a:off x="1380960" y="576000"/>
            <a:ext cx="10215360" cy="49060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800" b="1" strike="noStrike" spc="-1">
                <a:solidFill>
                  <a:srgbClr val="FF0000"/>
                </a:solidFill>
                <a:latin typeface="Arial"/>
                <a:ea typeface="DejaVu Sans"/>
              </a:rPr>
              <a:t>Контрольні питання:</a:t>
            </a:r>
            <a:endParaRPr lang="ru-RU" sz="2800" b="0" strike="noStrike" spc="-1">
              <a:latin typeface="Arial"/>
            </a:endParaRPr>
          </a:p>
          <a:p>
            <a:pPr algn="just">
              <a:lnSpc>
                <a:spcPct val="100000"/>
              </a:lnSpc>
            </a:pPr>
            <a:r>
              <a:rPr lang="ru-RU" sz="2400" b="1" strike="noStrike" spc="-1">
                <a:solidFill>
                  <a:srgbClr val="000000"/>
                </a:solidFill>
                <a:latin typeface="Arial"/>
                <a:ea typeface="DejaVu Sans"/>
              </a:rPr>
              <a:t>1. Основні фактори, що утворюють клімат, їх загальна характеристика.</a:t>
            </a: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2. Поняття про адаптацію, адаптаційний період.</a:t>
            </a: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3. Градація біокліматичних параметрів за ступенем позитивного впливу на організм людини.</a:t>
            </a: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4. Режим сонячної радіації та його компоненти.</a:t>
            </a: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5. Термічний режим.</a:t>
            </a: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6. Атмосферна циркуляція.</a:t>
            </a: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7. Вітровий режим.</a:t>
            </a: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8. Режим вологості та опадів.</a:t>
            </a: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9. Біокліматичне зонування території для рекреаційної діяльності.</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CustomShape 1"/>
          <p:cNvSpPr/>
          <p:nvPr/>
        </p:nvSpPr>
        <p:spPr>
          <a:xfrm>
            <a:off x="2381400" y="1643040"/>
            <a:ext cx="7355880" cy="191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4000" b="1" i="1" strike="noStrike" spc="-1">
                <a:solidFill>
                  <a:srgbClr val="FF0000"/>
                </a:solidFill>
                <a:latin typeface="Arial"/>
                <a:ea typeface="DejaVu Sans"/>
              </a:rPr>
              <a:t>ДЯКУЮ </a:t>
            </a:r>
            <a:endParaRPr lang="ru-RU" sz="4000" b="0" strike="noStrike" spc="-1">
              <a:latin typeface="Arial"/>
            </a:endParaRPr>
          </a:p>
          <a:p>
            <a:pPr algn="ctr">
              <a:lnSpc>
                <a:spcPct val="100000"/>
              </a:lnSpc>
            </a:pPr>
            <a:r>
              <a:rPr lang="ru-RU" sz="4000" b="1" i="1" strike="noStrike" spc="-1">
                <a:solidFill>
                  <a:srgbClr val="FF0000"/>
                </a:solidFill>
                <a:latin typeface="Arial"/>
                <a:ea typeface="DejaVu Sans"/>
              </a:rPr>
              <a:t>ЗА </a:t>
            </a:r>
            <a:endParaRPr lang="ru-RU" sz="4000" b="0" strike="noStrike" spc="-1">
              <a:latin typeface="Arial"/>
            </a:endParaRPr>
          </a:p>
          <a:p>
            <a:pPr algn="ctr">
              <a:lnSpc>
                <a:spcPct val="100000"/>
              </a:lnSpc>
            </a:pPr>
            <a:r>
              <a:rPr lang="ru-RU" sz="4000" b="1" i="1" strike="noStrike" spc="-1">
                <a:solidFill>
                  <a:srgbClr val="FF0000"/>
                </a:solidFill>
                <a:latin typeface="Arial"/>
                <a:ea typeface="DejaVu Sans"/>
              </a:rPr>
              <a:t>УВАГУ!</a:t>
            </a:r>
            <a:endParaRPr lang="ru-RU" sz="4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CustomShape 1"/>
          <p:cNvSpPr/>
          <p:nvPr/>
        </p:nvSpPr>
        <p:spPr>
          <a:xfrm>
            <a:off x="809640" y="288000"/>
            <a:ext cx="10858320" cy="612540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FF0000"/>
                </a:solidFill>
                <a:latin typeface="Arial"/>
                <a:ea typeface="DejaVu Sans"/>
              </a:rPr>
              <a:t>Вплив лісу на температурний режим повітря і ґрунтів. </a:t>
            </a:r>
            <a:r>
              <a:rPr lang="ru-RU" sz="1800" b="1" strike="noStrike" spc="-1">
                <a:solidFill>
                  <a:srgbClr val="000000"/>
                </a:solidFill>
                <a:latin typeface="Arial"/>
                <a:ea typeface="DejaVu Sans"/>
              </a:rPr>
              <a:t>В зимовий період різниця між температурою повітря в лісі і на полі невелика. Вона зростає навесні і досягає максимуму в спекотні дні літа. Наприклад, в окремі роки в лісі мінімальна температура повітря була на 3-4 </a:t>
            </a:r>
            <a:r>
              <a:rPr lang="ru-RU" sz="1800" b="1" strike="noStrike" spc="-1" baseline="30000">
                <a:solidFill>
                  <a:srgbClr val="000000"/>
                </a:solidFill>
                <a:latin typeface="Arial"/>
                <a:ea typeface="DejaVu Sans"/>
              </a:rPr>
              <a:t>0</a:t>
            </a:r>
            <a:r>
              <a:rPr lang="ru-RU" sz="1800" b="1" strike="noStrike" spc="-1">
                <a:solidFill>
                  <a:srgbClr val="000000"/>
                </a:solidFill>
                <a:latin typeface="Arial"/>
                <a:ea typeface="DejaVu Sans"/>
              </a:rPr>
              <a:t>С вища, а максимальна на 4-6 </a:t>
            </a:r>
            <a:r>
              <a:rPr lang="ru-RU" sz="1800" b="1" strike="noStrike" spc="-1" baseline="30000">
                <a:solidFill>
                  <a:srgbClr val="000000"/>
                </a:solidFill>
                <a:latin typeface="Arial"/>
                <a:ea typeface="DejaVu Sans"/>
              </a:rPr>
              <a:t>0</a:t>
            </a:r>
            <a:r>
              <a:rPr lang="ru-RU" sz="1800" b="1" strike="noStrike" spc="-1">
                <a:solidFill>
                  <a:srgbClr val="000000"/>
                </a:solidFill>
                <a:latin typeface="Arial"/>
                <a:ea typeface="DejaVu Sans"/>
              </a:rPr>
              <a:t>С нижча, ніж на відкритій ділянці. Також відмічено, що між температурою ґрунтів і лісистістю є значна залежність, яка проявляється також і в промерзанні ґрунтів. Глибоке промерзання ґрунтів негативно впливає на вологонакопичення. В степовій зоні (лісистість 5-6%) глибина промерзання ґрунтів досягає 180 см, в лісостеповій (лісистість 18%) – 120 см, а в лісовій – 50-70 см (термоізоляційний вплив).</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Крім того, зелені насадження активно впливають на </a:t>
            </a:r>
            <a:r>
              <a:rPr lang="ru-RU" sz="1800" b="1" strike="noStrike" spc="-1">
                <a:solidFill>
                  <a:srgbClr val="FF0000"/>
                </a:solidFill>
                <a:latin typeface="Arial"/>
                <a:ea typeface="DejaVu Sans"/>
              </a:rPr>
              <a:t>температурний режим міст. </a:t>
            </a:r>
            <a:r>
              <a:rPr lang="ru-RU" sz="1800" b="1" strike="noStrike" spc="-1">
                <a:solidFill>
                  <a:srgbClr val="000000"/>
                </a:solidFill>
                <a:latin typeface="Arial"/>
                <a:ea typeface="DejaVu Sans"/>
              </a:rPr>
              <a:t>Встановлено, що температура повітря влітку серед внутрішньоквартальних зелених насаджень на 7-10 </a:t>
            </a:r>
            <a:r>
              <a:rPr lang="ru-RU" sz="1800" b="1" strike="noStrike" spc="-1" baseline="30000">
                <a:solidFill>
                  <a:srgbClr val="000000"/>
                </a:solidFill>
                <a:latin typeface="Arial"/>
                <a:ea typeface="DejaVu Sans"/>
              </a:rPr>
              <a:t>0</a:t>
            </a:r>
            <a:r>
              <a:rPr lang="ru-RU" sz="1800" b="1" strike="noStrike" spc="-1">
                <a:solidFill>
                  <a:srgbClr val="000000"/>
                </a:solidFill>
                <a:latin typeface="Arial"/>
                <a:ea typeface="DejaVu Sans"/>
              </a:rPr>
              <a:t>С нижча, ніж на вулицях і площах, а також у дворах будинків. Температура ґрунту у внутрішньоквартальних насадженнях на 17-24 </a:t>
            </a:r>
            <a:r>
              <a:rPr lang="ru-RU" sz="1800" b="1" strike="noStrike" spc="-1" baseline="30000">
                <a:solidFill>
                  <a:srgbClr val="000000"/>
                </a:solidFill>
                <a:latin typeface="Arial"/>
                <a:ea typeface="DejaVu Sans"/>
              </a:rPr>
              <a:t>0</a:t>
            </a:r>
            <a:r>
              <a:rPr lang="ru-RU" sz="1800" b="1" strike="noStrike" spc="-1">
                <a:solidFill>
                  <a:srgbClr val="000000"/>
                </a:solidFill>
                <a:latin typeface="Arial"/>
                <a:ea typeface="DejaVu Sans"/>
              </a:rPr>
              <a:t>С, а в однорядних вуличних посадках на 6-10 </a:t>
            </a:r>
            <a:r>
              <a:rPr lang="ru-RU" sz="1800" b="1" strike="noStrike" spc="-1" baseline="30000">
                <a:solidFill>
                  <a:srgbClr val="000000"/>
                </a:solidFill>
                <a:latin typeface="Arial"/>
                <a:ea typeface="DejaVu Sans"/>
              </a:rPr>
              <a:t>0</a:t>
            </a:r>
            <a:r>
              <a:rPr lang="ru-RU" sz="1800" b="1" strike="noStrike" spc="-1">
                <a:solidFill>
                  <a:srgbClr val="000000"/>
                </a:solidFill>
                <a:latin typeface="Arial"/>
                <a:ea typeface="DejaVu Sans"/>
              </a:rPr>
              <a:t>C нижча, ніж на не озеленених територіях міста.</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Виділення лісом кисню і поглинання вуглекислого газу – ця функція лісу розглядається як </a:t>
            </a:r>
            <a:r>
              <a:rPr lang="ru-RU" sz="1800" b="1" strike="noStrike" spc="-1">
                <a:solidFill>
                  <a:srgbClr val="FF0000"/>
                </a:solidFill>
                <a:latin typeface="Arial"/>
                <a:ea typeface="DejaVu Sans"/>
              </a:rPr>
              <a:t>санітарно-гігієнічна</a:t>
            </a:r>
            <a:r>
              <a:rPr lang="ru-RU" sz="1800" b="1" strike="noStrike" spc="-1">
                <a:solidFill>
                  <a:srgbClr val="000000"/>
                </a:solidFill>
                <a:latin typeface="Arial"/>
                <a:ea typeface="DejaVu Sans"/>
              </a:rPr>
              <a:t>. Більше 60% кисню постачається рослинністю суші, де ліс є головним її компонентом. 1 га лісу виділяє 150- 220 кг кисню, що достатньо для дихання 40-50 людей. Найбільшу кількість кисню виділяють середньовікові насадження (від 30 до 60-80 років). На основі даних потреб людини в кисні при диханні розроблені норми зелених зон міст. З урахуванням споживання кисню 165 кг/людину (за 150 днів) і 400 кг/людину (за 365 днів) встановлені мінімальна і оптимальна норми насаджень на людину, що дорівнюють при ІІ класі бонітету відповідно 0,05-0,06 га і 0,12-0,15 га. </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CustomShape 1"/>
          <p:cNvSpPr/>
          <p:nvPr/>
        </p:nvSpPr>
        <p:spPr>
          <a:xfrm>
            <a:off x="452520" y="401760"/>
            <a:ext cx="11429640" cy="588384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FF0000"/>
                </a:solidFill>
                <a:latin typeface="Arial"/>
                <a:ea typeface="DejaVu Sans"/>
              </a:rPr>
              <a:t>Вплив лісу на іонний режим повітря. </a:t>
            </a:r>
            <a:r>
              <a:rPr lang="ru-RU" sz="2000" b="1" strike="noStrike" spc="-1">
                <a:solidFill>
                  <a:srgbClr val="000000"/>
                </a:solidFill>
                <a:latin typeface="Arial"/>
                <a:ea typeface="DejaVu Sans"/>
              </a:rPr>
              <a:t>Ступінь іонізації характеризується кількістю позитивних і негативних, легких і важких іонів в 1 см</a:t>
            </a:r>
            <a:r>
              <a:rPr lang="ru-RU" sz="2000" b="1" strike="noStrike" spc="-1" baseline="30000">
                <a:solidFill>
                  <a:srgbClr val="000000"/>
                </a:solidFill>
                <a:latin typeface="Arial"/>
                <a:ea typeface="DejaVu Sans"/>
              </a:rPr>
              <a:t>3</a:t>
            </a:r>
            <a:r>
              <a:rPr lang="ru-RU" sz="2000" b="1" strike="noStrike" spc="-1">
                <a:solidFill>
                  <a:srgbClr val="000000"/>
                </a:solidFill>
                <a:latin typeface="Arial"/>
                <a:ea typeface="DejaVu Sans"/>
              </a:rPr>
              <a:t> повітря. В природних умовах спостерігається невелика перевага позитивних іонів над негативними, а важких – над легкими. Їх відношення (</a:t>
            </a:r>
            <a:r>
              <a:rPr lang="ru-RU" sz="2000" b="1" i="1" strike="noStrike" spc="-1">
                <a:solidFill>
                  <a:srgbClr val="7030A0"/>
                </a:solidFill>
                <a:latin typeface="Arial"/>
                <a:ea typeface="DejaVu Sans"/>
              </a:rPr>
              <a:t>коефіцієнт уніполярності</a:t>
            </a:r>
            <a:r>
              <a:rPr lang="ru-RU" sz="2000" b="1" strike="noStrike" spc="-1">
                <a:solidFill>
                  <a:srgbClr val="000000"/>
                </a:solidFill>
                <a:latin typeface="Arial"/>
                <a:ea typeface="DejaVu Sans"/>
              </a:rPr>
              <a:t>) для нижніх шарів атмосфери складає 1,1-1,2. Для визначення гігієнічного ефекту іонізації особливого значення набуває концентрація легких позитивних і негативних іонів у повітрі. Чим менший коефіцієнт уніполярності, тим чистішим і сприятливішим у гігієнічному відношенні вважається повітря.</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Середня кількість легких іонів в міському повітрі значно нижча, ніж у заміському. Вважається, що 25 легких негативних іонів в 1 см</a:t>
            </a:r>
            <a:r>
              <a:rPr lang="ru-RU" sz="2000" b="1" strike="noStrike" spc="-1" baseline="30000">
                <a:solidFill>
                  <a:srgbClr val="000000"/>
                </a:solidFill>
                <a:latin typeface="Arial"/>
                <a:ea typeface="DejaVu Sans"/>
              </a:rPr>
              <a:t>3</a:t>
            </a:r>
            <a:r>
              <a:rPr lang="ru-RU" sz="2000" b="1" strike="noStrike" spc="-1">
                <a:solidFill>
                  <a:srgbClr val="000000"/>
                </a:solidFill>
                <a:latin typeface="Arial"/>
                <a:ea typeface="DejaVu Sans"/>
              </a:rPr>
              <a:t> повітря – мінімальна межа. Дуже характерним для іонізації атмосфери в містах є переважання важких іонів над легкими. Концентрація легких іонів в соснових лісах в два рази вища, ніж у листяних, а коефіцієнт уніполярності завжди менший одиниці (0,7-1,0), а в листяних лісах – більший одиниці. На безлісих полянах концентрація легких іонів в середньому в 2-2,5 рази менша, ніж у лісі, а коефіцієнт уніполярності значно більший за одиницю. На іонізацію повітря в лісі впливають також смолисті та ароматичні речовини, які виділяються деревними рослинами в процесі їх життєдіяльності. Лікувальні властивості іонізованого повітря використовують </a:t>
            </a:r>
            <a:r>
              <a:rPr lang="ru-RU" sz="2000" b="1" i="1" strike="noStrike" spc="-1">
                <a:solidFill>
                  <a:srgbClr val="7030A0"/>
                </a:solidFill>
                <a:latin typeface="Arial"/>
                <a:ea typeface="DejaVu Sans"/>
              </a:rPr>
              <a:t>при гіпертонічній хворобі, атеросклерозі, бронхіальній астмі, легеневому туберкульозі, безсонні, перевтомі </a:t>
            </a:r>
            <a:r>
              <a:rPr lang="ru-RU" sz="2000" b="1" strike="noStrike" spc="-1">
                <a:solidFill>
                  <a:srgbClr val="000000"/>
                </a:solidFill>
                <a:latin typeface="Arial"/>
                <a:ea typeface="DejaVu Sans"/>
              </a:rPr>
              <a:t>та ін.</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CustomShape 1"/>
          <p:cNvSpPr/>
          <p:nvPr/>
        </p:nvSpPr>
        <p:spPr>
          <a:xfrm>
            <a:off x="738000" y="428760"/>
            <a:ext cx="10905840" cy="58510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FF0000"/>
                </a:solidFill>
                <a:latin typeface="Arial"/>
                <a:ea typeface="DejaVu Sans"/>
              </a:rPr>
              <a:t>Водоохоронні функції лісу. </a:t>
            </a:r>
            <a:r>
              <a:rPr lang="ru-RU" sz="1800" b="1" strike="noStrike" spc="-1">
                <a:solidFill>
                  <a:srgbClr val="000000"/>
                </a:solidFill>
                <a:latin typeface="Arial"/>
                <a:ea typeface="DejaVu Sans"/>
              </a:rPr>
              <a:t>Вплив лісу на атмосферні опади і вологість повітря може відбуватися в кількох напрямах: </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а) збільшення кількості вертикальних опадів, що випадають над лісом і суміжних ділянках; </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б) утворення конденсаційних осадів; </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в) затримка кронами і деяке перехоплення рідких опадів; </a:t>
            </a:r>
            <a:endParaRPr lang="ru-RU" sz="1800" b="0" strike="noStrike" spc="-1">
              <a:latin typeface="Arial"/>
            </a:endParaRPr>
          </a:p>
          <a:p>
            <a:pPr indent="-216000" algn="just">
              <a:lnSpc>
                <a:spcPct val="100000"/>
              </a:lnSpc>
              <a:buClr>
                <a:srgbClr val="000000"/>
              </a:buClr>
              <a:buFont typeface="Wingdings" charset="2"/>
              <a:buChar char=""/>
            </a:pPr>
            <a:r>
              <a:rPr lang="ru-RU" sz="1800" b="1" strike="noStrike" spc="-1">
                <a:solidFill>
                  <a:srgbClr val="000000"/>
                </a:solidFill>
                <a:latin typeface="Arial"/>
                <a:ea typeface="DejaVu Sans"/>
              </a:rPr>
              <a:t>г) перехоплення і перерозподіл твердих опадів. </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Встановлено, що із збільшенням лісистості території кількість вертикальних опадів, що випадають, збільшується як по сезонах, так і протягом року. Із збільшенням лісистості на 10% кількість опадів зростає в середньому на 2%.</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Внаслідок ослабленого обміну повітря, знижених температур під покрівлею лісу, а також за рахунок постійного надходження вологи від випаровування і транспірації вологість повітря в лісі звичайно вища, ніж на відкритих ділянках, на 2-10%. В спекотні дні літа пом’якшена під кроною лісу сонячна радіація і підвищена вологість повітря сприяють комфортності відпочинку.</a:t>
            </a:r>
            <a:endParaRPr lang="ru-RU" sz="1800" b="0" strike="noStrike" spc="-1">
              <a:latin typeface="Arial"/>
            </a:endParaRPr>
          </a:p>
          <a:p>
            <a:pPr algn="just">
              <a:lnSpc>
                <a:spcPct val="100000"/>
              </a:lnSpc>
            </a:pPr>
            <a:r>
              <a:rPr lang="ru-RU" sz="1800" b="1" strike="noStrike" spc="-1">
                <a:solidFill>
                  <a:srgbClr val="FF0000"/>
                </a:solidFill>
                <a:latin typeface="Arial"/>
                <a:ea typeface="DejaVu Sans"/>
              </a:rPr>
              <a:t>Вплив лісу на вологість ґрунтів. </a:t>
            </a:r>
            <a:r>
              <a:rPr lang="ru-RU" sz="1800" b="1" strike="noStrike" spc="-1">
                <a:solidFill>
                  <a:srgbClr val="000000"/>
                </a:solidFill>
                <a:latin typeface="Arial"/>
                <a:ea typeface="DejaVu Sans"/>
              </a:rPr>
              <a:t>Найважливішим фактором біологічної продуктивності ґрунтів є їх вологість. Ліс серед всіх фітоценозів відіграє важливу роль у водному балансі ґрунтів і як накопичувач, і як найбільший споживач вологи. Загальновідомо, що лісові насадження витрачають набагато більше води, ніж трав’яні ценози. Ступінь сухості ґрунтів в лісі залежить від багатьох кліматичних факторів, від сезону року, а також від будови, складу, повноти і віку деревостоїв. Поверхня ґрунту найбільше висушується там, де вона зовсім відкрита і менше захищена лісом.</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CustomShape 1"/>
          <p:cNvSpPr/>
          <p:nvPr/>
        </p:nvSpPr>
        <p:spPr>
          <a:xfrm>
            <a:off x="452520" y="214200"/>
            <a:ext cx="11429640" cy="588384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FF0000"/>
                </a:solidFill>
                <a:latin typeface="Arial"/>
                <a:ea typeface="DejaVu Sans"/>
              </a:rPr>
              <a:t>Вплив лісу на гідрологічний режим річок. </a:t>
            </a:r>
            <a:r>
              <a:rPr lang="ru-RU" sz="2000" b="1" strike="noStrike" spc="-1">
                <a:solidFill>
                  <a:srgbClr val="000000"/>
                </a:solidFill>
                <a:latin typeface="Arial"/>
                <a:ea typeface="DejaVu Sans"/>
              </a:rPr>
              <a:t>Ліс має водоохоронне значення як акумулятор вологи і розподільник водного балансу ґрунтів. Він суттєво впливає на інфільтрацію води в ґрунт, на поверхневий стік, що сприяє поступовому надходженню вологи в річки, підвищує їх водність в меженний період. Зменшення лісистості на 1 % у водозбірному басейні викликає скорочення постійного стоку в річках на 2-2,5%. Це дає змогу з допомогою лісистості регулювати гідрологічний режим річок і всієї місцевості.   </a:t>
            </a:r>
            <a:endParaRPr lang="ru-RU" sz="2000" b="0" strike="noStrike" spc="-1">
              <a:latin typeface="Arial"/>
            </a:endParaRPr>
          </a:p>
          <a:p>
            <a:pPr algn="just">
              <a:lnSpc>
                <a:spcPct val="100000"/>
              </a:lnSpc>
            </a:pPr>
            <a:r>
              <a:rPr lang="ru-RU" sz="2000" b="1" strike="noStrike" spc="-1">
                <a:solidFill>
                  <a:srgbClr val="FF0000"/>
                </a:solidFill>
                <a:latin typeface="Arial"/>
                <a:ea typeface="DejaVu Sans"/>
              </a:rPr>
              <a:t>Захисні функції лісу</a:t>
            </a:r>
            <a:r>
              <a:rPr lang="ru-RU" sz="2000" b="1" strike="noStrike" spc="-1">
                <a:solidFill>
                  <a:srgbClr val="000000"/>
                </a:solidFill>
                <a:latin typeface="Arial"/>
                <a:ea typeface="DejaVu Sans"/>
              </a:rPr>
              <a:t>. </a:t>
            </a:r>
            <a:endParaRPr lang="ru-RU" sz="2000" b="0" strike="noStrike" spc="-1">
              <a:latin typeface="Arial"/>
            </a:endParaRPr>
          </a:p>
          <a:p>
            <a:pPr algn="just">
              <a:lnSpc>
                <a:spcPct val="100000"/>
              </a:lnSpc>
            </a:pPr>
            <a:r>
              <a:rPr lang="ru-RU" sz="2000" b="1" strike="noStrike" spc="-1">
                <a:solidFill>
                  <a:srgbClr val="FF0000"/>
                </a:solidFill>
                <a:latin typeface="Arial"/>
                <a:ea typeface="DejaVu Sans"/>
              </a:rPr>
              <a:t>Ґрунтозахисна роль лісів. </a:t>
            </a:r>
            <a:r>
              <a:rPr lang="ru-RU" sz="2000" b="1" strike="noStrike" spc="-1">
                <a:solidFill>
                  <a:srgbClr val="000000"/>
                </a:solidFill>
                <a:latin typeface="Arial"/>
                <a:ea typeface="DejaVu Sans"/>
              </a:rPr>
              <a:t>У процесі господарської діяльності людини відбувається ерозія ґрунтів, що приводить до втрат на тривалий час цінних для сільського і лісового господарств земель. Розрізняють два типи ерозії ґрунтів – водну і вітрову. В свою чергу, водну поділяють на поверхневу, або площинну, і лінійну, при якій відбувається глибоке розмивання ґрунту і порід підстилки з утворенням ярів. Водна ерозія викликає замулення озер і річок, знижує рівень ґрунтових вод, порушує нормальну роботу гідротехнічних споруд. Тому в системі заходів по боротьбі з ерозією значна роль відводиться системі полезахисних насаджень.</a:t>
            </a:r>
            <a:endParaRPr lang="ru-RU" sz="2000" b="0" strike="noStrike" spc="-1">
              <a:latin typeface="Arial"/>
            </a:endParaRPr>
          </a:p>
          <a:p>
            <a:pPr algn="just">
              <a:lnSpc>
                <a:spcPct val="100000"/>
              </a:lnSpc>
            </a:pPr>
            <a:r>
              <a:rPr lang="ru-RU" sz="2000" b="1" strike="noStrike" spc="-1">
                <a:solidFill>
                  <a:srgbClr val="FF0000"/>
                </a:solidFill>
                <a:latin typeface="Arial"/>
                <a:ea typeface="DejaVu Sans"/>
              </a:rPr>
              <a:t>Пило- і газозахисна роль лісів і зелених насаджень. </a:t>
            </a:r>
            <a:r>
              <a:rPr lang="ru-RU" sz="2000" b="1" strike="noStrike" spc="-1">
                <a:solidFill>
                  <a:srgbClr val="000000"/>
                </a:solidFill>
                <a:latin typeface="Arial"/>
                <a:ea typeface="DejaVu Sans"/>
              </a:rPr>
              <a:t>Ліси і зелені насадження відіграють велику роль в поглинанні пилу, очищенні повітря від шкідливих газів. Затримуючи тверді і газоподібні домішки, вони є своєрідним фільтром, особливо для атмосфери міст і селищ. Гектар лісу здатен затримати від 32 до 68 т пилу. </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1623</TotalTime>
  <Words>7201</Words>
  <Application>Microsoft Office PowerPoint</Application>
  <PresentationFormat>Широкоэкранный</PresentationFormat>
  <Paragraphs>339</Paragraphs>
  <Slides>59</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5</vt:i4>
      </vt:variant>
      <vt:variant>
        <vt:lpstr>Заголовки слайдов</vt:lpstr>
      </vt:variant>
      <vt:variant>
        <vt:i4>59</vt:i4>
      </vt:variant>
    </vt:vector>
  </HeadingPairs>
  <TitlesOfParts>
    <vt:vector size="71" baseType="lpstr">
      <vt:lpstr>Microsoft YaHei</vt:lpstr>
      <vt:lpstr>Arial</vt:lpstr>
      <vt:lpstr>Century Gothic</vt:lpstr>
      <vt:lpstr>DejaVu Sans</vt:lpstr>
      <vt:lpstr>Symbol</vt:lpstr>
      <vt:lpstr>Times New Roman</vt:lpstr>
      <vt:lpstr>Wingdings</vt:lpstr>
      <vt:lpstr>Office Theme</vt:lpstr>
      <vt:lpstr>Office Theme</vt:lpstr>
      <vt:lpstr>Office Theme</vt:lpstr>
      <vt:lpstr>Office Theme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Природні рекреаційні ресурси та методи їх оцінки</dc:title>
  <dc:subject/>
  <dc:creator>Oxana</dc:creator>
  <dc:description/>
  <cp:lastModifiedBy>User</cp:lastModifiedBy>
  <cp:revision>161</cp:revision>
  <dcterms:created xsi:type="dcterms:W3CDTF">2015-10-12T09:31:29Z</dcterms:created>
  <dcterms:modified xsi:type="dcterms:W3CDTF">2024-11-05T05:20:34Z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Произвольный</vt:lpwstr>
  </property>
  <property fmtid="{D5CDD505-2E9C-101B-9397-08002B2CF9AE}" pid="9" name="ScaleCrop">
    <vt:bool>false</vt:bool>
  </property>
  <property fmtid="{D5CDD505-2E9C-101B-9397-08002B2CF9AE}" pid="10" name="ShareDoc">
    <vt:bool>false</vt:bool>
  </property>
  <property fmtid="{D5CDD505-2E9C-101B-9397-08002B2CF9AE}" pid="11" name="Slides">
    <vt:i4>67</vt:i4>
  </property>
</Properties>
</file>