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99E9-D5E6-43E3-853A-4DF432933F21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78AF-1B32-4B53-929A-0EB8F1C2E8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44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B3213-4CCD-440A-8788-666E16C239D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92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93B9D-CCB8-4B3B-A9AA-237CFE60A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741368" cy="356558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B050"/>
                </a:solidFill>
                <a:effectLst/>
                <a:latin typeface="Derby"/>
                <a:ea typeface="Calibri" panose="020F0502020204030204" pitchFamily="34" charset="0"/>
              </a:rPr>
              <a:t>ДЕНЬ 5. </a:t>
            </a:r>
            <a:r>
              <a:rPr lang="uk-UA" b="1" dirty="0" smtClean="0">
                <a:solidFill>
                  <a:srgbClr val="00B050"/>
                </a:solidFill>
                <a:effectLst/>
                <a:latin typeface="Derby"/>
                <a:ea typeface="Calibri" panose="020F0502020204030204" pitchFamily="34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effectLst/>
                <a:latin typeface="Derby"/>
                <a:ea typeface="Calibri" panose="020F0502020204030204" pitchFamily="34" charset="0"/>
              </a:rPr>
            </a:br>
            <a:r>
              <a:rPr lang="uk-UA" b="1" dirty="0" smtClean="0">
                <a:solidFill>
                  <a:srgbClr val="00B050"/>
                </a:solidFill>
                <a:effectLst/>
                <a:latin typeface="Derby"/>
                <a:ea typeface="Calibri" panose="020F0502020204030204" pitchFamily="34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effectLst/>
                <a:latin typeface="Derby"/>
                <a:ea typeface="Calibri" panose="020F0502020204030204" pitchFamily="34" charset="0"/>
              </a:rPr>
            </a:br>
            <a:r>
              <a:rPr lang="uk-UA" sz="3200" b="1" dirty="0" smtClean="0">
                <a:solidFill>
                  <a:srgbClr val="00B050"/>
                </a:solidFill>
                <a:effectLst/>
                <a:latin typeface="Derby"/>
                <a:ea typeface="Calibri" panose="020F0502020204030204" pitchFamily="34" charset="0"/>
              </a:rPr>
              <a:t>ПСИХОЛОГІЧНА </a:t>
            </a:r>
            <a:r>
              <a:rPr lang="uk-UA" sz="3200" b="1" dirty="0">
                <a:solidFill>
                  <a:srgbClr val="00B050"/>
                </a:solidFill>
                <a:effectLst/>
                <a:latin typeface="Derby"/>
                <a:ea typeface="Calibri" panose="020F0502020204030204" pitchFamily="34" charset="0"/>
              </a:rPr>
              <a:t>РОБОТА З ЕМОЦІЙНИМИ ЧИННИКАМИ ТРИВОГИ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9560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023901-EB43-44CA-91C0-BEE54F29E1CB}"/>
              </a:ext>
            </a:extLst>
          </p:cNvPr>
          <p:cNvSpPr txBox="1"/>
          <p:nvPr/>
        </p:nvSpPr>
        <p:spPr>
          <a:xfrm>
            <a:off x="0" y="184058"/>
            <a:ext cx="902561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Якщо важко відразу знайти необхідну реакцію, вивчи 3-4 універсальні фрази, які можна застосовувати як відповіді на образи, наприклад: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і вихід для тебе: принизив співрозмовника ‒ піднявся у своїх очах!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 ціную твій гострий розум, і якщо до нього ще додати такту, ціни б тобі не було.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Дарую тобі безкоштовну пораду. Не напружуйся, так будеш відчувати себе веселіше.</a:t>
            </a:r>
          </a:p>
          <a:p>
            <a:pPr indent="450215" algn="just"/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Четверту фразу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придумай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самостійно: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______________________________________________________</a:t>
            </a:r>
          </a:p>
          <a:p>
            <a:pPr indent="450215" algn="just"/>
            <a:endParaRPr lang="uk-UA" sz="2000" b="1" i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Тренувальне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завдання: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0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Вивчи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1-2 універсальних фрази і використовуй їх у ситуаціях образ або емоційного булінгу. Не намагайся відразу запам’ятати усі відповіді: 1-2 фрази для першого дня достатньо. Наступного можеш запам’ятати ще стільки. І так щодня.</a:t>
            </a:r>
          </a:p>
          <a:p>
            <a:pPr indent="450215" algn="just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Пам’ятай, навички комунікації можна сформувати лише за рахунок систематичної щоденної практики! </a:t>
            </a:r>
          </a:p>
        </p:txBody>
      </p:sp>
    </p:spTree>
    <p:extLst>
      <p:ext uri="{BB962C8B-B14F-4D97-AF65-F5344CB8AC3E}">
        <p14:creationId xmlns:p14="http://schemas.microsoft.com/office/powerpoint/2010/main" val="314499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6487E6-D16B-4ED2-92DB-706276CE8DD4}"/>
              </a:ext>
            </a:extLst>
          </p:cNvPr>
          <p:cNvSpPr txBox="1"/>
          <p:nvPr/>
        </p:nvSpPr>
        <p:spPr>
          <a:xfrm>
            <a:off x="611560" y="1"/>
            <a:ext cx="7992888" cy="251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uk-UA" sz="2400" dirty="0">
                <a:solidFill>
                  <a:srgbClr val="E36C0A"/>
                </a:solidFill>
                <a:effectLst/>
                <a:latin typeface="Derby"/>
                <a:ea typeface="Calibri" panose="020F0502020204030204" pitchFamily="34" charset="0"/>
              </a:rPr>
              <a:t>6. РЕЛАКСАЦІЙНА ВПРАВА «ЕМОЦІЙНА ГАРМОНІЯ»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пропонуємо тобі аудіо файл релаксаційної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вправи (див.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аудіофайл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6).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Розташуйся зручно у кріслі, заплющ очі, і в спокійній атмосфері прослухай антистресові установки. Це допоможе тобі звільнитись від зайвої напруги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tart: Nur 2 Tassen Kaffee! - YouTube | Guten morgen freitag, Guten morgen,  Grüße">
            <a:extLst>
              <a:ext uri="{FF2B5EF4-FFF2-40B4-BE49-F238E27FC236}">
                <a16:creationId xmlns="" xmlns:a16="http://schemas.microsoft.com/office/drawing/2014/main" id="{F0A729A6-6663-44E8-BC8E-A9DBF7B5AB6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 b="8315"/>
          <a:stretch/>
        </p:blipFill>
        <p:spPr bwMode="auto">
          <a:xfrm>
            <a:off x="2501516" y="2171749"/>
            <a:ext cx="4608512" cy="3199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447B8C-5CE8-42E3-8868-90CC843F6C0B}"/>
              </a:ext>
            </a:extLst>
          </p:cNvPr>
          <p:cNvSpPr txBox="1"/>
          <p:nvPr/>
        </p:nvSpPr>
        <p:spPr>
          <a:xfrm>
            <a:off x="467544" y="5404322"/>
            <a:ext cx="8676456" cy="1147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uk-UA" sz="2400" dirty="0" smtClean="0">
                <a:solidFill>
                  <a:srgbClr val="00642D"/>
                </a:solidFill>
                <a:effectLst/>
                <a:latin typeface="Derby" pitchFamily="2" charset="0"/>
                <a:ea typeface="Calibri" panose="020F0502020204030204" pitchFamily="34" charset="0"/>
              </a:rPr>
              <a:t>БАЖАЄМО ГАРНОГО ДНЯ </a:t>
            </a:r>
          </a:p>
          <a:p>
            <a:pPr indent="450215" algn="ctr">
              <a:lnSpc>
                <a:spcPct val="150000"/>
              </a:lnSpc>
            </a:pPr>
            <a:r>
              <a:rPr lang="uk-UA" sz="2400" dirty="0" smtClean="0">
                <a:solidFill>
                  <a:srgbClr val="00642D"/>
                </a:solidFill>
                <a:effectLst/>
                <a:latin typeface="Derby" pitchFamily="2" charset="0"/>
                <a:ea typeface="Calibri" panose="020F0502020204030204" pitchFamily="34" charset="0"/>
              </a:rPr>
              <a:t>ТА ГАРМОНІЇ У СТОСУНКАХ!</a:t>
            </a:r>
            <a:endParaRPr lang="uk-UA" sz="2400" dirty="0">
              <a:effectLst/>
              <a:latin typeface="Derby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E5F8CB-31E5-4667-9E46-059CA22C5EBC}"/>
              </a:ext>
            </a:extLst>
          </p:cNvPr>
          <p:cNvSpPr txBox="1"/>
          <p:nvPr/>
        </p:nvSpPr>
        <p:spPr>
          <a:xfrm>
            <a:off x="971600" y="356130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uk-UA" sz="2400" b="1" dirty="0">
                <a:solidFill>
                  <a:srgbClr val="00642D"/>
                </a:solidFill>
                <a:effectLst/>
                <a:latin typeface="Derby"/>
                <a:ea typeface="Calibri" panose="020F0502020204030204" pitchFamily="34" charset="0"/>
              </a:rPr>
              <a:t>ВІДПОВІДІ НА СКАНВОРД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17A659C-526B-4FDB-B1FB-D2889CB4BF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97" y="1002461"/>
            <a:ext cx="6674477" cy="5598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58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044B5E-3537-4627-A7B8-7AAFE8741621}"/>
              </a:ext>
            </a:extLst>
          </p:cNvPr>
          <p:cNvSpPr txBox="1"/>
          <p:nvPr/>
        </p:nvSpPr>
        <p:spPr>
          <a:xfrm>
            <a:off x="204537" y="404664"/>
            <a:ext cx="8746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400" b="1" i="1" dirty="0"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 заняття:</a:t>
            </a:r>
            <a:r>
              <a:rPr lang="uk-UA" sz="2400" dirty="0"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навчання  переживати позитивні емоції та розвивати позитивне сприймання довкілля, розвиток здатності до конструктивного емоційного реагування у ситуаціях спілкування.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4F1F98-9458-4618-83C3-63BDF33C8E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20" y="1844824"/>
            <a:ext cx="7128792" cy="3654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52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EDFF01-A16E-4214-98A8-710BFC2C236A}"/>
              </a:ext>
            </a:extLst>
          </p:cNvPr>
          <p:cNvSpPr txBox="1"/>
          <p:nvPr/>
        </p:nvSpPr>
        <p:spPr>
          <a:xfrm>
            <a:off x="565484" y="224658"/>
            <a:ext cx="8013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Derby"/>
              <a:buAutoNum type="arabicPeriod"/>
            </a:pPr>
            <a:r>
              <a:rPr lang="uk-UA" sz="2400" dirty="0">
                <a:solidFill>
                  <a:srgbClr val="E36C0A"/>
                </a:solidFill>
                <a:effectLst/>
                <a:latin typeface="Derby"/>
                <a:ea typeface="Calibri" panose="020F0502020204030204" pitchFamily="34" charset="0"/>
              </a:rPr>
              <a:t>АБЕТКА ЕМОЦІЙ У СКАНВОРДІ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 знаєш ти, які бувають емоції? Багато з них зашифровано у цьому психологічному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сканворді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Розгадай їх!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F9F19D-6D1C-49A7-904E-558598B9D8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39" y="1424986"/>
            <a:ext cx="6912768" cy="5433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14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F2C848-8CC9-43AB-9581-B1ABBF9D34FD}"/>
              </a:ext>
            </a:extLst>
          </p:cNvPr>
          <p:cNvSpPr txBox="1"/>
          <p:nvPr/>
        </p:nvSpPr>
        <p:spPr>
          <a:xfrm>
            <a:off x="360948" y="288758"/>
            <a:ext cx="86025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uk-UA" sz="2000" dirty="0">
                <a:solidFill>
                  <a:srgbClr val="FF0000"/>
                </a:solidFill>
                <a:effectLst/>
                <a:latin typeface="Derby"/>
                <a:ea typeface="Calibri" panose="020F0502020204030204" pitchFamily="34" charset="0"/>
              </a:rPr>
              <a:t>САМОАНАЛІЗ БАЗОВИХ ПСИХОЛОГІЧНИХ ЗАХИСТІВ</a:t>
            </a:r>
            <a:r>
              <a:rPr lang="uk-UA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0000"/>
                </a:solidFill>
                <a:effectLst/>
                <a:latin typeface="Derby"/>
                <a:ea typeface="Calibri" panose="020F0502020204030204" pitchFamily="34" charset="0"/>
              </a:rPr>
              <a:t>ТА ЕМОЦІЙНИХ СТРАТЕГІЙ РЕАГУВАННЯ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психологічній літературі широко висвітлюються поведінкові захисні механізми (сублімація, раціоналізація та ін.). Але не менш важливими є емоційні захисні реакції (див. діаграму).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EC0D7D-3672-47B6-897C-BA8DFBA60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227750"/>
            <a:ext cx="5345216" cy="4306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A1F98D-F120-4C97-B51C-85055A426CAC}"/>
              </a:ext>
            </a:extLst>
          </p:cNvPr>
          <p:cNvSpPr txBox="1"/>
          <p:nvPr/>
        </p:nvSpPr>
        <p:spPr>
          <a:xfrm>
            <a:off x="360948" y="2348880"/>
            <a:ext cx="32749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Розглянь запропонований малюнок і визнач свій емоційний захист у напружених ситуаціях________________ З’ясуй, як він співвідноситься з твоїм типом темпераменту.</a:t>
            </a:r>
          </a:p>
        </p:txBody>
      </p:sp>
    </p:spTree>
    <p:extLst>
      <p:ext uri="{BB962C8B-B14F-4D97-AF65-F5344CB8AC3E}">
        <p14:creationId xmlns:p14="http://schemas.microsoft.com/office/powerpoint/2010/main" val="131915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23A606-5399-461F-A5F1-DBC7B83A1FAE}"/>
              </a:ext>
            </a:extLst>
          </p:cNvPr>
          <p:cNvSpPr txBox="1"/>
          <p:nvPr/>
        </p:nvSpPr>
        <p:spPr>
          <a:xfrm>
            <a:off x="107504" y="692696"/>
            <a:ext cx="870721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3"/>
            </a:pPr>
            <a:r>
              <a:rPr lang="uk-UA" sz="2400" dirty="0">
                <a:solidFill>
                  <a:srgbClr val="17365D"/>
                </a:solidFill>
                <a:effectLst/>
                <a:latin typeface="Derby"/>
                <a:ea typeface="Calibri" panose="020F0502020204030204" pitchFamily="34" charset="0"/>
              </a:rPr>
              <a:t>ЕМОЦІЙНІ АСОЦІАЦІЇ 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 тобою каталог різних емоцій, більшість із яких  належать видатним людям (акторам). Визнач, із ким із них ти асоціюєш себе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?_________________ ___________________________________________________________________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 своїх найближчих друзів?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23A606-5399-461F-A5F1-DBC7B83A1FAE}"/>
              </a:ext>
            </a:extLst>
          </p:cNvPr>
          <p:cNvSpPr txBox="1"/>
          <p:nvPr/>
        </p:nvSpPr>
        <p:spPr>
          <a:xfrm>
            <a:off x="253658" y="2630608"/>
            <a:ext cx="8707211" cy="50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Derby" pitchFamily="2" charset="0"/>
                <a:ea typeface="Calibri" panose="020F0502020204030204" pitchFamily="34" charset="0"/>
              </a:rPr>
              <a:t>ДЛЯ ДІВЧАТ:</a:t>
            </a:r>
            <a:endParaRPr lang="uk-UA" sz="2000" dirty="0">
              <a:solidFill>
                <a:schemeClr val="accent6">
                  <a:lumMod val="75000"/>
                </a:schemeClr>
              </a:solidFill>
              <a:effectLst/>
              <a:latin typeface="Derby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67218"/>
              </p:ext>
            </p:extLst>
          </p:nvPr>
        </p:nvGraphicFramePr>
        <p:xfrm>
          <a:off x="328613" y="3429000"/>
          <a:ext cx="84867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Точечный рисунок" r:id="rId3" imgW="17704762" imgH="5285714" progId="PBrush">
                  <p:embed/>
                </p:oleObj>
              </mc:Choice>
              <mc:Fallback>
                <p:oleObj name="Точечный рисунок" r:id="rId3" imgW="17704762" imgH="5285714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3429000"/>
                        <a:ext cx="84867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59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9E94CAB-04A2-4B59-8931-84B103F3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8" y="1124744"/>
            <a:ext cx="8486776" cy="240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23A606-5399-461F-A5F1-DBC7B83A1FAE}"/>
              </a:ext>
            </a:extLst>
          </p:cNvPr>
          <p:cNvSpPr txBox="1"/>
          <p:nvPr/>
        </p:nvSpPr>
        <p:spPr>
          <a:xfrm>
            <a:off x="218394" y="476672"/>
            <a:ext cx="8707211" cy="50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Derby" pitchFamily="2" charset="0"/>
                <a:ea typeface="Calibri" panose="020F0502020204030204" pitchFamily="34" charset="0"/>
              </a:rPr>
              <a:t>ДЛЯ ЮНАКІВ:</a:t>
            </a:r>
            <a:endParaRPr lang="uk-UA" sz="2000" dirty="0">
              <a:solidFill>
                <a:schemeClr val="accent6">
                  <a:lumMod val="75000"/>
                </a:schemeClr>
              </a:solidFill>
              <a:effectLst/>
              <a:latin typeface="Derby" pitchFamily="2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D5A5CF-B7F1-44C5-91CC-2580153FF7BA}"/>
              </a:ext>
            </a:extLst>
          </p:cNvPr>
          <p:cNvSpPr txBox="1"/>
          <p:nvPr/>
        </p:nvSpPr>
        <p:spPr>
          <a:xfrm>
            <a:off x="218394" y="3933056"/>
            <a:ext cx="8596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відповідь: </a:t>
            </a:r>
            <a:endParaRPr lang="uk-UA" sz="20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 із жанрів грають вибрані тобою актори: ліричному, комедійному, інтелектуальному, пригодницькому, фантастичному?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близький тобі цей жанр і чому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?____________________________________ __________________________________________________________________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9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D8FB45-D694-4728-ADA6-857360F6116F}"/>
              </a:ext>
            </a:extLst>
          </p:cNvPr>
          <p:cNvSpPr txBox="1"/>
          <p:nvPr/>
        </p:nvSpPr>
        <p:spPr>
          <a:xfrm>
            <a:off x="387306" y="332656"/>
            <a:ext cx="859699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uk-UA" sz="2400" dirty="0">
                <a:solidFill>
                  <a:srgbClr val="17365D"/>
                </a:solidFill>
                <a:effectLst/>
                <a:latin typeface="Derby"/>
                <a:ea typeface="Calibri" panose="020F0502020204030204" pitchFamily="34" charset="0"/>
              </a:rPr>
              <a:t>ПОЗИТИВНЕ САМОСПРИЙМАННЯ 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Напиши список своїх досягнень за останній рік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</a:t>
            </a:r>
          </a:p>
          <a:p>
            <a:pPr indent="450215"/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______________________________________________________________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Напиши список своїх досягнень за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останній________________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тиждень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 descr="Векторная графика Magister degree: картинки, рисунки | Скачать векторы  Magister degree на Depositphotos">
            <a:extLst>
              <a:ext uri="{FF2B5EF4-FFF2-40B4-BE49-F238E27FC236}">
                <a16:creationId xmlns="" xmlns:a16="http://schemas.microsoft.com/office/drawing/2014/main" id="{3A912F56-CA39-429F-9264-CBEAAA9528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6810" r="2051" b="1914"/>
          <a:stretch/>
        </p:blipFill>
        <p:spPr bwMode="auto">
          <a:xfrm>
            <a:off x="457198" y="2210094"/>
            <a:ext cx="4228604" cy="4326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C063A2F-D519-46F9-A7CA-A6299B5E999F}"/>
              </a:ext>
            </a:extLst>
          </p:cNvPr>
          <p:cNvSpPr txBox="1"/>
          <p:nvPr/>
        </p:nvSpPr>
        <p:spPr>
          <a:xfrm>
            <a:off x="4685802" y="2210094"/>
            <a:ext cx="382274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Сформуй список особистих позитивних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якостей___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 _______________________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</a:t>
            </a:r>
          </a:p>
          <a:p>
            <a:pPr algn="just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Винагороджуй себе за досягнення. Придбай набір наклейок, які ти будеш прикріплювати у свій блокнот за добру або вдалу справу. За кожних 5 добрих справ отримуй винагороду. Наприклад, купи книгу за власними уподобаннями або свої улюблені цукерки.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4908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3F1EB27-0304-4BEE-BDAA-B54E42269145}"/>
              </a:ext>
            </a:extLst>
          </p:cNvPr>
          <p:cNvSpPr txBox="1"/>
          <p:nvPr/>
        </p:nvSpPr>
        <p:spPr>
          <a:xfrm>
            <a:off x="159204" y="0"/>
            <a:ext cx="8817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uk-UA" sz="2000" dirty="0">
                <a:solidFill>
                  <a:srgbClr val="00B050"/>
                </a:solidFill>
                <a:effectLst/>
                <a:latin typeface="Derby"/>
                <a:ea typeface="Calibri" panose="020F0502020204030204" pitchFamily="34" charset="0"/>
              </a:rPr>
              <a:t>ТРЕНУВАННЯ У КОМУНІКАТИВНОМУ РЕАГУВАННІ НА ОБРАЗИ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кожному колективі є особи, котрі мають проблеми із комунікативною етикою. Використовуючи стратегії, описані минулого заняття, потренуйся у наданні таким людям ефективної відсічі. </a:t>
            </a:r>
          </a:p>
        </p:txBody>
      </p:sp>
      <p:pic>
        <p:nvPicPr>
          <p:cNvPr id="4" name="Рисунок 3" descr="Thomas Fengler: Goldene Regeln der Kommunikation – Best Practice im Cockpit  - Blogs">
            <a:extLst>
              <a:ext uri="{FF2B5EF4-FFF2-40B4-BE49-F238E27FC236}">
                <a16:creationId xmlns="" xmlns:a16="http://schemas.microsoft.com/office/drawing/2014/main" id="{BC6F0805-19B3-47A6-AAB2-B9D9621214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8992"/>
            <a:ext cx="6489008" cy="4098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13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3D4F13-DDD7-4A54-9FD4-2FC7ED37EC17}"/>
              </a:ext>
            </a:extLst>
          </p:cNvPr>
          <p:cNvSpPr txBox="1"/>
          <p:nvPr/>
        </p:nvSpPr>
        <p:spPr>
          <a:xfrm>
            <a:off x="0" y="-62084"/>
            <a:ext cx="9144000" cy="642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endParaRPr lang="uk-UA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Зроби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це, вживаючи під час відповіді не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конфліктогени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синтони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(позитивно спрямовані висловлювання)</a:t>
            </a:r>
          </a:p>
          <a:p>
            <a:pPr indent="450215" algn="just"/>
            <a:endParaRPr lang="uk-UA" sz="2000" b="1" i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b="1" i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Конфліктоген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(взірець):</a:t>
            </a:r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«Коли ти говориш, я себе таким розумним відчуваю». </a:t>
            </a:r>
          </a:p>
          <a:p>
            <a:pPr indent="450215" algn="just"/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Відповідь: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«Я радий за тебе, що хоч у ці рідкісні хвилини ти стаєш розумним».</a:t>
            </a:r>
          </a:p>
          <a:p>
            <a:pPr indent="450215" algn="just"/>
            <a:endParaRPr lang="uk-UA" sz="20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b="1" i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Конфліктоген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2: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«Мені начхати, що ти там думаєш. Я взагалі на тебе забив»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Твоя відповідь: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uk-UA" sz="20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Конфліктоген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«Твій інтелект не вловлює сенс моїх слів? Співчуваю».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50215" algn="just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Твоя відповідь: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spcAft>
                <a:spcPts val="675"/>
              </a:spcAft>
            </a:pPr>
            <a:r>
              <a:rPr lang="uk-UA" sz="20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Конфліктоген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«Я розумію, що у тебе життя не вдалося. Але це твої особисті проблеми». 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Твоя відповідь: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</a:t>
            </a:r>
          </a:p>
          <a:p>
            <a:pPr indent="450215" algn="just"/>
            <a:r>
              <a:rPr lang="uk-UA" sz="2000" b="1" i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Конфліктоген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5: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«За крикливим голосом завжди криється відсутність сили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50215" algn="just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Твоя відповідь: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spcAft>
                <a:spcPts val="675"/>
              </a:spcAft>
            </a:pPr>
            <a:r>
              <a:rPr lang="uk-UA" sz="20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Конфліктоген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«Гальмівну рідину більше не пий». 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Твоя відповідь: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85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616</Words>
  <Application>Microsoft Office PowerPoint</Application>
  <PresentationFormat>Экран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ДЕНЬ 5.   ПСИХОЛОГІЧНА РОБОТА З ЕМОЦІЙНИМИ ЧИННИКАМИ ТРИВОГИ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5.   ПСИХОЛОГІЧНА РОБОТА З ЕМОЦІЙНИМИ ЧИННИКАМИ ТРИВОГИ </dc:title>
  <dc:creator>Nataly</dc:creator>
  <cp:lastModifiedBy>Nataly</cp:lastModifiedBy>
  <cp:revision>7</cp:revision>
  <dcterms:created xsi:type="dcterms:W3CDTF">2021-05-13T03:57:28Z</dcterms:created>
  <dcterms:modified xsi:type="dcterms:W3CDTF">2021-05-13T09:44:57Z</dcterms:modified>
</cp:coreProperties>
</file>