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sldIdLst>
    <p:sldId id="256" r:id="rId2"/>
    <p:sldId id="259" r:id="rId3"/>
    <p:sldId id="262" r:id="rId4"/>
    <p:sldId id="263" r:id="rId5"/>
    <p:sldId id="264" r:id="rId6"/>
    <p:sldId id="265" r:id="rId7"/>
    <p:sldId id="26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6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97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9414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36465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9927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9168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3644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472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84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18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930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222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5757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790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5828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294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273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592206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0" y="2571750"/>
            <a:ext cx="8347075" cy="2282825"/>
          </a:xfrm>
        </p:spPr>
        <p:txBody>
          <a:bodyPr>
            <a:normAutofit fontScale="90000"/>
          </a:bodyPr>
          <a:lstStyle/>
          <a:p>
            <a:pPr algn="ctr"/>
            <a:r>
              <a:rPr lang="uk-UA" sz="4800" b="1" dirty="0" smtClean="0">
                <a:solidFill>
                  <a:schemeClr val="tx1"/>
                </a:solidFill>
                <a:latin typeface="Times New Roman" panose="02020603050405020304" pitchFamily="18" charset="0"/>
                <a:cs typeface="Times New Roman" panose="02020603050405020304" pitchFamily="18" charset="0"/>
              </a:rPr>
              <a:t>ФІЛОСОФІЯ КРЕТИВНОЇ ЕКОНОМІКИ</a:t>
            </a:r>
            <a:r>
              <a:rPr lang="uk-UA" sz="4800" b="1" dirty="0">
                <a:solidFill>
                  <a:schemeClr val="tx1"/>
                </a:solidFill>
                <a:latin typeface="Times New Roman" panose="02020603050405020304" pitchFamily="18" charset="0"/>
                <a:cs typeface="Times New Roman" panose="02020603050405020304" pitchFamily="18" charset="0"/>
              </a:rPr>
              <a:t/>
            </a:r>
            <a:br>
              <a:rPr lang="uk-UA" sz="4800" b="1" dirty="0">
                <a:solidFill>
                  <a:schemeClr val="tx1"/>
                </a:solidFill>
                <a:latin typeface="Times New Roman" panose="02020603050405020304" pitchFamily="18" charset="0"/>
                <a:cs typeface="Times New Roman" panose="02020603050405020304" pitchFamily="18" charset="0"/>
              </a:rPr>
            </a:br>
            <a:endParaRPr lang="ru-RU" sz="4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6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6555641"/>
          </a:xfrm>
          <a:prstGeom prst="rect">
            <a:avLst/>
          </a:prstGeom>
        </p:spPr>
        <p:txBody>
          <a:bodyPr wrap="square">
            <a:spAutoFit/>
          </a:bodyPr>
          <a:lstStyle/>
          <a:p>
            <a:pPr algn="just"/>
            <a:r>
              <a:rPr lang="uk-UA" b="1" i="1" dirty="0"/>
              <a:t>Метою</a:t>
            </a:r>
            <a:r>
              <a:rPr lang="uk-UA" i="1" dirty="0"/>
              <a:t> курсу є аналіз соціально-філософських концепцій щодо феномену креативної економіки. Інформаційно-комунікативна революція трансформувала ринок праці, вивільнивши у значній мірі час, що витрачався передусім суспільством на фізичну та репродуктивну працю, змінивши структуру економічних відносин, професій, та поставивши на перший план інтелектуальну працю. </a:t>
            </a:r>
            <a:endParaRPr lang="ru-RU" dirty="0"/>
          </a:p>
          <a:p>
            <a:pPr algn="just"/>
            <a:r>
              <a:rPr lang="uk-UA" i="1" dirty="0"/>
              <a:t>Ідея IV промислової революції спирається не тільки на технічні зміни, але й на соціальні, зокрема парадигми гуманізму, адже працівникам креативного сектору економіки, як і будь-якій професійній спільноті, властиві особливий світогляд, ціннісна система, відношення до трудової діяльності. Сутнісною характеристикою креативних секторів є залучення молоді, яка виступає рушійною силою їх розвитку. </a:t>
            </a:r>
            <a:endParaRPr lang="ru-RU" dirty="0"/>
          </a:p>
          <a:p>
            <a:pPr algn="just"/>
            <a:r>
              <a:rPr lang="uk-UA" i="1" dirty="0"/>
              <a:t>Така професійна диференціація за критерієм віку на макрорівні викриває протиріччя традиційних та </a:t>
            </a:r>
            <a:r>
              <a:rPr lang="uk-UA" i="1" dirty="0" err="1"/>
              <a:t>секулярних</a:t>
            </a:r>
            <a:r>
              <a:rPr lang="uk-UA" i="1" dirty="0"/>
              <a:t> цінностей представників різних поколінь, виводить на перший план необхідність переосмислення питань розумової праці та її суспільної цінності, самореалізації, ієрархії матеріальних та духовних цінностей. Креативні сектори впливають на швидкість соціальні зміни та трансформують засади економічної діяльності: </a:t>
            </a:r>
            <a:r>
              <a:rPr lang="uk-UA" i="1" dirty="0" err="1"/>
              <a:t>детермінантою</a:t>
            </a:r>
            <a:r>
              <a:rPr lang="uk-UA" i="1" dirty="0"/>
              <a:t> змін виступає прагнення до покращення якості життя, подолання соціальної </a:t>
            </a:r>
            <a:r>
              <a:rPr lang="uk-UA" i="1" dirty="0" err="1"/>
              <a:t>ексклюзії</a:t>
            </a:r>
            <a:r>
              <a:rPr lang="uk-UA" i="1" dirty="0"/>
              <a:t> груп, інтелектуальний обмін. </a:t>
            </a:r>
            <a:endParaRPr lang="ru-RU" dirty="0"/>
          </a:p>
          <a:p>
            <a:pPr algn="just"/>
            <a:r>
              <a:rPr lang="uk-UA" i="1" dirty="0"/>
              <a:t>Європейська філософська думка відображає зв'язок всіх сфер суспільного життя, зокрема і вплив економічних чинників в аспектах ідеології, світогляду, соціальних та інституційних практик. Аналіз класичних концепцій дозволяє виявити детермінанти економічного розвитку, їх специфіку та подальші шляхи в цілому, як у відношенні до цілої системи, так і її частини, зокрема креативних секторів.</a:t>
            </a:r>
            <a:endParaRPr lang="ru-RU" dirty="0"/>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8797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4616648"/>
          </a:xfrm>
          <a:prstGeom prst="rect">
            <a:avLst/>
          </a:prstGeom>
        </p:spPr>
        <p:txBody>
          <a:bodyPr wrap="square">
            <a:spAutoFit/>
          </a:bodyPr>
          <a:lstStyle/>
          <a:p>
            <a:pPr algn="just"/>
            <a:r>
              <a:rPr lang="uk-UA" i="1" dirty="0">
                <a:latin typeface="+mj-lt"/>
              </a:rPr>
              <a:t>У результаті вивчення навчальної дисципліни студент повинен набути  таких </a:t>
            </a:r>
            <a:r>
              <a:rPr lang="uk-UA" b="1" i="1" dirty="0">
                <a:latin typeface="+mj-lt"/>
              </a:rPr>
              <a:t>результатів навчання</a:t>
            </a:r>
            <a:r>
              <a:rPr lang="uk-UA" i="1" dirty="0">
                <a:latin typeface="+mj-lt"/>
              </a:rPr>
              <a:t> (знання, уміння тощо) та </a:t>
            </a:r>
            <a:r>
              <a:rPr lang="uk-UA" b="1" i="1" dirty="0" err="1">
                <a:latin typeface="+mj-lt"/>
              </a:rPr>
              <a:t>компетентностей</a:t>
            </a:r>
            <a:r>
              <a:rPr lang="uk-UA" i="1" dirty="0">
                <a:latin typeface="+mj-lt"/>
              </a:rPr>
              <a:t>:</a:t>
            </a:r>
            <a:endParaRPr lang="ru-RU" i="1" dirty="0">
              <a:latin typeface="+mj-lt"/>
            </a:endParaRPr>
          </a:p>
          <a:p>
            <a:pPr algn="just"/>
            <a:endParaRPr lang="uk-UA" i="1" dirty="0" smtClean="0">
              <a:latin typeface="+mj-lt"/>
            </a:endParaRPr>
          </a:p>
          <a:p>
            <a:pPr algn="just"/>
            <a:r>
              <a:rPr lang="uk-UA" i="1" dirty="0" smtClean="0">
                <a:latin typeface="+mj-lt"/>
              </a:rPr>
              <a:t>студенти </a:t>
            </a:r>
            <a:r>
              <a:rPr lang="uk-UA" i="1" dirty="0">
                <a:latin typeface="+mj-lt"/>
              </a:rPr>
              <a:t>мають </a:t>
            </a:r>
            <a:r>
              <a:rPr lang="uk-UA" b="1" i="1" dirty="0">
                <a:latin typeface="+mj-lt"/>
              </a:rPr>
              <a:t>знати</a:t>
            </a:r>
            <a:r>
              <a:rPr lang="uk-UA" i="1" dirty="0">
                <a:latin typeface="+mj-lt"/>
              </a:rPr>
              <a:t>:</a:t>
            </a:r>
            <a:endParaRPr lang="ru-RU" i="1" dirty="0">
              <a:latin typeface="+mj-lt"/>
            </a:endParaRPr>
          </a:p>
          <a:p>
            <a:pPr algn="just"/>
            <a:r>
              <a:rPr lang="uk-UA" i="1" dirty="0">
                <a:latin typeface="+mj-lt"/>
              </a:rPr>
              <a:t>− філософські теорії, методи та підході щодо розвитку креативної </a:t>
            </a:r>
            <a:r>
              <a:rPr lang="uk-UA" i="1" dirty="0" smtClean="0">
                <a:latin typeface="+mj-lt"/>
              </a:rPr>
              <a:t>економіки</a:t>
            </a:r>
            <a:endParaRPr lang="ru-RU" i="1" dirty="0">
              <a:latin typeface="+mj-lt"/>
            </a:endParaRPr>
          </a:p>
          <a:p>
            <a:pPr algn="just"/>
            <a:r>
              <a:rPr lang="uk-UA" i="1" dirty="0">
                <a:latin typeface="+mj-lt"/>
              </a:rPr>
              <a:t>− роль і місце європейської філософії в осмисленні феномену </a:t>
            </a:r>
            <a:r>
              <a:rPr lang="uk-UA" i="1" dirty="0" smtClean="0">
                <a:latin typeface="+mj-lt"/>
              </a:rPr>
              <a:t>креативності</a:t>
            </a:r>
            <a:endParaRPr lang="ru-RU" i="1" dirty="0">
              <a:latin typeface="+mj-lt"/>
            </a:endParaRPr>
          </a:p>
          <a:p>
            <a:pPr algn="just"/>
            <a:r>
              <a:rPr lang="uk-UA" i="1" dirty="0">
                <a:latin typeface="+mj-lt"/>
              </a:rPr>
              <a:t>− ключові проблеми, детермінанти та напрями розвитку креативної </a:t>
            </a:r>
            <a:r>
              <a:rPr lang="uk-UA" i="1" dirty="0" smtClean="0">
                <a:latin typeface="+mj-lt"/>
              </a:rPr>
              <a:t>економіки</a:t>
            </a:r>
            <a:endParaRPr lang="ru-RU" i="1" dirty="0">
              <a:latin typeface="+mj-lt"/>
            </a:endParaRPr>
          </a:p>
          <a:p>
            <a:pPr algn="just"/>
            <a:r>
              <a:rPr lang="uk-UA" i="1" dirty="0">
                <a:latin typeface="+mj-lt"/>
              </a:rPr>
              <a:t>− етичні засади креативної </a:t>
            </a:r>
            <a:r>
              <a:rPr lang="uk-UA" i="1" dirty="0" smtClean="0">
                <a:latin typeface="+mj-lt"/>
              </a:rPr>
              <a:t>діяльності</a:t>
            </a:r>
            <a:endParaRPr lang="ru-RU" i="1" dirty="0">
              <a:latin typeface="+mj-lt"/>
            </a:endParaRPr>
          </a:p>
          <a:p>
            <a:pPr algn="just"/>
            <a:endParaRPr lang="uk-UA" i="1" dirty="0" smtClean="0">
              <a:latin typeface="+mj-lt"/>
            </a:endParaRPr>
          </a:p>
          <a:p>
            <a:pPr algn="just"/>
            <a:r>
              <a:rPr lang="uk-UA" i="1" dirty="0" smtClean="0">
                <a:latin typeface="+mj-lt"/>
              </a:rPr>
              <a:t>студенти </a:t>
            </a:r>
            <a:r>
              <a:rPr lang="uk-UA" i="1" dirty="0">
                <a:latin typeface="+mj-lt"/>
              </a:rPr>
              <a:t>мають </a:t>
            </a:r>
            <a:r>
              <a:rPr lang="uk-UA" b="1" i="1" dirty="0">
                <a:latin typeface="+mj-lt"/>
              </a:rPr>
              <a:t>вміти</a:t>
            </a:r>
            <a:r>
              <a:rPr lang="uk-UA" i="1" dirty="0">
                <a:latin typeface="+mj-lt"/>
              </a:rPr>
              <a:t>:</a:t>
            </a:r>
            <a:endParaRPr lang="ru-RU" i="1" dirty="0">
              <a:latin typeface="+mj-lt"/>
            </a:endParaRPr>
          </a:p>
          <a:p>
            <a:pPr algn="just"/>
            <a:r>
              <a:rPr lang="uk-UA" i="1" dirty="0">
                <a:latin typeface="+mj-lt"/>
              </a:rPr>
              <a:t>− застосовувати набуті знання у розв’язанні практичних </a:t>
            </a:r>
            <a:r>
              <a:rPr lang="uk-UA" i="1" dirty="0" smtClean="0">
                <a:latin typeface="+mj-lt"/>
              </a:rPr>
              <a:t>ситуацій</a:t>
            </a:r>
            <a:endParaRPr lang="ru-RU" i="1" dirty="0">
              <a:latin typeface="+mj-lt"/>
            </a:endParaRPr>
          </a:p>
          <a:p>
            <a:pPr algn="just"/>
            <a:r>
              <a:rPr lang="uk-UA" i="1" dirty="0">
                <a:latin typeface="+mj-lt"/>
              </a:rPr>
              <a:t>− обирати та використовувати філософські підходи у </a:t>
            </a:r>
            <a:r>
              <a:rPr lang="uk-UA" i="1" dirty="0" smtClean="0">
                <a:latin typeface="+mj-lt"/>
              </a:rPr>
              <a:t>діяльності</a:t>
            </a:r>
            <a:endParaRPr lang="ru-RU" i="1" dirty="0">
              <a:latin typeface="+mj-lt"/>
            </a:endParaRPr>
          </a:p>
          <a:p>
            <a:pPr algn="just"/>
            <a:r>
              <a:rPr lang="uk-UA" i="1" dirty="0">
                <a:latin typeface="+mj-lt"/>
              </a:rPr>
              <a:t>− адаптувати кращі практики інших країн до українських </a:t>
            </a:r>
            <a:r>
              <a:rPr lang="uk-UA" i="1" dirty="0" smtClean="0">
                <a:latin typeface="+mj-lt"/>
              </a:rPr>
              <a:t>реалій</a:t>
            </a:r>
            <a:endParaRPr lang="ru-RU" i="1" dirty="0">
              <a:latin typeface="+mj-lt"/>
            </a:endParaRPr>
          </a:p>
          <a:p>
            <a:pPr algn="just"/>
            <a:r>
              <a:rPr lang="uk-UA" i="1" dirty="0">
                <a:latin typeface="+mj-lt"/>
              </a:rPr>
              <a:t>– здійснювати філософську </a:t>
            </a:r>
            <a:r>
              <a:rPr lang="uk-UA" i="1" dirty="0" smtClean="0">
                <a:latin typeface="+mj-lt"/>
              </a:rPr>
              <a:t>рефлексію</a:t>
            </a:r>
            <a:endParaRPr lang="ru-RU" i="1" dirty="0">
              <a:latin typeface="+mj-lt"/>
            </a:endParaRPr>
          </a:p>
          <a:p>
            <a:pPr algn="just"/>
            <a:r>
              <a:rPr lang="uk-UA" i="1" dirty="0">
                <a:latin typeface="+mj-lt"/>
              </a:rPr>
              <a:t>− складати </a:t>
            </a:r>
            <a:r>
              <a:rPr lang="uk-UA" i="1" dirty="0" err="1">
                <a:latin typeface="+mj-lt"/>
              </a:rPr>
              <a:t>проєкти</a:t>
            </a:r>
            <a:r>
              <a:rPr lang="uk-UA" i="1" dirty="0">
                <a:latin typeface="+mj-lt"/>
              </a:rPr>
              <a:t> </a:t>
            </a:r>
            <a:r>
              <a:rPr lang="uk-UA" i="1" dirty="0" smtClean="0">
                <a:latin typeface="+mj-lt"/>
              </a:rPr>
              <a:t>розвитку</a:t>
            </a:r>
            <a:endParaRPr lang="ru-RU" i="1" dirty="0">
              <a:latin typeface="+mj-lt"/>
            </a:endParaRPr>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758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6740307"/>
          </a:xfrm>
          <a:prstGeom prst="rect">
            <a:avLst/>
          </a:prstGeom>
        </p:spPr>
        <p:txBody>
          <a:bodyPr wrap="square">
            <a:spAutoFit/>
          </a:bodyPr>
          <a:lstStyle/>
          <a:p>
            <a:r>
              <a:rPr lang="uk-UA" sz="2400" dirty="0">
                <a:latin typeface="Times New Roman" panose="02020603050405020304" pitchFamily="18" charset="0"/>
                <a:cs typeface="Times New Roman" panose="02020603050405020304" pitchFamily="18" charset="0"/>
              </a:rPr>
              <a:t>Згідно з вимогами освітньо-професійної програми студенти повинні досягти таких </a:t>
            </a:r>
            <a:r>
              <a:rPr lang="uk-UA" sz="2400" b="1" dirty="0">
                <a:latin typeface="Times New Roman" panose="02020603050405020304" pitchFamily="18" charset="0"/>
                <a:cs typeface="Times New Roman" panose="02020603050405020304" pitchFamily="18" charset="0"/>
              </a:rPr>
              <a:t>результатів навчання (</a:t>
            </a:r>
            <a:r>
              <a:rPr lang="uk-UA" sz="2400" b="1" dirty="0" err="1">
                <a:latin typeface="Times New Roman" panose="02020603050405020304" pitchFamily="18" charset="0"/>
                <a:cs typeface="Times New Roman" panose="02020603050405020304" pitchFamily="18" charset="0"/>
              </a:rPr>
              <a:t>компетентностей</a:t>
            </a:r>
            <a:r>
              <a:rPr lang="uk-UA" sz="2400" b="1"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1) здатність застосовувати соціологічні теорії у розробці концепцій соціально маркетингових кампаній та адаптувати (за необхідності) їх до реалій українського суспільства;</a:t>
            </a:r>
            <a:endParaRPr lang="ru-RU"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2) визначати соціокультурні детермінанти та структурні елементи соціальних проблем, що потребують розв’язання;</a:t>
            </a:r>
            <a:endParaRPr lang="ru-RU"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3) обирати та розробляти дослідницький інструментарій у відповідності до поставлених завдань та специфіки досліджуваної соціальної проблематики; </a:t>
            </a:r>
            <a:endParaRPr lang="ru-RU"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4) складати кошторис та визначати стратегію та етапи реалізації соціально маркетингових кампаній;</a:t>
            </a:r>
            <a:endParaRPr lang="ru-RU"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5) визначати джерела соціологічної інформації та методи роботи з ними, зокрема вміння застосовувати відкриті джерела інформації;</a:t>
            </a:r>
            <a:endParaRPr lang="ru-RU"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6) здійснювати експертизу (зокрема етичну) соціально маркетингових проектів;</a:t>
            </a:r>
            <a:endParaRPr lang="ru-RU"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7) </a:t>
            </a:r>
            <a:r>
              <a:rPr lang="uk-UA" sz="2400" dirty="0" err="1">
                <a:latin typeface="Times New Roman" panose="02020603050405020304" pitchFamily="18" charset="0"/>
                <a:cs typeface="Times New Roman" panose="02020603050405020304" pitchFamily="18" charset="0"/>
              </a:rPr>
              <a:t>коректно</a:t>
            </a:r>
            <a:r>
              <a:rPr lang="uk-UA" sz="2400" dirty="0">
                <a:latin typeface="Times New Roman" panose="02020603050405020304" pitchFamily="18" charset="0"/>
                <a:cs typeface="Times New Roman" panose="02020603050405020304" pitchFamily="18" charset="0"/>
              </a:rPr>
              <a:t> інтерпретувати отримані дані та формувати на їх основі рекомендації та будувати прогнози.</a:t>
            </a:r>
            <a:endParaRPr lang="ru-RU" sz="2400" dirty="0">
              <a:latin typeface="Times New Roman" panose="02020603050405020304" pitchFamily="18" charset="0"/>
              <a:cs typeface="Times New Roman" panose="02020603050405020304" pitchFamily="18" charset="0"/>
            </a:endParaRPr>
          </a:p>
          <a:p>
            <a:r>
              <a:rPr lang="uk-UA" sz="2400" b="1"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021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7109639"/>
          </a:xfrm>
          <a:prstGeom prst="rect">
            <a:avLst/>
          </a:prstGeom>
        </p:spPr>
        <p:txBody>
          <a:bodyPr wrap="square">
            <a:spAutoFit/>
          </a:bodyPr>
          <a:lstStyle/>
          <a:p>
            <a:r>
              <a:rPr lang="uk-UA" sz="2000" b="1" i="1" dirty="0" smtClean="0">
                <a:cs typeface="Times New Roman" panose="02020603050405020304" pitchFamily="18" charset="0"/>
              </a:rPr>
              <a:t>Тематика лекційних занять</a:t>
            </a:r>
          </a:p>
          <a:p>
            <a:endParaRPr lang="uk-UA" sz="2000" b="1" i="1" dirty="0" smtClean="0">
              <a:cs typeface="Times New Roman" panose="02020603050405020304" pitchFamily="18" charset="0"/>
            </a:endParaRPr>
          </a:p>
          <a:p>
            <a:pPr marL="342900" lvl="0" indent="-342900">
              <a:buFont typeface="+mj-lt"/>
              <a:buAutoNum type="arabicPeriod"/>
            </a:pPr>
            <a:r>
              <a:rPr lang="ru-RU" sz="2000" i="1" dirty="0" err="1"/>
              <a:t>Економічний</a:t>
            </a:r>
            <a:r>
              <a:rPr lang="ru-RU" sz="2000" i="1" dirty="0"/>
              <a:t> </a:t>
            </a:r>
            <a:r>
              <a:rPr lang="ru-RU" sz="2000" i="1" dirty="0" err="1"/>
              <a:t>розвиток</a:t>
            </a:r>
            <a:r>
              <a:rPr lang="ru-RU" sz="2000" i="1" dirty="0"/>
              <a:t> у </a:t>
            </a:r>
            <a:r>
              <a:rPr lang="ru-RU" sz="2000" i="1" dirty="0" err="1"/>
              <a:t>європейській</a:t>
            </a:r>
            <a:r>
              <a:rPr lang="ru-RU" sz="2000" i="1" dirty="0"/>
              <a:t> </a:t>
            </a:r>
            <a:r>
              <a:rPr lang="ru-RU" sz="2000" i="1" dirty="0" err="1"/>
              <a:t>філософській</a:t>
            </a:r>
            <a:r>
              <a:rPr lang="ru-RU" sz="2000" i="1" dirty="0"/>
              <a:t> </a:t>
            </a:r>
            <a:r>
              <a:rPr lang="ru-RU" sz="2000" i="1" dirty="0" err="1"/>
              <a:t>думці</a:t>
            </a:r>
            <a:r>
              <a:rPr lang="ru-RU" sz="2000" i="1" dirty="0"/>
              <a:t> ХІХ-початку ХХ ст.</a:t>
            </a:r>
          </a:p>
          <a:p>
            <a:pPr marL="342900" lvl="0" indent="-342900">
              <a:buFont typeface="+mj-lt"/>
              <a:buAutoNum type="arabicPeriod"/>
            </a:pPr>
            <a:r>
              <a:rPr lang="ru-RU" sz="2000" i="1" dirty="0" err="1"/>
              <a:t>Філософські</a:t>
            </a:r>
            <a:r>
              <a:rPr lang="ru-RU" sz="2000" i="1" dirty="0"/>
              <a:t> </a:t>
            </a:r>
            <a:r>
              <a:rPr lang="ru-RU" sz="2000" i="1" dirty="0" err="1"/>
              <a:t>підходи</a:t>
            </a:r>
            <a:r>
              <a:rPr lang="ru-RU" sz="2000" i="1" dirty="0"/>
              <a:t> до </a:t>
            </a:r>
            <a:r>
              <a:rPr lang="ru-RU" sz="2000" i="1" dirty="0" err="1"/>
              <a:t>дослідження</a:t>
            </a:r>
            <a:r>
              <a:rPr lang="ru-RU" sz="2000" i="1" dirty="0"/>
              <a:t> </a:t>
            </a:r>
            <a:r>
              <a:rPr lang="ru-RU" sz="2000" i="1" dirty="0" err="1"/>
              <a:t>креативних</a:t>
            </a:r>
            <a:r>
              <a:rPr lang="ru-RU" sz="2000" i="1" dirty="0"/>
              <a:t> </a:t>
            </a:r>
            <a:r>
              <a:rPr lang="ru-RU" sz="2000" i="1" dirty="0" err="1"/>
              <a:t>індустрій</a:t>
            </a:r>
            <a:r>
              <a:rPr lang="ru-RU" sz="2000" i="1" dirty="0"/>
              <a:t>.</a:t>
            </a:r>
          </a:p>
          <a:p>
            <a:pPr marL="342900" lvl="0" indent="-342900">
              <a:buFont typeface="+mj-lt"/>
              <a:buAutoNum type="arabicPeriod"/>
            </a:pPr>
            <a:r>
              <a:rPr lang="ru-RU" sz="2000" i="1" dirty="0" err="1"/>
              <a:t>Специфіка</a:t>
            </a:r>
            <a:r>
              <a:rPr lang="ru-RU" sz="2000" i="1" dirty="0"/>
              <a:t> </a:t>
            </a:r>
            <a:r>
              <a:rPr lang="ru-RU" sz="2000" i="1" dirty="0" err="1"/>
              <a:t>розвитку</a:t>
            </a:r>
            <a:r>
              <a:rPr lang="ru-RU" sz="2000" i="1" dirty="0"/>
              <a:t> </a:t>
            </a:r>
            <a:r>
              <a:rPr lang="ru-RU" sz="2000" i="1" dirty="0" err="1"/>
              <a:t>економічної</a:t>
            </a:r>
            <a:r>
              <a:rPr lang="ru-RU" sz="2000" i="1" dirty="0"/>
              <a:t> </a:t>
            </a:r>
            <a:r>
              <a:rPr lang="ru-RU" sz="2000" i="1" dirty="0" err="1"/>
              <a:t>сфери</a:t>
            </a:r>
            <a:r>
              <a:rPr lang="ru-RU" sz="2000" i="1" dirty="0"/>
              <a:t> </a:t>
            </a:r>
            <a:r>
              <a:rPr lang="ru-RU" sz="2000" i="1" dirty="0" err="1"/>
              <a:t>суспільства</a:t>
            </a:r>
            <a:r>
              <a:rPr lang="ru-RU" sz="2000" i="1" dirty="0"/>
              <a:t>.</a:t>
            </a:r>
          </a:p>
          <a:p>
            <a:pPr marL="342900" lvl="0" indent="-342900">
              <a:buFont typeface="+mj-lt"/>
              <a:buAutoNum type="arabicPeriod"/>
            </a:pPr>
            <a:r>
              <a:rPr lang="ru-RU" sz="2000" i="1" dirty="0" err="1"/>
              <a:t>Інтелектуальний</a:t>
            </a:r>
            <a:r>
              <a:rPr lang="ru-RU" sz="2000" i="1" dirty="0"/>
              <a:t> </a:t>
            </a:r>
            <a:r>
              <a:rPr lang="ru-RU" sz="2000" i="1" dirty="0" err="1"/>
              <a:t>капітал</a:t>
            </a:r>
            <a:r>
              <a:rPr lang="ru-RU" sz="2000" i="1" dirty="0"/>
              <a:t> та </a:t>
            </a:r>
            <a:r>
              <a:rPr lang="ru-RU" sz="2000" i="1" dirty="0" err="1"/>
              <a:t>інновації</a:t>
            </a:r>
            <a:r>
              <a:rPr lang="ru-RU" sz="2000" i="1" dirty="0"/>
              <a:t> в </a:t>
            </a:r>
            <a:r>
              <a:rPr lang="ru-RU" sz="2000" i="1" dirty="0" err="1"/>
              <a:t>креативних</a:t>
            </a:r>
            <a:r>
              <a:rPr lang="ru-RU" sz="2000" i="1" dirty="0"/>
              <a:t> </a:t>
            </a:r>
            <a:r>
              <a:rPr lang="ru-RU" sz="2000" i="1" dirty="0" err="1"/>
              <a:t>індустріях</a:t>
            </a:r>
            <a:endParaRPr lang="ru-RU" sz="2000" i="1" dirty="0"/>
          </a:p>
          <a:p>
            <a:pPr marL="342900" lvl="0" indent="-342900">
              <a:buFont typeface="+mj-lt"/>
              <a:buAutoNum type="arabicPeriod"/>
            </a:pPr>
            <a:r>
              <a:rPr lang="ru-RU" sz="2000" i="1" dirty="0" err="1"/>
              <a:t>Сфери</a:t>
            </a:r>
            <a:r>
              <a:rPr lang="ru-RU" sz="2000" i="1" dirty="0"/>
              <a:t> </a:t>
            </a:r>
            <a:r>
              <a:rPr lang="ru-RU" sz="2000" i="1" dirty="0" err="1"/>
              <a:t>креативних</a:t>
            </a:r>
            <a:r>
              <a:rPr lang="ru-RU" sz="2000" i="1" dirty="0"/>
              <a:t> </a:t>
            </a:r>
            <a:r>
              <a:rPr lang="ru-RU" sz="2000" i="1" dirty="0" err="1"/>
              <a:t>індустрій</a:t>
            </a:r>
            <a:r>
              <a:rPr lang="ru-RU" sz="2000" i="1" dirty="0"/>
              <a:t>.</a:t>
            </a:r>
          </a:p>
          <a:p>
            <a:pPr marL="342900" lvl="0" indent="-342900">
              <a:buFont typeface="+mj-lt"/>
              <a:buAutoNum type="arabicPeriod"/>
            </a:pPr>
            <a:r>
              <a:rPr lang="ru-RU" sz="2000" i="1" dirty="0" err="1"/>
              <a:t>Креативні</a:t>
            </a:r>
            <a:r>
              <a:rPr lang="ru-RU" sz="2000" i="1" dirty="0"/>
              <a:t> </a:t>
            </a:r>
            <a:r>
              <a:rPr lang="ru-RU" sz="2000" i="1" dirty="0" err="1"/>
              <a:t>індустрії</a:t>
            </a:r>
            <a:r>
              <a:rPr lang="ru-RU" sz="2000" i="1" dirty="0"/>
              <a:t> в </a:t>
            </a:r>
            <a:r>
              <a:rPr lang="ru-RU" sz="2000" i="1" dirty="0" err="1"/>
              <a:t>Україні</a:t>
            </a:r>
            <a:r>
              <a:rPr lang="ru-RU" sz="2000" i="1" dirty="0"/>
              <a:t>.</a:t>
            </a:r>
          </a:p>
          <a:p>
            <a:pPr marL="342900" lvl="0" indent="-342900">
              <a:buFont typeface="+mj-lt"/>
              <a:buAutoNum type="arabicPeriod"/>
            </a:pPr>
            <a:r>
              <a:rPr lang="ru-RU" sz="2000" i="1" dirty="0" err="1"/>
              <a:t>Проєктування</a:t>
            </a:r>
            <a:r>
              <a:rPr lang="ru-RU" sz="2000" i="1" dirty="0"/>
              <a:t> </a:t>
            </a:r>
            <a:r>
              <a:rPr lang="ru-RU" sz="2000" i="1" dirty="0" err="1"/>
              <a:t>розвитку</a:t>
            </a:r>
            <a:r>
              <a:rPr lang="ru-RU" sz="2000" i="1" dirty="0"/>
              <a:t> </a:t>
            </a:r>
            <a:r>
              <a:rPr lang="ru-RU" sz="2000" i="1" dirty="0" err="1"/>
              <a:t>креативних</a:t>
            </a:r>
            <a:r>
              <a:rPr lang="ru-RU" sz="2000" i="1" dirty="0"/>
              <a:t> </a:t>
            </a:r>
            <a:r>
              <a:rPr lang="ru-RU" sz="2000" i="1" dirty="0" err="1"/>
              <a:t>індустрій</a:t>
            </a:r>
            <a:r>
              <a:rPr lang="ru-RU" sz="2000" i="1" dirty="0"/>
              <a:t>.</a:t>
            </a:r>
          </a:p>
          <a:p>
            <a:pPr marL="342900" lvl="0" indent="-342900">
              <a:buFont typeface="+mj-lt"/>
              <a:buAutoNum type="arabicPeriod"/>
            </a:pPr>
            <a:r>
              <a:rPr lang="ru-RU" sz="2000" i="1" dirty="0"/>
              <a:t>Культура </a:t>
            </a:r>
            <a:r>
              <a:rPr lang="ru-RU" sz="2000" i="1" dirty="0" err="1"/>
              <a:t>праці</a:t>
            </a:r>
            <a:r>
              <a:rPr lang="ru-RU" sz="2000" i="1" dirty="0"/>
              <a:t> та </a:t>
            </a:r>
            <a:r>
              <a:rPr lang="ru-RU" sz="2000" i="1" dirty="0" err="1"/>
              <a:t>професійна</a:t>
            </a:r>
            <a:r>
              <a:rPr lang="ru-RU" sz="2000" i="1" dirty="0"/>
              <a:t> </a:t>
            </a:r>
            <a:r>
              <a:rPr lang="ru-RU" sz="2000" i="1" dirty="0" err="1"/>
              <a:t>етика</a:t>
            </a:r>
            <a:r>
              <a:rPr lang="ru-RU" sz="2000" i="1" dirty="0"/>
              <a:t> в </a:t>
            </a:r>
            <a:r>
              <a:rPr lang="ru-RU" sz="2000" i="1" dirty="0" err="1"/>
              <a:t>креативних</a:t>
            </a:r>
            <a:r>
              <a:rPr lang="ru-RU" sz="2000" i="1" dirty="0"/>
              <a:t> </a:t>
            </a:r>
            <a:r>
              <a:rPr lang="ru-RU" sz="2000" i="1" dirty="0" err="1"/>
              <a:t>індустріях</a:t>
            </a:r>
            <a:endParaRPr lang="ru-RU" sz="2000" i="1" dirty="0"/>
          </a:p>
          <a:p>
            <a:pPr marL="342900" lvl="0" indent="-342900">
              <a:buFont typeface="+mj-lt"/>
              <a:buAutoNum type="arabicPeriod"/>
            </a:pPr>
            <a:r>
              <a:rPr lang="ru-RU" sz="2000" i="1" dirty="0" err="1"/>
              <a:t>Культурні</a:t>
            </a:r>
            <a:r>
              <a:rPr lang="ru-RU" sz="2000" i="1" dirty="0"/>
              <a:t> практики та </a:t>
            </a:r>
            <a:r>
              <a:rPr lang="ru-RU" sz="2000" i="1" dirty="0" err="1"/>
              <a:t>креативні</a:t>
            </a:r>
            <a:r>
              <a:rPr lang="ru-RU" sz="2000" i="1" dirty="0"/>
              <a:t> </a:t>
            </a:r>
            <a:r>
              <a:rPr lang="ru-RU" sz="2000" i="1" dirty="0" err="1"/>
              <a:t>індустрії</a:t>
            </a:r>
            <a:r>
              <a:rPr lang="ru-RU" sz="2000" i="1" dirty="0"/>
              <a:t>.</a:t>
            </a:r>
          </a:p>
          <a:p>
            <a:pPr marL="342900" lvl="0" indent="-342900">
              <a:buFont typeface="+mj-lt"/>
              <a:buAutoNum type="arabicPeriod"/>
            </a:pPr>
            <a:r>
              <a:rPr lang="ru-RU" sz="2000" i="1" dirty="0" err="1"/>
              <a:t>Креативні</a:t>
            </a:r>
            <a:r>
              <a:rPr lang="ru-RU" sz="2000" i="1" dirty="0"/>
              <a:t> </a:t>
            </a:r>
            <a:r>
              <a:rPr lang="ru-RU" sz="2000" i="1" dirty="0" err="1"/>
              <a:t>простори</a:t>
            </a:r>
            <a:r>
              <a:rPr lang="ru-RU" sz="2000" i="1" dirty="0"/>
              <a:t> та </a:t>
            </a:r>
            <a:r>
              <a:rPr lang="ru-RU" sz="2000" i="1" dirty="0" err="1"/>
              <a:t>їх</a:t>
            </a:r>
            <a:r>
              <a:rPr lang="ru-RU" sz="2000" i="1" dirty="0"/>
              <a:t> </a:t>
            </a:r>
            <a:r>
              <a:rPr lang="ru-RU" sz="2000" i="1" dirty="0" err="1"/>
              <a:t>розвиток</a:t>
            </a:r>
            <a:r>
              <a:rPr lang="ru-RU" sz="2000" i="1" dirty="0"/>
              <a:t>.</a:t>
            </a:r>
          </a:p>
          <a:p>
            <a:pPr marL="342900" lvl="0" indent="-342900">
              <a:buFont typeface="+mj-lt"/>
              <a:buAutoNum type="arabicPeriod"/>
            </a:pPr>
            <a:r>
              <a:rPr lang="ru-RU" sz="2000" i="1" dirty="0" err="1"/>
              <a:t>Захист</a:t>
            </a:r>
            <a:r>
              <a:rPr lang="ru-RU" sz="2000" i="1" dirty="0"/>
              <a:t> </a:t>
            </a:r>
            <a:r>
              <a:rPr lang="ru-RU" sz="2000" i="1" dirty="0" err="1"/>
              <a:t>інтелектуальної</a:t>
            </a:r>
            <a:r>
              <a:rPr lang="ru-RU" sz="2000" i="1" dirty="0"/>
              <a:t> </a:t>
            </a:r>
            <a:r>
              <a:rPr lang="ru-RU" sz="2000" i="1" dirty="0" err="1"/>
              <a:t>власності</a:t>
            </a:r>
            <a:r>
              <a:rPr lang="ru-RU" sz="2000" i="1" dirty="0"/>
              <a:t> в </a:t>
            </a:r>
            <a:r>
              <a:rPr lang="ru-RU" sz="2000" i="1" dirty="0" err="1"/>
              <a:t>інформаційному</a:t>
            </a:r>
            <a:r>
              <a:rPr lang="ru-RU" sz="2000" i="1" dirty="0"/>
              <a:t> </a:t>
            </a:r>
            <a:r>
              <a:rPr lang="ru-RU" sz="2000" i="1" dirty="0" err="1"/>
              <a:t>просторі</a:t>
            </a:r>
            <a:r>
              <a:rPr lang="ru-RU" sz="2000" i="1" dirty="0"/>
              <a:t>.</a:t>
            </a:r>
          </a:p>
          <a:p>
            <a:pPr marL="342900" lvl="0" indent="-342900">
              <a:buFont typeface="+mj-lt"/>
              <a:buAutoNum type="arabicPeriod"/>
            </a:pPr>
            <a:r>
              <a:rPr lang="ru-RU" sz="2000" i="1" dirty="0" err="1"/>
              <a:t>Регіональний</a:t>
            </a:r>
            <a:r>
              <a:rPr lang="ru-RU" sz="2000" i="1" dirty="0"/>
              <a:t> </a:t>
            </a:r>
            <a:r>
              <a:rPr lang="ru-RU" sz="2000" i="1" dirty="0" err="1"/>
              <a:t>розвиток</a:t>
            </a:r>
            <a:r>
              <a:rPr lang="ru-RU" sz="2000" i="1" dirty="0"/>
              <a:t> </a:t>
            </a:r>
            <a:r>
              <a:rPr lang="ru-RU" sz="2000" i="1" dirty="0" err="1"/>
              <a:t>креативних</a:t>
            </a:r>
            <a:r>
              <a:rPr lang="ru-RU" sz="2000" i="1" dirty="0"/>
              <a:t> </a:t>
            </a:r>
            <a:r>
              <a:rPr lang="ru-RU" sz="2000" i="1" dirty="0" err="1"/>
              <a:t>індустрій</a:t>
            </a:r>
            <a:r>
              <a:rPr lang="ru-RU" sz="2000" i="1" dirty="0"/>
              <a:t>.</a:t>
            </a:r>
          </a:p>
          <a:p>
            <a:pPr marL="342900" lvl="0" indent="-342900">
              <a:buFont typeface="+mj-lt"/>
              <a:buAutoNum type="arabicPeriod"/>
            </a:pPr>
            <a:r>
              <a:rPr lang="en-US" sz="2000" i="1" dirty="0"/>
              <a:t>Soft </a:t>
            </a:r>
            <a:r>
              <a:rPr lang="en-US" sz="2000" i="1" dirty="0" err="1"/>
              <a:t>infrustructure</a:t>
            </a:r>
            <a:r>
              <a:rPr lang="en-US" sz="2000" i="1" dirty="0"/>
              <a:t> </a:t>
            </a:r>
            <a:r>
              <a:rPr lang="ru-RU" sz="2000" i="1" dirty="0"/>
              <a:t>та </a:t>
            </a:r>
            <a:r>
              <a:rPr lang="ru-RU" sz="2000" i="1" dirty="0" err="1"/>
              <a:t>її</a:t>
            </a:r>
            <a:r>
              <a:rPr lang="ru-RU" sz="2000" i="1" dirty="0"/>
              <a:t> </a:t>
            </a:r>
            <a:r>
              <a:rPr lang="ru-RU" sz="2000" i="1" dirty="0" err="1"/>
              <a:t>розбудова</a:t>
            </a:r>
            <a:r>
              <a:rPr lang="en-US" sz="2000" i="1" dirty="0"/>
              <a:t>.</a:t>
            </a:r>
            <a:endParaRPr lang="ru-RU" sz="2000" i="1" dirty="0"/>
          </a:p>
          <a:p>
            <a:pPr marL="342900" lvl="0" indent="-342900">
              <a:buFont typeface="+mj-lt"/>
              <a:buAutoNum type="arabicPeriod"/>
            </a:pPr>
            <a:r>
              <a:rPr lang="ru-RU" sz="2000" i="1" dirty="0" err="1"/>
              <a:t>Розвиток</a:t>
            </a:r>
            <a:r>
              <a:rPr lang="ru-RU" sz="2000" i="1" dirty="0"/>
              <a:t> </a:t>
            </a:r>
            <a:r>
              <a:rPr lang="ru-RU" sz="2000" i="1" dirty="0" err="1"/>
              <a:t>соціального</a:t>
            </a:r>
            <a:r>
              <a:rPr lang="ru-RU" sz="2000" i="1" dirty="0"/>
              <a:t> партнерства.</a:t>
            </a:r>
          </a:p>
          <a:p>
            <a:endParaRPr lang="uk-UA" sz="3600" b="1" dirty="0" smtClean="0">
              <a:latin typeface="Times New Roman" panose="02020603050405020304" pitchFamily="18" charset="0"/>
              <a:cs typeface="Times New Roman" panose="02020603050405020304" pitchFamily="18" charset="0"/>
            </a:endParaRPr>
          </a:p>
          <a:p>
            <a:endParaRPr lang="uk-UA" sz="3600" b="1" dirty="0">
              <a:latin typeface="Times New Roman" panose="02020603050405020304" pitchFamily="18" charset="0"/>
              <a:cs typeface="Times New Roman" panose="02020603050405020304" pitchFamily="18" charset="0"/>
            </a:endParaRPr>
          </a:p>
          <a:p>
            <a:r>
              <a:rPr lang="uk-UA" sz="3600" b="1"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115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3231654"/>
          </a:xfrm>
          <a:prstGeom prst="rect">
            <a:avLst/>
          </a:prstGeom>
        </p:spPr>
        <p:txBody>
          <a:bodyPr wrap="square">
            <a:spAutoFit/>
          </a:bodyPr>
          <a:lstStyle/>
          <a:p>
            <a:r>
              <a:rPr lang="uk-UA" sz="2000" b="1" dirty="0" smtClean="0">
                <a:cs typeface="Times New Roman" panose="02020603050405020304" pitchFamily="18" charset="0"/>
              </a:rPr>
              <a:t>Тематика семінарських занять</a:t>
            </a:r>
            <a:r>
              <a:rPr lang="uk-UA" sz="2000" b="1" dirty="0">
                <a:cs typeface="Times New Roman" panose="02020603050405020304" pitchFamily="18" charset="0"/>
              </a:rPr>
              <a:t> </a:t>
            </a:r>
            <a:endParaRPr lang="ru-RU" sz="2000" dirty="0">
              <a:cs typeface="Times New Roman" panose="02020603050405020304" pitchFamily="18" charset="0"/>
            </a:endParaRPr>
          </a:p>
          <a:p>
            <a:pPr marL="342900" lvl="0" indent="-342900">
              <a:buFont typeface="+mj-lt"/>
              <a:buAutoNum type="arabicPeriod"/>
            </a:pPr>
            <a:endParaRPr lang="ru-RU" sz="2000" dirty="0" smtClean="0"/>
          </a:p>
          <a:p>
            <a:pPr marL="342900" lvl="0" indent="-342900">
              <a:buFont typeface="+mj-lt"/>
              <a:buAutoNum type="arabicPeriod"/>
            </a:pPr>
            <a:r>
              <a:rPr lang="ru-RU" sz="2000" dirty="0" err="1" smtClean="0"/>
              <a:t>Постіндустріальне</a:t>
            </a:r>
            <a:r>
              <a:rPr lang="ru-RU" sz="2000" dirty="0" smtClean="0"/>
              <a:t> </a:t>
            </a:r>
            <a:r>
              <a:rPr lang="ru-RU" sz="2000" dirty="0" err="1"/>
              <a:t>суспільство</a:t>
            </a:r>
            <a:r>
              <a:rPr lang="ru-RU" sz="2000" dirty="0"/>
              <a:t> та </a:t>
            </a:r>
            <a:r>
              <a:rPr lang="ru-RU" sz="2000" dirty="0" err="1"/>
              <a:t>економічний</a:t>
            </a:r>
            <a:r>
              <a:rPr lang="ru-RU" sz="2000" dirty="0"/>
              <a:t> </a:t>
            </a:r>
            <a:r>
              <a:rPr lang="ru-RU" sz="2000" dirty="0" err="1"/>
              <a:t>розвиток</a:t>
            </a:r>
            <a:r>
              <a:rPr lang="ru-RU" sz="2000" dirty="0"/>
              <a:t>.</a:t>
            </a:r>
          </a:p>
          <a:p>
            <a:pPr marL="342900" lvl="0" indent="-342900">
              <a:buFont typeface="+mj-lt"/>
              <a:buAutoNum type="arabicPeriod"/>
            </a:pPr>
            <a:r>
              <a:rPr lang="ru-RU" sz="2000" dirty="0" err="1"/>
              <a:t>Ринок</a:t>
            </a:r>
            <a:r>
              <a:rPr lang="ru-RU" sz="2000" dirty="0"/>
              <a:t> </a:t>
            </a:r>
            <a:r>
              <a:rPr lang="ru-RU" sz="2000" dirty="0" err="1"/>
              <a:t>праці</a:t>
            </a:r>
            <a:r>
              <a:rPr lang="ru-RU" sz="2000" dirty="0"/>
              <a:t> у </a:t>
            </a:r>
            <a:r>
              <a:rPr lang="ru-RU" sz="2000" dirty="0" err="1"/>
              <a:t>постіндустріальному</a:t>
            </a:r>
            <a:r>
              <a:rPr lang="ru-RU" sz="2000" dirty="0"/>
              <a:t> </a:t>
            </a:r>
            <a:r>
              <a:rPr lang="ru-RU" sz="2000" dirty="0" err="1"/>
              <a:t>суспільстві</a:t>
            </a:r>
            <a:r>
              <a:rPr lang="ru-RU" sz="2000" dirty="0"/>
              <a:t>.</a:t>
            </a:r>
          </a:p>
          <a:p>
            <a:pPr marL="342900" lvl="0" indent="-342900">
              <a:buFont typeface="+mj-lt"/>
              <a:buAutoNum type="arabicPeriod"/>
            </a:pPr>
            <a:r>
              <a:rPr lang="ru-RU" sz="2000" dirty="0" err="1"/>
              <a:t>Глобалізаційні</a:t>
            </a:r>
            <a:r>
              <a:rPr lang="ru-RU" sz="2000" dirty="0"/>
              <a:t> </a:t>
            </a:r>
            <a:r>
              <a:rPr lang="ru-RU" sz="2000" dirty="0" err="1"/>
              <a:t>процеси</a:t>
            </a:r>
            <a:r>
              <a:rPr lang="ru-RU" sz="2000" dirty="0"/>
              <a:t> у </a:t>
            </a:r>
            <a:r>
              <a:rPr lang="ru-RU" sz="2000" dirty="0" err="1"/>
              <a:t>розрізі</a:t>
            </a:r>
            <a:r>
              <a:rPr lang="ru-RU" sz="2000" dirty="0"/>
              <a:t> </a:t>
            </a:r>
            <a:r>
              <a:rPr lang="ru-RU" sz="2000" dirty="0" err="1"/>
              <a:t>розвитку</a:t>
            </a:r>
            <a:r>
              <a:rPr lang="ru-RU" sz="2000" dirty="0"/>
              <a:t> </a:t>
            </a:r>
            <a:r>
              <a:rPr lang="ru-RU" sz="2000" dirty="0" err="1"/>
              <a:t>креативних</a:t>
            </a:r>
            <a:r>
              <a:rPr lang="ru-RU" sz="2000" dirty="0"/>
              <a:t> </a:t>
            </a:r>
            <a:r>
              <a:rPr lang="ru-RU" sz="2000" dirty="0" err="1"/>
              <a:t>індустрій</a:t>
            </a:r>
            <a:r>
              <a:rPr lang="ru-RU" sz="2000" dirty="0"/>
              <a:t>.</a:t>
            </a:r>
          </a:p>
          <a:p>
            <a:pPr marL="342900" lvl="0" indent="-342900">
              <a:buFont typeface="+mj-lt"/>
              <a:buAutoNum type="arabicPeriod"/>
            </a:pPr>
            <a:r>
              <a:rPr lang="ru-RU" sz="2000" dirty="0" err="1"/>
              <a:t>Інтелектуальна</a:t>
            </a:r>
            <a:r>
              <a:rPr lang="ru-RU" sz="2000" dirty="0"/>
              <a:t> та </a:t>
            </a:r>
            <a:r>
              <a:rPr lang="ru-RU" sz="2000" dirty="0" err="1"/>
              <a:t>творча</a:t>
            </a:r>
            <a:r>
              <a:rPr lang="ru-RU" sz="2000" dirty="0"/>
              <a:t> </a:t>
            </a:r>
            <a:r>
              <a:rPr lang="ru-RU" sz="2000" dirty="0" err="1"/>
              <a:t>праця</a:t>
            </a:r>
            <a:r>
              <a:rPr lang="ru-RU" sz="2000" dirty="0"/>
              <a:t> як </a:t>
            </a:r>
            <a:r>
              <a:rPr lang="ru-RU" sz="2000" dirty="0" err="1"/>
              <a:t>суспільний</a:t>
            </a:r>
            <a:r>
              <a:rPr lang="ru-RU" sz="2000" dirty="0"/>
              <a:t> ресурс </a:t>
            </a:r>
            <a:r>
              <a:rPr lang="ru-RU" sz="2000" dirty="0" err="1"/>
              <a:t>розвитку</a:t>
            </a:r>
            <a:r>
              <a:rPr lang="ru-RU" sz="2000" dirty="0"/>
              <a:t>.</a:t>
            </a:r>
          </a:p>
          <a:p>
            <a:pPr marL="342900" lvl="0" indent="-342900">
              <a:buFont typeface="+mj-lt"/>
              <a:buAutoNum type="arabicPeriod"/>
            </a:pPr>
            <a:r>
              <a:rPr lang="ru-RU" sz="2000" dirty="0" err="1"/>
              <a:t>Фандрайзінг</a:t>
            </a:r>
            <a:r>
              <a:rPr lang="ru-RU" sz="2000" dirty="0"/>
              <a:t> для </a:t>
            </a:r>
            <a:r>
              <a:rPr lang="ru-RU" sz="2000" dirty="0" err="1"/>
              <a:t>креативних</a:t>
            </a:r>
            <a:r>
              <a:rPr lang="ru-RU" sz="2000" dirty="0"/>
              <a:t> </a:t>
            </a:r>
            <a:r>
              <a:rPr lang="ru-RU" sz="2000" dirty="0" err="1"/>
              <a:t>проєктів</a:t>
            </a:r>
            <a:r>
              <a:rPr lang="ru-RU" sz="2000" dirty="0"/>
              <a:t>.</a:t>
            </a:r>
          </a:p>
          <a:p>
            <a:pPr marL="342900" lvl="0" indent="-342900">
              <a:buFont typeface="+mj-lt"/>
              <a:buAutoNum type="arabicPeriod"/>
            </a:pPr>
            <a:r>
              <a:rPr lang="ru-RU" sz="2000" dirty="0" err="1"/>
              <a:t>Стартапи</a:t>
            </a:r>
            <a:r>
              <a:rPr lang="ru-RU" sz="2000" dirty="0"/>
              <a:t> у </a:t>
            </a:r>
            <a:r>
              <a:rPr lang="ru-RU" sz="2000" dirty="0" err="1"/>
              <a:t>креативних</a:t>
            </a:r>
            <a:r>
              <a:rPr lang="ru-RU" sz="2000" dirty="0"/>
              <a:t> </a:t>
            </a:r>
            <a:r>
              <a:rPr lang="ru-RU" sz="2000" dirty="0" err="1"/>
              <a:t>індустріях</a:t>
            </a:r>
            <a:r>
              <a:rPr lang="ru-RU" sz="2000" dirty="0"/>
              <a:t>.</a:t>
            </a:r>
          </a:p>
          <a:p>
            <a:pPr marL="342900" lvl="0" indent="-342900">
              <a:buFont typeface="+mj-lt"/>
              <a:buAutoNum type="arabicPeriod"/>
            </a:pPr>
            <a:r>
              <a:rPr lang="ru-RU" sz="2000" dirty="0" err="1"/>
              <a:t>Креативний</a:t>
            </a:r>
            <a:r>
              <a:rPr lang="ru-RU" sz="2000" dirty="0"/>
              <a:t> менеджмент.</a:t>
            </a:r>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6019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3779" y="275348"/>
            <a:ext cx="10878207" cy="6001643"/>
          </a:xfrm>
          <a:prstGeom prst="rect">
            <a:avLst/>
          </a:prstGeom>
        </p:spPr>
        <p:txBody>
          <a:bodyPr wrap="square">
            <a:spAutoFit/>
          </a:bodyPr>
          <a:lstStyle/>
          <a:p>
            <a:r>
              <a:rPr lang="uk-UA" b="1" i="1" dirty="0" smtClean="0">
                <a:cs typeface="Times New Roman" panose="02020603050405020304" pitchFamily="18" charset="0"/>
              </a:rPr>
              <a:t>Рекомендована література</a:t>
            </a:r>
          </a:p>
          <a:p>
            <a:endParaRPr lang="uk-UA" b="1" i="1" dirty="0" smtClean="0">
              <a:cs typeface="Times New Roman" panose="02020603050405020304" pitchFamily="18" charset="0"/>
            </a:endParaRPr>
          </a:p>
          <a:p>
            <a:pPr lvl="0"/>
            <a:r>
              <a:rPr lang="en-US" i="1" dirty="0" err="1"/>
              <a:t>Michio</a:t>
            </a:r>
            <a:r>
              <a:rPr lang="en-US" i="1" dirty="0"/>
              <a:t> </a:t>
            </a:r>
            <a:r>
              <a:rPr lang="en-US" i="1" dirty="0" err="1"/>
              <a:t>Kaku</a:t>
            </a:r>
            <a:r>
              <a:rPr lang="en-US" i="1" dirty="0"/>
              <a:t>. The Future Of The Mind. The Scientific Quest To Understand, Enhance, And Empower The Mind. </a:t>
            </a:r>
            <a:r>
              <a:rPr lang="en-US" i="1" dirty="0" err="1"/>
              <a:t>Москва</a:t>
            </a:r>
            <a:r>
              <a:rPr lang="en-US" i="1" dirty="0"/>
              <a:t>: </a:t>
            </a:r>
            <a:r>
              <a:rPr lang="en-US" i="1" dirty="0" err="1"/>
              <a:t>Альпина</a:t>
            </a:r>
            <a:r>
              <a:rPr lang="en-US" i="1" dirty="0"/>
              <a:t> </a:t>
            </a:r>
            <a:r>
              <a:rPr lang="en-US" i="1" dirty="0" err="1"/>
              <a:t>Нон-фикшн</a:t>
            </a:r>
            <a:r>
              <a:rPr lang="en-US" i="1" dirty="0"/>
              <a:t>, 2015. 502 с.</a:t>
            </a:r>
            <a:endParaRPr lang="ru-RU" i="1" dirty="0"/>
          </a:p>
          <a:p>
            <a:pPr lvl="0"/>
            <a:r>
              <a:rPr lang="en-US" i="1" dirty="0" err="1"/>
              <a:t>Гохстрат</a:t>
            </a:r>
            <a:r>
              <a:rPr lang="en-US" i="1" dirty="0"/>
              <a:t> Е., </a:t>
            </a:r>
            <a:r>
              <a:rPr lang="en-US" i="1" dirty="0" err="1"/>
              <a:t>Гейн</a:t>
            </a:r>
            <a:r>
              <a:rPr lang="en-US" i="1" dirty="0"/>
              <a:t> А. В. </a:t>
            </a:r>
            <a:r>
              <a:rPr lang="en-US" i="1" dirty="0" err="1"/>
              <a:t>Теорія</a:t>
            </a:r>
            <a:r>
              <a:rPr lang="en-US" i="1" dirty="0"/>
              <a:t> </a:t>
            </a:r>
            <a:r>
              <a:rPr lang="en-US" i="1" dirty="0" err="1"/>
              <a:t>навчання</a:t>
            </a:r>
            <a:r>
              <a:rPr lang="en-US" i="1" dirty="0"/>
              <a:t> </a:t>
            </a:r>
            <a:r>
              <a:rPr lang="en-US" i="1" dirty="0" err="1"/>
              <a:t>Девіда</a:t>
            </a:r>
            <a:r>
              <a:rPr lang="en-US" i="1" dirty="0"/>
              <a:t> </a:t>
            </a:r>
            <a:r>
              <a:rPr lang="en-US" i="1" dirty="0" err="1"/>
              <a:t>Колба</a:t>
            </a:r>
            <a:r>
              <a:rPr lang="en-US" i="1" dirty="0"/>
              <a:t> в </a:t>
            </a:r>
            <a:r>
              <a:rPr lang="en-US" i="1" dirty="0" err="1"/>
              <a:t>музеї</a:t>
            </a:r>
            <a:r>
              <a:rPr lang="en-US" i="1" dirty="0"/>
              <a:t>: </a:t>
            </a:r>
            <a:r>
              <a:rPr lang="en-US" i="1" dirty="0" err="1"/>
              <a:t>Мрійник</a:t>
            </a:r>
            <a:r>
              <a:rPr lang="en-US" i="1" dirty="0"/>
              <a:t>, </a:t>
            </a:r>
            <a:r>
              <a:rPr lang="en-US" i="1" dirty="0" err="1"/>
              <a:t>Мислитель</a:t>
            </a:r>
            <a:r>
              <a:rPr lang="en-US" i="1" dirty="0"/>
              <a:t>, </a:t>
            </a:r>
            <a:r>
              <a:rPr lang="en-US" i="1" dirty="0" err="1"/>
              <a:t>Прагматик</a:t>
            </a:r>
            <a:r>
              <a:rPr lang="en-US" i="1" dirty="0"/>
              <a:t>, </a:t>
            </a:r>
            <a:r>
              <a:rPr lang="en-US" i="1" dirty="0" err="1"/>
              <a:t>Діяч</a:t>
            </a:r>
            <a:r>
              <a:rPr lang="en-US" i="1" dirty="0"/>
              <a:t>: </a:t>
            </a:r>
            <a:r>
              <a:rPr lang="en-US" i="1" dirty="0" err="1"/>
              <a:t>пер</a:t>
            </a:r>
            <a:r>
              <a:rPr lang="en-US" i="1" dirty="0"/>
              <a:t>. з </a:t>
            </a:r>
            <a:r>
              <a:rPr lang="en-US" i="1" dirty="0" err="1"/>
              <a:t>голланд</a:t>
            </a:r>
            <a:r>
              <a:rPr lang="en-US" i="1" dirty="0"/>
              <a:t>. </a:t>
            </a:r>
            <a:r>
              <a:rPr lang="ru-RU" i="1" dirty="0"/>
              <a:t>Н. </a:t>
            </a:r>
            <a:r>
              <a:rPr lang="ru-RU" i="1" dirty="0" err="1"/>
              <a:t>Карпен</a:t>
            </a:r>
            <a:r>
              <a:rPr lang="uk-UA" i="1" dirty="0"/>
              <a:t>ко.</a:t>
            </a:r>
            <a:r>
              <a:rPr lang="ru-RU" i="1" dirty="0"/>
              <a:t> </a:t>
            </a:r>
            <a:r>
              <a:rPr lang="ru-RU" i="1" dirty="0" err="1"/>
              <a:t>Київ</a:t>
            </a:r>
            <a:r>
              <a:rPr lang="ru-RU" i="1" dirty="0"/>
              <a:t>: </a:t>
            </a:r>
            <a:r>
              <a:rPr lang="ru-RU" i="1" dirty="0" err="1"/>
              <a:t>Видавець</a:t>
            </a:r>
            <a:r>
              <a:rPr lang="ru-RU" i="1" dirty="0"/>
              <a:t> Чередниченко А. М., 2015. 96 с.</a:t>
            </a:r>
          </a:p>
          <a:p>
            <a:pPr lvl="0"/>
            <a:r>
              <a:rPr lang="ru-RU" i="1" dirty="0" err="1"/>
              <a:t>Давимука</a:t>
            </a:r>
            <a:r>
              <a:rPr lang="ru-RU" i="1" dirty="0"/>
              <a:t> С. А., Федулова Л. І. </a:t>
            </a:r>
            <a:r>
              <a:rPr lang="ru-RU" i="1" dirty="0" err="1"/>
              <a:t>Креативний</a:t>
            </a:r>
            <a:r>
              <a:rPr lang="ru-RU" i="1" dirty="0"/>
              <a:t> сектор </a:t>
            </a:r>
            <a:r>
              <a:rPr lang="ru-RU" i="1" dirty="0" err="1"/>
              <a:t>економіки</a:t>
            </a:r>
            <a:r>
              <a:rPr lang="ru-RU" i="1" dirty="0"/>
              <a:t>: </a:t>
            </a:r>
            <a:r>
              <a:rPr lang="ru-RU" i="1" dirty="0" err="1"/>
              <a:t>досвід</a:t>
            </a:r>
            <a:r>
              <a:rPr lang="ru-RU" i="1" dirty="0"/>
              <a:t> та </a:t>
            </a:r>
            <a:r>
              <a:rPr lang="ru-RU" i="1" dirty="0" err="1"/>
              <a:t>напрями</a:t>
            </a:r>
            <a:r>
              <a:rPr lang="ru-RU" i="1" dirty="0"/>
              <a:t> </a:t>
            </a:r>
            <a:r>
              <a:rPr lang="ru-RU" i="1" dirty="0" err="1"/>
              <a:t>розбудови</a:t>
            </a:r>
            <a:r>
              <a:rPr lang="ru-RU" i="1" dirty="0"/>
              <a:t> : </a:t>
            </a:r>
            <a:r>
              <a:rPr lang="ru-RU" i="1" dirty="0" err="1"/>
              <a:t>монографія</a:t>
            </a:r>
            <a:r>
              <a:rPr lang="ru-RU" i="1" dirty="0"/>
              <a:t>. ДУ «</a:t>
            </a:r>
            <a:r>
              <a:rPr lang="ru-RU" i="1" dirty="0" err="1"/>
              <a:t>Інститут</a:t>
            </a:r>
            <a:r>
              <a:rPr lang="ru-RU" i="1" dirty="0"/>
              <a:t> </a:t>
            </a:r>
            <a:r>
              <a:rPr lang="ru-RU" i="1" dirty="0" err="1"/>
              <a:t>регіональних</a:t>
            </a:r>
            <a:r>
              <a:rPr lang="ru-RU" i="1" dirty="0"/>
              <a:t> </a:t>
            </a:r>
            <a:r>
              <a:rPr lang="ru-RU" i="1" dirty="0" err="1"/>
              <a:t>досліджень</a:t>
            </a:r>
            <a:r>
              <a:rPr lang="ru-RU" i="1" dirty="0"/>
              <a:t> </a:t>
            </a:r>
            <a:r>
              <a:rPr lang="ru-RU" i="1" dirty="0" err="1"/>
              <a:t>імені</a:t>
            </a:r>
            <a:r>
              <a:rPr lang="ru-RU" i="1" dirty="0"/>
              <a:t> М. І. </a:t>
            </a:r>
            <a:r>
              <a:rPr lang="ru-RU" i="1" dirty="0" err="1"/>
              <a:t>Долішнього</a:t>
            </a:r>
            <a:r>
              <a:rPr lang="ru-RU" i="1" dirty="0"/>
              <a:t> НАН </a:t>
            </a:r>
            <a:r>
              <a:rPr lang="ru-RU" i="1" dirty="0" err="1"/>
              <a:t>України</a:t>
            </a:r>
            <a:r>
              <a:rPr lang="ru-RU" i="1" dirty="0"/>
              <a:t>». </a:t>
            </a:r>
            <a:r>
              <a:rPr lang="ru-RU" i="1" dirty="0" err="1"/>
              <a:t>Львів</a:t>
            </a:r>
            <a:r>
              <a:rPr lang="ru-RU" i="1" dirty="0"/>
              <a:t>, 2017. 528 с.</a:t>
            </a:r>
          </a:p>
          <a:p>
            <a:pPr lvl="0"/>
            <a:r>
              <a:rPr lang="ru-RU" i="1" dirty="0"/>
              <a:t>Культура. Завтра (</a:t>
            </a:r>
            <a:r>
              <a:rPr lang="en-US" i="1" dirty="0"/>
              <a:t>Culture for Tomorrow</a:t>
            </a:r>
            <a:r>
              <a:rPr lang="ru-RU" i="1" dirty="0"/>
              <a:t>): </a:t>
            </a:r>
            <a:r>
              <a:rPr lang="ru-RU" i="1" dirty="0" err="1"/>
              <a:t>збірник</a:t>
            </a:r>
            <a:r>
              <a:rPr lang="ru-RU" i="1" dirty="0"/>
              <a:t> </a:t>
            </a:r>
            <a:r>
              <a:rPr lang="ru-RU" i="1" dirty="0" err="1"/>
              <a:t>есеїв</a:t>
            </a:r>
            <a:r>
              <a:rPr lang="ru-RU" i="1" dirty="0"/>
              <a:t> і </a:t>
            </a:r>
            <a:r>
              <a:rPr lang="ru-RU" i="1" dirty="0" err="1"/>
              <a:t>публіцистики</a:t>
            </a:r>
            <a:r>
              <a:rPr lang="ru-RU" i="1" dirty="0"/>
              <a:t> / О. </a:t>
            </a:r>
            <a:r>
              <a:rPr lang="ru-RU" i="1" dirty="0" err="1"/>
              <a:t>Островська</a:t>
            </a:r>
            <a:r>
              <a:rPr lang="ru-RU" i="1" dirty="0"/>
              <a:t>-Люта, З. </a:t>
            </a:r>
            <a:r>
              <a:rPr lang="ru-RU" i="1" dirty="0" err="1"/>
              <a:t>Баблоян</a:t>
            </a:r>
            <a:r>
              <a:rPr lang="ru-RU" i="1" dirty="0"/>
              <a:t> та </a:t>
            </a:r>
            <a:r>
              <a:rPr lang="ru-RU" i="1" dirty="0" err="1"/>
              <a:t>ін</a:t>
            </a:r>
            <a:r>
              <a:rPr lang="ru-RU" i="1" dirty="0"/>
              <a:t>. </a:t>
            </a:r>
            <a:r>
              <a:rPr lang="ru-RU" i="1" dirty="0" err="1"/>
              <a:t>Київ</a:t>
            </a:r>
            <a:r>
              <a:rPr lang="ru-RU" i="1" dirty="0"/>
              <a:t>: </a:t>
            </a:r>
            <a:r>
              <a:rPr lang="en-US" i="1" dirty="0"/>
              <a:t>CSM</a:t>
            </a:r>
            <a:r>
              <a:rPr lang="ru-RU" i="1" dirty="0"/>
              <a:t>; </a:t>
            </a:r>
            <a:r>
              <a:rPr lang="ru-RU" i="1" dirty="0" err="1"/>
              <a:t>Адеф-Україна</a:t>
            </a:r>
            <a:r>
              <a:rPr lang="ru-RU" i="1" dirty="0"/>
              <a:t>, 2015. 272 с.</a:t>
            </a:r>
          </a:p>
          <a:p>
            <a:pPr lvl="0"/>
            <a:r>
              <a:rPr lang="ru-RU" i="1" dirty="0"/>
              <a:t>Флорида Р. </a:t>
            </a:r>
            <a:r>
              <a:rPr lang="ru-RU" dirty="0"/>
              <a:t>Креативный класс: люди, </a:t>
            </a:r>
            <a:r>
              <a:rPr lang="ru-RU" dirty="0" smtClean="0"/>
              <a:t>которые меняют будущее.</a:t>
            </a:r>
            <a:r>
              <a:rPr lang="ru-RU" i="1" dirty="0" smtClean="0"/>
              <a:t> </a:t>
            </a:r>
            <a:r>
              <a:rPr lang="uk-UA" i="1" dirty="0"/>
              <a:t>Москва. </a:t>
            </a:r>
            <a:r>
              <a:rPr lang="ru-RU" i="1" dirty="0"/>
              <a:t>Классика-</a:t>
            </a:r>
            <a:r>
              <a:rPr lang="en-US" i="1" dirty="0"/>
              <a:t>XXI</a:t>
            </a:r>
            <a:r>
              <a:rPr lang="ru-RU" i="1" dirty="0"/>
              <a:t>, 2005. 430 с.</a:t>
            </a:r>
          </a:p>
          <a:p>
            <a:pPr lvl="0"/>
            <a:r>
              <a:rPr lang="ru-RU" i="1" dirty="0"/>
              <a:t>Флорида Р. Кто твой город? Креативная экономика и выбор места </a:t>
            </a:r>
            <a:r>
              <a:rPr lang="ru-RU" i="1" dirty="0" smtClean="0"/>
              <a:t>жительства</a:t>
            </a:r>
            <a:r>
              <a:rPr lang="uk-UA" i="1" dirty="0" smtClean="0"/>
              <a:t>. </a:t>
            </a:r>
            <a:r>
              <a:rPr lang="uk-UA" i="1" dirty="0"/>
              <a:t>Москва. </a:t>
            </a:r>
            <a:r>
              <a:rPr lang="en-US" i="1" dirty="0" err="1"/>
              <a:t>Strelka</a:t>
            </a:r>
            <a:r>
              <a:rPr lang="en-US" i="1" dirty="0"/>
              <a:t> Press</a:t>
            </a:r>
            <a:r>
              <a:rPr lang="ru-RU" i="1" dirty="0"/>
              <a:t>, 2014. </a:t>
            </a:r>
            <a:r>
              <a:rPr lang="uk-UA" i="1" dirty="0"/>
              <a:t>368 с.</a:t>
            </a:r>
            <a:endParaRPr lang="ru-RU" i="1" dirty="0"/>
          </a:p>
          <a:p>
            <a:pPr lvl="0"/>
            <a:r>
              <a:rPr lang="ru-RU" i="1" dirty="0"/>
              <a:t>Хрусталев Ю. М. Философия. Метафизические начала креативного мышления. </a:t>
            </a:r>
            <a:r>
              <a:rPr lang="en-US" i="1" dirty="0" err="1"/>
              <a:t>Учебник</a:t>
            </a:r>
            <a:r>
              <a:rPr lang="en-US" i="1" dirty="0"/>
              <a:t>. </a:t>
            </a:r>
            <a:r>
              <a:rPr lang="en-US" i="1" dirty="0" err="1"/>
              <a:t>Москва</a:t>
            </a:r>
            <a:r>
              <a:rPr lang="en-US" i="1" dirty="0"/>
              <a:t> : </a:t>
            </a:r>
            <a:r>
              <a:rPr lang="en-US" i="1" dirty="0" err="1"/>
              <a:t>Гэотар-Медиа</a:t>
            </a:r>
            <a:r>
              <a:rPr lang="en-US" i="1" dirty="0"/>
              <a:t>. 2015. 464 с.</a:t>
            </a:r>
            <a:endParaRPr lang="ru-RU" i="1" dirty="0"/>
          </a:p>
          <a:p>
            <a:endParaRPr lang="uk-UA" sz="3600" b="1" dirty="0">
              <a:latin typeface="Times New Roman" panose="02020603050405020304" pitchFamily="18" charset="0"/>
              <a:cs typeface="Times New Roman" panose="02020603050405020304" pitchFamily="18" charset="0"/>
            </a:endParaRPr>
          </a:p>
          <a:p>
            <a:r>
              <a:rPr lang="uk-UA" sz="3600" b="1"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a:p>
            <a:pPr marL="342900" algn="just">
              <a:spcAft>
                <a:spcPts val="0"/>
              </a:spcAft>
            </a:pP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140456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TotalTime>
  <Words>785</Words>
  <Application>Microsoft Office PowerPoint</Application>
  <PresentationFormat>Широкоэкранный</PresentationFormat>
  <Paragraphs>67</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Times New Roman</vt:lpstr>
      <vt:lpstr>Trebuchet MS</vt:lpstr>
      <vt:lpstr>Wingdings 3</vt:lpstr>
      <vt:lpstr>Аспект</vt:lpstr>
      <vt:lpstr>ФІЛОСОФІЯ КРЕТИВНОЇ ЕКОНОМІКИ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Cоціологія держави</dc:title>
  <dc:creator>Kate</dc:creator>
  <cp:lastModifiedBy>user</cp:lastModifiedBy>
  <cp:revision>10</cp:revision>
  <dcterms:created xsi:type="dcterms:W3CDTF">2016-01-22T08:42:21Z</dcterms:created>
  <dcterms:modified xsi:type="dcterms:W3CDTF">2021-09-22T16:39:34Z</dcterms:modified>
</cp:coreProperties>
</file>