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71" r:id="rId5"/>
    <p:sldId id="278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299" r:id="rId25"/>
    <p:sldId id="300" r:id="rId26"/>
    <p:sldId id="301" r:id="rId27"/>
    <p:sldId id="270" r:id="rId28"/>
    <p:sldId id="272" r:id="rId29"/>
    <p:sldId id="273" r:id="rId30"/>
    <p:sldId id="274" r:id="rId31"/>
    <p:sldId id="284" r:id="rId32"/>
    <p:sldId id="275" r:id="rId33"/>
    <p:sldId id="283" r:id="rId34"/>
    <p:sldId id="276" r:id="rId35"/>
    <p:sldId id="277" r:id="rId36"/>
    <p:sldId id="279" r:id="rId37"/>
    <p:sldId id="280" r:id="rId38"/>
    <p:sldId id="282" r:id="rId39"/>
    <p:sldId id="285" r:id="rId40"/>
    <p:sldId id="292" r:id="rId41"/>
    <p:sldId id="286" r:id="rId42"/>
    <p:sldId id="288" r:id="rId43"/>
    <p:sldId id="289" r:id="rId44"/>
    <p:sldId id="291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002060"/>
                </a:solidFill>
              </a:rPr>
              <a:t>Управління процесом </a:t>
            </a:r>
            <a:r>
              <a:rPr lang="uk-UA" b="1" i="1" dirty="0" err="1">
                <a:solidFill>
                  <a:srgbClr val="002060"/>
                </a:solidFill>
              </a:rPr>
              <a:t>паблік</a:t>
            </a:r>
            <a:r>
              <a:rPr lang="uk-UA" b="1" i="1" dirty="0">
                <a:solidFill>
                  <a:srgbClr val="002060"/>
                </a:solidFill>
              </a:rPr>
              <a:t> </a:t>
            </a:r>
            <a:r>
              <a:rPr lang="uk-UA" b="1" i="1" dirty="0" err="1" smtClean="0">
                <a:solidFill>
                  <a:srgbClr val="002060"/>
                </a:solidFill>
              </a:rPr>
              <a:t>рилейшнз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uk-UA" b="1" i="1" dirty="0" smtClean="0">
                <a:solidFill>
                  <a:srgbClr val="00B050"/>
                </a:solidFill>
              </a:rPr>
              <a:t>Теорія  </a:t>
            </a:r>
            <a:r>
              <a:rPr lang="uk-UA" b="1" i="1" dirty="0">
                <a:solidFill>
                  <a:srgbClr val="00B050"/>
                </a:solidFill>
              </a:rPr>
              <a:t>та практика управління процесом </a:t>
            </a:r>
            <a:r>
              <a:rPr lang="uk-UA" b="1" i="1" dirty="0" err="1">
                <a:solidFill>
                  <a:srgbClr val="00B050"/>
                </a:solidFill>
              </a:rPr>
              <a:t>паблік</a:t>
            </a:r>
            <a:r>
              <a:rPr lang="uk-UA" b="1" i="1" dirty="0">
                <a:solidFill>
                  <a:srgbClr val="00B050"/>
                </a:solidFill>
              </a:rPr>
              <a:t> </a:t>
            </a:r>
            <a:r>
              <a:rPr lang="uk-UA" b="1" i="1" dirty="0" err="1" smtClean="0">
                <a:solidFill>
                  <a:srgbClr val="00B050"/>
                </a:solidFill>
              </a:rPr>
              <a:t>рилейшнз</a:t>
            </a:r>
            <a:r>
              <a:rPr lang="uk-UA" b="1" i="1" dirty="0" smtClean="0">
                <a:solidFill>
                  <a:srgbClr val="00B050"/>
                </a:solidFill>
              </a:rPr>
              <a:t>:</a:t>
            </a:r>
          </a:p>
          <a:p>
            <a:r>
              <a:rPr lang="uk-UA" sz="3600" b="1" i="1" dirty="0" smtClean="0">
                <a:solidFill>
                  <a:srgbClr val="00B050"/>
                </a:solidFill>
              </a:rPr>
              <a:t>сучасні проблеми та тенденції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5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>
                <a:solidFill>
                  <a:srgbClr val="FF0000"/>
                </a:solidFill>
              </a:rPr>
              <a:t>Складові процесу управління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Останніми</a:t>
            </a:r>
            <a:r>
              <a:rPr lang="ru-RU" dirty="0" smtClean="0"/>
              <a:t> </a:t>
            </a:r>
            <a:r>
              <a:rPr lang="ru-RU" dirty="0"/>
              <a:t>роками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, </a:t>
            </a:r>
            <a:r>
              <a:rPr lang="ru-RU" dirty="0" err="1"/>
              <a:t>покладені</a:t>
            </a:r>
            <a:r>
              <a:rPr lang="ru-RU" dirty="0"/>
              <a:t> в основу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сферою </a:t>
            </a:r>
            <a:r>
              <a:rPr lang="ru-RU" dirty="0" err="1"/>
              <a:t>п</a:t>
            </a:r>
            <a:r>
              <a:rPr lang="ru-RU" dirty="0" err="1" smtClean="0"/>
              <a:t>аблік</a:t>
            </a:r>
            <a:r>
              <a:rPr lang="ru-RU" dirty="0" smtClean="0"/>
              <a:t> </a:t>
            </a:r>
            <a:r>
              <a:rPr lang="ru-RU" dirty="0" err="1"/>
              <a:t>рилейшнз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Управлінці</a:t>
            </a:r>
            <a:r>
              <a:rPr lang="ru-RU" dirty="0" smtClean="0"/>
              <a:t> </a:t>
            </a:r>
            <a:r>
              <a:rPr lang="ru-RU" dirty="0" err="1"/>
              <a:t>паблік</a:t>
            </a:r>
            <a:r>
              <a:rPr lang="ru-RU" dirty="0"/>
              <a:t> </a:t>
            </a:r>
            <a:r>
              <a:rPr lang="ru-RU" dirty="0" err="1"/>
              <a:t>рилейшнз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, </a:t>
            </a:r>
            <a:r>
              <a:rPr lang="ru-RU" dirty="0" err="1"/>
              <a:t>користуючись</a:t>
            </a:r>
            <a:r>
              <a:rPr lang="ru-RU" dirty="0"/>
              <a:t> </a:t>
            </a:r>
            <a:r>
              <a:rPr lang="ru-RU" dirty="0" err="1"/>
              <a:t>термінологією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прикордонну</a:t>
            </a:r>
            <a:r>
              <a:rPr lang="ru-RU" dirty="0"/>
              <a:t> роль. Вони </a:t>
            </a:r>
            <a:r>
              <a:rPr lang="ru-RU" dirty="0" err="1">
                <a:solidFill>
                  <a:srgbClr val="FF0000"/>
                </a:solidFill>
              </a:rPr>
              <a:t>функціонують</a:t>
            </a:r>
            <a:r>
              <a:rPr lang="ru-RU" dirty="0">
                <a:solidFill>
                  <a:srgbClr val="FF0000"/>
                </a:solidFill>
              </a:rPr>
              <a:t> на </a:t>
            </a:r>
            <a:r>
              <a:rPr lang="ru-RU" dirty="0" err="1">
                <a:solidFill>
                  <a:srgbClr val="FF0000"/>
                </a:solidFill>
              </a:rPr>
              <a:t>межі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організації</a:t>
            </a:r>
            <a:r>
              <a:rPr lang="ru-RU" dirty="0">
                <a:solidFill>
                  <a:srgbClr val="FF0000"/>
                </a:solidFill>
              </a:rPr>
              <a:t> як </a:t>
            </a:r>
            <a:r>
              <a:rPr lang="ru-RU" dirty="0" err="1">
                <a:solidFill>
                  <a:srgbClr val="FF0000"/>
                </a:solidFill>
              </a:rPr>
              <a:t>сполучна</a:t>
            </a:r>
            <a:r>
              <a:rPr lang="ru-RU" dirty="0">
                <a:solidFill>
                  <a:srgbClr val="FF0000"/>
                </a:solidFill>
              </a:rPr>
              <a:t> ланка </a:t>
            </a:r>
            <a:r>
              <a:rPr lang="ru-RU" dirty="0" err="1">
                <a:solidFill>
                  <a:srgbClr val="FF0000"/>
                </a:solidFill>
              </a:rPr>
              <a:t>між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внутрішньою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зовнішньою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громадськістю</a:t>
            </a:r>
            <a:r>
              <a:rPr lang="ru-RU" dirty="0"/>
              <a:t>.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кажучи</a:t>
            </a:r>
            <a:r>
              <a:rPr lang="ru-RU" dirty="0"/>
              <a:t>, </a:t>
            </a:r>
            <a:r>
              <a:rPr lang="ru-RU" dirty="0" err="1"/>
              <a:t>управлінці</a:t>
            </a:r>
            <a:r>
              <a:rPr lang="ru-RU" dirty="0"/>
              <a:t> </a:t>
            </a:r>
            <a:r>
              <a:rPr lang="ru-RU" dirty="0" err="1"/>
              <a:t>паблік</a:t>
            </a:r>
            <a:r>
              <a:rPr lang="ru-RU" dirty="0"/>
              <a:t> </a:t>
            </a:r>
            <a:r>
              <a:rPr lang="ru-RU" dirty="0" err="1"/>
              <a:t>рилейшнз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ногою стоять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а </a:t>
            </a:r>
            <a:r>
              <a:rPr lang="ru-RU" dirty="0" err="1"/>
              <a:t>інший</a:t>
            </a:r>
            <a:r>
              <a:rPr lang="ru-RU" dirty="0"/>
              <a:t> — за </a:t>
            </a:r>
            <a:r>
              <a:rPr lang="ru-RU" dirty="0" err="1"/>
              <a:t>її</a:t>
            </a:r>
            <a:r>
              <a:rPr lang="ru-RU" dirty="0"/>
              <a:t> межами. Часто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унікально</a:t>
            </a:r>
            <a:r>
              <a:rPr lang="ru-RU" dirty="0"/>
              <a:t>, але і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хистко</a:t>
            </a:r>
            <a:r>
              <a:rPr lang="ru-RU" dirty="0"/>
              <a:t>.</a:t>
            </a:r>
            <a:endParaRPr lang="uk-UA" sz="4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PR </a:t>
            </a:r>
            <a:r>
              <a:rPr lang="uk-UA" b="1" dirty="0">
                <a:solidFill>
                  <a:srgbClr val="00B050"/>
                </a:solidFill>
              </a:rPr>
              <a:t>як комунікаційний менеджмент або управління комунікаціями.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uk-UA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Завдання </a:t>
            </a:r>
            <a:r>
              <a:rPr lang="en-US" b="1" dirty="0" smtClean="0">
                <a:solidFill>
                  <a:srgbClr val="FF0000"/>
                </a:solidFill>
              </a:rPr>
              <a:t>PR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– </a:t>
            </a:r>
            <a:r>
              <a:rPr lang="uk-UA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планомірна реалізація інформаційних та соціально-технологічних заходів по встановленню </a:t>
            </a:r>
            <a:r>
              <a:rPr lang="uk-UA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усвідомлених, гармонійних і взаємовигідних зв’язків </a:t>
            </a:r>
            <a:r>
              <a:rPr lang="uk-UA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між суб’єктами і об’єктами соціальної діяльності, між ними і громадськістю (її групами), владою заради впливу на громадську думку і прийняття рішень у процесі соціального управління і досягнення обопільної довіри і вигоди</a:t>
            </a:r>
            <a:r>
              <a:rPr lang="uk-UA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r">
              <a:buNone/>
            </a:pPr>
            <a:r>
              <a:rPr lang="uk-UA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(В. Мойсеєв </a:t>
            </a:r>
            <a:r>
              <a:rPr lang="uk-UA" sz="2800" dirty="0"/>
              <a:t>)</a:t>
            </a:r>
            <a:endParaRPr lang="ru-RU" sz="2800" dirty="0"/>
          </a:p>
          <a:p>
            <a:pPr marL="0" indent="0" algn="r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235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200" b="1" dirty="0">
                <a:solidFill>
                  <a:srgbClr val="002060"/>
                </a:solidFill>
              </a:rPr>
              <a:t>В </a:t>
            </a:r>
            <a:r>
              <a:rPr lang="ru-RU" sz="2200" b="1" dirty="0" err="1">
                <a:solidFill>
                  <a:srgbClr val="002060"/>
                </a:solidFill>
              </a:rPr>
              <a:t>процесі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управління</a:t>
            </a:r>
            <a:r>
              <a:rPr lang="ru-RU" sz="2200" b="1" dirty="0">
                <a:solidFill>
                  <a:srgbClr val="002060"/>
                </a:solidFill>
              </a:rPr>
              <a:t> системою </a:t>
            </a:r>
            <a:r>
              <a:rPr lang="ru-RU" sz="2200" b="1" dirty="0" err="1">
                <a:solidFill>
                  <a:srgbClr val="002060"/>
                </a:solidFill>
              </a:rPr>
              <a:t>зв'язків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організації</a:t>
            </a:r>
            <a:r>
              <a:rPr lang="ru-RU" sz="2200" b="1" dirty="0">
                <a:solidFill>
                  <a:srgbClr val="002060"/>
                </a:solidFill>
              </a:rPr>
              <a:t> з </a:t>
            </a:r>
            <a:r>
              <a:rPr lang="ru-RU" sz="2200" b="1" dirty="0" err="1">
                <a:solidFill>
                  <a:srgbClr val="002060"/>
                </a:solidFill>
              </a:rPr>
              <a:t>громадськістю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002060"/>
                </a:solidFill>
              </a:rPr>
              <a:t>PR-</a:t>
            </a:r>
            <a:r>
              <a:rPr lang="ru-RU" sz="2200" b="1" dirty="0" err="1">
                <a:solidFill>
                  <a:srgbClr val="002060"/>
                </a:solidFill>
              </a:rPr>
              <a:t>спеціалісти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повинні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демонструвати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глибоку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обізнаність</a:t>
            </a:r>
            <a:r>
              <a:rPr lang="ru-RU" sz="2200" b="1" dirty="0">
                <a:solidFill>
                  <a:srgbClr val="002060"/>
                </a:solidFill>
              </a:rPr>
              <a:t> про </a:t>
            </a:r>
            <a:r>
              <a:rPr lang="ru-RU" sz="2200" b="1" dirty="0" err="1">
                <a:solidFill>
                  <a:srgbClr val="002060"/>
                </a:solidFill>
              </a:rPr>
              <a:t>різні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елементи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самої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dirty="0" err="1">
                <a:solidFill>
                  <a:srgbClr val="002060"/>
                </a:solidFill>
              </a:rPr>
              <a:t>організації</a:t>
            </a:r>
            <a:r>
              <a:rPr lang="ru-RU" sz="22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err="1">
                <a:solidFill>
                  <a:srgbClr val="7030A0"/>
                </a:solidFill>
              </a:rPr>
              <a:t>її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функціях</a:t>
            </a:r>
            <a:r>
              <a:rPr lang="ru-RU" sz="2800" dirty="0">
                <a:solidFill>
                  <a:srgbClr val="7030A0"/>
                </a:solidFill>
              </a:rPr>
              <a:t>, </a:t>
            </a:r>
            <a:r>
              <a:rPr lang="ru-RU" sz="2800" dirty="0" err="1">
                <a:solidFill>
                  <a:srgbClr val="7030A0"/>
                </a:solidFill>
              </a:rPr>
              <a:t>організаційних</a:t>
            </a:r>
            <a:r>
              <a:rPr lang="ru-RU" sz="2800" dirty="0">
                <a:solidFill>
                  <a:srgbClr val="7030A0"/>
                </a:solidFill>
              </a:rPr>
              <a:t> компонентах </a:t>
            </a:r>
            <a:r>
              <a:rPr lang="ru-RU" sz="2800" dirty="0" err="1">
                <a:solidFill>
                  <a:srgbClr val="7030A0"/>
                </a:solidFill>
              </a:rPr>
              <a:t>виробництва</a:t>
            </a:r>
            <a:r>
              <a:rPr lang="ru-RU" sz="2800" dirty="0">
                <a:solidFill>
                  <a:srgbClr val="7030A0"/>
                </a:solidFill>
              </a:rPr>
              <a:t>;</a:t>
            </a:r>
          </a:p>
          <a:p>
            <a:r>
              <a:rPr lang="ru-RU" sz="2800" dirty="0" err="1">
                <a:solidFill>
                  <a:srgbClr val="7030A0"/>
                </a:solidFill>
              </a:rPr>
              <a:t>структурі</a:t>
            </a:r>
            <a:r>
              <a:rPr lang="ru-RU" sz="2800" dirty="0">
                <a:solidFill>
                  <a:srgbClr val="7030A0"/>
                </a:solidFill>
              </a:rPr>
              <a:t>, </a:t>
            </a:r>
            <a:r>
              <a:rPr lang="ru-RU" sz="2800" dirty="0" err="1">
                <a:solidFill>
                  <a:srgbClr val="7030A0"/>
                </a:solidFill>
              </a:rPr>
              <a:t>ієрархічній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побудові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управління</a:t>
            </a:r>
            <a:r>
              <a:rPr lang="ru-RU" sz="2800" dirty="0">
                <a:solidFill>
                  <a:srgbClr val="7030A0"/>
                </a:solidFill>
              </a:rPr>
              <a:t> штатами;</a:t>
            </a:r>
          </a:p>
          <a:p>
            <a:r>
              <a:rPr lang="ru-RU" sz="2800" dirty="0" err="1">
                <a:solidFill>
                  <a:srgbClr val="7030A0"/>
                </a:solidFill>
              </a:rPr>
              <a:t>процесі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ухвалення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рішень</a:t>
            </a:r>
            <a:r>
              <a:rPr lang="ru-RU" sz="2800" dirty="0">
                <a:solidFill>
                  <a:srgbClr val="7030A0"/>
                </a:solidFill>
              </a:rPr>
              <a:t>, </a:t>
            </a:r>
            <a:r>
              <a:rPr lang="ru-RU" sz="2800" dirty="0" err="1">
                <a:solidFill>
                  <a:srgbClr val="7030A0"/>
                </a:solidFill>
              </a:rPr>
              <a:t>існуючих</a:t>
            </a:r>
            <a:r>
              <a:rPr lang="ru-RU" sz="2800" dirty="0">
                <a:solidFill>
                  <a:srgbClr val="7030A0"/>
                </a:solidFill>
              </a:rPr>
              <a:t> регламентах і процедурах, </a:t>
            </a:r>
            <a:r>
              <a:rPr lang="ru-RU" sz="2800" dirty="0" err="1">
                <a:solidFill>
                  <a:srgbClr val="7030A0"/>
                </a:solidFill>
              </a:rPr>
              <a:t>якими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керується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організація</a:t>
            </a:r>
            <a:r>
              <a:rPr lang="ru-RU" sz="2800" dirty="0">
                <a:solidFill>
                  <a:srgbClr val="7030A0"/>
                </a:solidFill>
              </a:rPr>
              <a:t>;</a:t>
            </a:r>
          </a:p>
          <a:p>
            <a:r>
              <a:rPr lang="ru-RU" sz="2800" dirty="0" err="1">
                <a:solidFill>
                  <a:srgbClr val="7030A0"/>
                </a:solidFill>
              </a:rPr>
              <a:t>зворотних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зв'язках</a:t>
            </a:r>
            <a:r>
              <a:rPr lang="ru-RU" sz="2800" dirty="0">
                <a:solidFill>
                  <a:srgbClr val="7030A0"/>
                </a:solidFill>
              </a:rPr>
              <a:t>, </a:t>
            </a:r>
            <a:r>
              <a:rPr lang="ru-RU" sz="2800" dirty="0" err="1">
                <a:solidFill>
                  <a:srgbClr val="7030A0"/>
                </a:solidFill>
              </a:rPr>
              <a:t>механізмах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формальної</a:t>
            </a:r>
            <a:r>
              <a:rPr lang="ru-RU" sz="2800" dirty="0">
                <a:solidFill>
                  <a:srgbClr val="7030A0"/>
                </a:solidFill>
              </a:rPr>
              <a:t> і </a:t>
            </a:r>
            <a:r>
              <a:rPr lang="ru-RU" sz="2800" dirty="0" err="1">
                <a:solidFill>
                  <a:srgbClr val="7030A0"/>
                </a:solidFill>
              </a:rPr>
              <a:t>неформальної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оцінки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err="1">
                <a:solidFill>
                  <a:srgbClr val="7030A0"/>
                </a:solidFill>
              </a:rPr>
              <a:t>організації</a:t>
            </a:r>
            <a:endParaRPr lang="ru-RU" sz="2800" dirty="0">
              <a:solidFill>
                <a:srgbClr val="7030A0"/>
              </a:solidFill>
            </a:endParaRPr>
          </a:p>
          <a:p>
            <a:pPr algn="just"/>
            <a:endParaRPr lang="uk-U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5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PR </a:t>
            </a:r>
            <a:r>
              <a:rPr lang="uk-UA" b="1" dirty="0">
                <a:solidFill>
                  <a:srgbClr val="00B050"/>
                </a:solidFill>
              </a:rPr>
              <a:t>як комунікаційний менеджмент або управління комунікаціями.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uk-UA" dirty="0" smtClean="0"/>
          </a:p>
          <a:p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Визначення </a:t>
            </a:r>
            <a:r>
              <a:rPr lang="uk-UA" sz="4400" dirty="0" err="1">
                <a:latin typeface="Times New Roman" pitchFamily="18" charset="0"/>
                <a:cs typeface="Times New Roman" pitchFamily="18" charset="0"/>
              </a:rPr>
              <a:t>паблік</a:t>
            </a: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dirty="0" err="1">
                <a:latin typeface="Times New Roman" pitchFamily="18" charset="0"/>
                <a:cs typeface="Times New Roman" pitchFamily="18" charset="0"/>
              </a:rPr>
              <a:t>рилейшнз</a:t>
            </a: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менеджменту комунікацій </a:t>
            </a: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– найбільш поширена тенденція до розуміння їх сутності, особливо серед практиків PR.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2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Визначення </a:t>
            </a:r>
            <a:r>
              <a:rPr lang="uk-UA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сутності </a:t>
            </a:r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PR:</a:t>
            </a:r>
            <a:r>
              <a:rPr lang="uk-UA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комунікаційний підхід 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uk-UA" sz="4400" b="1" dirty="0" smtClean="0">
              <a:solidFill>
                <a:srgbClr val="FF0000"/>
              </a:solidFill>
            </a:endParaRPr>
          </a:p>
          <a:p>
            <a:r>
              <a:rPr lang="uk-UA" sz="4400" b="1" dirty="0" smtClean="0">
                <a:solidFill>
                  <a:srgbClr val="FF0000"/>
                </a:solidFill>
              </a:rPr>
              <a:t>PR</a:t>
            </a:r>
            <a:r>
              <a:rPr lang="uk-UA" sz="4400" dirty="0" smtClean="0"/>
              <a:t> </a:t>
            </a:r>
            <a:r>
              <a:rPr lang="uk-UA" sz="4400" dirty="0"/>
              <a:t>– </a:t>
            </a:r>
            <a:r>
              <a:rPr lang="uk-UA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 набір способів, які застосовуються суб’єктами для моделювання людського спілкування</a:t>
            </a:r>
            <a:r>
              <a:rPr lang="uk-UA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4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Сучасні французькі дослідники зв’язків з громадськістю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Шомелі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Д.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Уісман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8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Складові процесу </a:t>
            </a:r>
            <a:r>
              <a:rPr lang="ru-RU" b="1" dirty="0" err="1" smtClean="0">
                <a:solidFill>
                  <a:srgbClr val="00B050"/>
                </a:solidFill>
              </a:rPr>
              <a:t>управління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uk-UA" sz="4000" dirty="0" smtClean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1. </a:t>
            </a:r>
            <a:r>
              <a:rPr lang="ru-RU" b="1" i="1" dirty="0" err="1">
                <a:solidFill>
                  <a:srgbClr val="FF0000"/>
                </a:solidFill>
              </a:rPr>
              <a:t>Визначення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проблеми</a:t>
            </a:r>
            <a:r>
              <a:rPr lang="ru-RU" b="1" i="1" dirty="0">
                <a:solidFill>
                  <a:srgbClr val="FF0000"/>
                </a:solidFill>
              </a:rPr>
              <a:t>. 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Це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перший </a:t>
            </a:r>
            <a:r>
              <a:rPr lang="ru-RU" dirty="0" err="1">
                <a:solidFill>
                  <a:srgbClr val="0070C0"/>
                </a:solidFill>
              </a:rPr>
              <a:t>крок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включає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зондування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відстежування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уточнення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точок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зору</a:t>
            </a:r>
            <a:r>
              <a:rPr lang="ru-RU" dirty="0">
                <a:solidFill>
                  <a:srgbClr val="0070C0"/>
                </a:solidFill>
              </a:rPr>
              <a:t>, установок і </a:t>
            </a:r>
            <a:r>
              <a:rPr lang="ru-RU" dirty="0" err="1">
                <a:solidFill>
                  <a:srgbClr val="0070C0"/>
                </a:solidFill>
              </a:rPr>
              <a:t>поведінки</a:t>
            </a:r>
            <a:r>
              <a:rPr lang="ru-RU" dirty="0">
                <a:solidFill>
                  <a:srgbClr val="0070C0"/>
                </a:solidFill>
              </a:rPr>
              <a:t> тих </a:t>
            </a:r>
            <a:r>
              <a:rPr lang="ru-RU" dirty="0" err="1">
                <a:solidFill>
                  <a:srgbClr val="0070C0"/>
                </a:solidFill>
              </a:rPr>
              <a:t>груп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громадськості</a:t>
            </a:r>
            <a:r>
              <a:rPr lang="ru-RU" dirty="0">
                <a:solidFill>
                  <a:srgbClr val="0070C0"/>
                </a:solidFill>
              </a:rPr>
              <a:t>, на </a:t>
            </a:r>
            <a:r>
              <a:rPr lang="ru-RU" dirty="0" err="1">
                <a:solidFill>
                  <a:srgbClr val="0070C0"/>
                </a:solidFill>
              </a:rPr>
              <a:t>які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впливає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політика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від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дій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яких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залежить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її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діяльність</a:t>
            </a:r>
            <a:r>
              <a:rPr lang="ru-RU" dirty="0">
                <a:solidFill>
                  <a:srgbClr val="0070C0"/>
                </a:solidFill>
              </a:rPr>
              <a:t>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Власне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це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аналітична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функція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, яка, будучи фундаментом для </a:t>
            </a:r>
            <a:r>
              <a:rPr lang="ru-RU" dirty="0" err="1">
                <a:solidFill>
                  <a:srgbClr val="0070C0"/>
                </a:solidFill>
              </a:rPr>
              <a:t>інших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напрямів</a:t>
            </a:r>
            <a:r>
              <a:rPr lang="ru-RU" dirty="0">
                <a:solidFill>
                  <a:srgbClr val="0070C0"/>
                </a:solidFill>
              </a:rPr>
              <a:t> процесу </a:t>
            </a:r>
            <a:r>
              <a:rPr lang="ru-RU" dirty="0" err="1">
                <a:solidFill>
                  <a:srgbClr val="0070C0"/>
                </a:solidFill>
              </a:rPr>
              <a:t>вирішення</a:t>
            </a:r>
            <a:r>
              <a:rPr lang="ru-RU" dirty="0">
                <a:solidFill>
                  <a:srgbClr val="0070C0"/>
                </a:solidFill>
              </a:rPr>
              <a:t> проблем, </a:t>
            </a:r>
            <a:r>
              <a:rPr lang="ru-RU" dirty="0" err="1">
                <a:solidFill>
                  <a:srgbClr val="0070C0"/>
                </a:solidFill>
              </a:rPr>
              <a:t>з'ясовує</a:t>
            </a:r>
            <a:r>
              <a:rPr lang="ru-RU" dirty="0">
                <a:solidFill>
                  <a:srgbClr val="0070C0"/>
                </a:solidFill>
              </a:rPr>
              <a:t>: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>
                <a:solidFill>
                  <a:srgbClr val="FF0000"/>
                </a:solidFill>
              </a:rPr>
              <a:t>Що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відбувається</a:t>
            </a:r>
            <a:r>
              <a:rPr lang="ru-RU" b="1" dirty="0">
                <a:solidFill>
                  <a:srgbClr val="FF0000"/>
                </a:solidFill>
              </a:rPr>
              <a:t> в </a:t>
            </a:r>
            <a:r>
              <a:rPr lang="ru-RU" b="1" dirty="0" err="1">
                <a:solidFill>
                  <a:srgbClr val="FF0000"/>
                </a:solidFill>
              </a:rPr>
              <a:t>даний</a:t>
            </a:r>
            <a:r>
              <a:rPr lang="ru-RU" b="1" dirty="0">
                <a:solidFill>
                  <a:srgbClr val="FF0000"/>
                </a:solidFill>
              </a:rPr>
              <a:t> момент?».</a:t>
            </a:r>
          </a:p>
          <a:p>
            <a:endParaRPr lang="ru-RU" dirty="0"/>
          </a:p>
          <a:p>
            <a:pPr marL="0" indent="0" algn="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0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Складові процесу </a:t>
            </a:r>
            <a:r>
              <a:rPr lang="ru-RU" b="1" dirty="0" err="1">
                <a:solidFill>
                  <a:srgbClr val="00B050"/>
                </a:solidFill>
              </a:rPr>
              <a:t>управління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2. </a:t>
            </a:r>
            <a:r>
              <a:rPr lang="ru-RU" b="1" i="1" dirty="0" err="1">
                <a:solidFill>
                  <a:srgbClr val="FF0000"/>
                </a:solidFill>
              </a:rPr>
              <a:t>Планування</a:t>
            </a:r>
            <a:r>
              <a:rPr lang="ru-RU" b="1" i="1" dirty="0">
                <a:solidFill>
                  <a:srgbClr val="FF0000"/>
                </a:solidFill>
              </a:rPr>
              <a:t> і </a:t>
            </a:r>
            <a:r>
              <a:rPr lang="ru-RU" b="1" i="1" dirty="0" err="1">
                <a:solidFill>
                  <a:srgbClr val="FF0000"/>
                </a:solidFill>
              </a:rPr>
              <a:t>програмування</a:t>
            </a:r>
            <a:r>
              <a:rPr lang="ru-RU" b="1" i="1" dirty="0">
                <a:solidFill>
                  <a:srgbClr val="FF0000"/>
                </a:solidFill>
              </a:rPr>
              <a:t>. 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Зібрана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на </a:t>
            </a:r>
            <a:r>
              <a:rPr lang="ru-RU" dirty="0" err="1">
                <a:solidFill>
                  <a:srgbClr val="0070C0"/>
                </a:solidFill>
              </a:rPr>
              <a:t>першому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використовується</a:t>
            </a:r>
            <a:r>
              <a:rPr lang="ru-RU" dirty="0">
                <a:solidFill>
                  <a:srgbClr val="0070C0"/>
                </a:solidFill>
              </a:rPr>
              <a:t> для </a:t>
            </a:r>
            <a:r>
              <a:rPr lang="ru-RU" dirty="0" err="1">
                <a:solidFill>
                  <a:srgbClr val="0070C0"/>
                </a:solidFill>
              </a:rPr>
              <a:t>ухвалення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рішень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щодо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роботи</a:t>
            </a:r>
            <a:r>
              <a:rPr lang="ru-RU" dirty="0">
                <a:solidFill>
                  <a:srgbClr val="0070C0"/>
                </a:solidFill>
              </a:rPr>
              <a:t> з </a:t>
            </a:r>
            <a:r>
              <a:rPr lang="ru-RU" dirty="0" err="1">
                <a:solidFill>
                  <a:srgbClr val="0070C0"/>
                </a:solidFill>
              </a:rPr>
              <a:t>громадськістю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визначення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завдань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змісту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практичних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кроків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стратегії</a:t>
            </a:r>
            <a:r>
              <a:rPr lang="ru-RU" dirty="0">
                <a:solidFill>
                  <a:srgbClr val="0070C0"/>
                </a:solidFill>
              </a:rPr>
              <a:t> і тактики </a:t>
            </a:r>
            <a:r>
              <a:rPr lang="ru-RU" dirty="0" err="1">
                <a:solidFill>
                  <a:srgbClr val="0070C0"/>
                </a:solidFill>
              </a:rPr>
              <a:t>комунікації</a:t>
            </a:r>
            <a:r>
              <a:rPr lang="ru-RU" dirty="0">
                <a:solidFill>
                  <a:srgbClr val="0070C0"/>
                </a:solidFill>
              </a:rPr>
              <a:t>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Тобто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на </a:t>
            </a:r>
            <a:r>
              <a:rPr lang="ru-RU" dirty="0" err="1">
                <a:solidFill>
                  <a:srgbClr val="0070C0"/>
                </a:solidFill>
              </a:rPr>
              <a:t>даному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відбувається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трансформація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накопиченої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інформації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політику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програми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діяльності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Основне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завдання</a:t>
            </a:r>
            <a:r>
              <a:rPr lang="ru-RU" dirty="0">
                <a:solidFill>
                  <a:srgbClr val="0070C0"/>
                </a:solidFill>
              </a:rPr>
              <a:t> другого </a:t>
            </a:r>
            <a:r>
              <a:rPr lang="ru-RU" dirty="0" err="1">
                <a:solidFill>
                  <a:srgbClr val="0070C0"/>
                </a:solidFill>
              </a:rPr>
              <a:t>етапу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вирішення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полягає</a:t>
            </a:r>
            <a:r>
              <a:rPr lang="ru-RU" dirty="0">
                <a:solidFill>
                  <a:srgbClr val="0070C0"/>
                </a:solidFill>
              </a:rPr>
              <a:t> в тому, </a:t>
            </a:r>
            <a:r>
              <a:rPr lang="ru-RU" dirty="0" err="1">
                <a:solidFill>
                  <a:srgbClr val="0070C0"/>
                </a:solidFill>
              </a:rPr>
              <a:t>щоб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дати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відповідь</a:t>
            </a:r>
            <a:r>
              <a:rPr lang="ru-RU" dirty="0">
                <a:solidFill>
                  <a:srgbClr val="0070C0"/>
                </a:solidFill>
              </a:rPr>
              <a:t> на </a:t>
            </a:r>
            <a:r>
              <a:rPr lang="ru-RU" dirty="0" err="1">
                <a:solidFill>
                  <a:srgbClr val="0070C0"/>
                </a:solidFill>
              </a:rPr>
              <a:t>питання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rgbClr val="FF0000"/>
                </a:solidFill>
              </a:rPr>
              <a:t>«</a:t>
            </a:r>
            <a:r>
              <a:rPr lang="ru-RU" b="1" dirty="0" err="1">
                <a:solidFill>
                  <a:srgbClr val="FF0000"/>
                </a:solidFill>
              </a:rPr>
              <a:t>Що</a:t>
            </a:r>
            <a:r>
              <a:rPr lang="ru-RU" b="1" dirty="0">
                <a:solidFill>
                  <a:srgbClr val="FF0000"/>
                </a:solidFill>
              </a:rPr>
              <a:t> нам </a:t>
            </a:r>
            <a:r>
              <a:rPr lang="ru-RU" b="1" dirty="0" err="1">
                <a:solidFill>
                  <a:srgbClr val="FF0000"/>
                </a:solidFill>
              </a:rPr>
              <a:t>необхідно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змінити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зробити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або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сказати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виходячи</a:t>
            </a:r>
            <a:r>
              <a:rPr lang="ru-RU" b="1" dirty="0">
                <a:solidFill>
                  <a:srgbClr val="FF0000"/>
                </a:solidFill>
              </a:rPr>
              <a:t> з </a:t>
            </a:r>
            <a:r>
              <a:rPr lang="ru-RU" b="1" dirty="0" err="1">
                <a:solidFill>
                  <a:srgbClr val="FF0000"/>
                </a:solidFill>
              </a:rPr>
              <a:t>вже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відомого</a:t>
            </a:r>
            <a:r>
              <a:rPr lang="ru-RU" b="1" dirty="0">
                <a:solidFill>
                  <a:srgbClr val="FF0000"/>
                </a:solidFill>
              </a:rPr>
              <a:t> про </a:t>
            </a:r>
            <a:r>
              <a:rPr lang="ru-RU" b="1" dirty="0" err="1">
                <a:solidFill>
                  <a:srgbClr val="FF0000"/>
                </a:solidFill>
              </a:rPr>
              <a:t>ситуацію</a:t>
            </a:r>
            <a:r>
              <a:rPr lang="ru-RU" b="1" dirty="0">
                <a:solidFill>
                  <a:srgbClr val="FF0000"/>
                </a:solidFill>
              </a:rPr>
              <a:t>?».</a:t>
            </a:r>
          </a:p>
        </p:txBody>
      </p:sp>
    </p:spTree>
    <p:extLst>
      <p:ext uri="{BB962C8B-B14F-4D97-AF65-F5344CB8AC3E}">
        <p14:creationId xmlns:p14="http://schemas.microsoft.com/office/powerpoint/2010/main" val="2085655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Складові процесу </a:t>
            </a:r>
            <a:r>
              <a:rPr lang="ru-RU" b="1" dirty="0" err="1">
                <a:solidFill>
                  <a:srgbClr val="00B050"/>
                </a:solidFill>
              </a:rPr>
              <a:t>управління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3. </a:t>
            </a:r>
            <a:r>
              <a:rPr lang="ru-RU" b="1" i="1" dirty="0" err="1">
                <a:solidFill>
                  <a:srgbClr val="FF0000"/>
                </a:solidFill>
              </a:rPr>
              <a:t>Дія</a:t>
            </a:r>
            <a:r>
              <a:rPr lang="ru-RU" b="1" i="1" dirty="0">
                <a:solidFill>
                  <a:srgbClr val="FF0000"/>
                </a:solidFill>
              </a:rPr>
              <a:t> і </a:t>
            </a:r>
            <a:r>
              <a:rPr lang="ru-RU" b="1" i="1" dirty="0" err="1">
                <a:solidFill>
                  <a:srgbClr val="FF0000"/>
                </a:solidFill>
              </a:rPr>
              <a:t>комунікація</a:t>
            </a:r>
            <a:r>
              <a:rPr lang="ru-RU" b="1" i="1" dirty="0">
                <a:solidFill>
                  <a:srgbClr val="FF0000"/>
                </a:solidFill>
              </a:rPr>
              <a:t>. 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Третій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</a:t>
            </a:r>
            <a:r>
              <a:rPr lang="ru-RU" dirty="0">
                <a:solidFill>
                  <a:srgbClr val="0070C0"/>
                </a:solidFill>
              </a:rPr>
              <a:t> — </a:t>
            </a:r>
            <a:r>
              <a:rPr lang="ru-RU" dirty="0" err="1">
                <a:solidFill>
                  <a:srgbClr val="0070C0"/>
                </a:solidFill>
              </a:rPr>
              <a:t>реалізація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дій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комунікації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направленої</a:t>
            </a:r>
            <a:r>
              <a:rPr lang="ru-RU" dirty="0">
                <a:solidFill>
                  <a:srgbClr val="0070C0"/>
                </a:solidFill>
              </a:rPr>
              <a:t> на те, </a:t>
            </a:r>
            <a:r>
              <a:rPr lang="ru-RU" dirty="0" err="1">
                <a:solidFill>
                  <a:srgbClr val="0070C0"/>
                </a:solidFill>
              </a:rPr>
              <a:t>щоб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добитися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конкретних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змін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кожній</a:t>
            </a:r>
            <a:r>
              <a:rPr lang="ru-RU" dirty="0">
                <a:solidFill>
                  <a:srgbClr val="0070C0"/>
                </a:solidFill>
              </a:rPr>
              <a:t> з </a:t>
            </a:r>
            <a:r>
              <a:rPr lang="ru-RU" dirty="0" err="1">
                <a:solidFill>
                  <a:srgbClr val="0070C0"/>
                </a:solidFill>
              </a:rPr>
              <a:t>груп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громадськості</a:t>
            </a:r>
            <a:r>
              <a:rPr lang="ru-RU" dirty="0">
                <a:solidFill>
                  <a:srgbClr val="0070C0"/>
                </a:solidFill>
              </a:rPr>
              <a:t> як </a:t>
            </a:r>
            <a:r>
              <a:rPr lang="ru-RU" dirty="0" err="1">
                <a:solidFill>
                  <a:srgbClr val="0070C0"/>
                </a:solidFill>
              </a:rPr>
              <a:t>складових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частин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наближення</a:t>
            </a:r>
            <a:r>
              <a:rPr lang="ru-RU" dirty="0">
                <a:solidFill>
                  <a:srgbClr val="0070C0"/>
                </a:solidFill>
              </a:rPr>
              <a:t> до </a:t>
            </a:r>
            <a:r>
              <a:rPr lang="ru-RU" dirty="0" err="1">
                <a:solidFill>
                  <a:srgbClr val="0070C0"/>
                </a:solidFill>
              </a:rPr>
              <a:t>загальної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програмної</a:t>
            </a:r>
            <a:r>
              <a:rPr lang="ru-RU" dirty="0">
                <a:solidFill>
                  <a:srgbClr val="0070C0"/>
                </a:solidFill>
              </a:rPr>
              <a:t> мети. </a:t>
            </a:r>
            <a:r>
              <a:rPr lang="ru-RU" dirty="0" err="1">
                <a:solidFill>
                  <a:srgbClr val="0070C0"/>
                </a:solidFill>
              </a:rPr>
              <a:t>Головними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питаннями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вимагають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відповіді</a:t>
            </a:r>
            <a:r>
              <a:rPr lang="ru-RU" dirty="0">
                <a:solidFill>
                  <a:srgbClr val="0070C0"/>
                </a:solidFill>
              </a:rPr>
              <a:t> на </a:t>
            </a:r>
            <a:r>
              <a:rPr lang="ru-RU" dirty="0" err="1">
                <a:solidFill>
                  <a:srgbClr val="0070C0"/>
                </a:solidFill>
              </a:rPr>
              <a:t>даному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етапі</a:t>
            </a:r>
            <a:r>
              <a:rPr lang="ru-RU" dirty="0">
                <a:solidFill>
                  <a:srgbClr val="0070C0"/>
                </a:solidFill>
              </a:rPr>
              <a:t>, є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rgbClr val="FF0000"/>
                </a:solidFill>
              </a:rPr>
              <a:t>«</a:t>
            </a:r>
            <a:r>
              <a:rPr lang="ru-RU" b="1" dirty="0" err="1">
                <a:solidFill>
                  <a:srgbClr val="FF0000"/>
                </a:solidFill>
              </a:rPr>
              <a:t>Хто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винен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це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зробити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сказати</a:t>
            </a:r>
            <a:r>
              <a:rPr lang="ru-RU" b="1" dirty="0">
                <a:solidFill>
                  <a:srgbClr val="FF0000"/>
                </a:solidFill>
              </a:rPr>
              <a:t>, коли, де і як </a:t>
            </a:r>
            <a:r>
              <a:rPr lang="ru-RU" b="1" dirty="0" err="1">
                <a:solidFill>
                  <a:srgbClr val="FF0000"/>
                </a:solidFill>
              </a:rPr>
              <a:t>саме</a:t>
            </a:r>
            <a:r>
              <a:rPr lang="ru-RU" b="1" dirty="0">
                <a:solidFill>
                  <a:srgbClr val="FF0000"/>
                </a:solidFill>
              </a:rPr>
              <a:t>?».</a:t>
            </a:r>
          </a:p>
        </p:txBody>
      </p:sp>
    </p:spTree>
    <p:extLst>
      <p:ext uri="{BB962C8B-B14F-4D97-AF65-F5344CB8AC3E}">
        <p14:creationId xmlns:p14="http://schemas.microsoft.com/office/powerpoint/2010/main" val="3878555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Складові процесу </a:t>
            </a:r>
            <a:r>
              <a:rPr lang="ru-RU" b="1" dirty="0" err="1">
                <a:solidFill>
                  <a:srgbClr val="00B050"/>
                </a:solidFill>
              </a:rPr>
              <a:t>управління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4. </a:t>
            </a:r>
            <a:r>
              <a:rPr lang="ru-RU" b="1" i="1" dirty="0" err="1">
                <a:solidFill>
                  <a:srgbClr val="FF0000"/>
                </a:solidFill>
              </a:rPr>
              <a:t>Оцінка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програми</a:t>
            </a:r>
            <a:r>
              <a:rPr lang="ru-RU" b="1" i="1" dirty="0">
                <a:solidFill>
                  <a:srgbClr val="FF0000"/>
                </a:solidFill>
              </a:rPr>
              <a:t>. 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Це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останній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</a:t>
            </a:r>
            <a:r>
              <a:rPr lang="ru-RU" dirty="0">
                <a:solidFill>
                  <a:srgbClr val="0070C0"/>
                </a:solidFill>
              </a:rPr>
              <a:t> процесу </a:t>
            </a:r>
            <a:r>
              <a:rPr lang="ru-RU" dirty="0" err="1">
                <a:solidFill>
                  <a:srgbClr val="0070C0"/>
                </a:solidFill>
              </a:rPr>
              <a:t>управління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включає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оцінку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підготовки</a:t>
            </a:r>
            <a:r>
              <a:rPr lang="ru-RU" dirty="0">
                <a:solidFill>
                  <a:srgbClr val="0070C0"/>
                </a:solidFill>
              </a:rPr>
              <a:t>, ходу </a:t>
            </a:r>
            <a:r>
              <a:rPr lang="ru-RU" dirty="0" err="1">
                <a:solidFill>
                  <a:srgbClr val="0070C0"/>
                </a:solidFill>
              </a:rPr>
              <a:t>реалізації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досягнутих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результатів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програми</a:t>
            </a:r>
            <a:r>
              <a:rPr lang="ru-RU" dirty="0">
                <a:solidFill>
                  <a:srgbClr val="0070C0"/>
                </a:solidFill>
              </a:rPr>
              <a:t>. По ходу </a:t>
            </a:r>
            <a:r>
              <a:rPr lang="ru-RU" dirty="0" err="1">
                <a:solidFill>
                  <a:srgbClr val="0070C0"/>
                </a:solidFill>
              </a:rPr>
              <a:t>реалізації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відбувається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постійне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коректування</a:t>
            </a:r>
            <a:r>
              <a:rPr lang="ru-RU" dirty="0">
                <a:solidFill>
                  <a:srgbClr val="0070C0"/>
                </a:solidFill>
              </a:rPr>
              <a:t> курсу з </a:t>
            </a:r>
            <a:r>
              <a:rPr lang="ru-RU" dirty="0" err="1">
                <a:solidFill>
                  <a:srgbClr val="0070C0"/>
                </a:solidFill>
              </a:rPr>
              <a:t>урахуванням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зворотної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інформації</a:t>
            </a:r>
            <a:r>
              <a:rPr lang="ru-RU" dirty="0">
                <a:solidFill>
                  <a:srgbClr val="0070C0"/>
                </a:solidFill>
              </a:rPr>
              <a:t> про те,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спрацьовує</a:t>
            </a:r>
            <a:r>
              <a:rPr lang="ru-RU" dirty="0">
                <a:solidFill>
                  <a:srgbClr val="0070C0"/>
                </a:solidFill>
              </a:rPr>
              <a:t>, а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— </a:t>
            </a:r>
            <a:r>
              <a:rPr lang="ru-RU" dirty="0" err="1">
                <a:solidFill>
                  <a:srgbClr val="0070C0"/>
                </a:solidFill>
              </a:rPr>
              <a:t>ні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Виконання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програми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продовжується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або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припиняється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після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з'ясування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питання</a:t>
            </a:r>
            <a:r>
              <a:rPr lang="ru-RU" dirty="0">
                <a:solidFill>
                  <a:srgbClr val="0070C0"/>
                </a:solidFill>
              </a:rPr>
              <a:t>: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>
                <a:solidFill>
                  <a:srgbClr val="FF0000"/>
                </a:solidFill>
              </a:rPr>
              <a:t>Як </a:t>
            </a:r>
            <a:r>
              <a:rPr lang="ru-RU" b="1" dirty="0" err="1">
                <a:solidFill>
                  <a:srgbClr val="FF0000"/>
                </a:solidFill>
              </a:rPr>
              <a:t>йдуть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справи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або</a:t>
            </a:r>
            <a:r>
              <a:rPr lang="ru-RU" b="1" dirty="0">
                <a:solidFill>
                  <a:srgbClr val="FF0000"/>
                </a:solidFill>
              </a:rPr>
              <a:t> як ми </a:t>
            </a:r>
            <a:r>
              <a:rPr lang="ru-RU" b="1" dirty="0" err="1">
                <a:solidFill>
                  <a:srgbClr val="FF0000"/>
                </a:solidFill>
              </a:rPr>
              <a:t>попрацювали</a:t>
            </a:r>
            <a:r>
              <a:rPr lang="ru-RU" b="1" dirty="0">
                <a:solidFill>
                  <a:srgbClr val="FF0000"/>
                </a:solidFill>
              </a:rPr>
              <a:t>?».</a:t>
            </a:r>
          </a:p>
        </p:txBody>
      </p:sp>
    </p:spTree>
    <p:extLst>
      <p:ext uri="{BB962C8B-B14F-4D97-AF65-F5344CB8AC3E}">
        <p14:creationId xmlns:p14="http://schemas.microsoft.com/office/powerpoint/2010/main" val="327963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Складові процесу </a:t>
            </a:r>
            <a:r>
              <a:rPr lang="ru-RU" b="1" dirty="0" err="1">
                <a:solidFill>
                  <a:srgbClr val="00B050"/>
                </a:solidFill>
              </a:rPr>
              <a:t>управління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перерахованих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проблем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виняткове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b="1" dirty="0">
                <a:solidFill>
                  <a:srgbClr val="00B050"/>
                </a:solidFill>
              </a:rPr>
              <a:t>перший </a:t>
            </a:r>
            <a:r>
              <a:rPr lang="ru-RU" b="1" dirty="0" err="1">
                <a:solidFill>
                  <a:srgbClr val="00B050"/>
                </a:solidFill>
              </a:rPr>
              <a:t>крок</a:t>
            </a:r>
            <a:r>
              <a:rPr lang="ru-RU" b="1" dirty="0">
                <a:solidFill>
                  <a:srgbClr val="00B050"/>
                </a:solidFill>
              </a:rPr>
              <a:t> в </a:t>
            </a:r>
            <a:r>
              <a:rPr lang="ru-RU" b="1" dirty="0" err="1">
                <a:solidFill>
                  <a:srgbClr val="00B050"/>
                </a:solidFill>
              </a:rPr>
              <a:t>управлінському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процесі</a:t>
            </a:r>
            <a:r>
              <a:rPr lang="ru-RU" b="1" dirty="0">
                <a:solidFill>
                  <a:srgbClr val="00B050"/>
                </a:solidFill>
              </a:rPr>
              <a:t>, </a:t>
            </a:r>
            <a:r>
              <a:rPr lang="ru-RU" b="1" dirty="0" err="1">
                <a:solidFill>
                  <a:srgbClr val="00B050"/>
                </a:solidFill>
              </a:rPr>
              <a:t>який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починається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із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збору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інформації</a:t>
            </a:r>
            <a:r>
              <a:rPr lang="ru-RU" b="1" dirty="0">
                <a:solidFill>
                  <a:srgbClr val="00B050"/>
                </a:solidFill>
              </a:rPr>
              <a:t> і </a:t>
            </a:r>
            <a:r>
              <a:rPr lang="ru-RU" b="1" dirty="0" err="1">
                <a:solidFill>
                  <a:srgbClr val="00B050"/>
                </a:solidFill>
              </a:rPr>
              <a:t>діагнозу</a:t>
            </a:r>
            <a:r>
              <a:rPr lang="ru-RU" b="1" dirty="0">
                <a:solidFill>
                  <a:srgbClr val="00B050"/>
                </a:solidFill>
              </a:rPr>
              <a:t>, все ж таки є </a:t>
            </a:r>
            <a:r>
              <a:rPr lang="ru-RU" b="1" dirty="0" err="1">
                <a:solidFill>
                  <a:srgbClr val="00B050"/>
                </a:solidFill>
              </a:rPr>
              <a:t>особливим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інтерпретація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</a:t>
            </a:r>
            <a:r>
              <a:rPr lang="ru-RU" dirty="0" err="1"/>
              <a:t>мотиваційними</a:t>
            </a:r>
            <a:r>
              <a:rPr lang="ru-RU" dirty="0"/>
              <a:t> </a:t>
            </a:r>
            <a:r>
              <a:rPr lang="ru-RU" dirty="0" err="1"/>
              <a:t>чинниками</a:t>
            </a:r>
            <a:r>
              <a:rPr lang="ru-RU" dirty="0"/>
              <a:t> і </a:t>
            </a:r>
            <a:r>
              <a:rPr lang="ru-RU" dirty="0" err="1"/>
              <a:t>керівництвом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подальших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Звичайно</a:t>
            </a:r>
            <a:r>
              <a:rPr lang="ru-RU" dirty="0"/>
              <a:t>, </a:t>
            </a:r>
            <a:r>
              <a:rPr lang="ru-RU" dirty="0" err="1"/>
              <a:t>діагноз</a:t>
            </a:r>
            <a:r>
              <a:rPr lang="ru-RU" dirty="0"/>
              <a:t>, </a:t>
            </a:r>
            <a:r>
              <a:rPr lang="ru-RU" dirty="0" err="1"/>
              <a:t>планування</a:t>
            </a:r>
            <a:r>
              <a:rPr lang="ru-RU" dirty="0"/>
              <a:t>, </a:t>
            </a:r>
            <a:r>
              <a:rPr lang="ru-RU" dirty="0" err="1"/>
              <a:t>реалізацію</a:t>
            </a:r>
            <a:r>
              <a:rPr lang="ru-RU" dirty="0"/>
              <a:t> і </a:t>
            </a:r>
            <a:r>
              <a:rPr lang="ru-RU" dirty="0" err="1"/>
              <a:t>оцінку</a:t>
            </a:r>
            <a:r>
              <a:rPr lang="ru-RU" dirty="0"/>
              <a:t> процесу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b="1" dirty="0" err="1">
                <a:solidFill>
                  <a:srgbClr val="00B050"/>
                </a:solidFill>
              </a:rPr>
              <a:t>розмежувати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лише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умов</a:t>
            </a:r>
            <a:r>
              <a:rPr lang="ru-RU" dirty="0" err="1">
                <a:solidFill>
                  <a:srgbClr val="00B050"/>
                </a:solidFill>
              </a:rPr>
              <a:t>но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безперервний</a:t>
            </a:r>
            <a:r>
              <a:rPr lang="ru-RU" dirty="0"/>
              <a:t>, </a:t>
            </a:r>
            <a:r>
              <a:rPr lang="ru-RU" b="1" dirty="0" err="1">
                <a:solidFill>
                  <a:srgbClr val="00B050"/>
                </a:solidFill>
              </a:rPr>
              <a:t>має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циклічну</a:t>
            </a:r>
            <a:r>
              <a:rPr lang="ru-RU" b="1" dirty="0">
                <a:solidFill>
                  <a:srgbClr val="00B050"/>
                </a:solidFill>
              </a:rPr>
              <a:t> природу </a:t>
            </a:r>
            <a:r>
              <a:rPr lang="ru-RU" dirty="0"/>
              <a:t>і </a:t>
            </a:r>
            <a:r>
              <a:rPr lang="ru-RU" dirty="0" err="1"/>
              <a:t>протікає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динамічного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реагувати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05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70C0"/>
                </a:solidFill>
              </a:rPr>
              <a:t>Управління </a:t>
            </a:r>
            <a:r>
              <a:rPr lang="uk-UA" b="1" i="1" dirty="0" err="1" smtClean="0">
                <a:solidFill>
                  <a:srgbClr val="0070C0"/>
                </a:solidFill>
              </a:rPr>
              <a:t>комункацією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uk-UA" dirty="0" smtClean="0"/>
          </a:p>
          <a:p>
            <a:pPr marL="0" indent="0" algn="ctr">
              <a:buNone/>
            </a:pPr>
            <a:r>
              <a:rPr lang="uk-UA" dirty="0"/>
              <a:t> </a:t>
            </a:r>
            <a:r>
              <a:rPr lang="uk-UA" b="1" dirty="0" smtClean="0">
                <a:solidFill>
                  <a:srgbClr val="00B050"/>
                </a:solidFill>
              </a:rPr>
              <a:t>ПЛАН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solidFill>
                  <a:srgbClr val="0070C0"/>
                </a:solidFill>
              </a:rPr>
              <a:t>Теорія </a:t>
            </a:r>
            <a:r>
              <a:rPr lang="uk-UA" b="1" dirty="0">
                <a:solidFill>
                  <a:srgbClr val="0070C0"/>
                </a:solidFill>
              </a:rPr>
              <a:t>управління </a:t>
            </a:r>
            <a:r>
              <a:rPr lang="uk-UA" b="1" dirty="0" err="1">
                <a:solidFill>
                  <a:srgbClr val="0070C0"/>
                </a:solidFill>
              </a:rPr>
              <a:t>паблік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b="1" dirty="0" err="1">
                <a:solidFill>
                  <a:srgbClr val="0070C0"/>
                </a:solidFill>
              </a:rPr>
              <a:t>рилейшнз</a:t>
            </a:r>
            <a:r>
              <a:rPr lang="uk-UA" b="1" dirty="0">
                <a:solidFill>
                  <a:srgbClr val="0070C0"/>
                </a:solidFill>
              </a:rPr>
              <a:t>.  </a:t>
            </a:r>
            <a:endParaRPr lang="uk-UA" b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uk-UA" b="1" dirty="0" smtClean="0">
                <a:solidFill>
                  <a:srgbClr val="0070C0"/>
                </a:solidFill>
              </a:rPr>
              <a:t>Складові </a:t>
            </a:r>
            <a:r>
              <a:rPr lang="uk-UA" b="1" dirty="0">
                <a:solidFill>
                  <a:srgbClr val="0070C0"/>
                </a:solidFill>
              </a:rPr>
              <a:t>процесу управління (етапи розв’язування ПР-проблем) за версією </a:t>
            </a:r>
            <a:r>
              <a:rPr lang="uk-UA" b="1" dirty="0" err="1">
                <a:solidFill>
                  <a:srgbClr val="0070C0"/>
                </a:solidFill>
              </a:rPr>
              <a:t>В.Г.Королька</a:t>
            </a:r>
            <a:r>
              <a:rPr lang="uk-UA" b="1" dirty="0">
                <a:solidFill>
                  <a:srgbClr val="0070C0"/>
                </a:solidFill>
              </a:rPr>
              <a:t>. </a:t>
            </a:r>
            <a:endParaRPr lang="uk-UA" b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uk-UA" b="1" dirty="0" smtClean="0">
                <a:solidFill>
                  <a:srgbClr val="0070C0"/>
                </a:solidFill>
              </a:rPr>
              <a:t>Складові </a:t>
            </a:r>
            <a:r>
              <a:rPr lang="uk-UA" b="1" dirty="0">
                <a:solidFill>
                  <a:srgbClr val="0070C0"/>
                </a:solidFill>
              </a:rPr>
              <a:t>процесу управління  </a:t>
            </a:r>
            <a:r>
              <a:rPr lang="uk-UA" b="1" dirty="0" err="1">
                <a:solidFill>
                  <a:srgbClr val="0070C0"/>
                </a:solidFill>
              </a:rPr>
              <a:t>паблік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b="1" dirty="0" err="1">
                <a:solidFill>
                  <a:srgbClr val="0070C0"/>
                </a:solidFill>
              </a:rPr>
              <a:t>рилейшнз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b="1" dirty="0" err="1">
                <a:solidFill>
                  <a:srgbClr val="0070C0"/>
                </a:solidFill>
              </a:rPr>
              <a:t>заверсією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b="1" dirty="0" err="1">
                <a:solidFill>
                  <a:srgbClr val="0070C0"/>
                </a:solidFill>
              </a:rPr>
              <a:t>Е.Бернайза</a:t>
            </a:r>
            <a:r>
              <a:rPr lang="uk-UA" b="1" dirty="0">
                <a:solidFill>
                  <a:srgbClr val="0070C0"/>
                </a:solidFill>
              </a:rPr>
              <a:t>. Складові процесу управління  </a:t>
            </a:r>
            <a:r>
              <a:rPr lang="uk-UA" b="1" dirty="0" err="1">
                <a:solidFill>
                  <a:srgbClr val="0070C0"/>
                </a:solidFill>
              </a:rPr>
              <a:t>паблик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b="1" dirty="0" err="1">
                <a:solidFill>
                  <a:srgbClr val="0070C0"/>
                </a:solidFill>
              </a:rPr>
              <a:t>рілейшнз</a:t>
            </a:r>
            <a:r>
              <a:rPr lang="uk-UA" b="1" dirty="0">
                <a:solidFill>
                  <a:srgbClr val="0070C0"/>
                </a:solidFill>
              </a:rPr>
              <a:t> за версією </a:t>
            </a:r>
            <a:r>
              <a:rPr lang="uk-UA" b="1" dirty="0" err="1">
                <a:solidFill>
                  <a:srgbClr val="0070C0"/>
                </a:solidFill>
              </a:rPr>
              <a:t>Х.Чайлдза</a:t>
            </a:r>
            <a:r>
              <a:rPr lang="uk-UA" b="1" dirty="0">
                <a:solidFill>
                  <a:srgbClr val="0070C0"/>
                </a:solidFill>
              </a:rPr>
              <a:t>. </a:t>
            </a:r>
            <a:endParaRPr lang="ru-RU" b="1" dirty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0070C0"/>
                </a:solidFill>
              </a:rPr>
              <a:t>Характеристика </a:t>
            </a:r>
            <a:r>
              <a:rPr lang="ru-RU" b="1" dirty="0" err="1">
                <a:solidFill>
                  <a:srgbClr val="0070C0"/>
                </a:solidFill>
              </a:rPr>
              <a:t>етапів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розв’язування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uk-UA" b="1" dirty="0">
                <a:solidFill>
                  <a:srgbClr val="0070C0"/>
                </a:solidFill>
              </a:rPr>
              <a:t>ПР</a:t>
            </a:r>
            <a:r>
              <a:rPr lang="ru-RU" b="1" dirty="0" smtClean="0">
                <a:solidFill>
                  <a:srgbClr val="0070C0"/>
                </a:solidFill>
              </a:rPr>
              <a:t>-проблем.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4.1. Перший </a:t>
            </a:r>
            <a:r>
              <a:rPr lang="ru-RU" dirty="0" err="1">
                <a:solidFill>
                  <a:srgbClr val="0070C0"/>
                </a:solidFill>
              </a:rPr>
              <a:t>етап</a:t>
            </a:r>
            <a:r>
              <a:rPr lang="ru-RU" dirty="0">
                <a:solidFill>
                  <a:srgbClr val="0070C0"/>
                </a:solidFill>
              </a:rPr>
              <a:t>: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сфері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uk-UA" dirty="0">
                <a:solidFill>
                  <a:srgbClr val="0070C0"/>
                </a:solidFill>
              </a:rPr>
              <a:t>ПР</a:t>
            </a:r>
            <a:r>
              <a:rPr lang="ru-RU" dirty="0">
                <a:solidFill>
                  <a:srgbClr val="0070C0"/>
                </a:solidFill>
              </a:rPr>
              <a:t> і шляхи </a:t>
            </a:r>
            <a:r>
              <a:rPr lang="ru-RU" dirty="0" err="1">
                <a:solidFill>
                  <a:srgbClr val="0070C0"/>
                </a:solidFill>
              </a:rPr>
              <a:t>їх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визначення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формулювання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аналіз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ситуації,дослідницка</a:t>
            </a:r>
            <a:r>
              <a:rPr lang="ru-RU" dirty="0">
                <a:solidFill>
                  <a:srgbClr val="0070C0"/>
                </a:solidFill>
              </a:rPr>
              <a:t> робота).</a:t>
            </a:r>
            <a:r>
              <a:rPr lang="uk-UA" dirty="0">
                <a:solidFill>
                  <a:srgbClr val="0070C0"/>
                </a:solidFill>
              </a:rPr>
              <a:t> </a:t>
            </a:r>
            <a:endParaRPr lang="uk-UA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uk-UA" dirty="0" smtClean="0">
                <a:solidFill>
                  <a:srgbClr val="0070C0"/>
                </a:solidFill>
              </a:rPr>
              <a:t>4.2. Другий </a:t>
            </a:r>
            <a:r>
              <a:rPr lang="uk-UA" dirty="0">
                <a:solidFill>
                  <a:srgbClr val="0070C0"/>
                </a:solidFill>
              </a:rPr>
              <a:t>етап: основні етапи процесу стратегічного планування</a:t>
            </a:r>
            <a:r>
              <a:rPr lang="uk-UA" dirty="0" smtClean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uk-UA" dirty="0" smtClean="0">
                <a:solidFill>
                  <a:srgbClr val="0070C0"/>
                </a:solidFill>
              </a:rPr>
              <a:t>4.3. Третій </a:t>
            </a:r>
            <a:r>
              <a:rPr lang="uk-UA" dirty="0">
                <a:solidFill>
                  <a:srgbClr val="0070C0"/>
                </a:solidFill>
              </a:rPr>
              <a:t>етап: діяльнісна та комунікаційна  складові  реалізації ПР</a:t>
            </a:r>
            <a:r>
              <a:rPr lang="ru-RU" dirty="0">
                <a:solidFill>
                  <a:srgbClr val="0070C0"/>
                </a:solidFill>
              </a:rPr>
              <a:t>R</a:t>
            </a:r>
            <a:r>
              <a:rPr lang="uk-UA" dirty="0">
                <a:solidFill>
                  <a:srgbClr val="0070C0"/>
                </a:solidFill>
              </a:rPr>
              <a:t> -програми. </a:t>
            </a:r>
            <a:endParaRPr lang="uk-UA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4.4. </a:t>
            </a:r>
            <a:r>
              <a:rPr lang="ru-RU" dirty="0" err="1" smtClean="0">
                <a:solidFill>
                  <a:srgbClr val="0070C0"/>
                </a:solidFill>
              </a:rPr>
              <a:t>Четвертий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етап</a:t>
            </a:r>
            <a:r>
              <a:rPr lang="ru-RU" dirty="0">
                <a:solidFill>
                  <a:srgbClr val="0070C0"/>
                </a:solidFill>
              </a:rPr>
              <a:t>:  </a:t>
            </a:r>
            <a:r>
              <a:rPr lang="ru-RU" dirty="0" err="1">
                <a:solidFill>
                  <a:srgbClr val="0070C0"/>
                </a:solidFill>
              </a:rPr>
              <a:t>процес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оціночного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дослідження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інтерпретація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результатів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оцінки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uk-UA" dirty="0">
                <a:solidFill>
                  <a:srgbClr val="0070C0"/>
                </a:solidFill>
              </a:rPr>
              <a:t>ПР</a:t>
            </a:r>
            <a:r>
              <a:rPr lang="ru-RU" dirty="0">
                <a:solidFill>
                  <a:srgbClr val="0070C0"/>
                </a:solidFill>
              </a:rPr>
              <a:t> -</a:t>
            </a:r>
            <a:r>
              <a:rPr lang="ru-RU" dirty="0" err="1">
                <a:solidFill>
                  <a:srgbClr val="0070C0"/>
                </a:solidFill>
              </a:rPr>
              <a:t>програм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189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Э.Бернайз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078" name="Picture 6" descr="Ð¤Ð¾ÑÐ¾Ð³ÑÐ°ÑÐ¸Ñ Ð­Ð´Ð²Ð°ÑÐ´ ÐÐµÑÐ½ÐµÐ¹Ñ (photo Edward Bernays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30216" y="2852936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Американський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дослідник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паблік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рилейшнз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Э.Бернайз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ще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в 1935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році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він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запропонував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власну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модель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</a:rPr>
              <a:t>програми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управління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процесом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PR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658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Э.Бернайз (1935 р.)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b="1" dirty="0" err="1" smtClean="0"/>
              <a:t>Його</a:t>
            </a:r>
            <a:r>
              <a:rPr lang="ru-RU" sz="3800" b="1" dirty="0" smtClean="0"/>
              <a:t> модель </a:t>
            </a:r>
            <a:r>
              <a:rPr lang="ru-RU" sz="3800" b="1" dirty="0" err="1"/>
              <a:t>програми</a:t>
            </a:r>
            <a:r>
              <a:rPr lang="ru-RU" sz="3800" b="1" dirty="0"/>
              <a:t> </a:t>
            </a:r>
            <a:r>
              <a:rPr lang="ru-RU" sz="3800" b="1" dirty="0" err="1"/>
              <a:t>діяльності</a:t>
            </a:r>
            <a:r>
              <a:rPr lang="ru-RU" sz="3800" b="1" dirty="0"/>
              <a:t> </a:t>
            </a:r>
            <a:r>
              <a:rPr lang="en-US" sz="3800" b="1" dirty="0"/>
              <a:t>PR-</a:t>
            </a:r>
            <a:r>
              <a:rPr lang="ru-RU" sz="3800" b="1" dirty="0" err="1" smtClean="0"/>
              <a:t>спеціаліст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містить</a:t>
            </a:r>
            <a:r>
              <a:rPr lang="ru-RU" sz="3800" b="1" dirty="0" smtClean="0"/>
              <a:t> </a:t>
            </a:r>
            <a:r>
              <a:rPr lang="ru-RU" sz="3800" b="1" dirty="0" err="1"/>
              <a:t>наступні</a:t>
            </a:r>
            <a:r>
              <a:rPr lang="ru-RU" sz="3800" b="1" dirty="0"/>
              <a:t> </a:t>
            </a:r>
            <a:r>
              <a:rPr lang="ru-RU" sz="3800" b="1" dirty="0" err="1"/>
              <a:t>елементи</a:t>
            </a:r>
            <a:r>
              <a:rPr lang="ru-RU" dirty="0"/>
              <a:t>:</a:t>
            </a:r>
          </a:p>
          <a:p>
            <a:r>
              <a:rPr lang="ru-RU" sz="3800" b="1" dirty="0">
                <a:solidFill>
                  <a:srgbClr val="0070C0"/>
                </a:solidFill>
              </a:rPr>
              <a:t>1. </a:t>
            </a:r>
            <a:r>
              <a:rPr lang="ru-RU" sz="3800" b="1" i="1" dirty="0" err="1">
                <a:solidFill>
                  <a:srgbClr val="0070C0"/>
                </a:solidFill>
              </a:rPr>
              <a:t>Формулювання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цілей</a:t>
            </a:r>
            <a:r>
              <a:rPr lang="ru-RU" sz="3800" b="1" i="1" dirty="0">
                <a:solidFill>
                  <a:srgbClr val="0070C0"/>
                </a:solidFill>
              </a:rPr>
              <a:t>.</a:t>
            </a:r>
            <a:r>
              <a:rPr lang="ru-RU" i="1" dirty="0"/>
              <a:t> 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крок</a:t>
            </a:r>
            <a:r>
              <a:rPr lang="ru-RU" dirty="0"/>
              <a:t>, </a:t>
            </a:r>
            <a:r>
              <a:rPr lang="ru-RU" dirty="0" err="1"/>
              <a:t>відправна</a:t>
            </a:r>
            <a:r>
              <a:rPr lang="ru-RU" dirty="0"/>
              <a:t> точка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Формулюючи</a:t>
            </a:r>
            <a:r>
              <a:rPr lang="ru-RU" dirty="0"/>
              <a:t> мету,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виходити</a:t>
            </a:r>
            <a:r>
              <a:rPr lang="ru-RU" dirty="0"/>
              <a:t> з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приватні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збирається</a:t>
            </a:r>
            <a:r>
              <a:rPr lang="ru-RU" dirty="0"/>
              <a:t> провести </a:t>
            </a:r>
            <a:r>
              <a:rPr lang="ru-RU" dirty="0" err="1"/>
              <a:t>масштабну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кампанію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публіки</a:t>
            </a:r>
            <a:r>
              <a:rPr lang="ru-RU" dirty="0"/>
              <a:t>) і </a:t>
            </a:r>
            <a:r>
              <a:rPr lang="ru-RU" dirty="0" err="1"/>
              <a:t>суспільні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співпадати</a:t>
            </a:r>
            <a:r>
              <a:rPr lang="ru-RU" dirty="0"/>
              <a:t>. Або </a:t>
            </a:r>
            <a:r>
              <a:rPr lang="ru-RU" dirty="0" err="1"/>
              <a:t>потрібно</a:t>
            </a:r>
            <a:r>
              <a:rPr lang="ru-RU" dirty="0"/>
              <a:t>, </a:t>
            </a:r>
            <a:r>
              <a:rPr lang="ru-RU" dirty="0" err="1"/>
              <a:t>щонайменше</a:t>
            </a:r>
            <a:r>
              <a:rPr lang="ru-RU" dirty="0"/>
              <a:t>, довести,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провідний</a:t>
            </a:r>
            <a:r>
              <a:rPr lang="ru-RU" dirty="0"/>
              <a:t> </a:t>
            </a:r>
            <a:r>
              <a:rPr lang="ru-RU" dirty="0" err="1"/>
              <a:t>кампанію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в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блага і </a:t>
            </a:r>
            <a:r>
              <a:rPr lang="ru-RU" dirty="0" err="1"/>
              <a:t>взаємної</a:t>
            </a:r>
            <a:r>
              <a:rPr lang="ru-RU" dirty="0"/>
              <a:t> </a:t>
            </a:r>
            <a:r>
              <a:rPr lang="ru-RU" dirty="0" err="1"/>
              <a:t>користі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корпорації</a:t>
            </a:r>
            <a:r>
              <a:rPr lang="ru-RU" dirty="0"/>
              <a:t> і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)</a:t>
            </a:r>
            <a:r>
              <a:rPr lang="ru-RU" i="1" dirty="0"/>
              <a:t>.</a:t>
            </a:r>
            <a:endParaRPr lang="ru-RU" dirty="0"/>
          </a:p>
          <a:p>
            <a:r>
              <a:rPr lang="ru-RU" sz="3800" b="1" dirty="0">
                <a:solidFill>
                  <a:srgbClr val="0070C0"/>
                </a:solidFill>
              </a:rPr>
              <a:t>2. </a:t>
            </a:r>
            <a:r>
              <a:rPr lang="ru-RU" sz="3800" b="1" i="1" dirty="0" err="1">
                <a:solidFill>
                  <a:srgbClr val="0070C0"/>
                </a:solidFill>
              </a:rPr>
              <a:t>Аналіз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відношення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громадськості</a:t>
            </a:r>
            <a:r>
              <a:rPr lang="ru-RU" sz="3800" b="1" i="1" dirty="0">
                <a:solidFill>
                  <a:srgbClr val="0070C0"/>
                </a:solidFill>
              </a:rPr>
              <a:t> до </a:t>
            </a:r>
            <a:r>
              <a:rPr lang="ru-RU" sz="3800" b="1" i="1" dirty="0" err="1">
                <a:solidFill>
                  <a:srgbClr val="0070C0"/>
                </a:solidFill>
              </a:rPr>
              <a:t>корпорації</a:t>
            </a:r>
            <a:r>
              <a:rPr lang="ru-RU" sz="3800" b="1" i="1" dirty="0">
                <a:solidFill>
                  <a:srgbClr val="0070C0"/>
                </a:solidFill>
              </a:rPr>
              <a:t>.</a:t>
            </a:r>
            <a:r>
              <a:rPr lang="ru-RU" i="1" dirty="0"/>
              <a:t> 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на репрезентативному </a:t>
            </a:r>
            <a:r>
              <a:rPr lang="ru-RU" dirty="0" err="1"/>
              <a:t>матеріалі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показати</a:t>
            </a:r>
            <a:r>
              <a:rPr lang="ru-RU" dirty="0"/>
              <a:t>, як в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публіка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, </a:t>
            </a:r>
            <a:r>
              <a:rPr lang="ru-RU" dirty="0" err="1"/>
              <a:t>якої</a:t>
            </a:r>
            <a:r>
              <a:rPr lang="ru-RU" dirty="0"/>
              <a:t> вона </a:t>
            </a:r>
            <a:r>
              <a:rPr lang="ru-RU" dirty="0" err="1"/>
              <a:t>обслуговує</a:t>
            </a:r>
            <a:r>
              <a:rPr lang="ru-RU" dirty="0"/>
              <a:t>,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.</a:t>
            </a:r>
          </a:p>
          <a:p>
            <a:r>
              <a:rPr lang="ru-RU" sz="3800" b="1" dirty="0">
                <a:solidFill>
                  <a:srgbClr val="0070C0"/>
                </a:solidFill>
              </a:rPr>
              <a:t>3. </a:t>
            </a:r>
            <a:r>
              <a:rPr lang="ru-RU" sz="3800" b="1" i="1" dirty="0" err="1">
                <a:solidFill>
                  <a:srgbClr val="0070C0"/>
                </a:solidFill>
              </a:rPr>
              <a:t>Вивчення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даних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аналізу</a:t>
            </a:r>
            <a:r>
              <a:rPr lang="ru-RU" sz="3800" b="1" i="1" dirty="0">
                <a:solidFill>
                  <a:srgbClr val="0070C0"/>
                </a:solidFill>
              </a:rPr>
              <a:t>.</a:t>
            </a:r>
            <a:r>
              <a:rPr lang="ru-RU" i="1" dirty="0"/>
              <a:t> 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необхідне</a:t>
            </a:r>
            <a:r>
              <a:rPr lang="ru-RU" dirty="0"/>
              <a:t> для </a:t>
            </a:r>
            <a:r>
              <a:rPr lang="ru-RU" dirty="0" err="1"/>
              <a:t>визначення</a:t>
            </a:r>
            <a:r>
              <a:rPr lang="ru-RU" dirty="0"/>
              <a:t> основного </a:t>
            </a:r>
            <a:r>
              <a:rPr lang="ru-RU" dirty="0" err="1"/>
              <a:t>підходу</a:t>
            </a:r>
            <a:r>
              <a:rPr lang="ru-RU" dirty="0"/>
              <a:t> до </a:t>
            </a:r>
            <a:r>
              <a:rPr lang="ru-RU" dirty="0" err="1"/>
              <a:t>проблеми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головної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першорядне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в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заході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повинен бути </a:t>
            </a:r>
            <a:r>
              <a:rPr lang="ru-RU" dirty="0" err="1"/>
              <a:t>співвіднесений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специфічними</a:t>
            </a:r>
            <a:r>
              <a:rPr lang="ru-RU" dirty="0"/>
              <a:t> потребами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, </a:t>
            </a:r>
            <a:r>
              <a:rPr lang="ru-RU" dirty="0" err="1"/>
              <a:t>витікаючи</a:t>
            </a:r>
            <a:r>
              <a:rPr lang="ru-RU" dirty="0"/>
              <a:t> з </a:t>
            </a:r>
            <a:r>
              <a:rPr lang="ru-RU" dirty="0" err="1"/>
              <a:t>ситуації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.</a:t>
            </a:r>
          </a:p>
          <a:p>
            <a:r>
              <a:rPr lang="ru-RU" sz="3800" b="1" dirty="0">
                <a:solidFill>
                  <a:srgbClr val="0070C0"/>
                </a:solidFill>
              </a:rPr>
              <a:t>4. </a:t>
            </a:r>
            <a:r>
              <a:rPr lang="ru-RU" sz="3800" b="1" i="1" dirty="0" err="1">
                <a:solidFill>
                  <a:srgbClr val="0070C0"/>
                </a:solidFill>
              </a:rPr>
              <a:t>Використання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засобів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розповсюдження</a:t>
            </a:r>
            <a:r>
              <a:rPr lang="ru-RU" sz="3800" b="1" i="1" dirty="0">
                <a:solidFill>
                  <a:srgbClr val="0070C0"/>
                </a:solidFill>
              </a:rPr>
              <a:t> </a:t>
            </a:r>
            <a:r>
              <a:rPr lang="ru-RU" sz="3800" b="1" i="1" dirty="0" err="1">
                <a:solidFill>
                  <a:srgbClr val="0070C0"/>
                </a:solidFill>
              </a:rPr>
              <a:t>інформації</a:t>
            </a:r>
            <a:r>
              <a:rPr lang="ru-RU" sz="3800" b="1" i="1" dirty="0">
                <a:solidFill>
                  <a:srgbClr val="0070C0"/>
                </a:solidFill>
              </a:rPr>
              <a:t>.</a:t>
            </a:r>
            <a:r>
              <a:rPr lang="ru-RU" i="1" dirty="0"/>
              <a:t> </a:t>
            </a:r>
            <a:r>
              <a:rPr lang="ru-RU" dirty="0"/>
              <a:t>Коли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затверджена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реалізовувати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можливими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, </a:t>
            </a:r>
            <a:r>
              <a:rPr lang="ru-RU" dirty="0" err="1"/>
              <a:t>дотримуючись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і </a:t>
            </a:r>
            <a:r>
              <a:rPr lang="ru-RU" dirty="0" err="1"/>
              <a:t>тривалості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вибираються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намічених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, але і </a:t>
            </a:r>
            <a:r>
              <a:rPr lang="ru-RU" dirty="0" err="1"/>
              <a:t>цілі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би </a:t>
            </a:r>
            <a:r>
              <a:rPr lang="ru-RU" dirty="0" err="1"/>
              <a:t>зміст</a:t>
            </a:r>
            <a:r>
              <a:rPr lang="ru-RU" dirty="0"/>
              <a:t> в них не </a:t>
            </a:r>
            <a:r>
              <a:rPr lang="ru-RU" dirty="0" err="1"/>
              <a:t>вкладали</a:t>
            </a:r>
            <a:r>
              <a:rPr lang="ru-RU" dirty="0"/>
              <a:t>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визначатися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тих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2844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Э.Бернайз (1935 р.)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складові</a:t>
            </a:r>
            <a:r>
              <a:rPr lang="ru-RU" dirty="0" smtClean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вивчати</a:t>
            </a:r>
            <a:r>
              <a:rPr lang="ru-RU" dirty="0"/>
              <a:t>, </a:t>
            </a:r>
            <a:r>
              <a:rPr lang="ru-RU" dirty="0" err="1"/>
              <a:t>аналізувати</a:t>
            </a:r>
            <a:r>
              <a:rPr lang="ru-RU" dirty="0"/>
              <a:t> 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динаміці</a:t>
            </a:r>
            <a:r>
              <a:rPr lang="ru-RU" dirty="0"/>
              <a:t> і </a:t>
            </a:r>
            <a:r>
              <a:rPr lang="ru-RU" dirty="0" err="1"/>
              <a:t>взаємодії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</a:rPr>
              <a:t>PR-</a:t>
            </a:r>
            <a:r>
              <a:rPr lang="ru-RU" b="1" dirty="0" err="1">
                <a:solidFill>
                  <a:srgbClr val="0070C0"/>
                </a:solidFill>
              </a:rPr>
              <a:t>спеціаліст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зобов'язаний</a:t>
            </a:r>
            <a:r>
              <a:rPr lang="ru-RU" b="1" dirty="0">
                <a:solidFill>
                  <a:srgbClr val="0070C0"/>
                </a:solidFill>
              </a:rPr>
              <a:t> знати </a:t>
            </a:r>
            <a:r>
              <a:rPr lang="ru-RU" dirty="0"/>
              <a:t>все: </a:t>
            </a:r>
            <a:endParaRPr lang="ru-RU" dirty="0" smtClean="0"/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клієнта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його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історію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традиції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слабкі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сильні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сторони</a:t>
            </a:r>
            <a:r>
              <a:rPr lang="ru-RU" dirty="0">
                <a:solidFill>
                  <a:srgbClr val="0070C0"/>
                </a:solidFill>
              </a:rPr>
              <a:t>),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err="1" smtClean="0">
                <a:solidFill>
                  <a:srgbClr val="0070C0"/>
                </a:solidFill>
              </a:rPr>
              <a:t>соціальні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групи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їх</a:t>
            </a:r>
            <a:r>
              <a:rPr lang="ru-RU" dirty="0">
                <a:solidFill>
                  <a:srgbClr val="0070C0"/>
                </a:solidFill>
              </a:rPr>
              <a:t> склад, структуру, </a:t>
            </a:r>
            <a:r>
              <a:rPr lang="ru-RU" dirty="0" err="1">
                <a:solidFill>
                  <a:srgbClr val="0070C0"/>
                </a:solidFill>
              </a:rPr>
              <a:t>рівень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культури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психологічні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особливості</a:t>
            </a:r>
            <a:r>
              <a:rPr lang="ru-RU" dirty="0">
                <a:solidFill>
                  <a:srgbClr val="0070C0"/>
                </a:solidFill>
              </a:rPr>
              <a:t> і т.д.),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err="1" smtClean="0">
                <a:solidFill>
                  <a:srgbClr val="0070C0"/>
                </a:solidFill>
              </a:rPr>
              <a:t>засоби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комунікації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масштабність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дій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здібності</a:t>
            </a:r>
            <a:r>
              <a:rPr lang="ru-RU" dirty="0">
                <a:solidFill>
                  <a:srgbClr val="0070C0"/>
                </a:solidFill>
              </a:rPr>
              <a:t> персоналу, </a:t>
            </a:r>
            <a:r>
              <a:rPr lang="ru-RU" dirty="0" err="1">
                <a:solidFill>
                  <a:srgbClr val="0070C0"/>
                </a:solidFill>
              </a:rPr>
              <a:t>професійні</a:t>
            </a:r>
            <a:r>
              <a:rPr lang="ru-RU" dirty="0">
                <a:solidFill>
                  <a:srgbClr val="0070C0"/>
                </a:solidFill>
              </a:rPr>
              <a:t> характеристики, </a:t>
            </a:r>
            <a:r>
              <a:rPr lang="ru-RU" dirty="0" err="1">
                <a:solidFill>
                  <a:srgbClr val="0070C0"/>
                </a:solidFill>
              </a:rPr>
              <a:t>політичні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переваги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середовище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розповсюдження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ін</a:t>
            </a:r>
            <a:r>
              <a:rPr lang="ru-RU" dirty="0">
                <a:solidFill>
                  <a:srgbClr val="0070C0"/>
                </a:solidFill>
              </a:rPr>
              <a:t>.).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/>
              <a:t>словами,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максимальну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величин, </a:t>
            </a:r>
            <a:r>
              <a:rPr lang="ru-RU" dirty="0" err="1"/>
              <a:t>здатних</a:t>
            </a:r>
            <a:r>
              <a:rPr lang="ru-RU" dirty="0"/>
              <a:t> </a:t>
            </a:r>
            <a:r>
              <a:rPr lang="ru-RU" dirty="0" err="1"/>
              <a:t>вплинути</a:t>
            </a:r>
            <a:r>
              <a:rPr lang="ru-RU" dirty="0"/>
              <a:t> на характер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корпорацією</a:t>
            </a:r>
            <a:r>
              <a:rPr lang="ru-RU" dirty="0"/>
              <a:t> і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інститутами</a:t>
            </a:r>
            <a:r>
              <a:rPr lang="ru-RU" dirty="0"/>
              <a:t> і </a:t>
            </a:r>
            <a:r>
              <a:rPr lang="ru-RU" dirty="0" err="1"/>
              <a:t>масами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розробити</a:t>
            </a:r>
            <a:r>
              <a:rPr lang="ru-RU" dirty="0"/>
              <a:t> і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програму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9964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B050"/>
                </a:solidFill>
              </a:rPr>
              <a:t>П</a:t>
            </a:r>
            <a:r>
              <a:rPr lang="ru-RU" b="1" dirty="0" err="1" smtClean="0">
                <a:solidFill>
                  <a:srgbClr val="00B050"/>
                </a:solidFill>
              </a:rPr>
              <a:t>роцес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управління</a:t>
            </a:r>
            <a:endParaRPr lang="ru-RU" dirty="0"/>
          </a:p>
        </p:txBody>
      </p:sp>
      <p:pic>
        <p:nvPicPr>
          <p:cNvPr id="5122" name="Picture 2" descr="ÐÐ°ÑÑÐ¸Ð½ÐºÐ¸ Ð¿Ð¾ Ð·Ð°Ð¿ÑÐ¾ÑÑ ÐºÐ°ÑÑÐ¸Ð½ÐºÐ¸ PR-ÐºÐ°Ð¼Ð¿Ð°Ð½ÑÑ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7638"/>
            <a:ext cx="6048672" cy="402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761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ÐÐ°ÑÑÐ¸Ð½ÐºÐ¸ Ð¿Ð¾ Ð·Ð°Ð¿ÑÐ¾ÑÑ ÐºÐ°ÑÑÐ¸Ð½ÐºÐ¸ PR-ÐºÐ°Ð¼Ð¿Ð°Ð½ÑÑ"/>
          <p:cNvSpPr>
            <a:spLocks noChangeAspect="1" noChangeArrowheads="1"/>
          </p:cNvSpPr>
          <p:nvPr/>
        </p:nvSpPr>
        <p:spPr bwMode="auto">
          <a:xfrm flipV="1">
            <a:off x="3563888" y="2797697"/>
            <a:ext cx="3024336" cy="3024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ÐÐ°ÑÑÐ¸Ð½ÐºÐ¸ Ð¿Ð¾ Ð·Ð°Ð¿ÑÐ¾ÑÑ ÐºÐ°ÑÑÐ¸Ð½ÐºÐ¸ PR-ÐºÐ°Ð¼Ð¿Ð°Ð½ÑÑ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ÐÐ°ÑÑÐ¸Ð½ÐºÐ¸ Ð¿Ð¾ Ð·Ð°Ð¿ÑÐ¾ÑÑ ÐºÐ°ÑÑÐ¸Ð½ÐºÐ¸ PR-ÐºÐ°Ð¼Ð¿Ð°Ð½Ñ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60068"/>
            <a:ext cx="6048672" cy="4376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3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</a:t>
            </a:r>
            <a:r>
              <a:rPr lang="uk-UA" dirty="0" smtClean="0">
                <a:solidFill>
                  <a:schemeClr val="bg1"/>
                </a:solidFill>
              </a:rPr>
              <a:t> як стратегічний менеджмент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/>
              <a:t>Паблік</a:t>
            </a:r>
            <a:r>
              <a:rPr lang="ru-RU" dirty="0" smtClean="0"/>
              <a:t> </a:t>
            </a:r>
            <a:r>
              <a:rPr lang="ru-RU" dirty="0" err="1"/>
              <a:t>рілейшнз</a:t>
            </a:r>
            <a:r>
              <a:rPr lang="ru-RU" dirty="0"/>
              <a:t> за </a:t>
            </a:r>
            <a:r>
              <a:rPr lang="ru-RU" dirty="0" err="1"/>
              <a:t>своєю</a:t>
            </a:r>
            <a:r>
              <a:rPr lang="ru-RU" dirty="0"/>
              <a:t> природою,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розв’язуваних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функціями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менеджменту. </a:t>
            </a:r>
            <a:endParaRPr lang="ru-RU" dirty="0" smtClean="0"/>
          </a:p>
          <a:p>
            <a:pPr algn="just"/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є не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кінцевої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а </a:t>
            </a:r>
            <a:r>
              <a:rPr lang="ru-RU" b="1" dirty="0" err="1">
                <a:solidFill>
                  <a:srgbClr val="FF0000"/>
                </a:solidFill>
              </a:rPr>
              <a:t>забезпечення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успіху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загальної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лінії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ділової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активності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фірми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 smtClean="0"/>
              <a:t>Вони </a:t>
            </a:r>
            <a:r>
              <a:rPr lang="ru-RU" dirty="0" err="1"/>
              <a:t>відстоюють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пишуть</a:t>
            </a:r>
            <a:r>
              <a:rPr lang="ru-RU" dirty="0"/>
              <a:t> для </a:t>
            </a:r>
            <a:r>
              <a:rPr lang="ru-RU" dirty="0" err="1"/>
              <a:t>вищого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тексти</a:t>
            </a:r>
            <a:r>
              <a:rPr lang="ru-RU" dirty="0"/>
              <a:t> </a:t>
            </a:r>
            <a:r>
              <a:rPr lang="ru-RU" dirty="0" err="1"/>
              <a:t>виступів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оприлюднені</a:t>
            </a:r>
            <a:r>
              <a:rPr lang="ru-RU" dirty="0"/>
              <a:t>, </a:t>
            </a:r>
            <a:r>
              <a:rPr lang="ru-RU" dirty="0" err="1"/>
              <a:t>формують</a:t>
            </a:r>
            <a:r>
              <a:rPr lang="ru-RU" dirty="0"/>
              <a:t> базу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проблем </a:t>
            </a:r>
            <a:r>
              <a:rPr lang="ru-RU" dirty="0" err="1"/>
              <a:t>організації</a:t>
            </a:r>
            <a:r>
              <a:rPr lang="ru-RU" dirty="0"/>
              <a:t> у </a:t>
            </a:r>
            <a:r>
              <a:rPr lang="ru-RU" dirty="0" err="1"/>
              <a:t>цілому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таких людей </a:t>
            </a:r>
            <a:r>
              <a:rPr lang="ru-RU" dirty="0" err="1"/>
              <a:t>вбудовуються</a:t>
            </a:r>
            <a:r>
              <a:rPr lang="ru-RU" dirty="0"/>
              <a:t> у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вироблення</a:t>
            </a:r>
            <a:r>
              <a:rPr lang="ru-RU" dirty="0"/>
              <a:t> і </a:t>
            </a:r>
            <a:r>
              <a:rPr lang="ru-RU" dirty="0" err="1"/>
              <a:t>схвалення</a:t>
            </a:r>
            <a:r>
              <a:rPr lang="ru-RU" dirty="0"/>
              <a:t> </a:t>
            </a:r>
            <a:r>
              <a:rPr lang="ru-RU" dirty="0" err="1"/>
              <a:t>лінійним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b="1" dirty="0" err="1" smtClean="0">
                <a:solidFill>
                  <a:srgbClr val="FF0000"/>
                </a:solidFill>
              </a:rPr>
              <a:t>Громадська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думка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сформована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з </a:t>
            </a:r>
            <a:r>
              <a:rPr lang="ru-RU" dirty="0" err="1"/>
              <a:t>паблік</a:t>
            </a:r>
            <a:r>
              <a:rPr lang="ru-RU" dirty="0"/>
              <a:t> </a:t>
            </a:r>
            <a:r>
              <a:rPr lang="ru-RU" dirty="0" err="1"/>
              <a:t>рілейшнз</a:t>
            </a:r>
            <a:r>
              <a:rPr lang="ru-RU" dirty="0"/>
              <a:t>, такою ж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успіх</a:t>
            </a:r>
            <a:r>
              <a:rPr lang="ru-RU" dirty="0"/>
              <a:t>, як і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модернізації</a:t>
            </a:r>
            <a:r>
              <a:rPr lang="ru-RU" dirty="0"/>
              <a:t> </a:t>
            </a:r>
            <a:r>
              <a:rPr lang="ru-RU" dirty="0" err="1"/>
              <a:t>технологічного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, </a:t>
            </a:r>
            <a:r>
              <a:rPr lang="ru-RU" dirty="0" err="1"/>
              <a:t>професіоналізм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персоналу, </a:t>
            </a:r>
            <a:r>
              <a:rPr lang="ru-RU" dirty="0" err="1"/>
              <a:t>питання</a:t>
            </a:r>
            <a:r>
              <a:rPr lang="ru-RU" dirty="0"/>
              <a:t> ноу-хау, </a:t>
            </a:r>
            <a:r>
              <a:rPr lang="ru-RU" dirty="0" err="1"/>
              <a:t>фінансове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робота </a:t>
            </a:r>
            <a:r>
              <a:rPr lang="ru-RU" dirty="0" err="1"/>
              <a:t>маркетингових</a:t>
            </a:r>
            <a:r>
              <a:rPr lang="ru-RU" dirty="0"/>
              <a:t> служб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лінійних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.</a:t>
            </a:r>
            <a:endParaRPr lang="ru-RU" sz="5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3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/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ru-RU" sz="2200" dirty="0" err="1" smtClean="0"/>
              <a:t>Паблік</a:t>
            </a:r>
            <a:r>
              <a:rPr lang="ru-RU" sz="2200" dirty="0" smtClean="0"/>
              <a:t> </a:t>
            </a:r>
            <a:r>
              <a:rPr lang="ru-RU" sz="2200" dirty="0" err="1" smtClean="0"/>
              <a:t>рилейшнз</a:t>
            </a:r>
            <a:r>
              <a:rPr lang="ru-RU" sz="2200" dirty="0" smtClean="0"/>
              <a:t> </a:t>
            </a:r>
            <a:r>
              <a:rPr lang="ru-RU" sz="2200" dirty="0"/>
              <a:t>за </a:t>
            </a:r>
            <a:r>
              <a:rPr lang="ru-RU" sz="2200" dirty="0" err="1"/>
              <a:t>спрямуванням</a:t>
            </a:r>
            <a:r>
              <a:rPr lang="ru-RU" sz="2200" dirty="0"/>
              <a:t> </a:t>
            </a:r>
            <a:r>
              <a:rPr lang="ru-RU" sz="2200" dirty="0" err="1"/>
              <a:t>діяльності</a:t>
            </a:r>
            <a:r>
              <a:rPr lang="ru-RU" sz="2200" dirty="0"/>
              <a:t> </a:t>
            </a:r>
            <a:r>
              <a:rPr lang="ru-RU" sz="2200" dirty="0" err="1"/>
              <a:t>розрізняють</a:t>
            </a:r>
            <a:r>
              <a:rPr lang="ru-RU" sz="2200" dirty="0"/>
              <a:t> </a:t>
            </a:r>
            <a:r>
              <a:rPr lang="ru-RU" sz="2200" dirty="0" smtClean="0"/>
              <a:t>на</a:t>
            </a:r>
            <a:br>
              <a:rPr lang="ru-RU" sz="2200" dirty="0" smtClean="0"/>
            </a:br>
            <a:r>
              <a:rPr lang="ru-RU" sz="2200" dirty="0" smtClean="0"/>
              <a:t> </a:t>
            </a:r>
            <a:r>
              <a:rPr lang="ru-RU" sz="2200" dirty="0" err="1"/>
              <a:t>зовнішній</a:t>
            </a:r>
            <a:r>
              <a:rPr lang="ru-RU" sz="2200" dirty="0"/>
              <a:t> і </a:t>
            </a:r>
            <a:r>
              <a:rPr lang="ru-RU" sz="2200" dirty="0" err="1"/>
              <a:t>внутрішній</a:t>
            </a:r>
            <a:r>
              <a:rPr lang="ru-RU" sz="2200" dirty="0"/>
              <a:t>. </a:t>
            </a:r>
            <a:r>
              <a:rPr lang="uk-UA" sz="2200" dirty="0" smtClean="0">
                <a:solidFill>
                  <a:schemeClr val="bg1"/>
                </a:solidFill>
              </a:rPr>
              <a:t>ЗАХОДИХОД</a:t>
            </a:r>
            <a:r>
              <a:rPr lang="en-US" dirty="0">
                <a:solidFill>
                  <a:schemeClr val="bg1"/>
                </a:solidFill>
              </a:rPr>
              <a:t>PR-</a:t>
            </a:r>
            <a:r>
              <a:rPr lang="uk-UA" dirty="0" smtClean="0">
                <a:solidFill>
                  <a:schemeClr val="bg1"/>
                </a:solidFill>
              </a:rPr>
              <a:t>ЗАХОДИ</a:t>
            </a:r>
            <a:r>
              <a:rPr lang="en-US" dirty="0">
                <a:solidFill>
                  <a:schemeClr val="bg1"/>
                </a:solidFill>
              </a:rPr>
              <a:t>PR-</a:t>
            </a:r>
            <a:r>
              <a:rPr lang="uk-UA" dirty="0">
                <a:solidFill>
                  <a:schemeClr val="bg1"/>
                </a:solidFill>
              </a:rPr>
              <a:t>ЗАХОДИ</a:t>
            </a:r>
            <a:r>
              <a:rPr lang="uk-UA" dirty="0" smtClean="0">
                <a:solidFill>
                  <a:schemeClr val="bg1"/>
                </a:solidFill>
              </a:rPr>
              <a:t>И</a:t>
            </a:r>
            <a:r>
              <a:rPr lang="en-US" dirty="0">
                <a:solidFill>
                  <a:schemeClr val="bg1"/>
                </a:solidFill>
              </a:rPr>
              <a:t>PR-</a:t>
            </a:r>
            <a:r>
              <a:rPr lang="uk-UA" dirty="0">
                <a:solidFill>
                  <a:schemeClr val="bg1"/>
                </a:solidFill>
              </a:rPr>
              <a:t>ЗАХОДИ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Зовнішній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тривалих</a:t>
            </a:r>
            <a:r>
              <a:rPr lang="ru-RU" dirty="0"/>
              <a:t> </a:t>
            </a:r>
            <a:r>
              <a:rPr lang="ru-RU" dirty="0" err="1"/>
              <a:t>партнерських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, </a:t>
            </a:r>
            <a:r>
              <a:rPr lang="ru-RU" dirty="0" err="1">
                <a:solidFill>
                  <a:srgbClr val="FF0000"/>
                </a:solidFill>
              </a:rPr>
              <a:t>внутрішній</a:t>
            </a:r>
            <a:r>
              <a:rPr lang="ru-RU" dirty="0"/>
              <a:t> – на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у </a:t>
            </a:r>
            <a:r>
              <a:rPr lang="ru-RU" dirty="0" err="1"/>
              <a:t>колективі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з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цілісної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680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solidFill>
                  <a:srgbClr val="FF0000"/>
                </a:solidFill>
              </a:rPr>
              <a:t>З </a:t>
            </a:r>
            <a:r>
              <a:rPr lang="ru-RU" sz="2700" dirty="0" err="1">
                <a:solidFill>
                  <a:srgbClr val="FF0000"/>
                </a:solidFill>
              </a:rPr>
              <a:t>погляду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загальної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теорії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управління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відмінними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особливостями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en-US" sz="2700" dirty="0" smtClean="0">
                <a:solidFill>
                  <a:srgbClr val="FF0000"/>
                </a:solidFill>
              </a:rPr>
              <a:t>PR</a:t>
            </a:r>
            <a:r>
              <a:rPr lang="ru-RU" sz="2700" dirty="0" smtClean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від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інших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видів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управлінської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 err="1">
                <a:solidFill>
                  <a:srgbClr val="FF0000"/>
                </a:solidFill>
              </a:rPr>
              <a:t>діяльності</a:t>
            </a:r>
            <a:r>
              <a:rPr lang="ru-RU" sz="2700" dirty="0">
                <a:solidFill>
                  <a:srgbClr val="FF0000"/>
                </a:solidFill>
              </a:rPr>
              <a:t> є: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dirty="0" smtClean="0"/>
              <a:t>1. У </a:t>
            </a:r>
            <a:r>
              <a:rPr lang="en-US" dirty="0" smtClean="0"/>
              <a:t>PR</a:t>
            </a:r>
            <a:r>
              <a:rPr lang="ru-RU" dirty="0" smtClean="0"/>
              <a:t>-</a:t>
            </a:r>
            <a:r>
              <a:rPr lang="ru-RU" dirty="0" err="1" smtClean="0"/>
              <a:t>взаємодіях</a:t>
            </a:r>
            <a:r>
              <a:rPr lang="ru-RU" dirty="0" smtClean="0"/>
              <a:t> </a:t>
            </a:r>
            <a:r>
              <a:rPr lang="ru-RU" dirty="0" err="1"/>
              <a:t>управлінню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smtClean="0"/>
              <a:t>два </a:t>
            </a:r>
            <a:r>
              <a:rPr lang="ru-RU" dirty="0" err="1"/>
              <a:t>об’єкти</a:t>
            </a:r>
            <a:r>
              <a:rPr lang="ru-RU" b="1" dirty="0">
                <a:solidFill>
                  <a:srgbClr val="FF0000"/>
                </a:solidFill>
              </a:rPr>
              <a:t>: </a:t>
            </a:r>
            <a:r>
              <a:rPr lang="ru-RU" b="1" dirty="0" err="1">
                <a:solidFill>
                  <a:srgbClr val="FF0000"/>
                </a:solidFill>
              </a:rPr>
              <a:t>громадськість</a:t>
            </a:r>
            <a:r>
              <a:rPr lang="ru-RU" b="1" dirty="0">
                <a:solidFill>
                  <a:srgbClr val="FF0000"/>
                </a:solidFill>
              </a:rPr>
              <a:t> і сама </a:t>
            </a:r>
            <a:r>
              <a:rPr lang="ru-RU" b="1" dirty="0" err="1">
                <a:solidFill>
                  <a:srgbClr val="FF0000"/>
                </a:solidFill>
              </a:rPr>
              <a:t>організація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2. </a:t>
            </a:r>
            <a:r>
              <a:rPr lang="ru-RU" dirty="0" err="1"/>
              <a:t>Об’єкти</a:t>
            </a:r>
            <a:r>
              <a:rPr lang="ru-RU" dirty="0"/>
              <a:t> </a:t>
            </a:r>
            <a:r>
              <a:rPr lang="en-US" dirty="0" smtClean="0"/>
              <a:t>PR</a:t>
            </a:r>
            <a:r>
              <a:rPr lang="ru-RU" dirty="0" smtClean="0"/>
              <a:t>-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: сама </a:t>
            </a:r>
            <a:r>
              <a:rPr lang="ru-RU" dirty="0" err="1"/>
              <a:t>організація</a:t>
            </a:r>
            <a:r>
              <a:rPr lang="ru-RU" dirty="0"/>
              <a:t> є </a:t>
            </a:r>
            <a:r>
              <a:rPr lang="ru-RU" dirty="0" err="1"/>
              <a:t>ієрархічно</a:t>
            </a:r>
            <a:r>
              <a:rPr lang="ru-RU" dirty="0"/>
              <a:t> </a:t>
            </a:r>
            <a:r>
              <a:rPr lang="ru-RU" dirty="0" err="1"/>
              <a:t>організованою</a:t>
            </a:r>
            <a:r>
              <a:rPr lang="ru-RU" dirty="0"/>
              <a:t> і </a:t>
            </a:r>
            <a:r>
              <a:rPr lang="ru-RU" dirty="0" err="1"/>
              <a:t>структурованою</a:t>
            </a:r>
            <a:r>
              <a:rPr lang="ru-RU" dirty="0"/>
              <a:t> системою; </a:t>
            </a:r>
            <a:r>
              <a:rPr lang="ru-RU" dirty="0" err="1"/>
              <a:t>громадськість</a:t>
            </a:r>
            <a:r>
              <a:rPr lang="ru-RU" dirty="0"/>
              <a:t>, у широкому </a:t>
            </a:r>
            <a:r>
              <a:rPr lang="ru-RU" dirty="0" err="1"/>
              <a:t>розумінні</a:t>
            </a:r>
            <a:r>
              <a:rPr lang="ru-RU" dirty="0"/>
              <a:t> – </a:t>
            </a:r>
            <a:r>
              <a:rPr lang="ru-RU" dirty="0" err="1"/>
              <a:t>слабоструктурована</a:t>
            </a:r>
            <a:r>
              <a:rPr lang="ru-RU" dirty="0"/>
              <a:t>, з </a:t>
            </a:r>
            <a:r>
              <a:rPr lang="ru-RU" dirty="0" err="1"/>
              <a:t>нечіткою</a:t>
            </a:r>
            <a:r>
              <a:rPr lang="ru-RU" dirty="0"/>
              <a:t> </a:t>
            </a:r>
            <a:r>
              <a:rPr lang="ru-RU" dirty="0" err="1"/>
              <a:t>ієрархією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вона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і </a:t>
            </a:r>
            <a:r>
              <a:rPr lang="ru-RU" dirty="0" err="1"/>
              <a:t>мотиви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3. </a:t>
            </a:r>
            <a:r>
              <a:rPr lang="ru-RU" dirty="0" err="1"/>
              <a:t>Об’єкти</a:t>
            </a:r>
            <a:r>
              <a:rPr lang="ru-RU" dirty="0"/>
              <a:t> </a:t>
            </a:r>
            <a:r>
              <a:rPr lang="en-US" dirty="0" smtClean="0"/>
              <a:t>PR</a:t>
            </a:r>
            <a:r>
              <a:rPr lang="ru-RU" dirty="0" smtClean="0"/>
              <a:t>-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err="1"/>
              <a:t>рівнозначні</a:t>
            </a:r>
            <a:r>
              <a:rPr lang="ru-RU" dirty="0"/>
              <a:t>. Сама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управляючої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а </a:t>
            </a:r>
            <a:r>
              <a:rPr lang="ru-RU" dirty="0" err="1"/>
              <a:t>громадськість</a:t>
            </a:r>
            <a:r>
              <a:rPr lang="ru-RU" dirty="0"/>
              <a:t> – </a:t>
            </a:r>
            <a:r>
              <a:rPr lang="ru-RU" dirty="0" err="1"/>
              <a:t>управляємої</a:t>
            </a:r>
            <a:r>
              <a:rPr lang="ru-RU" dirty="0"/>
              <a:t>.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рівноправ’я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en-US" dirty="0" smtClean="0"/>
              <a:t>PR</a:t>
            </a:r>
            <a:r>
              <a:rPr lang="ru-RU" dirty="0" smtClean="0"/>
              <a:t>-</a:t>
            </a:r>
            <a:r>
              <a:rPr lang="ru-RU" dirty="0" err="1" smtClean="0"/>
              <a:t>об’єктів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утопічна</a:t>
            </a:r>
            <a:r>
              <a:rPr lang="ru-RU" dirty="0"/>
              <a:t> мета.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4. </a:t>
            </a:r>
            <a:r>
              <a:rPr lang="ru-RU" dirty="0" err="1"/>
              <a:t>Управляюча</a:t>
            </a:r>
            <a:r>
              <a:rPr lang="ru-RU" dirty="0"/>
              <a:t> система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на </a:t>
            </a:r>
            <a:r>
              <a:rPr lang="ru-RU" dirty="0" err="1"/>
              <a:t>управляєму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відчувалися</a:t>
            </a:r>
            <a:r>
              <a:rPr lang="ru-RU" dirty="0"/>
              <a:t> </a:t>
            </a:r>
            <a:r>
              <a:rPr lang="ru-RU" dirty="0" err="1"/>
              <a:t>маніпуляції</a:t>
            </a:r>
            <a:r>
              <a:rPr lang="ru-RU" dirty="0"/>
              <a:t> і </a:t>
            </a:r>
            <a:r>
              <a:rPr lang="ru-RU" dirty="0" err="1"/>
              <a:t>директивний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свідомість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5. </a:t>
            </a:r>
            <a:r>
              <a:rPr lang="ru-RU" dirty="0" err="1"/>
              <a:t>Найефективнішим</a:t>
            </a:r>
            <a:r>
              <a:rPr lang="ru-RU" dirty="0"/>
              <a:t> способом </a:t>
            </a:r>
            <a:r>
              <a:rPr lang="ru-RU" dirty="0" err="1"/>
              <a:t>структурування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у </a:t>
            </a:r>
            <a:r>
              <a:rPr lang="en-US" dirty="0" smtClean="0"/>
              <a:t>PR</a:t>
            </a:r>
            <a:r>
              <a:rPr lang="ru-RU" dirty="0" smtClean="0"/>
              <a:t>-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яка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підсистем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управляючої</a:t>
            </a:r>
            <a:r>
              <a:rPr lang="ru-RU" dirty="0"/>
              <a:t> („</a:t>
            </a:r>
            <a:r>
              <a:rPr lang="ru-RU" dirty="0" err="1"/>
              <a:t>організація</a:t>
            </a:r>
            <a:r>
              <a:rPr lang="ru-RU" dirty="0"/>
              <a:t>”);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управляємої</a:t>
            </a:r>
            <a:r>
              <a:rPr lang="ru-RU" dirty="0"/>
              <a:t> („</a:t>
            </a:r>
            <a:r>
              <a:rPr lang="ru-RU" dirty="0" err="1"/>
              <a:t>громадськість</a:t>
            </a:r>
            <a:r>
              <a:rPr lang="ru-RU" dirty="0"/>
              <a:t>”);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координувальної</a:t>
            </a:r>
            <a:r>
              <a:rPr lang="ru-RU" dirty="0"/>
              <a:t> („</a:t>
            </a:r>
            <a:r>
              <a:rPr lang="ru-RU" dirty="0" err="1"/>
              <a:t>паблік</a:t>
            </a:r>
            <a:r>
              <a:rPr lang="ru-RU" dirty="0"/>
              <a:t> </a:t>
            </a:r>
            <a:r>
              <a:rPr lang="ru-RU" dirty="0" err="1"/>
              <a:t>рілейшнз</a:t>
            </a:r>
            <a:r>
              <a:rPr lang="ru-RU" dirty="0"/>
              <a:t>”).</a:t>
            </a:r>
          </a:p>
        </p:txBody>
      </p:sp>
    </p:spTree>
    <p:extLst>
      <p:ext uri="{BB962C8B-B14F-4D97-AF65-F5344CB8AC3E}">
        <p14:creationId xmlns:p14="http://schemas.microsoft.com/office/powerpoint/2010/main" val="2361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Г</a:t>
            </a:r>
            <a:r>
              <a:rPr lang="uk-UA" b="1" dirty="0" smtClean="0">
                <a:solidFill>
                  <a:srgbClr val="FF0000"/>
                </a:solidFill>
              </a:rPr>
              <a:t>алузеві сфери </a:t>
            </a:r>
            <a:r>
              <a:rPr lang="en-US" b="1" dirty="0" smtClean="0">
                <a:solidFill>
                  <a:srgbClr val="FF0000"/>
                </a:solidFill>
              </a:rPr>
              <a:t>PR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uk-UA" sz="2800" b="1" dirty="0">
                <a:solidFill>
                  <a:srgbClr val="00B050"/>
                </a:solidFill>
              </a:rPr>
              <a:t>“</a:t>
            </a:r>
            <a:r>
              <a:rPr lang="uk-UA" sz="2800" b="1" dirty="0" err="1">
                <a:solidFill>
                  <a:srgbClr val="00B050"/>
                </a:solidFill>
              </a:rPr>
              <a:t>crisis</a:t>
            </a:r>
            <a:r>
              <a:rPr lang="uk-UA" sz="2800" b="1" dirty="0">
                <a:solidFill>
                  <a:srgbClr val="00B050"/>
                </a:solidFill>
              </a:rPr>
              <a:t> management”– </a:t>
            </a:r>
            <a:r>
              <a:rPr lang="uk-UA" sz="2800" dirty="0"/>
              <a:t>управління кризовими ситуаціями</a:t>
            </a:r>
            <a:r>
              <a:rPr lang="uk-UA" sz="2800" dirty="0" smtClean="0"/>
              <a:t>;</a:t>
            </a:r>
          </a:p>
          <a:p>
            <a:pPr algn="just"/>
            <a:r>
              <a:rPr lang="uk-UA" sz="2800" b="1" dirty="0" smtClean="0">
                <a:solidFill>
                  <a:srgbClr val="00B050"/>
                </a:solidFill>
              </a:rPr>
              <a:t>“</a:t>
            </a:r>
            <a:r>
              <a:rPr lang="uk-UA" sz="2800" b="1" dirty="0" err="1">
                <a:solidFill>
                  <a:srgbClr val="00B050"/>
                </a:solidFill>
              </a:rPr>
              <a:t>corporate</a:t>
            </a:r>
            <a:r>
              <a:rPr lang="uk-UA" sz="2800" b="1" dirty="0">
                <a:solidFill>
                  <a:srgbClr val="00B050"/>
                </a:solidFill>
              </a:rPr>
              <a:t> </a:t>
            </a:r>
            <a:r>
              <a:rPr lang="uk-UA" sz="2800" b="1" dirty="0" err="1">
                <a:solidFill>
                  <a:srgbClr val="00B050"/>
                </a:solidFill>
              </a:rPr>
              <a:t>affairs</a:t>
            </a:r>
            <a:r>
              <a:rPr lang="uk-UA" sz="2800" b="1" dirty="0">
                <a:solidFill>
                  <a:srgbClr val="00B050"/>
                </a:solidFill>
              </a:rPr>
              <a:t>” </a:t>
            </a:r>
            <a:r>
              <a:rPr lang="uk-UA" sz="2800" dirty="0"/>
              <a:t>– управління процесом створення та підтримки корпоративного іміджу; </a:t>
            </a:r>
            <a:endParaRPr lang="uk-UA" sz="2800" dirty="0" smtClean="0"/>
          </a:p>
          <a:p>
            <a:pPr algn="just"/>
            <a:r>
              <a:rPr lang="uk-UA" sz="2800" b="1" dirty="0" smtClean="0">
                <a:solidFill>
                  <a:srgbClr val="00B050"/>
                </a:solidFill>
              </a:rPr>
              <a:t>“</a:t>
            </a:r>
            <a:r>
              <a:rPr lang="uk-UA" sz="2800" b="1" dirty="0" err="1">
                <a:solidFill>
                  <a:srgbClr val="00B050"/>
                </a:solidFill>
              </a:rPr>
              <a:t>image</a:t>
            </a:r>
            <a:r>
              <a:rPr lang="uk-UA" sz="2800" b="1" dirty="0">
                <a:solidFill>
                  <a:srgbClr val="00B050"/>
                </a:solidFill>
              </a:rPr>
              <a:t> </a:t>
            </a:r>
            <a:r>
              <a:rPr lang="uk-UA" sz="2800" b="1" dirty="0" err="1">
                <a:solidFill>
                  <a:srgbClr val="00B050"/>
                </a:solidFill>
              </a:rPr>
              <a:t>making</a:t>
            </a:r>
            <a:r>
              <a:rPr lang="uk-UA" sz="2800" b="1" dirty="0">
                <a:solidFill>
                  <a:srgbClr val="00B050"/>
                </a:solidFill>
              </a:rPr>
              <a:t>” </a:t>
            </a:r>
            <a:r>
              <a:rPr lang="uk-UA" sz="2800" dirty="0"/>
              <a:t>– створення образу особистості; </a:t>
            </a:r>
            <a:endParaRPr lang="uk-UA" sz="2800" dirty="0" smtClean="0"/>
          </a:p>
          <a:p>
            <a:pPr algn="just"/>
            <a:r>
              <a:rPr lang="uk-UA" sz="2800" dirty="0" smtClean="0">
                <a:solidFill>
                  <a:srgbClr val="00B050"/>
                </a:solidFill>
              </a:rPr>
              <a:t>“</a:t>
            </a:r>
            <a:r>
              <a:rPr lang="uk-UA" sz="2800" b="1" dirty="0" err="1">
                <a:solidFill>
                  <a:srgbClr val="00B050"/>
                </a:solidFill>
              </a:rPr>
              <a:t>media</a:t>
            </a:r>
            <a:r>
              <a:rPr lang="uk-UA" sz="2800" b="1" dirty="0">
                <a:solidFill>
                  <a:srgbClr val="00B050"/>
                </a:solidFill>
              </a:rPr>
              <a:t> </a:t>
            </a:r>
            <a:r>
              <a:rPr lang="uk-UA" sz="2800" b="1" dirty="0" err="1">
                <a:solidFill>
                  <a:srgbClr val="00B050"/>
                </a:solidFill>
              </a:rPr>
              <a:t>relations</a:t>
            </a:r>
            <a:r>
              <a:rPr lang="uk-UA" sz="2800" b="1" dirty="0">
                <a:solidFill>
                  <a:srgbClr val="00B050"/>
                </a:solidFill>
              </a:rPr>
              <a:t>” </a:t>
            </a:r>
            <a:r>
              <a:rPr lang="uk-UA" sz="2800" dirty="0"/>
              <a:t>–  встановлення відносин зі ЗМІ; </a:t>
            </a:r>
            <a:endParaRPr lang="uk-UA" sz="2800" dirty="0" smtClean="0"/>
          </a:p>
          <a:p>
            <a:pPr algn="just"/>
            <a:r>
              <a:rPr lang="uk-UA" sz="2800" b="1" dirty="0" smtClean="0">
                <a:solidFill>
                  <a:srgbClr val="00B050"/>
                </a:solidFill>
              </a:rPr>
              <a:t>“</a:t>
            </a:r>
            <a:r>
              <a:rPr lang="uk-UA" sz="2800" b="1" dirty="0" err="1">
                <a:solidFill>
                  <a:srgbClr val="00B050"/>
                </a:solidFill>
              </a:rPr>
              <a:t>public</a:t>
            </a:r>
            <a:r>
              <a:rPr lang="uk-UA" sz="2800" b="1" dirty="0">
                <a:solidFill>
                  <a:srgbClr val="00B050"/>
                </a:solidFill>
              </a:rPr>
              <a:t> </a:t>
            </a:r>
            <a:r>
              <a:rPr lang="uk-UA" sz="2800" b="1" dirty="0" err="1">
                <a:solidFill>
                  <a:srgbClr val="00B050"/>
                </a:solidFill>
              </a:rPr>
              <a:t>affairs</a:t>
            </a:r>
            <a:r>
              <a:rPr lang="uk-UA" sz="2800" b="1" dirty="0">
                <a:solidFill>
                  <a:srgbClr val="00B050"/>
                </a:solidFill>
              </a:rPr>
              <a:t>” </a:t>
            </a:r>
            <a:r>
              <a:rPr lang="uk-UA" sz="2800" dirty="0"/>
              <a:t>– зв’язки з громадськими організаціями, органами державної влади, державними установами</a:t>
            </a:r>
            <a:r>
              <a:rPr lang="uk-UA" sz="28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455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Галузеві сфери </a:t>
            </a:r>
            <a:r>
              <a:rPr lang="en-US" b="1" dirty="0" smtClean="0">
                <a:solidFill>
                  <a:srgbClr val="FF0000"/>
                </a:solidFill>
              </a:rPr>
              <a:t>PR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</a:rPr>
              <a:t> “</a:t>
            </a:r>
            <a:r>
              <a:rPr lang="uk-UA" b="1" dirty="0" err="1">
                <a:solidFill>
                  <a:srgbClr val="00B050"/>
                </a:solidFill>
              </a:rPr>
              <a:t>investor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relations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встановлення взаємин з інвесторами; “</a:t>
            </a:r>
            <a:r>
              <a:rPr lang="uk-UA" dirty="0" err="1"/>
              <a:t>public</a:t>
            </a:r>
            <a:r>
              <a:rPr lang="uk-UA" dirty="0"/>
              <a:t> involvement”– громадська експертиза;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employee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communications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побудова відносин керівництва компанії з її персоналом;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special</a:t>
            </a:r>
            <a:r>
              <a:rPr lang="uk-UA" b="1" dirty="0">
                <a:solidFill>
                  <a:srgbClr val="00B050"/>
                </a:solidFill>
              </a:rPr>
              <a:t> events”– </a:t>
            </a:r>
            <a:r>
              <a:rPr lang="uk-UA" dirty="0" err="1"/>
              <a:t>подієва</a:t>
            </a:r>
            <a:r>
              <a:rPr lang="uk-UA" dirty="0"/>
              <a:t> комунікація, організація презентаційних заходів;</a:t>
            </a:r>
          </a:p>
          <a:p>
            <a:pPr algn="just"/>
            <a:r>
              <a:rPr lang="uk-UA" dirty="0"/>
              <a:t> </a:t>
            </a:r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message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management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управління процесом створення адекватних для сприйняття цільовою аудиторією повідомлень тощо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Теорія управління </a:t>
            </a:r>
            <a:r>
              <a:rPr lang="uk-UA" b="1" dirty="0" err="1">
                <a:solidFill>
                  <a:srgbClr val="FF0000"/>
                </a:solidFill>
              </a:rPr>
              <a:t>паблік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err="1">
                <a:solidFill>
                  <a:srgbClr val="FF0000"/>
                </a:solidFill>
              </a:rPr>
              <a:t>рилейшнз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/>
              <a:t>Ф</a:t>
            </a:r>
            <a:r>
              <a:rPr lang="ru-RU" dirty="0" err="1" smtClean="0"/>
              <a:t>ахівці</a:t>
            </a:r>
            <a:r>
              <a:rPr lang="ru-RU" dirty="0" smtClean="0"/>
              <a:t> </a:t>
            </a:r>
            <a:r>
              <a:rPr lang="ru-RU" dirty="0"/>
              <a:t>з паблик </a:t>
            </a:r>
            <a:r>
              <a:rPr lang="ru-RU" dirty="0" err="1"/>
              <a:t>рі­лейшнз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є менеджерами-</a:t>
            </a:r>
            <a:r>
              <a:rPr lang="ru-RU" dirty="0" err="1">
                <a:solidFill>
                  <a:srgbClr val="FF0000"/>
                </a:solidFill>
              </a:rPr>
              <a:t>системниками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розуміють</a:t>
            </a:r>
            <a:r>
              <a:rPr lang="ru-RU" dirty="0"/>
              <a:t> і </a:t>
            </a:r>
            <a:r>
              <a:rPr lang="ru-RU" dirty="0" err="1"/>
              <a:t>знають</a:t>
            </a:r>
            <a:r>
              <a:rPr lang="ru-RU" dirty="0"/>
              <a:t> на </a:t>
            </a:r>
            <a:r>
              <a:rPr lang="ru-RU" dirty="0" err="1"/>
              <a:t>ділі</a:t>
            </a:r>
            <a:r>
              <a:rPr lang="ru-RU" dirty="0"/>
              <a:t>, як практично </a:t>
            </a:r>
            <a:r>
              <a:rPr lang="ru-RU" dirty="0" err="1"/>
              <a:t>мати</a:t>
            </a:r>
            <a:r>
              <a:rPr lang="ru-RU" dirty="0"/>
              <a:t> справу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складними</a:t>
            </a:r>
            <a:r>
              <a:rPr lang="ru-RU" dirty="0"/>
              <a:t> </a:t>
            </a:r>
            <a:r>
              <a:rPr lang="ru-RU" dirty="0" err="1"/>
              <a:t>відносинами</a:t>
            </a:r>
            <a:r>
              <a:rPr lang="ru-RU" dirty="0"/>
              <a:t>, </a:t>
            </a:r>
            <a:r>
              <a:rPr lang="ru-RU" dirty="0" err="1"/>
              <a:t>властиви­ми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53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PR</a:t>
            </a:r>
            <a:r>
              <a:rPr lang="uk-UA" b="1" dirty="0" err="1" smtClean="0">
                <a:solidFill>
                  <a:srgbClr val="00B050"/>
                </a:solidFill>
              </a:rPr>
              <a:t>-інструментарій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PR-інструменти </a:t>
            </a:r>
            <a:r>
              <a:rPr lang="uk-UA" dirty="0"/>
              <a:t>- це різні засоби і методи, що застосовуються в діяльності зі зв'язків з громадськістю, з метою досягнення поставлених комунікативних завдань.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5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ІНСТРУМЕНТИ </a:t>
            </a:r>
            <a:r>
              <a:rPr lang="en-US" b="1" dirty="0" smtClean="0">
                <a:solidFill>
                  <a:srgbClr val="00B050"/>
                </a:solidFill>
              </a:rPr>
              <a:t>PR</a:t>
            </a:r>
            <a:r>
              <a:rPr lang="uk-UA" b="1" dirty="0" smtClean="0">
                <a:solidFill>
                  <a:srgbClr val="00B050"/>
                </a:solidFill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Прес-конференції</a:t>
            </a:r>
            <a:r>
              <a:rPr lang="ru-RU" dirty="0"/>
              <a:t>, </a:t>
            </a:r>
            <a:r>
              <a:rPr lang="ru-RU" dirty="0" err="1"/>
              <a:t>брифінги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паблік</a:t>
            </a:r>
            <a:r>
              <a:rPr lang="ru-RU" dirty="0"/>
              <a:t> </a:t>
            </a:r>
            <a:r>
              <a:rPr lang="ru-RU" dirty="0" err="1"/>
              <a:t>рилейшинз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 smtClean="0"/>
              <a:t>відповідальних</a:t>
            </a:r>
            <a:r>
              <a:rPr lang="ru-RU" dirty="0" smtClean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владних</a:t>
            </a:r>
            <a:r>
              <a:rPr lang="ru-RU" dirty="0"/>
              <a:t> структур </a:t>
            </a:r>
            <a:r>
              <a:rPr lang="ru-RU" dirty="0" err="1"/>
              <a:t>або</a:t>
            </a:r>
            <a:r>
              <a:rPr lang="ru-RU" dirty="0"/>
              <a:t> без них. </a:t>
            </a:r>
            <a:r>
              <a:rPr lang="ru-RU" dirty="0" err="1"/>
              <a:t>Такі</a:t>
            </a:r>
            <a:r>
              <a:rPr lang="ru-RU" dirty="0"/>
              <a:t> заходи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і на </a:t>
            </a:r>
            <a:r>
              <a:rPr lang="ru-RU" dirty="0" err="1"/>
              <a:t>регулярній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, і на </a:t>
            </a:r>
            <a:r>
              <a:rPr lang="ru-RU" dirty="0" err="1"/>
              <a:t>періодичній</a:t>
            </a:r>
            <a:r>
              <a:rPr lang="ru-RU" dirty="0"/>
              <a:t>, коли </a:t>
            </a:r>
            <a:r>
              <a:rPr lang="ru-RU" dirty="0" err="1"/>
              <a:t>виникне</a:t>
            </a:r>
            <a:r>
              <a:rPr lang="ru-RU" dirty="0"/>
              <a:t> потреба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проінформувати</a:t>
            </a:r>
            <a:r>
              <a:rPr lang="ru-RU" dirty="0"/>
              <a:t> ЗМІ про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владних</a:t>
            </a:r>
            <a:r>
              <a:rPr lang="ru-RU" dirty="0"/>
              <a:t> структур.</a:t>
            </a:r>
          </a:p>
          <a:p>
            <a:r>
              <a:rPr lang="ru-RU" dirty="0"/>
              <a:t>2. </a:t>
            </a:r>
            <a:r>
              <a:rPr lang="ru-RU" dirty="0" err="1"/>
              <a:t>Розсилання</a:t>
            </a:r>
            <a:r>
              <a:rPr lang="ru-RU" dirty="0"/>
              <a:t> </a:t>
            </a:r>
            <a:r>
              <a:rPr lang="ru-RU" dirty="0" err="1"/>
              <a:t>прес-релізів</a:t>
            </a:r>
            <a:r>
              <a:rPr lang="ru-RU" dirty="0"/>
              <a:t> 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</a:t>
            </a:r>
            <a:r>
              <a:rPr lang="ru-RU" dirty="0" err="1"/>
              <a:t>текстів</a:t>
            </a:r>
            <a:r>
              <a:rPr lang="ru-RU" dirty="0"/>
              <a:t> </a:t>
            </a:r>
            <a:r>
              <a:rPr lang="ru-RU" dirty="0" err="1"/>
              <a:t>виступів</a:t>
            </a:r>
            <a:r>
              <a:rPr lang="ru-RU" dirty="0"/>
              <a:t> </a:t>
            </a:r>
            <a:r>
              <a:rPr lang="ru-RU" dirty="0" err="1" smtClean="0"/>
              <a:t>керівникі</a:t>
            </a:r>
            <a:r>
              <a:rPr lang="en-US" dirty="0" smtClean="0"/>
              <a:t> </a:t>
            </a:r>
            <a:r>
              <a:rPr lang="ru-RU" dirty="0" err="1" smtClean="0"/>
              <a:t>держави</a:t>
            </a:r>
            <a:r>
              <a:rPr lang="ru-RU" dirty="0"/>
              <a:t>, </a:t>
            </a:r>
            <a:r>
              <a:rPr lang="ru-RU" dirty="0" err="1"/>
              <a:t>текстів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указів</a:t>
            </a:r>
            <a:r>
              <a:rPr lang="ru-RU" dirty="0"/>
              <a:t>, </a:t>
            </a:r>
            <a:r>
              <a:rPr lang="ru-RU" dirty="0" err="1"/>
              <a:t>розпоряджень</a:t>
            </a:r>
            <a:r>
              <a:rPr lang="ru-RU" dirty="0"/>
              <a:t> 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приймають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й </a:t>
            </a:r>
            <a:r>
              <a:rPr lang="ru-RU" dirty="0" err="1"/>
              <a:t>управління</a:t>
            </a:r>
            <a:r>
              <a:rPr lang="ru-RU" dirty="0"/>
              <a:t>).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прес-релізи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в ЗМІ й </a:t>
            </a:r>
            <a:r>
              <a:rPr lang="ru-RU" dirty="0" err="1"/>
              <a:t>інформаційні</a:t>
            </a:r>
            <a:r>
              <a:rPr lang="ru-RU" dirty="0"/>
              <a:t> агентства, то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розсилатися</a:t>
            </a:r>
            <a:r>
              <a:rPr lang="ru-RU" dirty="0"/>
              <a:t> й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цільовим</a:t>
            </a:r>
            <a:r>
              <a:rPr lang="ru-RU" dirty="0"/>
              <a:t> </a:t>
            </a:r>
            <a:r>
              <a:rPr lang="ru-RU" dirty="0" err="1"/>
              <a:t>аудиторіям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uk-UA" dirty="0" smtClean="0"/>
              <a:t>І</a:t>
            </a:r>
            <a:r>
              <a:rPr lang="ru-RU" dirty="0" err="1" smtClean="0"/>
              <a:t>нформування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актуальні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та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  <a:p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приділяють</a:t>
            </a:r>
            <a:r>
              <a:rPr lang="ru-RU" dirty="0"/>
              <a:t> </a:t>
            </a:r>
            <a:r>
              <a:rPr lang="ru-RU" dirty="0" err="1"/>
              <a:t>інформуванню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про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4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ІНСТРУМЕНТИ </a:t>
            </a:r>
            <a:r>
              <a:rPr lang="en-US" b="1" dirty="0" smtClean="0">
                <a:solidFill>
                  <a:srgbClr val="00B050"/>
                </a:solidFill>
              </a:rPr>
              <a:t>PR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r>
              <a:rPr lang="ru-RU" sz="4900" dirty="0"/>
              <a:t>4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Особисті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журналістами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громадськістю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відповідальних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партій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служб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паблік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рилейшнз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поширені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систематичні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журналістами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прес-секретарів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особисті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прийоми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Неформальні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головними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редакторами, на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поставлені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висунуті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претензії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сформульовані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неформальна манера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спільну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вирішити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конфліктну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ситуацію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порозумітися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популярні</a:t>
            </a:r>
            <a:r>
              <a:rPr lang="uk-UA" sz="49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4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Виступи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відповідальних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радіо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телебаченні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зверненнями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президентів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прем’єр-міністрів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вітальними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промовами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нагоди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святкових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дат,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трагедій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ЗМІ (як правило,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ідеться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пресу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засновані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політичними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партіями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рухами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власної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газети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журналу –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важливий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засіб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систематичного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вчасного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громадськості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перетворюється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пропаганди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3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92D050"/>
                </a:solidFill>
              </a:rPr>
              <a:t>ІНСТРУМЕНТИ </a:t>
            </a:r>
            <a:r>
              <a:rPr lang="en-US" b="1" dirty="0" smtClean="0">
                <a:solidFill>
                  <a:srgbClr val="92D050"/>
                </a:solidFill>
              </a:rPr>
              <a:t>PR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/>
              <a:t>8.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зорієнтовані</a:t>
            </a:r>
            <a:r>
              <a:rPr lang="ru-RU" dirty="0"/>
              <a:t> на </a:t>
            </a:r>
            <a:r>
              <a:rPr lang="ru-RU" dirty="0" err="1"/>
              <a:t>висвітлення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 smtClean="0"/>
              <a:t>інших</a:t>
            </a:r>
            <a:r>
              <a:rPr lang="ru-RU" dirty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/>
              <a:t>установ</a:t>
            </a:r>
            <a:r>
              <a:rPr lang="ru-RU" dirty="0"/>
              <a:t> та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.</a:t>
            </a:r>
          </a:p>
          <a:p>
            <a:r>
              <a:rPr lang="ru-RU" dirty="0"/>
              <a:t>9. </a:t>
            </a:r>
            <a:r>
              <a:rPr lang="ru-RU" dirty="0" err="1"/>
              <a:t>Візити</a:t>
            </a:r>
            <a:r>
              <a:rPr lang="ru-RU" dirty="0"/>
              <a:t> </a:t>
            </a:r>
            <a:r>
              <a:rPr lang="ru-RU" dirty="0" err="1"/>
              <a:t>журналістів</a:t>
            </a:r>
            <a:r>
              <a:rPr lang="ru-RU" dirty="0"/>
              <a:t> </a:t>
            </a:r>
            <a:r>
              <a:rPr lang="ru-RU" dirty="0" smtClean="0"/>
              <a:t>у установи </a:t>
            </a:r>
            <a:r>
              <a:rPr lang="ru-RU" dirty="0"/>
              <a:t>та </a:t>
            </a:r>
            <a:r>
              <a:rPr lang="ru-RU" dirty="0" err="1"/>
              <a:t>організації</a:t>
            </a:r>
            <a:r>
              <a:rPr lang="ru-RU" dirty="0"/>
              <a:t> (</a:t>
            </a:r>
            <a:r>
              <a:rPr lang="ru-RU" dirty="0" err="1"/>
              <a:t>своєрідні</a:t>
            </a:r>
            <a:r>
              <a:rPr lang="ru-RU" dirty="0"/>
              <a:t> “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відкритих</a:t>
            </a:r>
            <a:r>
              <a:rPr lang="ru-RU" dirty="0"/>
              <a:t> дверей</a:t>
            </a:r>
            <a:r>
              <a:rPr lang="ru-RU" dirty="0" smtClean="0"/>
              <a:t>”), коли </a:t>
            </a:r>
            <a:r>
              <a:rPr lang="ru-RU" dirty="0"/>
              <a:t>для них </a:t>
            </a:r>
            <a:r>
              <a:rPr lang="ru-RU" dirty="0" err="1"/>
              <a:t>готуються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ознайомлення</a:t>
            </a:r>
            <a:r>
              <a:rPr lang="ru-RU" dirty="0"/>
              <a:t> з </a:t>
            </a:r>
            <a:r>
              <a:rPr lang="ru-RU" dirty="0" err="1"/>
              <a:t>діяльністю</a:t>
            </a:r>
            <a:r>
              <a:rPr lang="ru-RU" dirty="0"/>
              <a:t> установи,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 та </a:t>
            </a:r>
            <a:r>
              <a:rPr lang="ru-RU" dirty="0" err="1"/>
              <a:t>програмами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Різновидом</a:t>
            </a:r>
            <a:r>
              <a:rPr lang="ru-RU" dirty="0"/>
              <a:t> такого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є </a:t>
            </a:r>
            <a:r>
              <a:rPr lang="ru-RU" dirty="0" err="1"/>
              <a:t>акредитація</a:t>
            </a:r>
            <a:r>
              <a:rPr lang="ru-RU" dirty="0"/>
              <a:t> </a:t>
            </a:r>
            <a:r>
              <a:rPr lang="ru-RU" dirty="0" err="1"/>
              <a:t>журналістів</a:t>
            </a:r>
            <a:r>
              <a:rPr lang="ru-RU" dirty="0"/>
              <a:t> при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інститутах</a:t>
            </a:r>
            <a:r>
              <a:rPr lang="ru-RU" dirty="0"/>
              <a:t>.</a:t>
            </a:r>
          </a:p>
          <a:p>
            <a:r>
              <a:rPr lang="ru-RU" dirty="0"/>
              <a:t>10.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 </a:t>
            </a:r>
            <a:r>
              <a:rPr lang="ru-RU" dirty="0" err="1"/>
              <a:t>Подієва</a:t>
            </a:r>
            <a:r>
              <a:rPr lang="ru-RU" dirty="0"/>
              <a:t> </a:t>
            </a:r>
            <a:r>
              <a:rPr lang="ru-RU" dirty="0" err="1"/>
              <a:t>комунікація</a:t>
            </a:r>
            <a:r>
              <a:rPr lang="ru-RU" dirty="0"/>
              <a:t> в </a:t>
            </a:r>
            <a:r>
              <a:rPr lang="ru-RU" dirty="0" err="1"/>
              <a:t>політичній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свою </a:t>
            </a:r>
            <a:r>
              <a:rPr lang="ru-RU" dirty="0" err="1"/>
              <a:t>специфіку</a:t>
            </a:r>
            <a:r>
              <a:rPr lang="ru-RU" dirty="0"/>
              <a:t> і </a:t>
            </a:r>
            <a:r>
              <a:rPr lang="ru-RU" dirty="0" err="1" smtClean="0"/>
              <a:t>значно</a:t>
            </a:r>
            <a:r>
              <a:rPr lang="ru-RU" dirty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аналогічного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, </a:t>
            </a:r>
            <a:r>
              <a:rPr lang="ru-RU" dirty="0" err="1"/>
              <a:t>внутрішніх</a:t>
            </a:r>
            <a:r>
              <a:rPr lang="ru-RU" dirty="0"/>
              <a:t> 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поширеними</a:t>
            </a:r>
            <a:r>
              <a:rPr lang="ru-RU" dirty="0"/>
              <a:t> формами </a:t>
            </a:r>
            <a:r>
              <a:rPr lang="ru-RU" dirty="0" err="1"/>
              <a:t>подій</a:t>
            </a:r>
            <a:r>
              <a:rPr lang="ru-RU" dirty="0"/>
              <a:t> тут є: </a:t>
            </a:r>
            <a:r>
              <a:rPr lang="ru-RU" dirty="0" err="1"/>
              <a:t>відвідування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та </a:t>
            </a:r>
            <a:r>
              <a:rPr lang="ru-RU" dirty="0" err="1"/>
              <a:t>політичними</a:t>
            </a:r>
            <a:r>
              <a:rPr lang="ru-RU" dirty="0"/>
              <a:t> </a:t>
            </a:r>
            <a:r>
              <a:rPr lang="ru-RU" dirty="0" err="1"/>
              <a:t>діячами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,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, участь у </a:t>
            </a:r>
            <a:r>
              <a:rPr lang="ru-RU" dirty="0" err="1"/>
              <a:t>з’їздах</a:t>
            </a:r>
            <a:r>
              <a:rPr lang="ru-RU" dirty="0"/>
              <a:t>, </a:t>
            </a:r>
            <a:r>
              <a:rPr lang="ru-RU" dirty="0" err="1"/>
              <a:t>конференціях</a:t>
            </a:r>
            <a:r>
              <a:rPr lang="ru-RU" dirty="0"/>
              <a:t>, </a:t>
            </a:r>
            <a:r>
              <a:rPr lang="ru-RU" dirty="0" err="1"/>
              <a:t>виставках</a:t>
            </a:r>
            <a:r>
              <a:rPr lang="ru-RU" dirty="0"/>
              <a:t> (</a:t>
            </a:r>
            <a:r>
              <a:rPr lang="ru-RU" dirty="0" err="1"/>
              <a:t>зазвичай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endParaRPr lang="ru-RU" dirty="0"/>
          </a:p>
          <a:p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вітальні</a:t>
            </a:r>
            <a:r>
              <a:rPr lang="ru-RU" dirty="0"/>
              <a:t> </a:t>
            </a:r>
            <a:r>
              <a:rPr lang="ru-RU" dirty="0" err="1"/>
              <a:t>промови</a:t>
            </a:r>
            <a:r>
              <a:rPr lang="ru-RU" dirty="0"/>
              <a:t>, </a:t>
            </a:r>
            <a:r>
              <a:rPr lang="ru-RU" dirty="0" err="1"/>
              <a:t>вітальні</a:t>
            </a:r>
            <a:r>
              <a:rPr lang="ru-RU" dirty="0"/>
              <a:t> </a:t>
            </a:r>
            <a:r>
              <a:rPr lang="ru-RU" dirty="0" err="1"/>
              <a:t>телеграми</a:t>
            </a:r>
            <a:r>
              <a:rPr lang="ru-RU" dirty="0"/>
              <a:t>, </a:t>
            </a:r>
            <a:r>
              <a:rPr lang="ru-RU" dirty="0" err="1"/>
              <a:t>подарунки</a:t>
            </a:r>
            <a:r>
              <a:rPr lang="ru-RU" dirty="0"/>
              <a:t>).</a:t>
            </a:r>
          </a:p>
          <a:p>
            <a:r>
              <a:rPr lang="ru-RU" dirty="0"/>
              <a:t>11.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політична</a:t>
            </a:r>
            <a:r>
              <a:rPr lang="ru-RU" dirty="0"/>
              <a:t> реклама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2700" b="1" dirty="0">
                <a:solidFill>
                  <a:srgbClr val="00B050"/>
                </a:solidFill>
              </a:rPr>
              <a:t>Основні PR-інструменти, які застосовуються найчастіше 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b="1" dirty="0">
                <a:solidFill>
                  <a:srgbClr val="92D050"/>
                </a:solidFill>
              </a:rPr>
              <a:t>І. Засоби масової інформації</a:t>
            </a:r>
            <a:r>
              <a:rPr lang="uk-UA" b="1" dirty="0"/>
              <a:t>: • Друковані ЗМІ • </a:t>
            </a:r>
            <a:r>
              <a:rPr lang="uk-UA" b="1" dirty="0" err="1"/>
              <a:t>Т</a:t>
            </a:r>
            <a:r>
              <a:rPr lang="uk-UA" b="1" dirty="0"/>
              <a:t>елебачення • Радіо • Заходи для преси (прес-тури, прес-сніданки, </a:t>
            </a:r>
            <a:r>
              <a:rPr lang="uk-UA" b="1" dirty="0">
                <a:solidFill>
                  <a:srgbClr val="92D050"/>
                </a:solidFill>
              </a:rPr>
              <a:t>прес-брифінг і т.д.)</a:t>
            </a:r>
            <a:endParaRPr lang="ru-RU" dirty="0">
              <a:solidFill>
                <a:srgbClr val="92D050"/>
              </a:solidFill>
            </a:endParaRPr>
          </a:p>
          <a:p>
            <a:r>
              <a:rPr lang="uk-UA" b="1" dirty="0">
                <a:solidFill>
                  <a:srgbClr val="92D050"/>
                </a:solidFill>
              </a:rPr>
              <a:t>II. Мережа Інтернет:</a:t>
            </a:r>
            <a:r>
              <a:rPr lang="uk-UA" b="1" dirty="0"/>
              <a:t> • Корпоративний сайт (контент, зворотний зв'язок, просування, SEO, фірмовий стиль, </a:t>
            </a:r>
            <a:r>
              <a:rPr lang="uk-UA" b="1" dirty="0" err="1"/>
              <a:t>юзабіліті</a:t>
            </a:r>
            <a:r>
              <a:rPr lang="uk-UA" b="1" dirty="0"/>
              <a:t>, швидкість) • Соціальні мережі (SMM, SMO) • Розсилки • Електронні ЗМІ</a:t>
            </a:r>
            <a:endParaRPr lang="ru-RU" dirty="0"/>
          </a:p>
          <a:p>
            <a:r>
              <a:rPr lang="uk-UA" b="1" dirty="0">
                <a:solidFill>
                  <a:srgbClr val="92D050"/>
                </a:solidFill>
              </a:rPr>
              <a:t>III. Ділові заходи:</a:t>
            </a:r>
            <a:r>
              <a:rPr lang="uk-UA" b="1" dirty="0"/>
              <a:t> • Форуми, конгреси, конференції • Семінари, тренінги, майстер-класи • Круглі столи • Виставки</a:t>
            </a:r>
            <a:endParaRPr lang="ru-RU" dirty="0"/>
          </a:p>
          <a:p>
            <a:r>
              <a:rPr lang="uk-UA" b="1" dirty="0">
                <a:solidFill>
                  <a:srgbClr val="92D050"/>
                </a:solidFill>
              </a:rPr>
              <a:t>IV. Соціальні заходи:</a:t>
            </a:r>
            <a:r>
              <a:rPr lang="uk-UA" b="1" dirty="0"/>
              <a:t> • Спонсорство • </a:t>
            </a:r>
            <a:r>
              <a:rPr lang="uk-UA" b="1" dirty="0" err="1"/>
              <a:t>Б</a:t>
            </a:r>
            <a:r>
              <a:rPr lang="uk-UA" b="1" dirty="0"/>
              <a:t>лагодійність • Корпоративна соціальна відповідальність (КСВ)</a:t>
            </a:r>
            <a:endParaRPr lang="ru-RU" dirty="0"/>
          </a:p>
          <a:p>
            <a:r>
              <a:rPr lang="uk-UA" b="1" dirty="0">
                <a:solidFill>
                  <a:srgbClr val="92D050"/>
                </a:solidFill>
              </a:rPr>
              <a:t>V. Спеціальні заходи (</a:t>
            </a:r>
            <a:r>
              <a:rPr lang="uk-UA" b="1" dirty="0" err="1">
                <a:solidFill>
                  <a:srgbClr val="92D050"/>
                </a:solidFill>
              </a:rPr>
              <a:t>event</a:t>
            </a:r>
            <a:r>
              <a:rPr lang="uk-UA" b="1" dirty="0">
                <a:solidFill>
                  <a:srgbClr val="92D050"/>
                </a:solidFill>
              </a:rPr>
              <a:t>):</a:t>
            </a:r>
            <a:r>
              <a:rPr lang="uk-UA" b="1" dirty="0"/>
              <a:t> • Церемонії • </a:t>
            </a:r>
            <a:r>
              <a:rPr lang="uk-UA" b="1" dirty="0" err="1"/>
              <a:t>П</a:t>
            </a:r>
            <a:r>
              <a:rPr lang="uk-UA" b="1" dirty="0"/>
              <a:t>ремії • Презентації • Свята • Конкурси • Фестивалі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6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err="1">
                <a:solidFill>
                  <a:srgbClr val="FF0000"/>
                </a:solidFill>
              </a:rPr>
              <a:t>Консультації</a:t>
            </a:r>
            <a:r>
              <a:rPr lang="ru-RU" sz="2800" dirty="0">
                <a:solidFill>
                  <a:srgbClr val="FF0000"/>
                </a:solidFill>
              </a:rPr>
              <a:t> з </a:t>
            </a:r>
            <a:r>
              <a:rPr lang="ru-RU" sz="2800" dirty="0" err="1">
                <a:solidFill>
                  <a:srgbClr val="FF0000"/>
                </a:solidFill>
              </a:rPr>
              <a:t>громадськістю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Консультації</a:t>
            </a:r>
            <a:r>
              <a:rPr lang="ru-RU" dirty="0"/>
              <a:t> з </a:t>
            </a:r>
            <a:r>
              <a:rPr lang="ru-RU" dirty="0" err="1"/>
              <a:t>громадськістю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і </a:t>
            </a:r>
            <a:r>
              <a:rPr lang="ru-RU" dirty="0" err="1"/>
              <a:t>громадянами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об’єднаннями</a:t>
            </a:r>
            <a:r>
              <a:rPr lang="ru-RU" dirty="0"/>
              <a:t>. Метою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консультацій</a:t>
            </a:r>
            <a:r>
              <a:rPr lang="ru-RU" dirty="0"/>
              <a:t> з </a:t>
            </a:r>
            <a:r>
              <a:rPr lang="ru-RU" dirty="0" err="1"/>
              <a:t>громадськістю</a:t>
            </a:r>
            <a:r>
              <a:rPr lang="ru-RU" dirty="0"/>
              <a:t> є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буде </a:t>
            </a:r>
            <a:r>
              <a:rPr lang="ru-RU" dirty="0" err="1"/>
              <a:t>враховано</a:t>
            </a:r>
            <a:r>
              <a:rPr lang="ru-RU" dirty="0"/>
              <a:t> права, </a:t>
            </a:r>
            <a:r>
              <a:rPr lang="ru-RU" dirty="0" err="1"/>
              <a:t>інтереси</a:t>
            </a:r>
            <a:r>
              <a:rPr lang="ru-RU" dirty="0"/>
              <a:t> та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зацікавлених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 </a:t>
            </a:r>
            <a:r>
              <a:rPr lang="ru-RU" dirty="0" err="1"/>
              <a:t>Консультації</a:t>
            </a:r>
            <a:r>
              <a:rPr lang="ru-RU" dirty="0"/>
              <a:t> з </a:t>
            </a:r>
            <a:r>
              <a:rPr lang="ru-RU" dirty="0" err="1"/>
              <a:t>громадськістю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громадянам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ухвалюються</a:t>
            </a:r>
            <a:r>
              <a:rPr lang="ru-RU" dirty="0"/>
              <a:t> органами </a:t>
            </a:r>
            <a:r>
              <a:rPr lang="ru-RU" dirty="0" err="1"/>
              <a:t>влади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8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Консультації з громадськістю під час управління </a:t>
            </a:r>
            <a:r>
              <a:rPr lang="en-US" b="1" dirty="0" smtClean="0">
                <a:solidFill>
                  <a:srgbClr val="FF0000"/>
                </a:solidFill>
              </a:rPr>
              <a:t>PR</a:t>
            </a:r>
            <a:r>
              <a:rPr lang="uk-UA" b="1" dirty="0" smtClean="0">
                <a:solidFill>
                  <a:srgbClr val="FF0000"/>
                </a:solidFill>
              </a:rPr>
              <a:t>-діяльності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/>
            <a:r>
              <a:rPr lang="uk-UA" sz="6000" dirty="0" smtClean="0">
                <a:solidFill>
                  <a:schemeClr val="tx1"/>
                </a:solidFill>
              </a:rPr>
              <a:t>Предметом консультацій з громадськістю </a:t>
            </a:r>
          </a:p>
          <a:p>
            <a:pPr marL="0" indent="0" algn="ctr">
              <a:buNone/>
            </a:pPr>
            <a:r>
              <a:rPr lang="uk-UA" sz="6500" dirty="0" smtClean="0">
                <a:solidFill>
                  <a:srgbClr val="0070C0"/>
                </a:solidFill>
              </a:rPr>
              <a:t>є </a:t>
            </a:r>
            <a:r>
              <a:rPr lang="uk-UA" sz="6500" dirty="0">
                <a:solidFill>
                  <a:srgbClr val="0070C0"/>
                </a:solidFill>
              </a:rPr>
              <a:t>комунікації, обмін інформацією. </a:t>
            </a:r>
            <a:endParaRPr lang="uk-UA" sz="6500" dirty="0" smtClean="0">
              <a:solidFill>
                <a:srgbClr val="0070C0"/>
              </a:solidFill>
            </a:endParaRPr>
          </a:p>
          <a:p>
            <a:endParaRPr lang="uk-UA" b="1" i="1" dirty="0"/>
          </a:p>
          <a:p>
            <a:endParaRPr lang="uk-UA" b="1" i="1" dirty="0" smtClean="0"/>
          </a:p>
        </p:txBody>
      </p:sp>
    </p:spTree>
    <p:extLst>
      <p:ext uri="{BB962C8B-B14F-4D97-AF65-F5344CB8AC3E}">
        <p14:creationId xmlns:p14="http://schemas.microsoft.com/office/powerpoint/2010/main" val="20137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Ціль </a:t>
            </a:r>
            <a:r>
              <a:rPr lang="en-US" dirty="0" smtClean="0"/>
              <a:t>PR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ctr"/>
            <a:r>
              <a:rPr lang="uk-UA" sz="6000" b="1" dirty="0">
                <a:solidFill>
                  <a:srgbClr val="FF0000"/>
                </a:solidFill>
              </a:rPr>
              <a:t>Ціль </a:t>
            </a:r>
            <a:r>
              <a:rPr lang="uk-UA" sz="6000" b="1" dirty="0" err="1">
                <a:solidFill>
                  <a:srgbClr val="FF0000"/>
                </a:solidFill>
              </a:rPr>
              <a:t>паблік</a:t>
            </a:r>
            <a:r>
              <a:rPr lang="uk-UA" sz="6000" b="1" dirty="0">
                <a:solidFill>
                  <a:srgbClr val="FF0000"/>
                </a:solidFill>
              </a:rPr>
              <a:t> </a:t>
            </a:r>
            <a:r>
              <a:rPr lang="uk-UA" sz="6000" b="1" dirty="0" err="1">
                <a:solidFill>
                  <a:srgbClr val="FF0000"/>
                </a:solidFill>
              </a:rPr>
              <a:t>рилейшнз</a:t>
            </a:r>
            <a:r>
              <a:rPr lang="uk-UA" sz="6000" b="1" dirty="0">
                <a:solidFill>
                  <a:srgbClr val="FF0000"/>
                </a:solidFill>
              </a:rPr>
              <a:t> </a:t>
            </a:r>
            <a:r>
              <a:rPr lang="uk-UA" sz="6000" dirty="0"/>
              <a:t>– </a:t>
            </a:r>
            <a:r>
              <a:rPr lang="uk-UA" sz="6000" dirty="0">
                <a:solidFill>
                  <a:srgbClr val="0070C0"/>
                </a:solidFill>
              </a:rPr>
              <a:t>встановлювати та підтримувати атмосферу розуміння і довіри, які, в свою чергу, є базовими константами досягнення узгодженості в </a:t>
            </a:r>
            <a:r>
              <a:rPr lang="uk-UA" sz="6000" dirty="0" smtClean="0">
                <a:solidFill>
                  <a:srgbClr val="0070C0"/>
                </a:solidFill>
              </a:rPr>
              <a:t>діях.</a:t>
            </a:r>
            <a:endParaRPr lang="ru-RU" sz="60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05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/>
              <a:t>Д</a:t>
            </a:r>
            <a:r>
              <a:rPr lang="uk-UA" dirty="0" smtClean="0"/>
              <a:t>іалогова </a:t>
            </a:r>
            <a:r>
              <a:rPr lang="uk-UA" dirty="0"/>
              <a:t>модель знаходження суспільного консенсусу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uk-UA" dirty="0"/>
              <a:t>В основу розуміння PR покладена потреба в створенні довірливих відносин, взаєморозуміння між суб’єктами PR-комунікації: створення клімату довіри в середовищі, з яким суб’єктам PR доводиться взаємодіяти, і зазвичай в суспільстві як такому.</a:t>
            </a:r>
          </a:p>
          <a:p>
            <a:r>
              <a:rPr lang="uk-UA" dirty="0"/>
              <a:t> Цю думку також підтверджує Ф. </a:t>
            </a:r>
            <a:r>
              <a:rPr lang="uk-UA" dirty="0" err="1"/>
              <a:t>Буарі</a:t>
            </a:r>
            <a:r>
              <a:rPr lang="uk-UA" dirty="0"/>
              <a:t>, який в PR бачить діалогову модель знаходження суспільного консенсусу і пропонує розглядати їх як менеджмент в сфері комунікацій соціуму.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0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Інформація та комунікація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4800" dirty="0"/>
              <a:t>Важливо усвідомлювати той факт, що </a:t>
            </a:r>
            <a:r>
              <a:rPr lang="uk-UA" sz="4800" dirty="0">
                <a:solidFill>
                  <a:srgbClr val="0070C0"/>
                </a:solidFill>
              </a:rPr>
              <a:t>інформація</a:t>
            </a:r>
            <a:r>
              <a:rPr lang="uk-UA" sz="4800" dirty="0"/>
              <a:t> – це лише частина комунікацій, а </a:t>
            </a:r>
            <a:r>
              <a:rPr lang="uk-UA" sz="4800" dirty="0">
                <a:solidFill>
                  <a:srgbClr val="0070C0"/>
                </a:solidFill>
              </a:rPr>
              <a:t>комунікації</a:t>
            </a:r>
            <a:r>
              <a:rPr lang="uk-UA" sz="4800" dirty="0"/>
              <a:t> – це лише частина PR.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74568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2700" b="1" dirty="0">
                <a:solidFill>
                  <a:srgbClr val="FF0000"/>
                </a:solidFill>
              </a:rPr>
              <a:t>Д. </a:t>
            </a:r>
            <a:r>
              <a:rPr lang="ru-RU" sz="2700" b="1" dirty="0" err="1" smtClean="0">
                <a:solidFill>
                  <a:srgbClr val="FF0000"/>
                </a:solidFill>
              </a:rPr>
              <a:t>Груніген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>
                <a:solidFill>
                  <a:srgbClr val="FF0000"/>
                </a:solidFill>
              </a:rPr>
              <a:t>і Т. Хант </a:t>
            </a:r>
            <a:r>
              <a:rPr lang="ru-RU" sz="2700" b="1" dirty="0" smtClean="0">
                <a:solidFill>
                  <a:srgbClr val="FF0000"/>
                </a:solidFill>
              </a:rPr>
              <a:t/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err="1" smtClean="0">
                <a:solidFill>
                  <a:srgbClr val="FF0000"/>
                </a:solidFill>
              </a:rPr>
              <a:t>формулюють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такі</a:t>
            </a:r>
            <a:r>
              <a:rPr lang="ru-RU" sz="2700" b="1" dirty="0">
                <a:solidFill>
                  <a:srgbClr val="FF0000"/>
                </a:solidFill>
              </a:rPr>
              <a:t> </a:t>
            </a:r>
            <a:r>
              <a:rPr lang="ru-RU" sz="2700" b="1" dirty="0" err="1">
                <a:solidFill>
                  <a:srgbClr val="FF0000"/>
                </a:solidFill>
              </a:rPr>
              <a:t>особливості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прин­ципів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управління</a:t>
            </a:r>
            <a:r>
              <a:rPr lang="ru-RU" sz="2700" b="1" dirty="0">
                <a:solidFill>
                  <a:srgbClr val="FF0000"/>
                </a:solidFill>
              </a:rPr>
              <a:t>, </a:t>
            </a:r>
            <a:r>
              <a:rPr lang="ru-RU" sz="2700" b="1" dirty="0" err="1">
                <a:solidFill>
                  <a:srgbClr val="FF0000"/>
                </a:solidFill>
              </a:rPr>
              <a:t>якими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користуються</a:t>
            </a:r>
            <a:r>
              <a:rPr lang="ru-RU" sz="2700" b="1" dirty="0">
                <a:solidFill>
                  <a:srgbClr val="FF0000"/>
                </a:solidFill>
              </a:rPr>
              <a:t> практики паблик </a:t>
            </a:r>
            <a:r>
              <a:rPr lang="ru-RU" sz="2700" b="1" dirty="0" err="1">
                <a:solidFill>
                  <a:srgbClr val="FF0000"/>
                </a:solidFill>
              </a:rPr>
              <a:t>рілейшнз</a:t>
            </a:r>
            <a:r>
              <a:rPr lang="ru-RU" sz="2700" b="1" dirty="0">
                <a:solidFill>
                  <a:srgbClr val="FF0000"/>
                </a:solidFill>
              </a:rPr>
              <a:t>:</a:t>
            </a:r>
            <a:br>
              <a:rPr lang="ru-RU" sz="2700" b="1" dirty="0">
                <a:solidFill>
                  <a:srgbClr val="FF0000"/>
                </a:solidFill>
              </a:rPr>
            </a:br>
            <a:endParaRPr lang="ru-RU" sz="27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Фахівці</a:t>
            </a:r>
            <a:r>
              <a:rPr lang="ru-RU" b="1" dirty="0" smtClean="0">
                <a:solidFill>
                  <a:srgbClr val="0070C0"/>
                </a:solidFill>
              </a:rPr>
              <a:t> з </a:t>
            </a:r>
            <a:r>
              <a:rPr lang="en-US" b="1" dirty="0" smtClean="0">
                <a:solidFill>
                  <a:srgbClr val="0070C0"/>
                </a:solidFill>
              </a:rPr>
              <a:t>PR </a:t>
            </a:r>
            <a:r>
              <a:rPr lang="ru-RU" b="1" dirty="0" err="1" smtClean="0">
                <a:solidFill>
                  <a:srgbClr val="0070C0"/>
                </a:solidFill>
              </a:rPr>
              <a:t>повинні</a:t>
            </a:r>
            <a:endParaRPr lang="ru-RU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розглядати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зв'язки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організації</a:t>
            </a:r>
            <a:r>
              <a:rPr lang="ru-RU" b="1" dirty="0">
                <a:solidFill>
                  <a:srgbClr val="0070C0"/>
                </a:solidFill>
              </a:rPr>
              <a:t> з </a:t>
            </a:r>
            <a:r>
              <a:rPr lang="ru-RU" b="1" dirty="0" err="1">
                <a:solidFill>
                  <a:srgbClr val="0070C0"/>
                </a:solidFill>
              </a:rPr>
              <a:t>її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оточенням</a:t>
            </a:r>
            <a:r>
              <a:rPr lang="ru-RU" b="1" dirty="0" smtClean="0">
                <a:solidFill>
                  <a:srgbClr val="0070C0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ланки, </a:t>
            </a:r>
            <a:r>
              <a:rPr lang="ru-RU" b="1" dirty="0" err="1">
                <a:solidFill>
                  <a:srgbClr val="0070C0"/>
                </a:solidFill>
              </a:rPr>
              <a:t>що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поєднують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керівників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виробництва</a:t>
            </a:r>
            <a:r>
              <a:rPr lang="ru-RU" b="1" dirty="0">
                <a:solidFill>
                  <a:srgbClr val="0070C0"/>
                </a:solidFill>
              </a:rPr>
              <a:t> з </a:t>
            </a:r>
            <a:r>
              <a:rPr lang="ru-RU" b="1" dirty="0" err="1">
                <a:solidFill>
                  <a:srgbClr val="0070C0"/>
                </a:solidFill>
              </a:rPr>
              <a:t>виконавчим</a:t>
            </a:r>
            <a:r>
              <a:rPr lang="ru-RU" b="1" dirty="0">
                <a:solidFill>
                  <a:srgbClr val="0070C0"/>
                </a:solidFill>
              </a:rPr>
              <a:t> персоналом, так само, як і </a:t>
            </a:r>
            <a:r>
              <a:rPr lang="ru-RU" b="1" dirty="0" err="1">
                <a:solidFill>
                  <a:srgbClr val="0070C0"/>
                </a:solidFill>
              </a:rPr>
              <a:t>конфлікти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що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роз'єднують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їх</a:t>
            </a:r>
            <a:r>
              <a:rPr lang="ru-RU" b="1" dirty="0">
                <a:solidFill>
                  <a:srgbClr val="0070C0"/>
                </a:solidFill>
              </a:rPr>
              <a:t>;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 вони </a:t>
            </a:r>
            <a:r>
              <a:rPr lang="ru-RU" b="1" dirty="0" err="1">
                <a:solidFill>
                  <a:srgbClr val="0070C0"/>
                </a:solidFill>
              </a:rPr>
              <a:t>повинні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працювати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всередині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організаційних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конфліктів</a:t>
            </a:r>
            <a:r>
              <a:rPr lang="ru-RU" b="1" dirty="0" smtClean="0">
                <a:solidFill>
                  <a:srgbClr val="0070C0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шукати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інноваційні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рішення</a:t>
            </a:r>
            <a:r>
              <a:rPr lang="ru-RU" b="1" dirty="0">
                <a:solidFill>
                  <a:srgbClr val="0070C0"/>
                </a:solidFill>
              </a:rPr>
              <a:t> проблем, </a:t>
            </a:r>
            <a:r>
              <a:rPr lang="ru-RU" b="1" dirty="0" err="1">
                <a:solidFill>
                  <a:srgbClr val="0070C0"/>
                </a:solidFill>
              </a:rPr>
              <a:t>які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виникають</a:t>
            </a:r>
            <a:r>
              <a:rPr lang="ru-RU" b="1" dirty="0">
                <a:solidFill>
                  <a:srgbClr val="0070C0"/>
                </a:solidFill>
              </a:rPr>
              <a:t>. </a:t>
            </a:r>
          </a:p>
          <a:p>
            <a:pPr marL="0" indent="0" algn="ctr">
              <a:buNone/>
            </a:pPr>
            <a:r>
              <a:rPr lang="ru-RU" dirty="0"/>
              <a:t>За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керівники</a:t>
            </a:r>
            <a:r>
              <a:rPr lang="ru-RU" dirty="0"/>
              <a:t> паблик </a:t>
            </a:r>
            <a:r>
              <a:rPr lang="ru-RU" dirty="0" err="1"/>
              <a:t>рілейшнз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колег</a:t>
            </a:r>
            <a:r>
              <a:rPr lang="ru-RU" dirty="0"/>
              <a:t> по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піармени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мають</a:t>
            </a:r>
            <a:r>
              <a:rPr lang="ru-RU" dirty="0">
                <a:solidFill>
                  <a:srgbClr val="FF0000"/>
                </a:solidFill>
              </a:rPr>
              <a:t> справу </a:t>
            </a:r>
            <a:r>
              <a:rPr lang="ru-RU" dirty="0" err="1">
                <a:solidFill>
                  <a:srgbClr val="FF0000"/>
                </a:solidFill>
              </a:rPr>
              <a:t>зі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сприйманнями</a:t>
            </a:r>
            <a:r>
              <a:rPr lang="ru-RU" dirty="0">
                <a:solidFill>
                  <a:srgbClr val="FF0000"/>
                </a:solidFill>
              </a:rPr>
              <a:t>, установками та </a:t>
            </a:r>
            <a:r>
              <a:rPr lang="ru-RU" dirty="0" err="1">
                <a:solidFill>
                  <a:srgbClr val="FF0000"/>
                </a:solidFill>
              </a:rPr>
              <a:t>громадською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думкою</a:t>
            </a:r>
            <a:r>
              <a:rPr lang="ru-RU" dirty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74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Форми </a:t>
            </a:r>
            <a:r>
              <a:rPr lang="uk-UA" dirty="0">
                <a:solidFill>
                  <a:srgbClr val="FF0000"/>
                </a:solidFill>
              </a:rPr>
              <a:t>проведення консультацій з громадськістю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Формою проведення консультацій з громадськістю є публічне </a:t>
            </a:r>
            <a:r>
              <a:rPr lang="uk-UA" dirty="0">
                <a:solidFill>
                  <a:srgbClr val="FF0000"/>
                </a:solidFill>
              </a:rPr>
              <a:t>громадське обговорення</a:t>
            </a:r>
            <a:r>
              <a:rPr lang="uk-UA" dirty="0"/>
              <a:t>: </a:t>
            </a:r>
            <a:r>
              <a:rPr lang="uk-UA" i="1" dirty="0">
                <a:solidFill>
                  <a:srgbClr val="92D050"/>
                </a:solidFill>
              </a:rPr>
              <a:t>конференції, семінари, форуми, громадські слухання, круглі столи, збори, зустрічі з громадськістю, робота громадських приймалень, </a:t>
            </a:r>
            <a:r>
              <a:rPr lang="uk-UA" i="1" dirty="0" err="1">
                <a:solidFill>
                  <a:srgbClr val="92D050"/>
                </a:solidFill>
              </a:rPr>
              <a:t>теле-</a:t>
            </a:r>
            <a:r>
              <a:rPr lang="uk-UA" i="1" dirty="0">
                <a:solidFill>
                  <a:srgbClr val="92D050"/>
                </a:solidFill>
              </a:rPr>
              <a:t> або </a:t>
            </a:r>
            <a:r>
              <a:rPr lang="uk-UA" i="1" dirty="0" err="1">
                <a:solidFill>
                  <a:srgbClr val="92D050"/>
                </a:solidFill>
              </a:rPr>
              <a:t>радіодебати</a:t>
            </a:r>
            <a:r>
              <a:rPr lang="uk-UA" i="1" dirty="0">
                <a:solidFill>
                  <a:srgbClr val="92D050"/>
                </a:solidFill>
              </a:rPr>
              <a:t>, дискусії, діалоги, інтерв’ю, підготовка інших матеріалів для оприлюднення в засобах масової інформації, </a:t>
            </a:r>
            <a:r>
              <a:rPr lang="uk-UA" i="1" dirty="0" err="1">
                <a:solidFill>
                  <a:srgbClr val="92D050"/>
                </a:solidFill>
              </a:rPr>
              <a:t>інтернет-конференції</a:t>
            </a:r>
            <a:r>
              <a:rPr lang="uk-UA" i="1" dirty="0">
                <a:solidFill>
                  <a:srgbClr val="92D050"/>
                </a:solidFill>
              </a:rPr>
              <a:t>, телефонні “гарячі лінії”, інтерактивне спілкування в інших формах</a:t>
            </a:r>
            <a:endParaRPr lang="ru-RU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4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en-US" dirty="0" smtClean="0"/>
              <a:t>PR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ринковою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є </a:t>
            </a:r>
            <a:r>
              <a:rPr lang="ru-RU" dirty="0" err="1"/>
              <a:t>такі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- </a:t>
            </a:r>
            <a:r>
              <a:rPr lang="ru-RU" dirty="0" err="1" smtClean="0">
                <a:solidFill>
                  <a:srgbClr val="002060"/>
                </a:solidFill>
              </a:rPr>
              <a:t>формування</a:t>
            </a:r>
            <a:r>
              <a:rPr lang="ru-RU" dirty="0" smtClean="0">
                <a:solidFill>
                  <a:srgbClr val="002060"/>
                </a:solidFill>
              </a:rPr>
              <a:t> і </a:t>
            </a:r>
            <a:r>
              <a:rPr lang="ru-RU" dirty="0" err="1" smtClean="0">
                <a:solidFill>
                  <a:srgbClr val="002060"/>
                </a:solidFill>
              </a:rPr>
              <a:t>збереження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суверенітету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індивідуальності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іміджу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легітимності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фірми</a:t>
            </a:r>
            <a:r>
              <a:rPr lang="ru-RU" dirty="0" smtClean="0">
                <a:solidFill>
                  <a:srgbClr val="002060"/>
                </a:solidFill>
              </a:rPr>
              <a:t> на ринку;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- </a:t>
            </a:r>
            <a:r>
              <a:rPr lang="ru-RU" dirty="0" err="1" smtClean="0">
                <a:solidFill>
                  <a:srgbClr val="002060"/>
                </a:solidFill>
              </a:rPr>
              <a:t>налагоджування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позитивних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довготривалих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партнерських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зв’язків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між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підприємством</a:t>
            </a:r>
            <a:r>
              <a:rPr lang="ru-RU" dirty="0" smtClean="0">
                <a:solidFill>
                  <a:srgbClr val="002060"/>
                </a:solidFill>
              </a:rPr>
              <a:t> і </a:t>
            </a:r>
            <a:r>
              <a:rPr lang="ru-RU" dirty="0" err="1" smtClean="0">
                <a:solidFill>
                  <a:srgbClr val="002060"/>
                </a:solidFill>
              </a:rPr>
              <a:t>ринковими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суб’єктами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- </a:t>
            </a:r>
            <a:r>
              <a:rPr lang="ru-RU" dirty="0" err="1" smtClean="0">
                <a:solidFill>
                  <a:srgbClr val="002060"/>
                </a:solidFill>
              </a:rPr>
              <a:t>організація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проведення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іміджмейкерства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брендінгу</a:t>
            </a:r>
            <a:r>
              <a:rPr lang="ru-RU" dirty="0" smtClean="0">
                <a:solidFill>
                  <a:srgbClr val="002060"/>
                </a:solidFill>
              </a:rPr>
              <a:t> як </a:t>
            </a:r>
            <a:r>
              <a:rPr lang="ru-RU" dirty="0" err="1" smtClean="0">
                <a:solidFill>
                  <a:srgbClr val="002060"/>
                </a:solidFill>
              </a:rPr>
              <a:t>елементів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цілеспрямованої</a:t>
            </a:r>
            <a:r>
              <a:rPr lang="ru-RU" dirty="0" smtClean="0">
                <a:solidFill>
                  <a:srgbClr val="002060"/>
                </a:solidFill>
              </a:rPr>
              <a:t> ПР-</a:t>
            </a:r>
            <a:r>
              <a:rPr lang="ru-RU" dirty="0" err="1" smtClean="0">
                <a:solidFill>
                  <a:srgbClr val="002060"/>
                </a:solidFill>
              </a:rPr>
              <a:t>діяльності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бізнесі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Поняття</a:t>
            </a:r>
            <a:r>
              <a:rPr lang="ru-RU" dirty="0"/>
              <a:t> „</a:t>
            </a:r>
            <a:r>
              <a:rPr lang="ru-RU" dirty="0" err="1"/>
              <a:t>індивідуальність</a:t>
            </a:r>
            <a:r>
              <a:rPr lang="ru-RU" dirty="0"/>
              <a:t>” є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близьким</a:t>
            </a:r>
            <a:r>
              <a:rPr lang="ru-RU" dirty="0"/>
              <a:t> до </a:t>
            </a:r>
            <a:r>
              <a:rPr lang="ru-RU" dirty="0" err="1"/>
              <a:t>поняття</a:t>
            </a:r>
            <a:r>
              <a:rPr lang="ru-RU" dirty="0"/>
              <a:t> „</a:t>
            </a:r>
            <a:r>
              <a:rPr lang="ru-RU" dirty="0" err="1"/>
              <a:t>суверенітет</a:t>
            </a:r>
            <a:r>
              <a:rPr lang="ru-RU" dirty="0"/>
              <a:t>”, а „</a:t>
            </a:r>
            <a:r>
              <a:rPr lang="ru-RU" dirty="0" err="1"/>
              <a:t>імідж</a:t>
            </a:r>
            <a:r>
              <a:rPr lang="ru-RU" dirty="0"/>
              <a:t>” до </a:t>
            </a:r>
            <a:r>
              <a:rPr lang="ru-RU" dirty="0" err="1"/>
              <a:t>поняття</a:t>
            </a:r>
            <a:r>
              <a:rPr lang="ru-RU" dirty="0"/>
              <a:t> „</a:t>
            </a:r>
            <a:r>
              <a:rPr lang="ru-RU" dirty="0" err="1"/>
              <a:t>легітимності</a:t>
            </a:r>
            <a:r>
              <a:rPr lang="ru-RU" dirty="0" smtClean="0"/>
              <a:t>”.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Індивідуальність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передусім</a:t>
            </a:r>
            <a:r>
              <a:rPr lang="ru-RU" dirty="0"/>
              <a:t> для </a:t>
            </a:r>
            <a:r>
              <a:rPr lang="ru-RU" dirty="0" err="1"/>
              <a:t>закріплення</a:t>
            </a:r>
            <a:r>
              <a:rPr lang="ru-RU" dirty="0"/>
              <a:t> і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а </a:t>
            </a:r>
            <a:r>
              <a:rPr lang="ru-RU" dirty="0" err="1">
                <a:solidFill>
                  <a:srgbClr val="FF0000"/>
                </a:solidFill>
              </a:rPr>
              <a:t>імідж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– для </a:t>
            </a:r>
            <a:r>
              <a:rPr lang="ru-RU" dirty="0" err="1"/>
              <a:t>демонстрації</a:t>
            </a:r>
            <a:r>
              <a:rPr lang="ru-RU" dirty="0"/>
              <a:t> і </a:t>
            </a:r>
            <a:r>
              <a:rPr lang="ru-RU" dirty="0" err="1"/>
              <a:t>роз’яснення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1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solidFill>
                  <a:srgbClr val="00B050"/>
                </a:solidFill>
              </a:rPr>
              <a:t>Завдання в галузі PR</a:t>
            </a:r>
            <a:r>
              <a:rPr lang="uk-UA" b="1" i="1" dirty="0" smtClean="0">
                <a:solidFill>
                  <a:srgbClr val="00B050"/>
                </a:solidFill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uk-UA" dirty="0"/>
              <a:t>сприяти формуванню взаємної поваги та соціальної </a:t>
            </a:r>
            <a:r>
              <a:rPr lang="uk-UA" dirty="0" smtClean="0"/>
              <a:t>відповідальності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гармонізувати </a:t>
            </a:r>
            <a:r>
              <a:rPr lang="uk-UA" dirty="0" smtClean="0"/>
              <a:t> </a:t>
            </a:r>
            <a:r>
              <a:rPr lang="uk-UA" dirty="0"/>
              <a:t>суспільні інтереси;</a:t>
            </a:r>
            <a:endParaRPr lang="ru-RU" dirty="0"/>
          </a:p>
          <a:p>
            <a:pPr lvl="0"/>
            <a:r>
              <a:rPr lang="uk-UA" dirty="0"/>
              <a:t>сприяти формуванню доброзичливих </a:t>
            </a:r>
            <a:r>
              <a:rPr lang="uk-UA" dirty="0" smtClean="0"/>
              <a:t>відносин в громаді;</a:t>
            </a:r>
            <a:endParaRPr lang="ru-RU" dirty="0"/>
          </a:p>
          <a:p>
            <a:pPr lvl="0"/>
            <a:r>
              <a:rPr lang="uk-UA" dirty="0" smtClean="0"/>
              <a:t>створювати </a:t>
            </a:r>
            <a:r>
              <a:rPr lang="uk-UA" dirty="0"/>
              <a:t>громадський імідж.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1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Три основні функції PR, що виконуються як на внутрішньому , так і на зовнішньому рівнях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uk-UA" sz="3300" i="1" dirty="0"/>
              <a:t>Контроль думки і поведінки громадськості з метою задоволення потреб і інтересів передусім організації, від імені якої проводяться PR-акції.</a:t>
            </a:r>
            <a:endParaRPr lang="ru-RU" sz="3300" dirty="0"/>
          </a:p>
          <a:p>
            <a:pPr lvl="0"/>
            <a:r>
              <a:rPr lang="uk-UA" sz="3300" i="1" dirty="0"/>
              <a:t>Реагування на громадськість, тобто організація враховує події, проблеми або поведінку інших і відповідним чином реагує на них. </a:t>
            </a:r>
            <a:endParaRPr lang="ru-RU" sz="3300" dirty="0"/>
          </a:p>
          <a:p>
            <a:pPr lvl="0"/>
            <a:r>
              <a:rPr lang="uk-UA" sz="3300" i="1" dirty="0"/>
              <a:t>Досягнення взаємовигідних стосунків між усіма пов’язаними з організацією групами громадськості шляхом сприяння плідній взаємодії з ними.</a:t>
            </a: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3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Принципи PR: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uk-UA" dirty="0"/>
              <a:t>З</a:t>
            </a:r>
            <a:r>
              <a:rPr lang="uk-UA" dirty="0" smtClean="0"/>
              <a:t>абезпечення </a:t>
            </a:r>
            <a:r>
              <a:rPr lang="uk-UA" dirty="0"/>
              <a:t>взаємної користі організації і громадськості, а також абсолютна чесність і відвертість тих, хто </a:t>
            </a:r>
            <a:r>
              <a:rPr lang="uk-UA" dirty="0" smtClean="0"/>
              <a:t>займається як </a:t>
            </a:r>
            <a:r>
              <a:rPr lang="en-US" dirty="0" smtClean="0"/>
              <a:t>PR</a:t>
            </a:r>
            <a:r>
              <a:rPr lang="uk-UA" dirty="0"/>
              <a:t>,</a:t>
            </a:r>
            <a:r>
              <a:rPr lang="uk-UA" dirty="0" smtClean="0"/>
              <a:t> так і</a:t>
            </a:r>
            <a:r>
              <a:rPr lang="en-US" dirty="0" smtClean="0"/>
              <a:t> </a:t>
            </a:r>
            <a:r>
              <a:rPr lang="uk-UA" dirty="0" smtClean="0"/>
              <a:t>управлінської діяльності.</a:t>
            </a:r>
          </a:p>
          <a:p>
            <a:pPr marL="514350" indent="-514350" algn="just">
              <a:buAutoNum type="arabicPeriod"/>
            </a:pPr>
            <a:r>
              <a:rPr lang="uk-UA" dirty="0"/>
              <a:t>О</a:t>
            </a:r>
            <a:r>
              <a:rPr lang="uk-UA" dirty="0" smtClean="0"/>
              <a:t>собливе </a:t>
            </a:r>
            <a:r>
              <a:rPr lang="uk-UA" dirty="0"/>
              <a:t>значення </a:t>
            </a:r>
            <a:r>
              <a:rPr lang="uk-UA" dirty="0" smtClean="0"/>
              <a:t>для</a:t>
            </a:r>
            <a:r>
              <a:rPr lang="en-US" dirty="0"/>
              <a:t> PR</a:t>
            </a:r>
            <a:r>
              <a:rPr lang="uk-UA" dirty="0" smtClean="0"/>
              <a:t> має </a:t>
            </a:r>
            <a:r>
              <a:rPr lang="uk-UA" dirty="0"/>
              <a:t>відкритість інформації. Відомий англійський фахівець </a:t>
            </a:r>
            <a:r>
              <a:rPr lang="uk-UA" b="1" dirty="0" smtClean="0"/>
              <a:t>С. </a:t>
            </a:r>
            <a:r>
              <a:rPr lang="uk-UA" b="1" dirty="0" err="1"/>
              <a:t>Блек</a:t>
            </a:r>
            <a:r>
              <a:rPr lang="uk-UA" b="1" dirty="0"/>
              <a:t> </a:t>
            </a:r>
            <a:r>
              <a:rPr lang="uk-UA" dirty="0"/>
              <a:t>взагалі вважає цей принцип визначальним. На його думку</a:t>
            </a:r>
            <a:r>
              <a:rPr lang="uk-UA" b="1" dirty="0"/>
              <a:t>, </a:t>
            </a:r>
            <a:r>
              <a:rPr lang="en-US" b="1" dirty="0"/>
              <a:t>PR</a:t>
            </a:r>
            <a:r>
              <a:rPr lang="uk-UA" b="1" dirty="0" smtClean="0"/>
              <a:t>– </a:t>
            </a:r>
            <a:r>
              <a:rPr lang="uk-UA" b="1" dirty="0"/>
              <a:t>це мистецтво і наука досягнення гармонії за допомогою взаєморозуміння, заснованого на правді і повній інформованості. </a:t>
            </a:r>
            <a:endParaRPr lang="uk-UA" b="1" dirty="0" smtClean="0"/>
          </a:p>
          <a:p>
            <a:pPr marL="514350" indent="-514350">
              <a:buAutoNum type="arabicPeriod"/>
            </a:pPr>
            <a:r>
              <a:rPr lang="uk-UA" dirty="0"/>
              <a:t>І</a:t>
            </a:r>
            <a:r>
              <a:rPr lang="uk-UA" dirty="0" smtClean="0"/>
              <a:t>стотною </a:t>
            </a:r>
            <a:r>
              <a:rPr lang="uk-UA" dirty="0"/>
              <a:t>для </a:t>
            </a:r>
            <a:r>
              <a:rPr lang="en-US" dirty="0"/>
              <a:t>PR </a:t>
            </a:r>
            <a:r>
              <a:rPr lang="uk-UA" dirty="0" smtClean="0"/>
              <a:t>є </a:t>
            </a:r>
            <a:r>
              <a:rPr lang="uk-UA" dirty="0"/>
              <a:t>опора на об’єктивні закономірності функціонування масової свідомості, стосунків між людьми, організаціями і громадськістю, рішуча відмова від суб’єктивізму.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7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FF0000"/>
                </a:solidFill>
              </a:rPr>
              <a:t> </a:t>
            </a:r>
            <a:r>
              <a:rPr lang="uk-UA" sz="4000" b="1" dirty="0" smtClean="0">
                <a:solidFill>
                  <a:srgbClr val="FF0000"/>
                </a:solidFill>
              </a:rPr>
              <a:t>Завдання </a:t>
            </a:r>
            <a:r>
              <a:rPr lang="en-US" sz="3600" b="1" dirty="0" smtClean="0">
                <a:solidFill>
                  <a:srgbClr val="FF0000"/>
                </a:solidFill>
              </a:rPr>
              <a:t>PR</a:t>
            </a:r>
            <a:r>
              <a:rPr lang="uk-UA" sz="3600" b="1" dirty="0" smtClean="0">
                <a:solidFill>
                  <a:srgbClr val="FF0000"/>
                </a:solidFill>
              </a:rPr>
              <a:t>-фахівців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 err="1"/>
              <a:t>Ф</a:t>
            </a:r>
            <a:r>
              <a:rPr lang="ru-RU" dirty="0" err="1" smtClean="0"/>
              <a:t>ахівці</a:t>
            </a:r>
            <a:r>
              <a:rPr lang="ru-RU" dirty="0" smtClean="0"/>
              <a:t> </a:t>
            </a:r>
            <a:r>
              <a:rPr lang="ru-RU" dirty="0"/>
              <a:t>з паблик </a:t>
            </a:r>
            <a:r>
              <a:rPr lang="ru-RU" dirty="0" err="1"/>
              <a:t>рілейшнз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бути новаторами </a:t>
            </a:r>
            <a:r>
              <a:rPr lang="ru-RU" dirty="0"/>
              <a:t>не </a:t>
            </a:r>
            <a:r>
              <a:rPr lang="ru-RU" dirty="0" err="1"/>
              <a:t>лише</a:t>
            </a:r>
            <a:r>
              <a:rPr lang="ru-RU" sz="6000" dirty="0"/>
              <a:t/>
            </a:r>
            <a:br>
              <a:rPr lang="ru-RU" sz="6000" dirty="0"/>
            </a:br>
            <a:r>
              <a:rPr lang="ru-RU" dirty="0"/>
              <a:t>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пропонованих</a:t>
            </a:r>
            <a:r>
              <a:rPr lang="ru-RU" dirty="0"/>
              <a:t> </a:t>
            </a:r>
            <a:r>
              <a:rPr lang="ru-RU" dirty="0" err="1"/>
              <a:t>комунікаційних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а й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 smtClean="0"/>
              <a:t>те,щоб</a:t>
            </a:r>
            <a:r>
              <a:rPr lang="ru-RU" dirty="0" smtClean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зрозумілими</a:t>
            </a:r>
            <a:r>
              <a:rPr lang="ru-RU" dirty="0"/>
              <a:t> й </a:t>
            </a:r>
            <a:r>
              <a:rPr lang="ru-RU" dirty="0" err="1"/>
              <a:t>прийнятними</a:t>
            </a:r>
            <a:r>
              <a:rPr lang="ru-RU" dirty="0"/>
              <a:t> для </a:t>
            </a:r>
            <a:r>
              <a:rPr lang="ru-RU" dirty="0" err="1"/>
              <a:t>колег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вони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мислити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стратегічно</a:t>
            </a:r>
            <a:r>
              <a:rPr lang="ru-RU" dirty="0"/>
              <a:t>.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мало </a:t>
            </a:r>
            <a:r>
              <a:rPr lang="ru-RU" dirty="0" err="1"/>
              <a:t>звертати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згадано</a:t>
            </a:r>
            <a:r>
              <a:rPr lang="ru-RU" dirty="0"/>
              <a:t> в </a:t>
            </a:r>
            <a:r>
              <a:rPr lang="ru-RU" dirty="0" err="1"/>
              <a:t>ранковій</a:t>
            </a:r>
            <a:r>
              <a:rPr lang="ru-RU" dirty="0"/>
              <a:t> </a:t>
            </a:r>
            <a:r>
              <a:rPr lang="ru-RU" dirty="0" err="1"/>
              <a:t>газеті</a:t>
            </a:r>
            <a:r>
              <a:rPr lang="ru-RU" dirty="0"/>
              <a:t> </a:t>
            </a:r>
            <a:r>
              <a:rPr lang="ru-RU" dirty="0" err="1"/>
              <a:t>доти</a:t>
            </a:r>
            <a:r>
              <a:rPr lang="ru-RU" dirty="0"/>
              <a:t>, доки не </a:t>
            </a:r>
            <a:r>
              <a:rPr lang="ru-RU" dirty="0" err="1"/>
              <a:t>зрозуміють</a:t>
            </a:r>
            <a:r>
              <a:rPr lang="ru-RU" dirty="0"/>
              <a:t> </a:t>
            </a:r>
            <a:r>
              <a:rPr lang="ru-RU" dirty="0" err="1"/>
              <a:t>стратегічність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факту.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err="1" smtClean="0"/>
              <a:t>Піармени</a:t>
            </a:r>
            <a:r>
              <a:rPr lang="ru-RU" dirty="0" smtClean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демонструвати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знання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місії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цілей</a:t>
            </a:r>
            <a:r>
              <a:rPr lang="ru-RU" b="1" dirty="0">
                <a:solidFill>
                  <a:srgbClr val="FF0000"/>
                </a:solidFill>
              </a:rPr>
              <a:t> і </a:t>
            </a:r>
            <a:r>
              <a:rPr lang="ru-RU" b="1" dirty="0" err="1">
                <a:solidFill>
                  <a:srgbClr val="FF0000"/>
                </a:solidFill>
              </a:rPr>
              <a:t>стратегії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організації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по­винні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задовольняти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реальні</a:t>
            </a:r>
            <a:r>
              <a:rPr lang="ru-RU" b="1" dirty="0">
                <a:solidFill>
                  <a:srgbClr val="FF0000"/>
                </a:solidFill>
              </a:rPr>
              <a:t> потреби </a:t>
            </a:r>
            <a:r>
              <a:rPr lang="ru-RU" b="1" dirty="0" err="1">
                <a:solidFill>
                  <a:srgbClr val="FF0000"/>
                </a:solidFill>
              </a:rPr>
              <a:t>організації</a:t>
            </a:r>
            <a:r>
              <a:rPr lang="ru-RU" dirty="0"/>
              <a:t> і </a:t>
            </a:r>
            <a:r>
              <a:rPr lang="ru-RU" dirty="0" err="1"/>
              <a:t>віддзеркалювати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картину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Керівники</a:t>
            </a:r>
            <a:r>
              <a:rPr lang="ru-RU" dirty="0" smtClean="0"/>
              <a:t> </a:t>
            </a:r>
            <a:r>
              <a:rPr lang="ru-RU" dirty="0"/>
              <a:t>паблик </a:t>
            </a:r>
            <a:r>
              <a:rPr lang="ru-RU" dirty="0" err="1"/>
              <a:t>рілейшнз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добиватися</a:t>
            </a:r>
            <a:r>
              <a:rPr lang="ru-RU" dirty="0"/>
              <a:t>,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результати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їх­ньої</a:t>
            </a:r>
            <a:r>
              <a:rPr lang="ru-RU" dirty="0" smtClean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вимірювалися</a:t>
            </a:r>
            <a:r>
              <a:rPr lang="ru-RU" b="1" dirty="0"/>
              <a:t>.</a:t>
            </a:r>
            <a:r>
              <a:rPr lang="ru-RU" dirty="0"/>
              <a:t> </a:t>
            </a:r>
            <a:endParaRPr lang="uk-UA" sz="6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5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PR</a:t>
            </a:r>
            <a:r>
              <a:rPr lang="uk-UA" b="1" dirty="0" smtClean="0">
                <a:solidFill>
                  <a:srgbClr val="0070C0"/>
                </a:solidFill>
              </a:rPr>
              <a:t> ТА НОВЕ МИСЛЕННЯ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34" name="Picture 10" descr="ÐÐ°ÑÑÐ¸Ð½ÐºÐ¸ Ð¿Ð¾ Ð·Ð°Ð¿ÑÐ¾ÑÑ ÐÐÐ Ð¢ÐÐÐÐ ÐÐ ÐÐÐÐÐ£ÐÐÐÐÐ®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4483943" cy="371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6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PR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uk-UA" b="1" dirty="0" smtClean="0">
                <a:solidFill>
                  <a:srgbClr val="00B050"/>
                </a:solidFill>
              </a:rPr>
              <a:t> ТА КУЛЬТУРА МИСЛЕННЯ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AutoShape 3" descr="ÐÐ°ÑÑÐ¸Ð½ÐºÐ¸ Ð¿Ð¾ Ð·Ð°Ð¿ÑÐ¾ÑÑ ÐºÐ°ÑÑÐ¸Ð½ÐºÐ¸ PR-ÐºÐ°Ð¼Ð¿Ð°Ð½ÑÑ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ru-RU" b="1" dirty="0"/>
              <a:t>"</a:t>
            </a:r>
            <a:r>
              <a:rPr lang="ru-RU" b="1" dirty="0" err="1">
                <a:solidFill>
                  <a:srgbClr val="FF0000"/>
                </a:solidFill>
              </a:rPr>
              <a:t>Нове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мислення</a:t>
            </a:r>
            <a:r>
              <a:rPr lang="ru-RU" b="1" dirty="0"/>
              <a:t>" </a:t>
            </a:r>
            <a:r>
              <a:rPr lang="ru-RU" dirty="0"/>
              <a:t>– система </a:t>
            </a:r>
            <a:r>
              <a:rPr lang="ru-RU" dirty="0" err="1"/>
              <a:t>поглядів</a:t>
            </a:r>
            <a:r>
              <a:rPr lang="ru-RU" dirty="0"/>
              <a:t>, 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/>
              <a:t>, яка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об'єктивному</a:t>
            </a:r>
            <a:r>
              <a:rPr lang="ru-RU" dirty="0"/>
              <a:t> </a:t>
            </a:r>
            <a:r>
              <a:rPr lang="ru-RU" dirty="0" err="1"/>
              <a:t>усвідомленню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реалій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, </a:t>
            </a:r>
            <a:r>
              <a:rPr lang="ru-RU" dirty="0" err="1"/>
              <a:t>масштабів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проблем. </a:t>
            </a:r>
            <a:endParaRPr lang="ru-RU" dirty="0" smtClean="0"/>
          </a:p>
          <a:p>
            <a:r>
              <a:rPr lang="ru-RU" dirty="0" err="1" smtClean="0"/>
              <a:t>Серцевиною</a:t>
            </a:r>
            <a:r>
              <a:rPr lang="ru-RU" dirty="0" smtClean="0"/>
              <a:t> </a:t>
            </a:r>
            <a:r>
              <a:rPr lang="ru-RU" dirty="0"/>
              <a:t>нового </a:t>
            </a:r>
            <a:r>
              <a:rPr lang="ru-RU" dirty="0" err="1"/>
              <a:t>мислення</a:t>
            </a:r>
            <a:r>
              <a:rPr lang="ru-RU" dirty="0"/>
              <a:t> є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>
                <a:solidFill>
                  <a:srgbClr val="FF0000"/>
                </a:solidFill>
              </a:rPr>
              <a:t>приорітет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загальнолюдських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цінностей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35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PR </a:t>
            </a:r>
            <a:r>
              <a:rPr lang="uk-UA" b="1" dirty="0">
                <a:solidFill>
                  <a:srgbClr val="00B050"/>
                </a:solidFill>
              </a:rPr>
              <a:t>як комунікаційний менеджмент або управління комунікаціями.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uk-UA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функція менеджменту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яка вивчає і оцінює ставлення громадськості, ідентифікує політику й дії індивіда чи організації з інтересами громадськості і реалізує програму дій для здобуття суспільного сприйняття і розуміння</a:t>
            </a:r>
            <a:r>
              <a:rPr lang="uk-UA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(</a:t>
            </a:r>
            <a:r>
              <a:rPr lang="uk-UA" b="1" i="1" dirty="0"/>
              <a:t>Дж. </a:t>
            </a:r>
            <a:r>
              <a:rPr lang="uk-UA" b="1" i="1" dirty="0" err="1"/>
              <a:t>Грюніг</a:t>
            </a:r>
            <a:r>
              <a:rPr lang="uk-UA" b="1" i="1" dirty="0"/>
              <a:t> </a:t>
            </a:r>
            <a:r>
              <a:rPr lang="uk-UA" dirty="0"/>
              <a:t>(J. </a:t>
            </a:r>
            <a:r>
              <a:rPr lang="uk-UA" dirty="0" err="1"/>
              <a:t>Grunig</a:t>
            </a:r>
            <a:r>
              <a:rPr lang="uk-UA" dirty="0"/>
              <a:t>) і </a:t>
            </a:r>
            <a:r>
              <a:rPr lang="uk-UA" b="1" i="1" dirty="0"/>
              <a:t>Т. Хант </a:t>
            </a:r>
            <a:r>
              <a:rPr lang="uk-UA" dirty="0"/>
              <a:t>(Т. </a:t>
            </a:r>
            <a:r>
              <a:rPr lang="uk-UA" dirty="0" err="1"/>
              <a:t>Hunt</a:t>
            </a:r>
            <a:r>
              <a:rPr lang="uk-UA" dirty="0" smtClean="0"/>
              <a:t>))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4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PR </a:t>
            </a:r>
            <a:r>
              <a:rPr lang="uk-UA" b="1" dirty="0">
                <a:solidFill>
                  <a:srgbClr val="00B050"/>
                </a:solidFill>
              </a:rPr>
              <a:t>як комунікаційний менеджмент або управління комунікаціями.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000" dirty="0"/>
              <a:t>Сьогодні в Україні назріла потреба в розробці системи заходів і механізмів </a:t>
            </a:r>
            <a:r>
              <a:rPr lang="uk-UA" sz="3000" b="1" dirty="0">
                <a:solidFill>
                  <a:srgbClr val="FF0000"/>
                </a:solidFill>
              </a:rPr>
              <a:t>ефективного </a:t>
            </a:r>
            <a:r>
              <a:rPr lang="uk-UA" sz="3000" b="1" dirty="0" smtClean="0">
                <a:solidFill>
                  <a:srgbClr val="FF0000"/>
                </a:solidFill>
              </a:rPr>
              <a:t>партнерства </a:t>
            </a:r>
            <a:r>
              <a:rPr lang="uk-UA" sz="3000" dirty="0" smtClean="0">
                <a:solidFill>
                  <a:schemeClr val="tx2"/>
                </a:solidFill>
              </a:rPr>
              <a:t>органів влади, бізнесових структур та неурядових організацій  </a:t>
            </a:r>
            <a:r>
              <a:rPr lang="uk-UA" sz="3000" dirty="0">
                <a:solidFill>
                  <a:schemeClr val="tx2"/>
                </a:solidFill>
              </a:rPr>
              <a:t>та громадянського суспільства,</a:t>
            </a:r>
            <a:r>
              <a:rPr lang="uk-UA" sz="3000" dirty="0"/>
              <a:t> оскільки </a:t>
            </a:r>
            <a:r>
              <a:rPr lang="uk-UA" sz="3000" dirty="0" smtClean="0"/>
              <a:t>вони співпрацюють </a:t>
            </a:r>
            <a:r>
              <a:rPr lang="uk-UA" sz="3000" dirty="0"/>
              <a:t>з інститутами громадянського суспільства, підвищують результативність своєї діяльності й підсилюють її правомірність.</a:t>
            </a:r>
            <a:endParaRPr lang="ru-RU" sz="3000" dirty="0"/>
          </a:p>
          <a:p>
            <a:pPr marL="0" indent="0" algn="just">
              <a:buNone/>
            </a:pP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6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1911</Words>
  <Application>Microsoft Office PowerPoint</Application>
  <PresentationFormat>Экран (4:3)</PresentationFormat>
  <Paragraphs>182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8" baseType="lpstr">
      <vt:lpstr>Arial</vt:lpstr>
      <vt:lpstr>Calibri</vt:lpstr>
      <vt:lpstr>Times New Roman</vt:lpstr>
      <vt:lpstr>Тема Office</vt:lpstr>
      <vt:lpstr>Управління процесом паблік рилейшнз</vt:lpstr>
      <vt:lpstr>Управління комункацією</vt:lpstr>
      <vt:lpstr>Теорія управління паблік рилейшнз</vt:lpstr>
      <vt:lpstr> Д. Груніген і Т. Хант  формулюють такі особливості прин­ципів управління, якими користуються практики паблик рілейшнз: </vt:lpstr>
      <vt:lpstr> Завдання PR-фахівців</vt:lpstr>
      <vt:lpstr>PR ТА НОВЕ МИСЛЕННЯ</vt:lpstr>
      <vt:lpstr>PR  ТА КУЛЬТУРА МИСЛЕННЯ</vt:lpstr>
      <vt:lpstr>PR як комунікаційний менеджмент або управління комунікаціями. </vt:lpstr>
      <vt:lpstr>PR як комунікаційний менеджмент або управління комунікаціями. </vt:lpstr>
      <vt:lpstr>Складові процесу управління </vt:lpstr>
      <vt:lpstr>PR як комунікаційний менеджмент або управління комунікаціями. </vt:lpstr>
      <vt:lpstr>В процесі управління системою зв'язків організації з громадськістю PR-спеціалісти повинні демонструвати глибоку обізнаність про різні елементи самої організації:</vt:lpstr>
      <vt:lpstr>PR як комунікаційний менеджмент або управління комунікаціями. </vt:lpstr>
      <vt:lpstr> Визначення сутності PR: комунікаційний підхід </vt:lpstr>
      <vt:lpstr>Складові процесу управління</vt:lpstr>
      <vt:lpstr>Складові процесу управління</vt:lpstr>
      <vt:lpstr>Складові процесу управління</vt:lpstr>
      <vt:lpstr>Складові процесу управління</vt:lpstr>
      <vt:lpstr>Складові процесу управління</vt:lpstr>
      <vt:lpstr>Э.Бернайз</vt:lpstr>
      <vt:lpstr>Э.Бернайз (1935 р.)</vt:lpstr>
      <vt:lpstr>Э.Бернайз (1935 р.)</vt:lpstr>
      <vt:lpstr>Процес управління</vt:lpstr>
      <vt:lpstr>Презентация PowerPoint</vt:lpstr>
      <vt:lpstr>PR як стратегічний менеджмент</vt:lpstr>
      <vt:lpstr> Паблік рилейшнз за спрямуванням діяльності розрізняють на  зовнішній і внутрішній. ЗАХОДИХОДPR-ЗАХОДИPR-ЗАХОДИИPR-ЗАХОДИ</vt:lpstr>
      <vt:lpstr> З погляду загальної теорії управління відмінними особливостями PR від інших видів управлінської діяльності є: </vt:lpstr>
      <vt:lpstr>Галузеві сфери PR</vt:lpstr>
      <vt:lpstr>Галузеві сфери PR</vt:lpstr>
      <vt:lpstr>PR-інструментарій</vt:lpstr>
      <vt:lpstr>ІНСТРУМЕНТИ PR </vt:lpstr>
      <vt:lpstr>ІНСТРУМЕНТИ PR</vt:lpstr>
      <vt:lpstr>ІНСТРУМЕНТИ PR</vt:lpstr>
      <vt:lpstr>Основні PR-інструменти, які застосовуються найчастіше  </vt:lpstr>
      <vt:lpstr>Консультації з громадськістю</vt:lpstr>
      <vt:lpstr>Консультації з громадськістю під час управління PR-діяльності</vt:lpstr>
      <vt:lpstr>Ціль PR</vt:lpstr>
      <vt:lpstr>Діалогова модель знаходження суспільного консенсусу</vt:lpstr>
      <vt:lpstr>Інформація та комунікація</vt:lpstr>
      <vt:lpstr>Форми проведення консультацій з громадськістю</vt:lpstr>
      <vt:lpstr> Основними завданнями PR у системі управління ринковою діяльністю підприємства є такі:</vt:lpstr>
      <vt:lpstr>Завдання в галузі PR:</vt:lpstr>
      <vt:lpstr>Три основні функції PR, що виконуються як на внутрішньому , так і на зовнішньому рівнях</vt:lpstr>
      <vt:lpstr>Принципи PR: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PR</dc:title>
  <dc:creator>Progressor</dc:creator>
  <cp:lastModifiedBy>admin</cp:lastModifiedBy>
  <cp:revision>111</cp:revision>
  <dcterms:created xsi:type="dcterms:W3CDTF">2018-02-05T17:52:41Z</dcterms:created>
  <dcterms:modified xsi:type="dcterms:W3CDTF">2020-10-27T11:13:50Z</dcterms:modified>
</cp:coreProperties>
</file>