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2768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2078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132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1382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8262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3085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3419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152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5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0985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8280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458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81799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7936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5008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705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361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777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12987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84483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9610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77791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995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30007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07946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51884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43719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55823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01966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10158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45616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77656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5709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601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2533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86087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111245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4764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9672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16117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24641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36960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6537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49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4967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67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8443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8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025650" y="968375"/>
            <a:ext cx="526732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1900"/>
              <a:buFont typeface="Arial"/>
              <a:buNone/>
            </a:pPr>
            <a:r>
              <a:rPr lang="uk-UA" sz="19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Запорізький національний університет</a:t>
            </a:r>
            <a:endParaRPr dirty="0"/>
          </a:p>
        </p:txBody>
      </p:sp>
      <p:sp>
        <p:nvSpPr>
          <p:cNvPr id="85" name="Google Shape;85;p13"/>
          <p:cNvSpPr txBox="1"/>
          <p:nvPr/>
        </p:nvSpPr>
        <p:spPr>
          <a:xfrm>
            <a:off x="2051049" y="1989137"/>
            <a:ext cx="576911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uk-UA" sz="24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Потапова Лариса Володимирівна</a:t>
            </a:r>
            <a:endParaRPr dirty="0"/>
          </a:p>
        </p:txBody>
      </p:sp>
      <p:pic>
        <p:nvPicPr>
          <p:cNvPr id="86" name="Google Shape;86;p13" descr="emblem_t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990600"/>
            <a:ext cx="1249362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611187" y="2636837"/>
            <a:ext cx="8054975" cy="3095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993300"/>
              </a:buClr>
              <a:buSzPts val="4200"/>
              <a:buFont typeface="Arial"/>
              <a:buNone/>
            </a:pPr>
            <a:r>
              <a:rPr lang="en-US" sz="4200" b="1" i="0" u="none" strike="noStrike" cap="none" dirty="0" err="1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Вступ</a:t>
            </a:r>
            <a:r>
              <a:rPr lang="en-US" sz="4200" b="1" i="0" u="none" strike="noStrike" cap="none" dirty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200" b="1" i="0" u="none" strike="noStrike" cap="none" dirty="0" err="1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до</a:t>
            </a:r>
            <a:r>
              <a:rPr lang="en-US" sz="4200" b="1" i="0" u="none" strike="noStrike" cap="none" dirty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200" b="1" i="0" u="none" strike="noStrike" cap="none" dirty="0" err="1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дисципліни</a:t>
            </a:r>
            <a:r>
              <a:rPr lang="en-US" sz="4200" b="1" i="0" u="none" strike="noStrike" cap="none" dirty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                  </a:t>
            </a:r>
            <a:r>
              <a:rPr lang="en-US" sz="4200" b="1" i="0" u="none" strike="noStrike" cap="none" dirty="0" smtClean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uk-UA" sz="4200" b="1" i="0" u="none" strike="noStrike" cap="none" dirty="0" smtClean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Сучасні рекреаційні технології</a:t>
            </a:r>
            <a:r>
              <a:rPr lang="en-US" sz="4200" b="1" i="0" u="none" strike="noStrike" cap="none" dirty="0" smtClean="0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/>
          <p:nvPr/>
        </p:nvSpPr>
        <p:spPr>
          <a:xfrm>
            <a:off x="250825" y="-271462"/>
            <a:ext cx="87137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600"/>
              <a:buFont typeface="Arial"/>
              <a:buNone/>
            </a:pPr>
            <a:r>
              <a:rPr lang="en-US" sz="26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40"/>
              </a:spcBef>
              <a:spcAft>
                <a:spcPts val="0"/>
              </a:spcAft>
              <a:buClr>
                <a:srgbClr val="000066"/>
              </a:buClr>
              <a:buSzPts val="2600"/>
              <a:buFont typeface="Arial"/>
              <a:buNone/>
            </a:pPr>
            <a:r>
              <a:rPr lang="en-US" sz="26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На сучасному етапі розвитку цивілізації завдяки інтенсивному розвитку автоматизації виробничих процесів та побутового обслуговування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спостерігається стійка тенденція до гіпокінезії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(обмеження рівня рухової активності),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що супроводжується гіподинамією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, тобто зменшенням величини м’язових зусиль для забезпечення життєдіяльності організму.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/>
        </p:nvSpPr>
        <p:spPr>
          <a:xfrm>
            <a:off x="179387" y="92075"/>
            <a:ext cx="8713787" cy="646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Гіпокінезія небезпечна тим, що спочатку людина не тільки не помічає якої-небудь загрози для здоров’я, але суб’єктивно навіть відчуває себе «комфортніше».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Проте, слід згадати слова відомого німецького поета та мислителя початку ХІХ ст. Йоганна Гете, який писав, що природа не знає зупинки у своєму русі і карає всяку бездіяльність.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Давньогрецький філософ Аристотель ще в               І ст. до н.е. звертав увагу, що ніщо так не виснажує та не руйнує організм, як тривала бездіяльність.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/>
          <p:nvPr/>
        </p:nvSpPr>
        <p:spPr>
          <a:xfrm>
            <a:off x="179387" y="14287"/>
            <a:ext cx="8713787" cy="649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4291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Дефіцит рухової активності негативно впливає на організм людини.</a:t>
            </a: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442912" algn="l" rtl="0">
              <a:lnSpc>
                <a:spcPct val="110000"/>
              </a:lnSpc>
              <a:spcBef>
                <a:spcPts val="9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Гіпокінезія зумовлює більше 6 % смертності у світі (щорічно понад 3,2 млн. випадків), її визнано в якості четвертого за значимістю фактора ризику смертності у світі. У Європі гіпокінезія спричиняє близько 3,5 % захворюваності та до 10 % смертності.</a:t>
            </a:r>
            <a:endParaRPr/>
          </a:p>
          <a:p>
            <a:pPr marL="0" marR="0" lvl="0" indent="442912" algn="l" rtl="0">
              <a:lnSpc>
                <a:spcPct val="110000"/>
              </a:lnSpc>
              <a:spcBef>
                <a:spcPts val="9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Сидячий спосіб життя негативно впливає передусім на функціонування серцево-судинної системи та підвищує ризик розвитку відповідних захворювань, що спричиняють понад 60 % передчасної смертності в Україні.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/>
        </p:nvSpPr>
        <p:spPr>
          <a:xfrm>
            <a:off x="179387" y="682625"/>
            <a:ext cx="8640762" cy="5487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Для подолання негативних впливу гіпокінезії першочергового значення набуває забезпечення належного обсягу та інтенсивності різних напрямів рухової активності. Очевидно, що </a:t>
            </a:r>
            <a:r>
              <a:rPr lang="en-US" sz="28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підвищуючи рухову активність</a:t>
            </a: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освітньої, трудової, побутової та лікувальної спрямованості </a:t>
            </a:r>
            <a:r>
              <a:rPr lang="en-US" sz="28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необхідно дбати про їх оздоровчий ефект.</a:t>
            </a: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Разом з цим пріоритетним тут все ж таки залишається вирішення різноманітних утилітарних тематичних завдань.</a:t>
            </a:r>
            <a:r>
              <a:rPr lang="en-US" sz="2800" b="0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/>
        </p:nvSpPr>
        <p:spPr>
          <a:xfrm>
            <a:off x="250825" y="614362"/>
            <a:ext cx="8713787" cy="492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під час дозвілля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має найкращі потенційні можливості для забезпечення активного відпочинку, підвищення функціональних можливостей та зміцнення здоров’я людини без шкоди для її організму та невиправданого ризику. Саме така рухова активність й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є оздоровчо-рекреаційною.</a:t>
            </a:r>
            <a:r>
              <a:rPr lang="en-US" sz="3200" b="0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457200" y="765175"/>
            <a:ext cx="8229600" cy="590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Оздоровчо-рекреаційна рухова активність</a:t>
            </a: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– це спеціально організована рухова активність належного обсягу та оптимальної інтенсивності, форми та види якої добровільно обираються та реалізуються людиною під час дозвілля з метою відновлення працездатності, зменшення ризику розвитку хронічних захворювань та ведення здорового способу життя.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Оздоровчо-рекреаційна рухова активність має позитивний вплив на всі органи та системи організму людини,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підвищуючи їх функціональні можливості та збільшуючи резерви функціонування та протистояння негативним впливам зовнішнього середовища, стилю життя тощо. Рухова активність в органічній єдності з іншими компонентами здорового способу життя дає суттєвий благотворний ефект як для конкретної людини, так і для суспільства загалом.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Найбільш значимий оздоровчий ефект рухової активності полягає у </a:t>
            </a: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зниженні ризику серцево-судинних захворювань.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Зокрема, риск розвитку ішемічної хвороби серця у людей, які ведуть малорухомий спосіб життя, майже вдвоє вищий, чим у фізично активних. Рухова активність сприяє також запобіганню інсульту та позитивно впливає на багато факторів ризику серцево-судинних захворювань, у тому числі на артеріальний тиск та вміст холестерину в крові.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Надмірна маса тіла і ожиріння.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Низький рівень рухової активності є однією з важливих причин різкого зростання ожиріння у світі. Доказано, що завдяки адекватному рівню активності, можна підтримувати оптимальну масу тіла і навіть у разі необхідності добиватись зниження ваги (доцільно застосовувати збільшений у два рази обсяг рухової активності). Це особливо важливо для осіб, які мають надмірну масу тіла чи ожиріння.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Цукровий діабет.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Рухова активність сприяє попередженню діабету ІІ типу (інсулінозалежного); для фізично активних людей риск приблизно на 30 % нижче, чим для осіб, що ведуть сидячий спосіб життя. До зниження ризику призводить як помірна інтенсивність, так і високоінтенсивна рухова активність. В обох випадках принципово важливим є регулярний характер такої активності.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ПЛАН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457200" y="1484312"/>
            <a:ext cx="8229600" cy="464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Загальна характеристика рухової активності людини.  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Оздоровчо-рекреаційна рухова активність: визначення, значення та умови залучення.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AutoNum type="arabicPeriod"/>
            </a:pP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та технологія оздоровчо-рекреаційної рухової активності як наукова та навчальна дисципліна.  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Злоякісні новоутворення.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У людей, що мають достатній рівень рухової активності приблизно на 40 % меншим є ризик розвитку раку прямої кишки. Рухова активність також корелює зі зниженням ризику раку молочної залози серед жінок, а також викликає захисний ефект стосовно раку передміхурової залози у чоловіків.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Стан кістково-м’язової системи.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Рухова активність сприяє підвищенню щільності кісткової тканини та попередженню остеопорозу. У літніх людей рухова активність сприяє утриманню на належному рівні м’язової сили та гнучкості, що дозволяє їм краще справлятися з виконання повсякденних життєвих обов’язків, а також знижує ризик падінь та переломів шийки стегна.</a:t>
            </a:r>
            <a:r>
              <a:rPr lang="en-US" sz="28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4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Психологічний стан.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Рухова активність багато в чому має такий же ефект як і антидепресанти. Вона понижує прояви депресії, а інколи й стресу та тривоги. </a:t>
            </a:r>
            <a:endParaRPr/>
          </a:p>
          <a:p>
            <a:pPr marL="0" lvl="0" indent="44291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Регулярна рухова активність має й інші позитивні ефекти психологічного та соціального характеру, які, у свою чергу, цілюще впливають на здоров’я. Так, наприклад, вона допомагає соціалізації  дітей та молоді, формуванню позитивної самооцінки у жінок, розвитку самоствердження та загалом сприяє підвищенню якості життя людини.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Позитивний соціальний вплив.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Активний спосіб життя спонукає людей до спілкування між собою, активної громадської позиції, пізнання оточуючого середовища. Рухова активність сприяє набуттю нових навиків, новим зустрічам та знайомствам, толерантності у відношеннях, взаємної поваги, що, безумовно, знижує рівень злочинності та асоціальної поведінки.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6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Вплив на економіку.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Оздоровчо-рекреаційна рухова активність дозволяє заощадити для економіки значні ресурси, які вона втрачає через гіпокінезію.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Так, у Швейцарії прямі витрати на компенсацію малорухомого способу життя людей становлять 1,1–1,5 млрд. євро. Загалом в країнах Європейського Союзу збитки національних економік від відсутності достатньої рухової активності – 150–300 євро на кожну людину в рік. Економічні втрати від недостатньої активності населення у США в кінці ХХ ст. у 24,3 млрд. доларів США у рік.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7"/>
          <p:cNvSpPr txBox="1">
            <a:spLocks noGrp="1"/>
          </p:cNvSpPr>
          <p:nvPr>
            <p:ph type="body" idx="1"/>
          </p:nvPr>
        </p:nvSpPr>
        <p:spPr>
          <a:xfrm>
            <a:off x="468312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 даними ВООЗ низький рівень рухової активності викликав у світі у 2002 р. 1,9 млн. смертей, 19 млн. випадків недієздатності та приблизно 22 % від усіх випадків захворювань коронарних судин серця.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   У Великій Британії економічні втрати, викликані фізичною інертністю населення та відсутністю хворих людей на робочих місцях, становлять 1,9 млрд. фунтів стерлінгів у рік. Підвищення ж рівня рухової активності британців лише на 10 % допомогло суттєво зменшити захворюваність та дозволило знизити смертність на 6 тис. осіб в рік.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8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Вплив на поведінку стосовно здоров’я.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Рухова активність є генеруючим чинником у системі здорового способу. Залучення особи до рухової активності позитивно впливає на її поведінку стосовно дотримання й інших вимог здорового способу життя – раціонального харчування, відмови від куріння, зловживання алкоголем.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9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Загалом оздоровчо-рекреаційна рухова активність – це наскільки благотворна характеристика способу життя,</a:t>
            </a: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з таким потужним потенціалом для покращення індивідуального та суспільного здоров’я і з таким незначним ризиком, </a:t>
            </a: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що питання залучення до неї має стати пріоритетним як для кожної особи, так і для держави. 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0"/>
          <p:cNvSpPr txBox="1">
            <a:spLocks noGrp="1"/>
          </p:cNvSpPr>
          <p:nvPr>
            <p:ph type="body" idx="1"/>
          </p:nvPr>
        </p:nvSpPr>
        <p:spPr>
          <a:xfrm>
            <a:off x="457200" y="620712"/>
            <a:ext cx="8291512" cy="604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Ефективність залучення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конкретної особи до оздоровчо-рекреаційної рухової активності </a:t>
            </a: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залежить від комплексного поєднання індивідуальних характеристик, а також факторів мікро- та макросередовища.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Треба враховувати, що окремі із детермінантів активного способу життя – такі, як наприклад, кліматичні умови або спадковість, вік, стать, географічне положення – змінити практично неможливо.</a:t>
            </a:r>
            <a:r>
              <a:rPr lang="en-US" sz="28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1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Макросередовище.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Спрямованість гуманітарної політики держави. Заохочення людини до рухової активності на рівні держави (податкові пільги, соціальна реклама, створення умов). Відзначається пряма залежність рівня рухової активності від соціально-економічного статусу особи. У менш забезпечених людей, як правило, менше вільного часу, обмежений доступ до місць активного відпочинку, житлове середовище не сприяє руховій активності.</a:t>
            </a:r>
            <a:r>
              <a:rPr lang="en-US" sz="28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468312" y="0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ЛІТЕРАТУРА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179387" y="765175"/>
            <a:ext cx="8856662" cy="590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AutoNum type="arabicPeriod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Бальсевич В. К. Очерки по возрастной кинезиологии человека / В. К. Бальсевич. М.: Советский спорт, 2009. – 220 с. 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AutoNum type="arabicPeriod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Дутчак М.В. Спорт для всіх в Україні: теорія та практика / М. В. Дутчак . – К.: Олімпійська література, 2009. – 279 с.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AutoNum type="arabicPeriod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Стратегии и рекомендации по здоровому образу жизни и двигательной активности :   сб. материалов ВОЗ / сост. Е. В. Имас, М. В. Дутчак, С. В. Трачук. – К.: НУФВСУ, изд-во «Олимп. лит.», 2013. – 528 с.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AutoNum type="arabicPeriod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Хоули Э. Т. Руководство инструктора оздоровительного фитнеса / Э. Т. Хоули,                 Б. Дон Френкс. – К.: Олимпийская литература, 2004. – 375 с.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2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Мікросередовище.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Європейський регіон стає все більше урбанізованим. 80 % населення в країнах з високим рівнем доходів і 64 % – в країнах із середніми та низькими доходами проживають у містах. А  це зумовлює цілу низку обмежень стосовно доступності рухової активності (планування міст, значні відстані між різними об'єктами, домінуюча позиція автотранспорту тощо). Інтернет, телебачення, відеоігри займають більшу частину вільного часу сучасної людини.</a:t>
            </a:r>
            <a:r>
              <a:rPr lang="en-US" sz="28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457200" y="0"/>
            <a:ext cx="8867775" cy="6669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Індивідуальні позитивні фактори, що стимулюють залучення людей до оздоровчо-рекреаційної рухової активності: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віра людини у можливість вести активний спосіб життя;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прагнення займатись оздоровчо-рекреаційною руховою активністю;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отримання задоволення від рухової активності;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рівень суб’єктивного сприйняття стану свого здоров’я або фізичної підготовленості;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4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Індивідуальні позитивні фактори, що стимулюють залучення людей до оздоровчо-рекреаційної рухової активності:</a:t>
            </a:r>
            <a:endParaRPr/>
          </a:p>
          <a:p>
            <a:pPr marL="0" lvl="0" indent="-1778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 самомотивація;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 соціальна підтримка особам, які її потребують;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 очікування майбутньої користі від рухової активності;</a:t>
            </a:r>
            <a:endParaRPr/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 суб’єктивне відчуття користі, отриманої в результаті рухової активності.</a:t>
            </a:r>
            <a:r>
              <a:rPr lang="en-US" sz="28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91512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Суб’єктивні перепони щодо залучення особи до оздоровчо-рекреаційної рухової активності: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низький статус здоров'я та фізичної підготовленості у загальній системі ціннісних орієнтацій людини; 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відчуття дефіциту часу;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людина вважає, що вона не відноситься до «спортивного типу»;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побоювання за особисту безпеку;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відчуття втоми і бажання у вільний час просто пасивно відпочити і розслабитись;</a:t>
            </a:r>
            <a:endParaRPr/>
          </a:p>
          <a:p>
            <a:pPr marL="0" lvl="0" indent="-177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 характеристики самосприйняття (наприклад, коли людина вважає, що вона і так достатньо активна).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6"/>
          <p:cNvSpPr txBox="1"/>
          <p:nvPr/>
        </p:nvSpPr>
        <p:spPr>
          <a:xfrm>
            <a:off x="250825" y="268287"/>
            <a:ext cx="8713787" cy="827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Впродовж останніх 50 років з наростаючою інтенсивністю формується система знань про рухову активність під час дозвілля у таких наукових дисциплінах: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9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і методика фізичного виховання;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фізичної культури;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і методика оздоровчої фізичної культури;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і методика фізичної рекреації;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Теорія рухової активності;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Кінезіологія;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Загальна теорія спорту для всіх.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None/>
            </a:pPr>
            <a:endParaRPr sz="2800" b="1" i="0" u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Теорія та технології  оздоровчо-рекреаційної рухової активності як наукова дисципліна включає:</a:t>
            </a:r>
            <a:endParaRPr/>
          </a:p>
        </p:txBody>
      </p:sp>
      <p:sp>
        <p:nvSpPr>
          <p:cNvPr id="260" name="Google Shape;260;p47"/>
          <p:cNvSpPr txBox="1">
            <a:spLocks noGrp="1"/>
          </p:cNvSpPr>
          <p:nvPr>
            <p:ph type="body" idx="1"/>
          </p:nvPr>
        </p:nvSpPr>
        <p:spPr>
          <a:xfrm>
            <a:off x="457200" y="1773237"/>
            <a:ext cx="8229600" cy="435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ідеї, концепції, висновки та узагальнення щодо характеристики, пояснення та прогнозування закономірностей, окремих особливостей та соціальної реальності функціонування та подальшого розвитку в суспільстві оздоровчо-рекреаційної рухової активності.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Основне завдання </a:t>
            </a:r>
            <a:b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Теорії та технології  оздоровчо-рекреаційної рухової активності як наукової дисципліни:</a:t>
            </a:r>
            <a:endParaRPr/>
          </a:p>
        </p:txBody>
      </p:sp>
      <p:sp>
        <p:nvSpPr>
          <p:cNvPr id="266" name="Google Shape;266;p48"/>
          <p:cNvSpPr txBox="1">
            <a:spLocks noGrp="1"/>
          </p:cNvSpPr>
          <p:nvPr>
            <p:ph type="body" idx="1"/>
          </p:nvPr>
        </p:nvSpPr>
        <p:spPr>
          <a:xfrm>
            <a:off x="457200" y="2636837"/>
            <a:ext cx="8229600" cy="348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наукове обґрунтування теорій, концепцій та технологій збільшення кількості населення, залученого до оздоровчо-рекреаційної рухової активності .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9"/>
          <p:cNvSpPr txBox="1">
            <a:spLocks noGrp="1"/>
          </p:cNvSpPr>
          <p:nvPr>
            <p:ph type="title"/>
          </p:nvPr>
        </p:nvSpPr>
        <p:spPr>
          <a:xfrm>
            <a:off x="323850" y="765175"/>
            <a:ext cx="8362950" cy="136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Об'єкт Теорії та технології  оздоровчо-рекреаційної рухової активності :</a:t>
            </a:r>
            <a:endParaRPr/>
          </a:p>
        </p:txBody>
      </p:sp>
      <p:sp>
        <p:nvSpPr>
          <p:cNvPr id="272" name="Google Shape;272;p49"/>
          <p:cNvSpPr txBox="1">
            <a:spLocks noGrp="1"/>
          </p:cNvSpPr>
          <p:nvPr>
            <p:ph type="body" idx="1"/>
          </p:nvPr>
        </p:nvSpPr>
        <p:spPr>
          <a:xfrm>
            <a:off x="179387" y="2708275"/>
            <a:ext cx="8785225" cy="341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2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спеціально організована рухова активність під час дозвілля.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Основна проблематика та предмет </a:t>
            </a:r>
            <a:b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Теорії та технології  оздоровчо-рекреаційної рухової активності :</a:t>
            </a:r>
            <a:endParaRPr/>
          </a:p>
        </p:txBody>
      </p:sp>
      <p:sp>
        <p:nvSpPr>
          <p:cNvPr id="278" name="Google Shape;278;p50"/>
          <p:cNvSpPr txBox="1">
            <a:spLocks noGrp="1"/>
          </p:cNvSpPr>
          <p:nvPr>
            <p:ph type="body" idx="1"/>
          </p:nvPr>
        </p:nvSpPr>
        <p:spPr>
          <a:xfrm>
            <a:off x="457200" y="1844675"/>
            <a:ext cx="8229600" cy="428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узагальнення практичного досвіду та інтегральне осмислення сутності процесів залучення населення до оздоровчо-рекреаційної рухової активності;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виявлення методологічних засад, що дозволяють на науковій основі трактувати та пояснювати різні питання стосовно структури, завдань, функцій, форм та видів оздоровчо-рекреаційної рухової активності;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Основна проблематика та предмет </a:t>
            </a:r>
            <a:b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Теорії та технології  оздоровчо-рекреаційної рухової активності :</a:t>
            </a:r>
            <a:endParaRPr/>
          </a:p>
        </p:txBody>
      </p:sp>
      <p:sp>
        <p:nvSpPr>
          <p:cNvPr id="284" name="Google Shape;284;p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встановлення закономірностей та особливостей взаємозв’язку оздоровчо-рекреаційної рухової активності та здорового способу життя;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розробку технологій формування та підтримки інтересу людини до оздоровчо-рекреаційної рухової активності;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обґрунтування інноваційних механізмів впровадження оздоровчо-рекреаційної рухової активності спрямованості в життєдіяльність осіб різного віку та соціального статусу;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/>
        </p:nvSpPr>
        <p:spPr>
          <a:xfrm>
            <a:off x="322262" y="1831975"/>
            <a:ext cx="8713787" cy="233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Відповідно до положень діалектики: 			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 є способом існування матерії;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визначається головною ознакою життя.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Основна проблематика та предмет </a:t>
            </a:r>
            <a:b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Теорії та технології  оздоровчо-рекреаційної рухової активності :</a:t>
            </a:r>
            <a:endParaRPr/>
          </a:p>
        </p:txBody>
      </p:sp>
      <p:sp>
        <p:nvSpPr>
          <p:cNvPr id="290" name="Google Shape;290;p52"/>
          <p:cNvSpPr txBox="1">
            <a:spLocks noGrp="1"/>
          </p:cNvSpPr>
          <p:nvPr>
            <p:ph type="body" idx="1"/>
          </p:nvPr>
        </p:nvSpPr>
        <p:spPr>
          <a:xfrm>
            <a:off x="457200" y="1700212"/>
            <a:ext cx="8435975" cy="442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удосконалення нормативно-правових та організаційно-управлінських основ оздоровчо-рекреаційної рухової активності;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вивчення історії формування та розвитку системи оздоровчо-рекреаційної рухової активності на міжнародному та національному рівнях;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використання рухової активності для профілактики факторів ризику розвитку хронічних неінфекційних захворювань.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3"/>
          <p:cNvSpPr txBox="1">
            <a:spLocks noGrp="1"/>
          </p:cNvSpPr>
          <p:nvPr>
            <p:ph type="title"/>
          </p:nvPr>
        </p:nvSpPr>
        <p:spPr>
          <a:xfrm>
            <a:off x="0" y="115887"/>
            <a:ext cx="9144000" cy="130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Теорії та технології  оздоровчо-рекреаційної рухової активності взаємодіє з такими науковими та навчальними дисциплінами:</a:t>
            </a:r>
            <a:endParaRPr/>
          </a:p>
        </p:txBody>
      </p:sp>
      <p:sp>
        <p:nvSpPr>
          <p:cNvPr id="296" name="Google Shape;296;p53"/>
          <p:cNvSpPr txBox="1">
            <a:spLocks noGrp="1"/>
          </p:cNvSpPr>
          <p:nvPr>
            <p:ph type="body" idx="1"/>
          </p:nvPr>
        </p:nvSpPr>
        <p:spPr>
          <a:xfrm>
            <a:off x="250825" y="1484312"/>
            <a:ext cx="8713787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матеріалістична діалектика; логіка; педагогіка; психологія; фізіологія; медицина; загальна теорія здоров’я; рекреологія; соціологія дозвілля; теорія і методика фізичного виховання; теорія і методика окремих видів спорту; соціологія спорту; менеджмент, маркетинг та економіка спорту; державне управління у сфері фізичної культури і спорту та іншими.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Теорії та технології  оздоровчо-рекреаційної рухової активності</a:t>
            </a: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                     </a:t>
            </a: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як навчальна дисципліна</a:t>
            </a:r>
            <a:endParaRPr/>
          </a:p>
        </p:txBody>
      </p:sp>
      <p:sp>
        <p:nvSpPr>
          <p:cNvPr id="302" name="Google Shape;302;p54"/>
          <p:cNvSpPr txBox="1">
            <a:spLocks noGrp="1"/>
          </p:cNvSpPr>
          <p:nvPr>
            <p:ph type="body" idx="1"/>
          </p:nvPr>
        </p:nvSpPr>
        <p:spPr>
          <a:xfrm>
            <a:off x="250825" y="1600200"/>
            <a:ext cx="8435975" cy="5141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використовується для навчання студентів в освітній галузі “Фізичне виховання, спорт і здоров’я людини”, передусім за напрямом “Здоров’я людини”.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Ця дисципліна є базовою і відноситься до циклу фундаментальної підготовки майбутніх фітнес-тренерів, фахівців з рекреації, інструкторів з аеробіки, консультантів з питань здорового способу життя, фахівців з фізичної реабілітації.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Завдання  навчальної дисципліни Теорії та технології  оздоровчо-рекреаційної рухової активності</a:t>
            </a:r>
            <a:endParaRPr/>
          </a:p>
        </p:txBody>
      </p:sp>
      <p:sp>
        <p:nvSpPr>
          <p:cNvPr id="308" name="Google Shape;308;p55"/>
          <p:cNvSpPr txBox="1">
            <a:spLocks noGrp="1"/>
          </p:cNvSpPr>
          <p:nvPr>
            <p:ph type="body" idx="1"/>
          </p:nvPr>
        </p:nvSpPr>
        <p:spPr>
          <a:xfrm>
            <a:off x="0" y="1628775"/>
            <a:ext cx="9144000" cy="522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Char char="•"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формування у студентів цілісного уявлення про теоретичні засади оздоровчо-рекреаційної рухової активності, кращі світові зразки залучення до неї населення, особливості її розвитку в Україні;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Char char="•"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опанування та засвоєння студентами теоретичних знань щодо системи оздоровчо-рекреаційної рухової активності (мета, цілі, функції, структура) та щодо видів її складових компонентів;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Завдання  навчальної дисципліни Теорії та технології  оздоровчо-рекреаційної рухової активності</a:t>
            </a: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4" name="Google Shape;314;p56"/>
          <p:cNvSpPr txBox="1">
            <a:spLocks noGrp="1"/>
          </p:cNvSpPr>
          <p:nvPr>
            <p:ph type="body" idx="1"/>
          </p:nvPr>
        </p:nvSpPr>
        <p:spPr>
          <a:xfrm>
            <a:off x="358775" y="1628775"/>
            <a:ext cx="878522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формування у студентів професійних компетентностей щодо: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1) самостійного аналізу та розв’язання проблем, що виникають в процесі залучення населення до оздоровчо-рекреаційної рухової активності;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2) використання сучасних технологій оздоровчо-рекреаційної рухової активності;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3) проектування та реалізації програм залучення різних груп населення до оздоровчо-рекреаційної рухової активності. 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7"/>
          <p:cNvSpPr txBox="1">
            <a:spLocks noGrp="1"/>
          </p:cNvSpPr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Структура навчальної дисципліни Теорії та технології  оздоровчо-рекреаційної рухової активності</a:t>
            </a:r>
            <a:r>
              <a:rPr lang="en-US" sz="3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20" name="Google Shape;320;p57"/>
          <p:cNvSpPr txBox="1">
            <a:spLocks noGrp="1"/>
          </p:cNvSpPr>
          <p:nvPr>
            <p:ph type="body" idx="1"/>
          </p:nvPr>
        </p:nvSpPr>
        <p:spPr>
          <a:xfrm>
            <a:off x="457200" y="1484312"/>
            <a:ext cx="8507412" cy="51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175" lvl="0" indent="-317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9900"/>
                </a:solidFill>
                <a:latin typeface="Arial"/>
                <a:ea typeface="Arial"/>
                <a:cs typeface="Arial"/>
                <a:sym typeface="Arial"/>
              </a:rPr>
              <a:t>Змістовний модуль І. “Теоретичні засади оздоровчо-рекреаційної рухової активності”:</a:t>
            </a: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вступ до дисципліни; система оздоровчо-рекреаційної рухової активності: мета та цілі, функції та структура; загальна характеристика оздоровчого фітнесу, спорту для всіх та фізичної рекреації; передовий міжнародний досвід; методологічні та нормативно-правові засади формування системи в Україні. 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8"/>
          <p:cNvSpPr txBox="1">
            <a:spLocks noGrp="1"/>
          </p:cNvSpPr>
          <p:nvPr>
            <p:ph type="title"/>
          </p:nvPr>
        </p:nvSpPr>
        <p:spPr>
          <a:xfrm>
            <a:off x="468312" y="260350"/>
            <a:ext cx="82296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Структура навчальної дисципліни Теорії та технології  оздоровчо-рекреаційної рухової активності</a:t>
            </a:r>
            <a:endParaRPr/>
          </a:p>
        </p:txBody>
      </p:sp>
      <p:sp>
        <p:nvSpPr>
          <p:cNvPr id="326" name="Google Shape;326;p58"/>
          <p:cNvSpPr txBox="1">
            <a:spLocks noGrp="1"/>
          </p:cNvSpPr>
          <p:nvPr>
            <p:ph type="body" idx="1"/>
          </p:nvPr>
        </p:nvSpPr>
        <p:spPr>
          <a:xfrm>
            <a:off x="179387" y="1412875"/>
            <a:ext cx="8785225" cy="544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175" lvl="0" indent="-317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009900"/>
                </a:solidFill>
                <a:latin typeface="Arial"/>
                <a:ea typeface="Arial"/>
                <a:cs typeface="Arial"/>
                <a:sym typeface="Arial"/>
              </a:rPr>
              <a:t>Змістовний модуль ІІ. “Технологічні основи оздоровчо-рекреаційної рухової активності”:</a:t>
            </a:r>
            <a:r>
              <a:rPr lang="en-US" sz="3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технології оцінювання рівня рухової активності; методичні засади кондиційного тренування; технологічні основи залучення населення до масових спортивних заходів; технологічні особливості залучення різних груп населення до оздоровчо-рекреаційної рухової активності.</a:t>
            </a:r>
            <a:r>
              <a:rPr lang="en-US" sz="30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lvl="0" indent="-152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9"/>
          <p:cNvSpPr txBox="1"/>
          <p:nvPr/>
        </p:nvSpPr>
        <p:spPr>
          <a:xfrm>
            <a:off x="2025650" y="968375"/>
            <a:ext cx="526732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1900"/>
              <a:buFont typeface="Arial"/>
              <a:buNone/>
            </a:pPr>
            <a:r>
              <a:rPr lang="en-US" sz="19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Національний університет фізичного виховання і спорту України</a:t>
            </a:r>
            <a:endParaRPr/>
          </a:p>
        </p:txBody>
      </p:sp>
      <p:sp>
        <p:nvSpPr>
          <p:cNvPr id="332" name="Google Shape;332;p59"/>
          <p:cNvSpPr txBox="1"/>
          <p:nvPr/>
        </p:nvSpPr>
        <p:spPr>
          <a:xfrm>
            <a:off x="2051050" y="1989137"/>
            <a:ext cx="28368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Мирослав Дутчак</a:t>
            </a:r>
            <a:endParaRPr/>
          </a:p>
        </p:txBody>
      </p:sp>
      <p:pic>
        <p:nvPicPr>
          <p:cNvPr id="333" name="Google Shape;333;p59" descr="emblem_t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990600"/>
            <a:ext cx="1249362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59"/>
          <p:cNvSpPr txBox="1"/>
          <p:nvPr/>
        </p:nvSpPr>
        <p:spPr>
          <a:xfrm>
            <a:off x="611187" y="2852737"/>
            <a:ext cx="8054975" cy="216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993300"/>
              </a:buClr>
              <a:buSzPts val="4200"/>
              <a:buFont typeface="Arial"/>
              <a:buNone/>
            </a:pPr>
            <a:r>
              <a:rPr lang="en-US" sz="4200" b="1" i="0" u="none">
                <a:solidFill>
                  <a:srgbClr val="993300"/>
                </a:solidFill>
                <a:latin typeface="Arial"/>
                <a:ea typeface="Arial"/>
                <a:cs typeface="Arial"/>
                <a:sym typeface="Arial"/>
              </a:rPr>
              <a:t>Вступ до теорії та технології оздоровчо-рекреаційної рухової активності людини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322262" y="1184275"/>
            <a:ext cx="8713787" cy="413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Загальноприйнятим є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визначення рухової активності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(physical activity) людини як будь-якої роботи, що здійснюється скелетними м’язами та призводить до затрат енергії понад рівень, характерний для стану спокою її організму.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/>
        </p:nvSpPr>
        <p:spPr>
          <a:xfrm>
            <a:off x="250825" y="107950"/>
            <a:ext cx="8713787" cy="625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600"/>
              <a:buFont typeface="Arial"/>
              <a:buNone/>
            </a:pPr>
            <a:r>
              <a:rPr lang="en-US" sz="26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людини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є результатом діяльності її організму як живої системи від клітки до центральної нервової системи. Вона забезпечується численними морфологічними і функціональними системами організму та регулюється відповідними фізіологічними механізмами. Будь-яка рухова дія може бути здійснена завдяки розгортанню необхідних біохімічних процесів її енергозабезпечення.</a:t>
            </a:r>
            <a:r>
              <a:rPr lang="en-US" sz="3200" b="0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/>
        </p:nvSpPr>
        <p:spPr>
          <a:xfrm>
            <a:off x="250825" y="23812"/>
            <a:ext cx="8497887" cy="564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людини об’єднує:</a:t>
            </a:r>
            <a:endParaRPr/>
          </a:p>
          <a:p>
            <a:pPr marL="0" marR="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рефлекторні тілесні дії;</a:t>
            </a:r>
            <a:endParaRPr/>
          </a:p>
          <a:p>
            <a:pPr marL="0" marR="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цілеспрямовані рухи.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Роль перших, здебільшого, полягає у «запуску» рухового потенціалу людини, що здійснюється ще у внутрішньоутробному періоді та у перші місяці після народження.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/>
        </p:nvSpPr>
        <p:spPr>
          <a:xfrm>
            <a:off x="250825" y="357187"/>
            <a:ext cx="8713787" cy="5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4291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Усвідомлена рухова активність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людини в залежності від цілей та умов реалізації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класифікується на: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рухову активність в  освітній сфері;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в трудовій діяльності; 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рухову активність побутової спрямованості;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з лікувальною метою; 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 під час дозвілля.</a:t>
            </a:r>
            <a:r>
              <a:rPr lang="en-US" sz="3200" b="0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/>
        </p:nvSpPr>
        <p:spPr>
          <a:xfrm>
            <a:off x="250825" y="1277937"/>
            <a:ext cx="8713787" cy="340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4291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Рухова активність</a:t>
            </a: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людини в залежності від особливостей її використання </a:t>
            </a:r>
            <a:r>
              <a:rPr lang="en-US" sz="3200" b="1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класифікується на: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повсякденна рухова активність;</a:t>
            </a:r>
            <a:endParaRPr/>
          </a:p>
          <a:p>
            <a:pPr marL="442912" marR="0" lvl="0" indent="-4429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спеціально організована рухова активність.</a:t>
            </a:r>
            <a:r>
              <a:rPr lang="en-US" sz="3200" b="0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1962</Words>
  <Application>Microsoft Office PowerPoint</Application>
  <PresentationFormat>Экран (4:3)</PresentationFormat>
  <Paragraphs>132</Paragraphs>
  <Slides>47</Slides>
  <Notes>47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9" baseType="lpstr">
      <vt:lpstr>Arial</vt:lpstr>
      <vt:lpstr>Оформление по умолчанию</vt:lpstr>
      <vt:lpstr>Презентация PowerPoint</vt:lpstr>
      <vt:lpstr>ПЛАН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Теорія та технології  оздоровчо-рекреаційної рухової активності як наукова дисципліна включає:</vt:lpstr>
      <vt:lpstr>  Основне завдання   Теорії та технології  оздоровчо-рекреаційної рухової активності як наукової дисципліни:</vt:lpstr>
      <vt:lpstr>Об'єкт Теорії та технології  оздоровчо-рекреаційної рухової активності :</vt:lpstr>
      <vt:lpstr>Основна проблематика та предмет   Теорії та технології  оздоровчо-рекреаційної рухової активності :</vt:lpstr>
      <vt:lpstr>Основна проблематика та предмет   Теорії та технології  оздоровчо-рекреаційної рухової активності :</vt:lpstr>
      <vt:lpstr>Основна проблематика та предмет   Теорії та технології  оздоровчо-рекреаційної рухової активності :</vt:lpstr>
      <vt:lpstr>Теорії та технології  оздоровчо-рекреаційної рухової активності взаємодіє з такими науковими та навчальними дисциплінами:</vt:lpstr>
      <vt:lpstr>Теорії та технології  оздоровчо-рекреаційної рухової активності                      як навчальна дисципліна</vt:lpstr>
      <vt:lpstr>Завдання  навчальної дисципліни Теорії та технології  оздоровчо-рекреаційної рухової активності</vt:lpstr>
      <vt:lpstr>Завдання  навчальної дисципліни Теорії та технології  оздоровчо-рекреаційної рухової активності </vt:lpstr>
      <vt:lpstr>Структура навчальної дисципліни Теорії та технології  оздоровчо-рекреаційної рухової активності </vt:lpstr>
      <vt:lpstr>Структура навчальної дисципліни Теорії та технології  оздоровчо-рекреаційної рухової активності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1</cp:revision>
  <dcterms:modified xsi:type="dcterms:W3CDTF">2022-11-21T05:55:46Z</dcterms:modified>
</cp:coreProperties>
</file>