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75" r:id="rId2"/>
    <p:sldId id="276" r:id="rId3"/>
    <p:sldId id="277" r:id="rId4"/>
    <p:sldId id="278" r:id="rId5"/>
    <p:sldId id="279" r:id="rId6"/>
    <p:sldId id="280" r:id="rId7"/>
    <p:sldId id="259" r:id="rId8"/>
    <p:sldId id="260" r:id="rId9"/>
    <p:sldId id="261" r:id="rId10"/>
    <p:sldId id="262" r:id="rId11"/>
    <p:sldId id="264" r:id="rId12"/>
    <p:sldId id="265" r:id="rId13"/>
    <p:sldId id="266" r:id="rId14"/>
    <p:sldId id="267" r:id="rId15"/>
    <p:sldId id="270" r:id="rId16"/>
    <p:sldId id="272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3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56" cy="356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BAFA79-8779-45AF-A4EC-13162C451819}" type="slidenum">
              <a:t>‹#›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518007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1511996" y="5880597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709F09CA-7CD3-4962-B057-516D85F9FE3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744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ru-RU" sz="2000" b="0" i="0" u="none" strike="noStrike" kern="120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Liberation Sans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FC41554-F29A-4944-ADF4-24C811517DA8}" type="slidenum">
              <a:t>7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243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F3E5CD4-2566-49D7-A77F-9F87755CB6CE}" type="slidenum">
              <a:t>16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79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ED53E40-6EAC-4100-A0E1-745AAA03A267}" type="slidenum">
              <a:t>8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692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BF12BA1-0498-4215-87D6-B4D58C64C475}" type="slidenum">
              <a:t>9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999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47CCE1-FA89-4CDA-BB6C-2027555C15C3}" type="slidenum">
              <a:t>10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489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7130A39-6599-4846-8E64-0AFA7D78B249}" type="slidenum">
              <a:t>11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96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C8E6B60-EDC8-4895-AF54-203A18E8919D}" type="slidenum">
              <a:t>12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939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C68879-1540-468C-9C3E-A531EE89CF30}" type="slidenum">
              <a:t>13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618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B43323D-54A4-4037-A2C9-35664DF4795E}" type="slidenum">
              <a:t>14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868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0A78FE0-A107-4022-9BB5-C3B19A062214}" type="slidenum">
              <a:t>15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168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030431-EEBB-4B3D-B0CB-5253F0415A7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35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DB81CD-168B-4832-A646-318FD04436A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78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3A58CA-B303-4501-AB76-828A193059A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37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EF11F1-9590-41EC-9900-A37A193B31E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7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CAF9EC-8A98-476D-A0AB-FAD0FA2A2D5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09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F9B844-F021-4221-99B7-9BA923CA90B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8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A35C6A-C48A-46E3-B7E7-90C6CE5BC41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05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B73A7E-8A8F-4F46-AF6A-81E15C58E26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71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1E6909-3D23-40A2-BEAA-A1447CE678E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7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58609C-5762-465E-B266-4E6421D6981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05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B1866A-54F9-49F3-9972-B5E21119D39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33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4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7227362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1A2F5DE3-C425-477E-9690-00551D283DB1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  <a:cs typeface="Arial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1415"/>
        </a:spcBef>
        <a:spcAft>
          <a:spcPts val="0"/>
        </a:spcAft>
        <a:buNone/>
        <a:tabLst/>
        <a:defRPr lang="ru-RU" sz="32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/>
          <p:nvPr/>
        </p:nvSpPr>
        <p:spPr>
          <a:xfrm>
            <a:off x="503998" y="299877"/>
            <a:ext cx="9071643" cy="46707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0" i="0" u="none" strike="noStrike" kern="1200" cap="none" spc="0" baseline="0" dirty="0">
              <a:solidFill>
                <a:srgbClr val="ED1C24"/>
              </a:solidFill>
              <a:highlight>
                <a:scrgbClr r="0" g="0" b="0">
                  <a:alpha val="0"/>
                </a:scrgbClr>
              </a:highlight>
              <a:uFillTx/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3200" b="0" i="0" u="none" strike="noStrike" kern="1200" cap="none" spc="0" baseline="0" dirty="0">
                <a:solidFill>
                  <a:srgbClr val="ED1C24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Liberation Sans" pitchFamily="18"/>
                <a:ea typeface="Microsoft YaHei" pitchFamily="2"/>
                <a:cs typeface="Arial" pitchFamily="2"/>
              </a:rPr>
              <a:t>Тема 4</a:t>
            </a:r>
            <a:endParaRPr lang="en-US" sz="3200" b="0" i="0" u="none" strike="noStrike" kern="1200" cap="none" spc="0" baseline="0" dirty="0">
              <a:solidFill>
                <a:srgbClr val="ED1C24"/>
              </a:solidFill>
              <a:highlight>
                <a:scrgbClr r="0" g="0" b="0">
                  <a:alpha val="0"/>
                </a:scrgbClr>
              </a:highlight>
              <a:uFillTx/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0" i="0" u="none" strike="noStrike" kern="1200" cap="none" spc="0" baseline="0" dirty="0">
              <a:solidFill>
                <a:srgbClr val="ED1C24"/>
              </a:solidFill>
              <a:highlight>
                <a:scrgbClr r="0" g="0" b="0">
                  <a:alpha val="0"/>
                </a:scrgbClr>
              </a:highlight>
              <a:uFillTx/>
              <a:latin typeface="Liberation Sans" pitchFamily="18"/>
              <a:ea typeface="Microsoft YaHei" pitchFamily="2"/>
              <a:cs typeface="Arial" pitchFamily="2"/>
            </a:endParaRPr>
          </a:p>
          <a:p>
            <a:pPr algn="ctr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800" b="1" i="0" u="none" strike="noStrike" kern="1200" cap="none" spc="0" baseline="0" dirty="0" err="1">
                <a:solidFill>
                  <a:srgbClr val="FF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Організаційні</a:t>
            </a:r>
            <a:r>
              <a:rPr lang="ru-RU" sz="2800" b="1" i="0" u="none" strike="noStrike" kern="1200" cap="none" spc="0" baseline="0" dirty="0">
                <a:solidFill>
                  <a:srgbClr val="FF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 </a:t>
            </a:r>
            <a:r>
              <a:rPr lang="ru-RU" sz="2800" b="1" i="0" u="none" strike="noStrike" kern="1200" cap="none" spc="0" baseline="0" dirty="0" err="1">
                <a:solidFill>
                  <a:srgbClr val="FF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особливості</a:t>
            </a:r>
            <a:r>
              <a:rPr lang="ru-RU" sz="2800" b="1" i="0" u="none" strike="noStrike" kern="1200" cap="none" spc="0" baseline="0" dirty="0">
                <a:solidFill>
                  <a:srgbClr val="FF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 </a:t>
            </a:r>
            <a:r>
              <a:rPr lang="ru-RU" sz="2800" b="1" i="0" u="none" strike="noStrike" kern="1200" cap="none" spc="0" baseline="0" dirty="0" err="1">
                <a:solidFill>
                  <a:srgbClr val="FF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процесу</a:t>
            </a:r>
            <a:r>
              <a:rPr lang="ru-RU" sz="2800" b="1" i="0" u="none" strike="noStrike" kern="1200" cap="none" spc="0" baseline="0" dirty="0">
                <a:solidFill>
                  <a:srgbClr val="FF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 </a:t>
            </a:r>
            <a:r>
              <a:rPr lang="ru-RU" sz="2800" b="1" i="0" u="none" strike="noStrike" kern="1200" cap="none" spc="0" baseline="0" dirty="0" err="1">
                <a:solidFill>
                  <a:srgbClr val="FF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навчання</a:t>
            </a:r>
            <a:r>
              <a:rPr lang="ru-RU" sz="2800" b="1" i="0" u="none" strike="noStrike" kern="1200" cap="none" spc="0" baseline="0" dirty="0">
                <a:solidFill>
                  <a:srgbClr val="FF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/>
            </a:r>
            <a:br>
              <a:rPr lang="ru-RU" sz="2800" b="1" i="0" u="none" strike="noStrike" kern="1200" cap="none" spc="0" baseline="0" dirty="0">
                <a:solidFill>
                  <a:srgbClr val="FF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</a:br>
            <a:r>
              <a:rPr lang="ru-RU" sz="2800" b="1" i="0" u="none" strike="noStrike" kern="1200" cap="none" spc="0" baseline="0" dirty="0">
                <a:solidFill>
                  <a:srgbClr val="FF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в </a:t>
            </a:r>
            <a:r>
              <a:rPr lang="ru-RU" sz="2800" b="1" i="0" u="none" strike="noStrike" kern="1200" cap="none" spc="0" baseline="0" dirty="0" err="1">
                <a:solidFill>
                  <a:srgbClr val="FF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умовах</a:t>
            </a:r>
            <a:r>
              <a:rPr lang="ru-RU" sz="2800" b="1" i="0" u="none" strike="noStrike" kern="1200" cap="none" spc="0" baseline="0" dirty="0">
                <a:solidFill>
                  <a:srgbClr val="FF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 </a:t>
            </a:r>
            <a:r>
              <a:rPr lang="ru-RU" sz="2800" b="1" i="0" u="none" strike="noStrike" kern="1200" cap="none" spc="0" baseline="0" dirty="0" smtClean="0">
                <a:solidFill>
                  <a:srgbClr val="FF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ЗВО.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ЗВО 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200" b="0" i="0" u="none" strike="noStrike" kern="1200" cap="none" spc="0" baseline="0" dirty="0">
              <a:solidFill>
                <a:srgbClr val="ED1C24"/>
              </a:solidFill>
              <a:highlight>
                <a:scrgbClr r="0" g="0" b="0">
                  <a:alpha val="0"/>
                </a:scrgbClr>
              </a:highlight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8" y="298076"/>
            <a:ext cx="9071643" cy="1645920"/>
          </a:xfrm>
        </p:spPr>
        <p:txBody>
          <a:bodyPr anchorCtr="0"/>
          <a:lstStyle/>
          <a:p>
            <a:pPr lvl="0" algn="just"/>
            <a:r>
              <a:rPr lang="ru-RU" sz="2800">
                <a:solidFill>
                  <a:srgbClr val="00AAAD"/>
                </a:solidFill>
              </a:rPr>
              <a:t>Порівняємо курсову систему організації навчання у ЗВО із класноурочною, яка практикується в ЗЗСО</a:t>
            </a:r>
            <a:br>
              <a:rPr lang="ru-RU" sz="2800">
                <a:solidFill>
                  <a:srgbClr val="00AAAD"/>
                </a:solidFill>
              </a:rPr>
            </a:br>
            <a:r>
              <a:rPr lang="ru-RU" sz="2800">
                <a:solidFill>
                  <a:srgbClr val="00AAAD"/>
                </a:solidFill>
              </a:rPr>
              <a:t> </a:t>
            </a:r>
            <a:br>
              <a:rPr lang="ru-RU" sz="2800">
                <a:solidFill>
                  <a:srgbClr val="00AAAD"/>
                </a:solidFill>
              </a:rPr>
            </a:br>
            <a:r>
              <a:rPr lang="ru-RU" sz="2800">
                <a:solidFill>
                  <a:srgbClr val="00AAAD"/>
                </a:solidFill>
              </a:rPr>
              <a:t>Спільне: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03998" y="2231995"/>
            <a:ext cx="9071643" cy="3921477"/>
          </a:xfrm>
        </p:spPr>
        <p:txBody>
          <a:bodyPr/>
          <a:lstStyle/>
          <a:p>
            <a:pPr lvl="0"/>
            <a:endParaRPr lang="ru-RU"/>
          </a:p>
          <a:p>
            <a:pPr lvl="0">
              <a:buSzPct val="45000"/>
              <a:buFont typeface="StarSymbol"/>
              <a:buChar char="●"/>
            </a:pPr>
            <a:r>
              <a:rPr lang="ru-RU">
                <a:highlight>
                  <a:srgbClr val="FEDCC6"/>
                </a:highlight>
              </a:rPr>
              <a:t>− комплектування тих, хто навчається, у групи (класи)</a:t>
            </a:r>
            <a:r>
              <a:rPr lang="ru-RU">
                <a:highlight>
                  <a:srgbClr val="FCD3C1"/>
                </a:highlight>
              </a:rPr>
              <a:t>;</a:t>
            </a:r>
          </a:p>
          <a:p>
            <a:pPr lvl="0">
              <a:buSzPct val="45000"/>
              <a:buFont typeface="StarSymbol"/>
              <a:buChar char="●"/>
            </a:pPr>
            <a:r>
              <a:rPr lang="ru-RU">
                <a:highlight>
                  <a:srgbClr val="FFE5CA"/>
                </a:highlight>
              </a:rPr>
              <a:t>− обов’язкове відвідування занять;</a:t>
            </a:r>
          </a:p>
          <a:p>
            <a:pPr lvl="0">
              <a:buSzPct val="45000"/>
              <a:buFont typeface="StarSymbol"/>
              <a:buChar char="●"/>
            </a:pPr>
            <a:r>
              <a:rPr lang="ru-RU">
                <a:highlight>
                  <a:srgbClr val="FEDCC6"/>
                </a:highlight>
              </a:rPr>
              <a:t>− поділ навчального року на два семестри;</a:t>
            </a:r>
          </a:p>
          <a:p>
            <a:pPr lvl="0">
              <a:buSzPct val="45000"/>
              <a:buFont typeface="StarSymbol"/>
              <a:buChar char="●"/>
            </a:pPr>
            <a:r>
              <a:rPr lang="ru-RU">
                <a:highlight>
                  <a:srgbClr val="FEDCC6"/>
                </a:highlight>
              </a:rPr>
              <a:t>− наявність підсумкового контролю;</a:t>
            </a:r>
          </a:p>
          <a:p>
            <a:pPr lvl="0">
              <a:buSzPct val="45000"/>
              <a:buFont typeface="StarSymbol"/>
              <a:buChar char="●"/>
            </a:pPr>
            <a:r>
              <a:rPr lang="ru-RU">
                <a:highlight>
                  <a:srgbClr val="FEDCC6"/>
                </a:highlight>
              </a:rPr>
              <a:t>− навчання має приблизно однакову структуру та компоненти.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ru-RU" sz="2800">
                <a:highlight>
                  <a:srgbClr val="FCC79B"/>
                </a:highlight>
              </a:rPr>
              <a:t>Відмінні риси курсової та класно-урочної системи систем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ru-RU"/>
              <a:t>,</a:t>
            </a:r>
          </a:p>
        </p:txBody>
      </p:sp>
      <p:graphicFrame>
        <p:nvGraphicFramePr>
          <p:cNvPr id="4" name="Таблица 7"/>
          <p:cNvGraphicFramePr>
            <a:graphicFrameLocks noGrp="1"/>
          </p:cNvGraphicFramePr>
          <p:nvPr/>
        </p:nvGraphicFramePr>
        <p:xfrm>
          <a:off x="503998" y="340796"/>
          <a:ext cx="8848803" cy="6490474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2490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8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9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654">
                <a:tc>
                  <a:txBody>
                    <a:bodyPr/>
                    <a:lstStyle/>
                    <a:p>
                      <a:pPr marL="321311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Параметри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порівняння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/>
                </a:tc>
                <a:tc>
                  <a:txBody>
                    <a:bodyPr/>
                    <a:lstStyle/>
                    <a:p>
                      <a:pPr marL="321311" marR="48262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Курсова система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/>
                </a:tc>
                <a:tc>
                  <a:txBody>
                    <a:bodyPr/>
                    <a:lstStyle/>
                    <a:p>
                      <a:pPr marL="321311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Класно-урочна система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384">
                <a:tc>
                  <a:txBody>
                    <a:bodyPr/>
                    <a:lstStyle/>
                    <a:p>
                      <a:pPr marL="321311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Вікові характеристики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 anchor="ctr"/>
                </a:tc>
                <a:tc>
                  <a:txBody>
                    <a:bodyPr/>
                    <a:lstStyle/>
                    <a:p>
                      <a:pPr marL="1271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Академгрупи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можуть</a:t>
                      </a:r>
                      <a:r>
                        <a:rPr lang="ru-RU" sz="1800" dirty="0"/>
                        <a:t> бути </a:t>
                      </a:r>
                      <a:r>
                        <a:rPr lang="ru-RU" sz="1800" dirty="0" err="1"/>
                        <a:t>різновіковими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/>
                </a:tc>
                <a:tc>
                  <a:txBody>
                    <a:bodyPr/>
                    <a:lstStyle/>
                    <a:p>
                      <a:pPr marL="321311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Класи одновікові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8734">
                <a:tc>
                  <a:txBody>
                    <a:bodyPr/>
                    <a:lstStyle/>
                    <a:p>
                      <a:pPr marL="321311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Провідні форми організації навчання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 anchor="ctr"/>
                </a:tc>
                <a:tc>
                  <a:txBody>
                    <a:bodyPr/>
                    <a:lstStyle/>
                    <a:p>
                      <a:pPr marL="1901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Навчальні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заняття</a:t>
                      </a:r>
                      <a:r>
                        <a:rPr lang="ru-RU" sz="1800" dirty="0"/>
                        <a:t> (</a:t>
                      </a:r>
                      <a:r>
                        <a:rPr lang="ru-RU" sz="1800" dirty="0" err="1"/>
                        <a:t>лекції</a:t>
                      </a:r>
                      <a:r>
                        <a:rPr lang="ru-RU" sz="1800" dirty="0"/>
                        <a:t>, </a:t>
                      </a:r>
                      <a:r>
                        <a:rPr lang="ru-RU" sz="1800" dirty="0" err="1"/>
                        <a:t>семінари</a:t>
                      </a:r>
                      <a:r>
                        <a:rPr lang="ru-RU" sz="1800" dirty="0"/>
                        <a:t>, </a:t>
                      </a:r>
                      <a:r>
                        <a:rPr lang="ru-RU" sz="1800" dirty="0" err="1"/>
                        <a:t>практичні</a:t>
                      </a:r>
                      <a:r>
                        <a:rPr lang="ru-RU" sz="1800" dirty="0"/>
                        <a:t>, </a:t>
                      </a:r>
                      <a:r>
                        <a:rPr lang="ru-RU" sz="1800" dirty="0" err="1"/>
                        <a:t>лабораторні</a:t>
                      </a:r>
                      <a:r>
                        <a:rPr lang="ru-RU" sz="1800" dirty="0"/>
                        <a:t>, </a:t>
                      </a:r>
                      <a:r>
                        <a:rPr lang="ru-RU" sz="1800" dirty="0" err="1"/>
                        <a:t>індивідуальні</a:t>
                      </a:r>
                      <a:r>
                        <a:rPr lang="ru-RU" sz="1800" dirty="0"/>
                        <a:t>), </a:t>
                      </a:r>
                      <a:r>
                        <a:rPr lang="ru-RU" sz="1800" dirty="0" err="1"/>
                        <a:t>самостійна</a:t>
                      </a:r>
                      <a:r>
                        <a:rPr lang="ru-RU" sz="1800" dirty="0"/>
                        <a:t> робота, практики 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/>
                </a:tc>
                <a:tc>
                  <a:txBody>
                    <a:bodyPr/>
                    <a:lstStyle/>
                    <a:p>
                      <a:pPr marL="321311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Уроки, факультативи, екскурсії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7490">
                <a:tc>
                  <a:txBody>
                    <a:bodyPr/>
                    <a:lstStyle/>
                    <a:p>
                      <a:pPr marL="321311" marR="398148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Повідомлення, усвідомлення, засвоєння знань  та їх відтворення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 anchor="ctr"/>
                </a:tc>
                <a:tc>
                  <a:txBody>
                    <a:bodyPr/>
                    <a:lstStyle/>
                    <a:p>
                      <a:pPr marL="1901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Роз’єднане в часі: на лекціях повідомляють, а на семінарських, практичних, лабораторних заняттях усвідомлюють, відтворюють 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/>
                </a:tc>
                <a:tc>
                  <a:txBody>
                    <a:bodyPr/>
                    <a:lstStyle/>
                    <a:p>
                      <a:pPr marL="321311" marR="20958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Усі зазначені процеси відбуваються комплексно та взаємопов’язано під час уроків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3805">
                <a:tc>
                  <a:txBody>
                    <a:bodyPr/>
                    <a:lstStyle/>
                    <a:p>
                      <a:pPr marL="321311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Суб’єкти організації та проведення основних форм організації навчання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/>
                </a:tc>
                <a:tc>
                  <a:txBody>
                    <a:bodyPr/>
                    <a:lstStyle/>
                    <a:p>
                      <a:pPr marL="1901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Лекції читає професор, доцент, а практичні заняття може проводити викладач, асистент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/>
                </a:tc>
                <a:tc>
                  <a:txBody>
                    <a:bodyPr/>
                    <a:lstStyle/>
                    <a:p>
                      <a:pPr marL="321311" marR="19046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Уроки з певного навчального предмета проводить один учитель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4857">
                <a:tc>
                  <a:txBody>
                    <a:bodyPr/>
                    <a:lstStyle/>
                    <a:p>
                      <a:pPr marL="321311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Самостійне засвоєння знань і їх практичне застосування 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 anchor="ctr"/>
                </a:tc>
                <a:tc>
                  <a:txBody>
                    <a:bodyPr/>
                    <a:lstStyle/>
                    <a:p>
                      <a:pPr marL="1901" marR="67308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Студентам відводиться значна частина часу на самостійну навчальну й пошукову роботи та практичну підготовку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/>
                </a:tc>
                <a:tc>
                  <a:txBody>
                    <a:bodyPr/>
                    <a:lstStyle/>
                    <a:p>
                      <a:pPr marL="321311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Самостійна</a:t>
                      </a:r>
                      <a:r>
                        <a:rPr lang="ru-RU" sz="1800" dirty="0"/>
                        <a:t> робота </a:t>
                      </a:r>
                      <a:r>
                        <a:rPr lang="ru-RU" sz="1800" dirty="0" err="1"/>
                        <a:t>зосереджена</a:t>
                      </a:r>
                      <a:r>
                        <a:rPr lang="ru-RU" sz="1800" dirty="0"/>
                        <a:t> на </a:t>
                      </a:r>
                      <a:r>
                        <a:rPr lang="ru-RU" sz="1800" dirty="0" err="1"/>
                        <a:t>повторенні</a:t>
                      </a:r>
                      <a:r>
                        <a:rPr lang="ru-RU" sz="1800" dirty="0"/>
                        <a:t> та </a:t>
                      </a:r>
                      <a:r>
                        <a:rPr lang="ru-RU" sz="1800" dirty="0" err="1"/>
                        <a:t>закріпленні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вивченого</a:t>
                      </a:r>
                      <a:r>
                        <a:rPr lang="ru-RU" sz="1800" dirty="0"/>
                        <a:t> на </a:t>
                      </a:r>
                      <a:r>
                        <a:rPr lang="ru-RU" sz="1800" dirty="0" err="1"/>
                        <a:t>занятті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16514" marT="63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8" y="254523"/>
            <a:ext cx="9071643" cy="1353595"/>
          </a:xfrm>
        </p:spPr>
        <p:txBody>
          <a:bodyPr/>
          <a:lstStyle/>
          <a:p>
            <a:pPr lvl="0"/>
            <a:r>
              <a:rPr lang="ru-RU" sz="3200" b="1">
                <a:solidFill>
                  <a:srgbClr val="00AAAD"/>
                </a:solidFill>
              </a:rPr>
              <a:t>Кредитно-модульна система організації навчального процесу у сучасному</a:t>
            </a:r>
            <a:br>
              <a:rPr lang="ru-RU" sz="3200" b="1">
                <a:solidFill>
                  <a:srgbClr val="00AAAD"/>
                </a:solidFill>
              </a:rPr>
            </a:br>
            <a:r>
              <a:rPr lang="ru-RU" sz="3200" b="1">
                <a:solidFill>
                  <a:srgbClr val="00AAAD"/>
                </a:solidFill>
              </a:rPr>
              <a:t>ЗВО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9071643" cy="5070960"/>
          </a:xfrm>
        </p:spPr>
        <p:txBody>
          <a:bodyPr/>
          <a:lstStyle/>
          <a:p>
            <a:pPr lvl="0" algn="just">
              <a:buSzPct val="45000"/>
              <a:buFont typeface="StarSymbol"/>
              <a:buChar char="●"/>
            </a:pPr>
            <a:r>
              <a:rPr lang="ru-RU">
                <a:highlight>
                  <a:srgbClr val="FCD3C1"/>
                </a:highlight>
              </a:rPr>
              <a:t>Реформування вищої освіти в сучасній Україні відбувається в межах Болонського процесу, метою якого є створення європейського освітнього простору.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ru-RU">
                <a:highlight>
                  <a:srgbClr val="BEE3D3"/>
                </a:highlight>
              </a:rPr>
              <a:t>Болонський процес стимулює створення відповідних систем організації навчання, рівня науково-методичного забезпечення, якості навчального процесу, ефективності реалізації його різноманітних моделей і механізмів.</a:t>
            </a:r>
          </a:p>
          <a:p>
            <a:pPr lvl="0" algn="just">
              <a:buSzPct val="45000"/>
              <a:buFont typeface="StarSymbol"/>
              <a:buChar char="●"/>
            </a:pPr>
            <a:endParaRPr lang="ru-RU"/>
          </a:p>
          <a:p>
            <a:pPr lvl="0">
              <a:buSzPct val="45000"/>
              <a:buFont typeface="StarSymbol"/>
              <a:buChar char="●"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ru-RU">
                <a:solidFill>
                  <a:srgbClr val="F58220"/>
                </a:solidFill>
              </a:rPr>
              <a:t>Індивідуальний навчальний план студента (ІНПС)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 algn="just">
              <a:buSzPct val="45000"/>
              <a:buFont typeface="StarSymbol"/>
              <a:buChar char="●"/>
            </a:pPr>
            <a:r>
              <a:rPr lang="ru-RU">
                <a:highlight>
                  <a:srgbClr val="BCE4E5"/>
                </a:highlight>
              </a:rPr>
              <a:t>робочий документ студента, що відображає структурно-логічну схему підготовки фахівця з певної спеціальності, містить інформацію про перелік і послідовність вивчення навчальних дисциплін, обсяги навчального навантаження студентів із усіх видів навчальної діяльності, типи індивідуальних завдань, систему оцінювання, а також результати поточної, підсумкової роботи й державної атестації випускника.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ru-RU">
                <a:solidFill>
                  <a:srgbClr val="A3238E"/>
                </a:solidFill>
              </a:rPr>
              <a:t>Кредитно-модульна система організації навчання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 algn="just">
              <a:buSzPct val="45000"/>
              <a:buFont typeface="StarSymbol"/>
              <a:buChar char="●"/>
            </a:pPr>
            <a:r>
              <a:rPr lang="ru-RU">
                <a:highlight>
                  <a:srgbClr val="FFFBCC"/>
                </a:highlight>
              </a:rPr>
              <a:t>являє собою модель організації навчального процесу, що ґрунтується на поєднанні модульних технологій навчання та залікових освітніх одиниць (залікових кредитів).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ru-RU">
                <a:highlight>
                  <a:srgbClr val="FEDCC6"/>
                </a:highlight>
              </a:rPr>
              <a:t>Вона передбачає визначення трудомісткості навчальної праці студентів у кредитах, структурування навчального матеріалу за модулями, підсумковий модульний контроль, рейтингове оцінювання навчальних досягнень із дисципліни.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457108" y="573283"/>
            <a:ext cx="9071643" cy="6530900"/>
          </a:xfrm>
        </p:spPr>
        <p:txBody>
          <a:bodyPr/>
          <a:lstStyle/>
          <a:p>
            <a:pPr lvl="0"/>
            <a:r>
              <a:rPr lang="uk-UA" sz="2400" b="1"/>
              <a:t>Європейська кредитна трансферно-накопичувальна система (ЄКТС</a:t>
            </a:r>
            <a:r>
              <a:rPr lang="uk-UA" sz="2400"/>
              <a:t>) - система трансферу і накопичення кредитів, що використовується в Європейському просторі вищої освіти з метою надання, визнання, підтвердження кваліфікацій та освітніх компонентів і сприяє академічній мобільності здобувачів вищої освіти. </a:t>
            </a:r>
            <a:r>
              <a:rPr lang="ru-RU" sz="2400"/>
              <a:t>Система ґрунтується на визначенні навчального навантаження здобувача вищої освіти, необхідного для досягнення визначених результатів навчання, та обліковується у кредитах ЄКТС</a:t>
            </a:r>
          </a:p>
          <a:p>
            <a:pPr lvl="0"/>
            <a:r>
              <a:rPr lang="ru-RU"/>
              <a:t> </a:t>
            </a:r>
            <a:r>
              <a:rPr lang="ru-RU" sz="2400" b="1"/>
              <a:t>Кредит Європейської кредитної трансферно-накопичувальної системи </a:t>
            </a:r>
            <a:r>
              <a:rPr lang="ru-RU" sz="2400"/>
              <a:t>(далі - кредит ЄКТС) - одиниця вимірювання обсягу навчального навантаження здобувача вищої освіти, необхідного для досягнення визначених (очікуваних) результатів навчання. </a:t>
            </a:r>
            <a:r>
              <a:rPr lang="ru-RU" sz="2400" b="1"/>
              <a:t>Обсяг одного кредиту ЄКТС становить 30 годин</a:t>
            </a:r>
            <a:r>
              <a:rPr lang="ru-RU" sz="2400"/>
              <a:t>. Навантаження одного навчального року за денною формою навчання становить, як правило, 60 кредитів ЄКТС.</a:t>
            </a:r>
          </a:p>
          <a:p>
            <a:pPr lvl="0" algn="just">
              <a:buSzPct val="45000"/>
              <a:buFont typeface="StarSymbol"/>
              <a:buChar char="●"/>
            </a:pPr>
            <a:endParaRPr lang="ru-RU">
              <a:highlight>
                <a:srgbClr val="BCE4E5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03998" y="0"/>
            <a:ext cx="9071643" cy="7056004"/>
          </a:xfrm>
        </p:spPr>
        <p:txBody>
          <a:bodyPr/>
          <a:lstStyle/>
          <a:p>
            <a:pPr lvl="0"/>
            <a:r>
              <a:rPr lang="ru-RU" sz="2800" dirty="0"/>
              <a:t>Система </a:t>
            </a:r>
            <a:r>
              <a:rPr lang="ru-RU" sz="2800" dirty="0" err="1"/>
              <a:t>залікових</a:t>
            </a:r>
            <a:r>
              <a:rPr lang="ru-RU" sz="2800" dirty="0"/>
              <a:t> </a:t>
            </a:r>
            <a:r>
              <a:rPr lang="ru-RU" sz="2800" dirty="0" err="1"/>
              <a:t>одиниць</a:t>
            </a:r>
            <a:r>
              <a:rPr lang="ru-RU" sz="2800" dirty="0"/>
              <a:t> </a:t>
            </a:r>
            <a:r>
              <a:rPr lang="ru-RU" sz="2800" dirty="0" err="1"/>
              <a:t>виконує</a:t>
            </a:r>
            <a:r>
              <a:rPr lang="ru-RU" sz="2800" dirty="0"/>
              <a:t> </a:t>
            </a:r>
            <a:r>
              <a:rPr lang="ru-RU" sz="2800" dirty="0" err="1"/>
              <a:t>дві</a:t>
            </a:r>
            <a:r>
              <a:rPr lang="ru-RU" sz="2800" dirty="0"/>
              <a:t> </a:t>
            </a:r>
            <a:r>
              <a:rPr lang="ru-RU" sz="2800" dirty="0" err="1"/>
              <a:t>основні</a:t>
            </a:r>
            <a:r>
              <a:rPr lang="ru-RU" sz="2800" dirty="0"/>
              <a:t> </a:t>
            </a:r>
            <a:r>
              <a:rPr lang="ru-RU" sz="2800" dirty="0" err="1"/>
              <a:t>функції</a:t>
            </a:r>
            <a:r>
              <a:rPr lang="ru-RU" sz="2800" dirty="0"/>
              <a:t>.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ru-RU" sz="2800" dirty="0">
                <a:highlight>
                  <a:srgbClr val="E0EFD4"/>
                </a:highlight>
              </a:rPr>
              <a:t>Перша – </a:t>
            </a:r>
            <a:r>
              <a:rPr lang="ru-RU" sz="2800" dirty="0" err="1">
                <a:highlight>
                  <a:srgbClr val="E0EFD4"/>
                </a:highlight>
              </a:rPr>
              <a:t>перезарахування</a:t>
            </a:r>
            <a:r>
              <a:rPr lang="ru-RU" sz="2800" dirty="0">
                <a:highlight>
                  <a:srgbClr val="E0EFD4"/>
                </a:highlight>
              </a:rPr>
              <a:t> </a:t>
            </a:r>
            <a:r>
              <a:rPr lang="ru-RU" sz="2800" dirty="0" err="1">
                <a:highlight>
                  <a:srgbClr val="E0EFD4"/>
                </a:highlight>
              </a:rPr>
              <a:t>курсів</a:t>
            </a:r>
            <a:r>
              <a:rPr lang="ru-RU" sz="2800" dirty="0">
                <a:highlight>
                  <a:srgbClr val="E0EFD4"/>
                </a:highlight>
              </a:rPr>
              <a:t>, </a:t>
            </a:r>
            <a:r>
              <a:rPr lang="ru-RU" sz="2800" dirty="0" err="1">
                <a:highlight>
                  <a:srgbClr val="E0EFD4"/>
                </a:highlight>
              </a:rPr>
              <a:t>отриманих</a:t>
            </a:r>
            <a:r>
              <a:rPr lang="ru-RU" sz="2800" dirty="0">
                <a:highlight>
                  <a:srgbClr val="E0EFD4"/>
                </a:highlight>
              </a:rPr>
              <a:t> в </a:t>
            </a:r>
            <a:r>
              <a:rPr lang="ru-RU" sz="2800" dirty="0" err="1">
                <a:highlight>
                  <a:srgbClr val="E0EFD4"/>
                </a:highlight>
              </a:rPr>
              <a:t>іншому</a:t>
            </a:r>
            <a:r>
              <a:rPr lang="ru-RU" sz="2800" dirty="0">
                <a:highlight>
                  <a:srgbClr val="E0EFD4"/>
                </a:highlight>
              </a:rPr>
              <a:t> ВНЗ (</a:t>
            </a:r>
            <a:r>
              <a:rPr lang="ru-RU" sz="2800" dirty="0" err="1">
                <a:highlight>
                  <a:srgbClr val="E0EFD4"/>
                </a:highlight>
              </a:rPr>
              <a:t>національному</a:t>
            </a:r>
            <a:r>
              <a:rPr lang="ru-RU" sz="2800" dirty="0">
                <a:highlight>
                  <a:srgbClr val="E0EFD4"/>
                </a:highlight>
              </a:rPr>
              <a:t> </a:t>
            </a:r>
            <a:r>
              <a:rPr lang="ru-RU" sz="2800" dirty="0" err="1">
                <a:highlight>
                  <a:srgbClr val="E0EFD4"/>
                </a:highlight>
              </a:rPr>
              <a:t>чи</a:t>
            </a:r>
            <a:r>
              <a:rPr lang="ru-RU" sz="2800" dirty="0">
                <a:highlight>
                  <a:srgbClr val="E0EFD4"/>
                </a:highlight>
              </a:rPr>
              <a:t> закордонному). </a:t>
            </a:r>
            <a:r>
              <a:rPr lang="ru-RU" sz="2800" dirty="0" err="1">
                <a:highlight>
                  <a:srgbClr val="E0EFD4"/>
                </a:highlight>
              </a:rPr>
              <a:t>Тобто</a:t>
            </a:r>
            <a:r>
              <a:rPr lang="ru-RU" sz="2800" dirty="0">
                <a:highlight>
                  <a:srgbClr val="E0EFD4"/>
                </a:highlight>
              </a:rPr>
              <a:t>, </a:t>
            </a:r>
            <a:r>
              <a:rPr lang="ru-RU" sz="2800" dirty="0" err="1">
                <a:highlight>
                  <a:srgbClr val="E0EFD4"/>
                </a:highlight>
              </a:rPr>
              <a:t>необхідну</a:t>
            </a:r>
            <a:r>
              <a:rPr lang="ru-RU" sz="2800" dirty="0">
                <a:highlight>
                  <a:srgbClr val="E0EFD4"/>
                </a:highlight>
              </a:rPr>
              <a:t> суму </a:t>
            </a:r>
            <a:r>
              <a:rPr lang="ru-RU" sz="2800" dirty="0" err="1">
                <a:highlight>
                  <a:srgbClr val="E0EFD4"/>
                </a:highlight>
              </a:rPr>
              <a:t>одиниць</a:t>
            </a:r>
            <a:r>
              <a:rPr lang="ru-RU" sz="2800" dirty="0">
                <a:highlight>
                  <a:srgbClr val="E0EFD4"/>
                </a:highlight>
              </a:rPr>
              <a:t> студент </a:t>
            </a:r>
            <a:r>
              <a:rPr lang="ru-RU" sz="2800" dirty="0" err="1">
                <a:highlight>
                  <a:srgbClr val="E0EFD4"/>
                </a:highlight>
              </a:rPr>
              <a:t>може</a:t>
            </a:r>
            <a:r>
              <a:rPr lang="ru-RU" sz="2800" dirty="0">
                <a:highlight>
                  <a:srgbClr val="E0EFD4"/>
                </a:highlight>
              </a:rPr>
              <a:t> </a:t>
            </a:r>
            <a:r>
              <a:rPr lang="ru-RU" sz="2800" dirty="0" err="1">
                <a:highlight>
                  <a:srgbClr val="E0EFD4"/>
                </a:highlight>
              </a:rPr>
              <a:t>набрати</a:t>
            </a:r>
            <a:r>
              <a:rPr lang="ru-RU" sz="2800" dirty="0">
                <a:highlight>
                  <a:srgbClr val="E0EFD4"/>
                </a:highlight>
              </a:rPr>
              <a:t> </a:t>
            </a:r>
            <a:r>
              <a:rPr lang="ru-RU" sz="2800" dirty="0" err="1">
                <a:highlight>
                  <a:srgbClr val="E0EFD4"/>
                </a:highlight>
              </a:rPr>
              <a:t>частково</a:t>
            </a:r>
            <a:r>
              <a:rPr lang="ru-RU" sz="2800" dirty="0">
                <a:highlight>
                  <a:srgbClr val="E0EFD4"/>
                </a:highlight>
              </a:rPr>
              <a:t> в </a:t>
            </a:r>
            <a:r>
              <a:rPr lang="ru-RU" sz="2800" dirty="0" err="1">
                <a:highlight>
                  <a:srgbClr val="E0EFD4"/>
                </a:highlight>
              </a:rPr>
              <a:t>іншому</a:t>
            </a:r>
            <a:r>
              <a:rPr lang="ru-RU" sz="2800" dirty="0">
                <a:highlight>
                  <a:srgbClr val="E0EFD4"/>
                </a:highlight>
              </a:rPr>
              <a:t> </a:t>
            </a:r>
            <a:r>
              <a:rPr lang="ru-RU" sz="2800" dirty="0" err="1">
                <a:highlight>
                  <a:srgbClr val="E0EFD4"/>
                </a:highlight>
              </a:rPr>
              <a:t>виші</a:t>
            </a:r>
            <a:r>
              <a:rPr lang="ru-RU" sz="2800" dirty="0">
                <a:highlight>
                  <a:srgbClr val="E0EFD4"/>
                </a:highlight>
              </a:rPr>
              <a:t>, а </a:t>
            </a:r>
            <a:r>
              <a:rPr lang="ru-RU" sz="2800" dirty="0" err="1">
                <a:highlight>
                  <a:srgbClr val="E0EFD4"/>
                </a:highlight>
              </a:rPr>
              <a:t>його</a:t>
            </a:r>
            <a:r>
              <a:rPr lang="ru-RU" sz="2800" dirty="0">
                <a:highlight>
                  <a:srgbClr val="E0EFD4"/>
                </a:highlight>
              </a:rPr>
              <a:t> заклад повинен </a:t>
            </a:r>
            <a:r>
              <a:rPr lang="ru-RU" sz="2800" dirty="0" err="1">
                <a:highlight>
                  <a:srgbClr val="E0EFD4"/>
                </a:highlight>
              </a:rPr>
              <a:t>їх</a:t>
            </a:r>
            <a:r>
              <a:rPr lang="ru-RU" sz="2800" dirty="0">
                <a:highlight>
                  <a:srgbClr val="E0EFD4"/>
                </a:highlight>
              </a:rPr>
              <a:t> </a:t>
            </a:r>
            <a:r>
              <a:rPr lang="ru-RU" sz="2800" dirty="0" err="1">
                <a:highlight>
                  <a:srgbClr val="E0EFD4"/>
                </a:highlight>
              </a:rPr>
              <a:t>перезарахувати</a:t>
            </a:r>
            <a:r>
              <a:rPr lang="ru-RU" sz="2800" dirty="0">
                <a:highlight>
                  <a:srgbClr val="E0EFD4"/>
                </a:highlight>
              </a:rPr>
              <a:t>. Без </a:t>
            </a:r>
            <a:r>
              <a:rPr lang="ru-RU" sz="2800" dirty="0" err="1">
                <a:highlight>
                  <a:srgbClr val="E0EFD4"/>
                </a:highlight>
              </a:rPr>
              <a:t>цієї</a:t>
            </a:r>
            <a:r>
              <a:rPr lang="ru-RU" sz="2800" dirty="0">
                <a:highlight>
                  <a:srgbClr val="E0EFD4"/>
                </a:highlight>
              </a:rPr>
              <a:t> </a:t>
            </a:r>
            <a:r>
              <a:rPr lang="ru-RU" sz="2800" dirty="0" err="1">
                <a:highlight>
                  <a:srgbClr val="E0EFD4"/>
                </a:highlight>
              </a:rPr>
              <a:t>умови</a:t>
            </a:r>
            <a:r>
              <a:rPr lang="ru-RU" sz="2800" dirty="0">
                <a:highlight>
                  <a:srgbClr val="E0EFD4"/>
                </a:highlight>
              </a:rPr>
              <a:t> </a:t>
            </a:r>
            <a:r>
              <a:rPr lang="ru-RU" sz="2800" dirty="0" err="1">
                <a:highlight>
                  <a:srgbClr val="E0EFD4"/>
                </a:highlight>
              </a:rPr>
              <a:t>академічна</a:t>
            </a:r>
            <a:r>
              <a:rPr lang="ru-RU" sz="2800" dirty="0">
                <a:highlight>
                  <a:srgbClr val="E0EFD4"/>
                </a:highlight>
              </a:rPr>
              <a:t> </a:t>
            </a:r>
            <a:r>
              <a:rPr lang="ru-RU" sz="2800" dirty="0" err="1">
                <a:highlight>
                  <a:srgbClr val="E0EFD4"/>
                </a:highlight>
              </a:rPr>
              <a:t>мобільність</a:t>
            </a:r>
            <a:r>
              <a:rPr lang="ru-RU" sz="2800" dirty="0">
                <a:highlight>
                  <a:srgbClr val="E0EFD4"/>
                </a:highlight>
              </a:rPr>
              <a:t> і </a:t>
            </a:r>
            <a:r>
              <a:rPr lang="ru-RU" sz="2800" dirty="0" err="1">
                <a:highlight>
                  <a:srgbClr val="E0EFD4"/>
                </a:highlight>
              </a:rPr>
              <a:t>гнучкість</a:t>
            </a:r>
            <a:r>
              <a:rPr lang="ru-RU" sz="2800" dirty="0">
                <a:highlight>
                  <a:srgbClr val="E0EFD4"/>
                </a:highlight>
              </a:rPr>
              <a:t> у </a:t>
            </a:r>
            <a:r>
              <a:rPr lang="ru-RU" sz="2800" dirty="0" err="1">
                <a:highlight>
                  <a:srgbClr val="E0EFD4"/>
                </a:highlight>
              </a:rPr>
              <a:t>підготовці</a:t>
            </a:r>
            <a:r>
              <a:rPr lang="ru-RU" sz="2800" dirty="0">
                <a:highlight>
                  <a:srgbClr val="E0EFD4"/>
                </a:highlight>
              </a:rPr>
              <a:t> студента </a:t>
            </a:r>
            <a:r>
              <a:rPr lang="ru-RU" sz="2800" dirty="0" err="1">
                <a:highlight>
                  <a:srgbClr val="E0EFD4"/>
                </a:highlight>
              </a:rPr>
              <a:t>неможлива</a:t>
            </a:r>
            <a:r>
              <a:rPr lang="ru-RU" sz="2800" dirty="0">
                <a:highlight>
                  <a:srgbClr val="E0EFD4"/>
                </a:highlight>
              </a:rPr>
              <a:t>.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ru-RU" sz="2800" dirty="0">
                <a:highlight>
                  <a:srgbClr val="BCE4E5"/>
                </a:highlight>
              </a:rPr>
              <a:t>Друга </a:t>
            </a:r>
            <a:r>
              <a:rPr lang="ru-RU" sz="2800" dirty="0" err="1">
                <a:highlight>
                  <a:srgbClr val="BCE4E5"/>
                </a:highlight>
              </a:rPr>
              <a:t>функція</a:t>
            </a:r>
            <a:r>
              <a:rPr lang="ru-RU" sz="2800" dirty="0">
                <a:highlight>
                  <a:srgbClr val="BCE4E5"/>
                </a:highlight>
              </a:rPr>
              <a:t> – </a:t>
            </a:r>
            <a:r>
              <a:rPr lang="ru-RU" sz="2800" dirty="0" err="1">
                <a:highlight>
                  <a:srgbClr val="BCE4E5"/>
                </a:highlight>
              </a:rPr>
              <a:t>нагромаджувальна</a:t>
            </a:r>
            <a:r>
              <a:rPr lang="ru-RU" sz="2800" dirty="0">
                <a:highlight>
                  <a:srgbClr val="BCE4E5"/>
                </a:highlight>
              </a:rPr>
              <a:t>. Студент </a:t>
            </a:r>
            <a:r>
              <a:rPr lang="ru-RU" sz="2800" dirty="0" err="1">
                <a:highlight>
                  <a:srgbClr val="BCE4E5"/>
                </a:highlight>
              </a:rPr>
              <a:t>може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отримувати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освіту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частинами</a:t>
            </a:r>
            <a:r>
              <a:rPr lang="ru-RU" sz="2800" dirty="0">
                <a:highlight>
                  <a:srgbClr val="BCE4E5"/>
                </a:highlight>
              </a:rPr>
              <a:t>, з </a:t>
            </a:r>
            <a:r>
              <a:rPr lang="ru-RU" sz="2800" dirty="0" err="1">
                <a:highlight>
                  <a:srgbClr val="BCE4E5"/>
                </a:highlight>
              </a:rPr>
              <a:t>розривом</a:t>
            </a:r>
            <a:r>
              <a:rPr lang="ru-RU" sz="2800" dirty="0">
                <a:highlight>
                  <a:srgbClr val="BCE4E5"/>
                </a:highlight>
              </a:rPr>
              <a:t> у </a:t>
            </a:r>
            <a:r>
              <a:rPr lang="ru-RU" sz="2800" dirty="0" err="1">
                <a:highlight>
                  <a:srgbClr val="BCE4E5"/>
                </a:highlight>
              </a:rPr>
              <a:t>часі</a:t>
            </a:r>
            <a:r>
              <a:rPr lang="ru-RU" sz="2800" dirty="0">
                <a:highlight>
                  <a:srgbClr val="BCE4E5"/>
                </a:highlight>
              </a:rPr>
              <a:t>. </a:t>
            </a:r>
            <a:r>
              <a:rPr lang="ru-RU" sz="2800" dirty="0" err="1">
                <a:highlight>
                  <a:srgbClr val="BCE4E5"/>
                </a:highlight>
              </a:rPr>
              <a:t>Залікові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одиниці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накопичуються</a:t>
            </a:r>
            <a:r>
              <a:rPr lang="ru-RU" sz="2800" dirty="0">
                <a:highlight>
                  <a:srgbClr val="BCE4E5"/>
                </a:highlight>
              </a:rPr>
              <a:t>, доки </a:t>
            </a:r>
            <a:r>
              <a:rPr lang="ru-RU" sz="2800" dirty="0" err="1">
                <a:highlight>
                  <a:srgbClr val="BCE4E5"/>
                </a:highlight>
              </a:rPr>
              <a:t>він</a:t>
            </a:r>
            <a:r>
              <a:rPr lang="ru-RU" sz="2800" dirty="0">
                <a:highlight>
                  <a:srgbClr val="BCE4E5"/>
                </a:highlight>
              </a:rPr>
              <a:t> не </a:t>
            </a:r>
            <a:r>
              <a:rPr lang="ru-RU" sz="2800" dirty="0" err="1">
                <a:highlight>
                  <a:srgbClr val="BCE4E5"/>
                </a:highlight>
              </a:rPr>
              <a:t>набере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необхідну</a:t>
            </a:r>
            <a:r>
              <a:rPr lang="ru-RU" sz="2800" dirty="0">
                <a:highlight>
                  <a:srgbClr val="BCE4E5"/>
                </a:highlight>
              </a:rPr>
              <a:t> суму для </a:t>
            </a:r>
            <a:r>
              <a:rPr lang="ru-RU" sz="2800" dirty="0" err="1">
                <a:highlight>
                  <a:srgbClr val="BCE4E5"/>
                </a:highlight>
              </a:rPr>
              <a:t>отримання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відповідного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освітньо-кваліфікаційного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рівня</a:t>
            </a:r>
            <a:r>
              <a:rPr lang="ru-RU" sz="2800" dirty="0">
                <a:highlight>
                  <a:srgbClr val="BCE4E5"/>
                </a:highlight>
              </a:rPr>
              <a:t> (бакалавра</a:t>
            </a:r>
            <a:r>
              <a:rPr lang="ru-RU" sz="2800" dirty="0" smtClean="0">
                <a:highlight>
                  <a:srgbClr val="BCE4E5"/>
                </a:highlight>
              </a:rPr>
              <a:t>, </a:t>
            </a:r>
            <a:r>
              <a:rPr lang="ru-RU" sz="2800" dirty="0" err="1">
                <a:highlight>
                  <a:srgbClr val="BCE4E5"/>
                </a:highlight>
              </a:rPr>
              <a:t>магістра</a:t>
            </a:r>
            <a:r>
              <a:rPr lang="ru-RU" sz="2800" dirty="0">
                <a:highlight>
                  <a:srgbClr val="BCE4E5"/>
                </a:highlight>
              </a:rPr>
              <a:t>). </a:t>
            </a:r>
            <a:r>
              <a:rPr lang="ru-RU" sz="2800" dirty="0" err="1">
                <a:highlight>
                  <a:srgbClr val="BCE4E5"/>
                </a:highlight>
              </a:rPr>
              <a:t>Зрозуміло</a:t>
            </a:r>
            <a:r>
              <a:rPr lang="ru-RU" sz="2800" dirty="0">
                <a:highlight>
                  <a:srgbClr val="BCE4E5"/>
                </a:highlight>
              </a:rPr>
              <a:t>, </a:t>
            </a:r>
            <a:r>
              <a:rPr lang="ru-RU" sz="2800" dirty="0" err="1">
                <a:highlight>
                  <a:srgbClr val="BCE4E5"/>
                </a:highlight>
              </a:rPr>
              <a:t>можливість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перезарахування</a:t>
            </a:r>
            <a:r>
              <a:rPr lang="ru-RU" sz="2800" dirty="0">
                <a:highlight>
                  <a:srgbClr val="BCE4E5"/>
                </a:highlight>
              </a:rPr>
              <a:t> та </a:t>
            </a:r>
            <a:r>
              <a:rPr lang="ru-RU" sz="2800" dirty="0" err="1">
                <a:highlight>
                  <a:srgbClr val="BCE4E5"/>
                </a:highlight>
              </a:rPr>
              <a:t>накопичення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кредитів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обумовлена</a:t>
            </a:r>
            <a:r>
              <a:rPr lang="ru-RU" sz="2800" dirty="0">
                <a:highlight>
                  <a:srgbClr val="BCE4E5"/>
                </a:highlight>
              </a:rPr>
              <a:t> договорами </a:t>
            </a:r>
            <a:r>
              <a:rPr lang="ru-RU" sz="2800" dirty="0" err="1">
                <a:highlight>
                  <a:srgbClr val="BCE4E5"/>
                </a:highlight>
              </a:rPr>
              <a:t>між</a:t>
            </a:r>
            <a:r>
              <a:rPr lang="ru-RU" sz="2800" dirty="0">
                <a:highlight>
                  <a:srgbClr val="BCE4E5"/>
                </a:highlight>
              </a:rPr>
              <a:t> ЗВО, </a:t>
            </a:r>
            <a:r>
              <a:rPr lang="ru-RU" sz="2800" dirty="0" err="1">
                <a:highlight>
                  <a:srgbClr val="BCE4E5"/>
                </a:highlight>
              </a:rPr>
              <a:t>подібністю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їх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навчальних</a:t>
            </a:r>
            <a:r>
              <a:rPr lang="ru-RU" sz="2800" dirty="0">
                <a:highlight>
                  <a:srgbClr val="BCE4E5"/>
                </a:highlight>
              </a:rPr>
              <a:t> </a:t>
            </a:r>
            <a:r>
              <a:rPr lang="ru-RU" sz="2800" dirty="0" err="1">
                <a:highlight>
                  <a:srgbClr val="BCE4E5"/>
                </a:highlight>
              </a:rPr>
              <a:t>програм</a:t>
            </a:r>
            <a:r>
              <a:rPr lang="ru-RU" sz="2800" dirty="0">
                <a:highlight>
                  <a:srgbClr val="BCE4E5"/>
                </a:highlight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25442"/>
            <a:ext cx="9604434" cy="1349383"/>
          </a:xfrm>
        </p:spPr>
        <p:txBody>
          <a:bodyPr>
            <a:noAutofit/>
          </a:bodyPr>
          <a:lstStyle/>
          <a:p>
            <a:pPr algn="ctr"/>
            <a:r>
              <a:rPr lang="ru-RU" sz="4850" dirty="0"/>
              <a:t>5</a:t>
            </a:r>
            <a:r>
              <a:rPr lang="ru-RU" sz="4850" dirty="0" smtClean="0"/>
              <a:t>. </a:t>
            </a:r>
            <a:r>
              <a:rPr lang="ru-RU" sz="4850" dirty="0" err="1"/>
              <a:t>Вимоги</a:t>
            </a:r>
            <a:r>
              <a:rPr lang="ru-RU" sz="4850" dirty="0"/>
              <a:t> до </a:t>
            </a:r>
            <a:r>
              <a:rPr lang="ru-RU" sz="4850" dirty="0" err="1"/>
              <a:t>викладача</a:t>
            </a:r>
            <a:r>
              <a:rPr lang="ru-RU" sz="4850" dirty="0"/>
              <a:t> ЗВО  </a:t>
            </a:r>
            <a:br>
              <a:rPr lang="ru-RU" sz="4850" dirty="0"/>
            </a:br>
            <a:endParaRPr lang="ru-RU" sz="485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9" y="1319197"/>
            <a:ext cx="9048805" cy="579441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uk-UA" sz="68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 обов’язки: </a:t>
            </a:r>
            <a:endParaRPr lang="ru-RU" sz="683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68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 навчальних курсів, їх методологічне та методичне забезпечення, вибір засобів інформаційної (аудіо, відео, комп’ютерної, телекомунікаційної та ін.) підтримки; </a:t>
            </a:r>
            <a:endParaRPr lang="ru-RU" sz="683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68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авторська участь у підготовці навчальної літератури та навчально-методичних посібників; </a:t>
            </a:r>
            <a:endParaRPr lang="ru-RU" sz="683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68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 лекцій, проведення навчальних занять; </a:t>
            </a:r>
            <a:endParaRPr lang="ru-RU" sz="683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68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організаційно-методичне забезпечення практики студентів та участь у її проведенні; </a:t>
            </a:r>
            <a:endParaRPr lang="ru-RU" sz="683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68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пошук і розробка нових педагогічних методів та освітніх технологій підвищеної ефективності; </a:t>
            </a:r>
            <a:endParaRPr lang="ru-RU" sz="683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14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25442"/>
            <a:ext cx="9604434" cy="793755"/>
          </a:xfrm>
        </p:spPr>
        <p:txBody>
          <a:bodyPr>
            <a:noAutofit/>
          </a:bodyPr>
          <a:lstStyle/>
          <a:p>
            <a:pPr algn="ctr"/>
            <a:r>
              <a:rPr lang="ru-RU" sz="3527" dirty="0"/>
              <a:t/>
            </a:r>
            <a:br>
              <a:rPr lang="ru-RU" sz="3527" dirty="0"/>
            </a:br>
            <a:r>
              <a:rPr lang="ru-RU" sz="3527" dirty="0"/>
              <a:t/>
            </a:r>
            <a:br>
              <a:rPr lang="ru-RU" sz="3527" dirty="0"/>
            </a:br>
            <a:r>
              <a:rPr lang="ru-RU" sz="3527" dirty="0"/>
              <a:t/>
            </a:r>
            <a:br>
              <a:rPr lang="ru-RU" sz="3527" dirty="0"/>
            </a:br>
            <a:r>
              <a:rPr lang="ru-RU" sz="3527" dirty="0"/>
              <a:t/>
            </a:r>
            <a:br>
              <a:rPr lang="ru-RU" sz="3527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3968" dirty="0" err="1">
                <a:solidFill>
                  <a:schemeClr val="tx1"/>
                </a:solidFill>
              </a:rPr>
              <a:t>Функціональні</a:t>
            </a:r>
            <a:r>
              <a:rPr lang="ru-RU" sz="3968" dirty="0">
                <a:solidFill>
                  <a:schemeClr val="tx1"/>
                </a:solidFill>
              </a:rPr>
              <a:t> </a:t>
            </a:r>
            <a:r>
              <a:rPr lang="ru-RU" sz="3968" dirty="0" err="1">
                <a:solidFill>
                  <a:schemeClr val="tx1"/>
                </a:solidFill>
              </a:rPr>
              <a:t>обов</a:t>
            </a:r>
            <a:r>
              <a:rPr lang="en-US" sz="3968" dirty="0">
                <a:solidFill>
                  <a:schemeClr val="tx1"/>
                </a:solidFill>
              </a:rPr>
              <a:t>’</a:t>
            </a:r>
            <a:r>
              <a:rPr lang="uk-UA" sz="3968" dirty="0" err="1">
                <a:solidFill>
                  <a:schemeClr val="tx1"/>
                </a:solidFill>
              </a:rPr>
              <a:t>язки</a:t>
            </a:r>
            <a:endParaRPr lang="ru-RU" sz="3968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2162" y="1557323"/>
            <a:ext cx="8413801" cy="4745377"/>
          </a:xfrm>
        </p:spPr>
        <p:txBody>
          <a:bodyPr>
            <a:normAutofit fontScale="85000" lnSpcReduction="20000"/>
          </a:bodyPr>
          <a:lstStyle/>
          <a:p>
            <a:pPr lvl="0" algn="just" fontAlgn="base"/>
            <a:r>
              <a:rPr lang="uk-UA" sz="308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консультативна й інша індивідуальна робота зі студентами, керівництво написанням курсових,  магістерських робіт; </a:t>
            </a:r>
            <a:endParaRPr lang="ru-RU" sz="308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308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планування, організація та виконання наукових досліджень і конкретних практичних розробок; </a:t>
            </a:r>
            <a:endParaRPr lang="ru-RU" sz="308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308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 наукових статей, монографій, науково-популярних та інших матеріалів; </a:t>
            </a:r>
            <a:endParaRPr lang="ru-RU" sz="308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308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виховних функцій у процесі групової та індивідуальної роботи зі студентами, під час неформального спілкування з ними; </a:t>
            </a:r>
            <a:endParaRPr lang="ru-RU" sz="308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308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неперервний особистісний і професійний розвиток, підвищення наукової та педагогічної компетентності й кваліфікації. </a:t>
            </a:r>
            <a:endParaRPr lang="ru-RU" sz="308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51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25442"/>
            <a:ext cx="9604434" cy="793755"/>
          </a:xfrm>
        </p:spPr>
        <p:txBody>
          <a:bodyPr>
            <a:noAutofit/>
          </a:bodyPr>
          <a:lstStyle/>
          <a:p>
            <a:pPr algn="ctr"/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 err="1"/>
              <a:t>Уміння</a:t>
            </a:r>
            <a:r>
              <a:rPr lang="ru-RU" sz="4850" dirty="0"/>
              <a:t> </a:t>
            </a:r>
            <a:r>
              <a:rPr lang="ru-RU" sz="4850" dirty="0" err="1"/>
              <a:t>викладача</a:t>
            </a:r>
            <a:endParaRPr lang="ru-RU" sz="485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9" y="1329259"/>
            <a:ext cx="9048805" cy="539753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b="1" i="1" dirty="0" err="1"/>
              <a:t>Конструктивно</a:t>
            </a:r>
            <a:r>
              <a:rPr lang="uk-UA" b="1" i="1" dirty="0"/>
              <a:t>-проектувальні уміння</a:t>
            </a:r>
            <a:r>
              <a:rPr lang="uk-UA" b="1" dirty="0"/>
              <a:t>:  </a:t>
            </a:r>
            <a:endParaRPr lang="ru-RU" b="1" dirty="0"/>
          </a:p>
          <a:p>
            <a:pPr lvl="0" algn="just" fontAlgn="base"/>
            <a:r>
              <a:rPr lang="uk-UA" dirty="0"/>
              <a:t>розробляти навчальний курс, відбирати для цього матеріал, який слід засвоїти студентам, систематизувати його в робочих навчальних програмах, посібниках;  </a:t>
            </a:r>
            <a:endParaRPr lang="ru-RU" dirty="0"/>
          </a:p>
          <a:p>
            <a:pPr lvl="0" algn="just" fontAlgn="base"/>
            <a:r>
              <a:rPr lang="uk-UA" dirty="0"/>
              <a:t>визначати мету і завдання навчального процесу, навчальних занять, планувати їх проведення;  </a:t>
            </a:r>
            <a:endParaRPr lang="ru-RU" dirty="0"/>
          </a:p>
          <a:p>
            <a:pPr lvl="0" algn="just" fontAlgn="base"/>
            <a:r>
              <a:rPr lang="uk-UA" dirty="0"/>
              <a:t>розробляти критерії оцінки знань та умінь студентів; </a:t>
            </a:r>
            <a:endParaRPr lang="ru-RU" dirty="0"/>
          </a:p>
          <a:p>
            <a:pPr lvl="0" algn="just" fontAlgn="base"/>
            <a:r>
              <a:rPr lang="uk-UA" dirty="0"/>
              <a:t>проектувати діяльність студентів із засвоєння навчального матеріалу;  </a:t>
            </a:r>
            <a:endParaRPr lang="ru-RU" dirty="0"/>
          </a:p>
          <a:p>
            <a:pPr lvl="0" algn="just" fontAlgn="base"/>
            <a:r>
              <a:rPr lang="uk-UA" dirty="0"/>
              <a:t>підбирати адекватні засоби, методи та методичні прийоми, способи організації і форми навчальної роботи;  </a:t>
            </a:r>
            <a:endParaRPr lang="ru-RU" dirty="0"/>
          </a:p>
          <a:p>
            <a:pPr lvl="0" algn="just" fontAlgn="base"/>
            <a:r>
              <a:rPr lang="uk-UA" dirty="0"/>
              <a:t>проектувати власну майбутню діяльність і поведінку у взаємодії з студентами під час занять. </a:t>
            </a:r>
            <a:endParaRPr lang="ru-RU" dirty="0"/>
          </a:p>
          <a:p>
            <a:pPr algn="just"/>
            <a:r>
              <a:rPr lang="uk-UA" b="1" i="1" dirty="0"/>
              <a:t>Методичні</a:t>
            </a:r>
            <a:r>
              <a:rPr lang="uk-UA" b="1" dirty="0"/>
              <a:t> </a:t>
            </a:r>
            <a:r>
              <a:rPr lang="uk-UA" b="1" i="1" dirty="0"/>
              <a:t>уміння</a:t>
            </a:r>
            <a:r>
              <a:rPr lang="uk-UA" b="1" dirty="0"/>
              <a:t>: </a:t>
            </a:r>
            <a:endParaRPr lang="ru-RU" b="1" dirty="0"/>
          </a:p>
          <a:p>
            <a:pPr lvl="0" algn="just" fontAlgn="base"/>
            <a:r>
              <a:rPr lang="uk-UA" dirty="0"/>
              <a:t>визначати оптимальні засоби й ефективні методи навчання; </a:t>
            </a:r>
            <a:endParaRPr lang="ru-RU" dirty="0"/>
          </a:p>
          <a:p>
            <a:pPr lvl="0" algn="just" fontAlgn="base"/>
            <a:r>
              <a:rPr lang="uk-UA" dirty="0"/>
              <a:t>доступно пояснювати навчальний матеріал, щоб забезпечити його розуміння та засвоєння студентами; </a:t>
            </a:r>
            <a:endParaRPr lang="ru-RU" dirty="0"/>
          </a:p>
          <a:p>
            <a:pPr lvl="0" algn="just" fontAlgn="base"/>
            <a:r>
              <a:rPr lang="uk-UA" dirty="0"/>
              <a:t>мотивувати студентів до засвоєння навчального матеріалу; </a:t>
            </a:r>
            <a:endParaRPr lang="ru-RU" dirty="0"/>
          </a:p>
          <a:p>
            <a:pPr lvl="0" algn="just" fontAlgn="base"/>
            <a:r>
              <a:rPr lang="uk-UA" dirty="0"/>
              <a:t>– допомагати їм виконувати заплановане. 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4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6493" y="1049539"/>
            <a:ext cx="8417170" cy="518295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21311" marR="0" lvl="0" indent="450213" algn="ctr" defTabSz="914400" rtl="0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2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Calibri" pitchFamily="34"/>
              </a:rPr>
              <a:t>План</a:t>
            </a:r>
          </a:p>
          <a:p>
            <a:pPr marL="321311" marR="0" lvl="0" indent="45720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1.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Основні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форми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здобуття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освіти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та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форми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організації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освітнього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процесу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у ЗВ</a:t>
            </a:r>
            <a:r>
              <a:rPr lang="uk-UA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О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.  </a:t>
            </a:r>
            <a:endParaRPr lang="ru-RU" sz="2000" b="0" i="0" u="none" strike="noStrike" kern="1200" cap="none" spc="0" baseline="0" dirty="0">
              <a:solidFill>
                <a:srgbClr val="000000"/>
              </a:solidFill>
              <a:uFillTx/>
              <a:latin typeface="Times New Roman" panose="02020603050405020304" pitchFamily="18" charset="0"/>
              <a:ea typeface="Times New Roman" pitchFamily="18"/>
              <a:cs typeface="Times New Roman" panose="02020603050405020304" pitchFamily="18" charset="0"/>
            </a:endParaRPr>
          </a:p>
          <a:p>
            <a:pPr marL="321311" marR="0" lvl="0" indent="45720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2.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Різноманітність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видів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навчальних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занять. </a:t>
            </a:r>
            <a:endParaRPr lang="ru-RU" sz="2000" b="0" i="0" u="none" strike="noStrike" kern="1200" cap="none" spc="0" baseline="0" dirty="0">
              <a:solidFill>
                <a:srgbClr val="000000"/>
              </a:solidFill>
              <a:uFillTx/>
              <a:latin typeface="Times New Roman" panose="02020603050405020304" pitchFamily="18" charset="0"/>
              <a:ea typeface="Times New Roman" pitchFamily="18"/>
              <a:cs typeface="Times New Roman" panose="02020603050405020304" pitchFamily="18" charset="0"/>
            </a:endParaRPr>
          </a:p>
          <a:p>
            <a:pPr marL="321311" marR="0" lvl="0" indent="45720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3.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Особливості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предметно-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курсової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системи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навчання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її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відмінність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від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інших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систем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навчання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. </a:t>
            </a:r>
            <a:endParaRPr lang="ru-RU" sz="2000" b="0" i="0" u="none" strike="noStrike" kern="1200" cap="none" spc="0" baseline="0" dirty="0">
              <a:solidFill>
                <a:srgbClr val="000000"/>
              </a:solidFill>
              <a:uFillTx/>
              <a:latin typeface="Times New Roman" panose="02020603050405020304" pitchFamily="18" charset="0"/>
              <a:ea typeface="Times New Roman" pitchFamily="18"/>
              <a:cs typeface="Times New Roman" panose="02020603050405020304" pitchFamily="18" charset="0"/>
            </a:endParaRPr>
          </a:p>
          <a:p>
            <a:pPr marL="321311" marR="0" lvl="0" indent="45720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uk-UA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4. 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Кредитно-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модульна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система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організації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навчального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процесу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у </a:t>
            </a:r>
            <a:r>
              <a:rPr lang="ru-RU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сучасному</a:t>
            </a:r>
            <a:r>
              <a:rPr lang="ru-RU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 </a:t>
            </a:r>
            <a:r>
              <a:rPr lang="uk-UA" sz="20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ЗВО</a:t>
            </a:r>
            <a:r>
              <a:rPr lang="ru-RU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Calibri" pitchFamily="34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ЗВО. </a:t>
            </a:r>
          </a:p>
          <a:p>
            <a:pPr indent="457200"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Студент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0" i="0" u="none" strike="noStrike" kern="1200" cap="none" spc="0" baseline="0" dirty="0">
              <a:solidFill>
                <a:srgbClr val="000000"/>
              </a:solidFill>
              <a:uFillTx/>
              <a:latin typeface="Times New Roman" panose="02020603050405020304" pitchFamily="18" charset="0"/>
              <a:ea typeface="Times New Roman" pitchFamily="1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25442"/>
            <a:ext cx="9604434" cy="714379"/>
          </a:xfrm>
        </p:spPr>
        <p:txBody>
          <a:bodyPr>
            <a:noAutofit/>
          </a:bodyPr>
          <a:lstStyle/>
          <a:p>
            <a:pPr algn="ctr"/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 err="1"/>
              <a:t>Уміння</a:t>
            </a:r>
            <a:r>
              <a:rPr lang="ru-RU" sz="4850" dirty="0"/>
              <a:t> </a:t>
            </a:r>
            <a:r>
              <a:rPr lang="ru-RU" sz="4850" dirty="0" err="1"/>
              <a:t>викладача</a:t>
            </a:r>
            <a:endParaRPr lang="ru-RU" sz="485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9" y="1557324"/>
            <a:ext cx="9048805" cy="5476908"/>
          </a:xfrm>
        </p:spPr>
        <p:txBody>
          <a:bodyPr>
            <a:noAutofit/>
          </a:bodyPr>
          <a:lstStyle/>
          <a:p>
            <a:pPr algn="just"/>
            <a:r>
              <a:rPr lang="uk-UA" sz="1984" i="1" dirty="0"/>
              <a:t>Організаторські уміння</a:t>
            </a:r>
            <a:r>
              <a:rPr lang="uk-UA" sz="1984" dirty="0"/>
              <a:t>:  </a:t>
            </a:r>
            <a:endParaRPr lang="ru-RU" sz="1984" dirty="0"/>
          </a:p>
          <a:p>
            <a:pPr lvl="0" algn="just" fontAlgn="base"/>
            <a:r>
              <a:rPr lang="uk-UA" sz="1984" dirty="0"/>
              <a:t>забезпечувати різноманітні види навчальної діяльності студентів;  </a:t>
            </a:r>
            <a:endParaRPr lang="ru-RU" sz="1984" dirty="0"/>
          </a:p>
          <a:p>
            <a:pPr lvl="0" algn="just" fontAlgn="base"/>
            <a:r>
              <a:rPr lang="uk-UA" sz="1984" dirty="0"/>
              <a:t>організовувати роботу академічної групи для вирішення навчальних завдань;  </a:t>
            </a:r>
            <a:endParaRPr lang="ru-RU" sz="1984" dirty="0"/>
          </a:p>
          <a:p>
            <a:pPr lvl="0" algn="just" fontAlgn="base"/>
            <a:r>
              <a:rPr lang="uk-UA" sz="1984" dirty="0"/>
              <a:t>керувати діяльністю студентів, контролювати й оцінювати її з метою корекції; </a:t>
            </a:r>
            <a:endParaRPr lang="ru-RU" sz="1984" dirty="0"/>
          </a:p>
          <a:p>
            <a:pPr lvl="0" algn="just" fontAlgn="base"/>
            <a:r>
              <a:rPr lang="uk-UA" sz="1984" dirty="0"/>
              <a:t>здійснювати матеріально-технічне забезпечення педагогічного процесу;  </a:t>
            </a:r>
            <a:endParaRPr lang="ru-RU" sz="1984" dirty="0"/>
          </a:p>
          <a:p>
            <a:pPr lvl="0" algn="just" fontAlgn="base"/>
            <a:r>
              <a:rPr lang="uk-UA" sz="1984" dirty="0"/>
              <a:t>організовувати власну діяльність і поведінку під час безпосередньої взаємодії зі студентами у ході занять і виконання завдань самостійної праці (розподіл робочого часу, інструктування, контроль, дозування навантаження тощо).  </a:t>
            </a:r>
            <a:endParaRPr lang="ru-RU" sz="1984" dirty="0"/>
          </a:p>
          <a:p>
            <a:pPr algn="just"/>
            <a:r>
              <a:rPr lang="uk-UA" sz="1984" i="1" dirty="0"/>
              <a:t>Комунікативні уміння</a:t>
            </a:r>
            <a:r>
              <a:rPr lang="uk-UA" sz="1984" dirty="0"/>
              <a:t>:  </a:t>
            </a:r>
            <a:endParaRPr lang="ru-RU" sz="1984" dirty="0"/>
          </a:p>
          <a:p>
            <a:pPr lvl="0" algn="just" fontAlgn="base"/>
            <a:r>
              <a:rPr lang="uk-UA" sz="1984" dirty="0"/>
              <a:t>встановлювати ділові та неформальні особисті стосунки з окремими студентами;  </a:t>
            </a:r>
            <a:endParaRPr lang="ru-RU" sz="1984" dirty="0"/>
          </a:p>
          <a:p>
            <a:pPr lvl="0" algn="just" fontAlgn="base"/>
            <a:r>
              <a:rPr lang="uk-UA" sz="1984" dirty="0"/>
              <a:t>здійснювати ділове спілкування з іншими викладачами кафедри; </a:t>
            </a:r>
            <a:endParaRPr lang="ru-RU" sz="1984" dirty="0"/>
          </a:p>
          <a:p>
            <a:pPr lvl="0" algn="just" fontAlgn="base"/>
            <a:r>
              <a:rPr lang="uk-UA" sz="1984" dirty="0"/>
              <a:t>налагоджувати контакти з педагогами, закладами освіти, державними установами.  </a:t>
            </a:r>
            <a:endParaRPr lang="ru-RU" sz="1984" dirty="0"/>
          </a:p>
          <a:p>
            <a:pPr algn="just"/>
            <a:endParaRPr lang="ru-RU" sz="1984" dirty="0"/>
          </a:p>
        </p:txBody>
      </p:sp>
    </p:spTree>
    <p:extLst>
      <p:ext uri="{BB962C8B-B14F-4D97-AF65-F5344CB8AC3E}">
        <p14:creationId xmlns:p14="http://schemas.microsoft.com/office/powerpoint/2010/main" val="246220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25442"/>
            <a:ext cx="9604434" cy="1349383"/>
          </a:xfrm>
        </p:spPr>
        <p:txBody>
          <a:bodyPr>
            <a:noAutofit/>
          </a:bodyPr>
          <a:lstStyle/>
          <a:p>
            <a:pPr algn="ctr"/>
            <a:r>
              <a:rPr lang="ru-RU" sz="4850" dirty="0" err="1"/>
              <a:t>Уміння</a:t>
            </a:r>
            <a:r>
              <a:rPr lang="ru-RU" sz="4850" dirty="0"/>
              <a:t> </a:t>
            </a:r>
            <a:r>
              <a:rPr lang="ru-RU" sz="4850" dirty="0" err="1"/>
              <a:t>викладача</a:t>
            </a:r>
            <a:r>
              <a:rPr lang="ru-RU" sz="4850" dirty="0"/>
              <a:t/>
            </a:r>
            <a:br>
              <a:rPr lang="ru-RU" sz="4850" dirty="0"/>
            </a:br>
            <a:endParaRPr lang="ru-RU" sz="485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5285" y="1557323"/>
            <a:ext cx="8810679" cy="4745377"/>
          </a:xfrm>
        </p:spPr>
        <p:txBody>
          <a:bodyPr>
            <a:normAutofit/>
          </a:bodyPr>
          <a:lstStyle/>
          <a:p>
            <a:pPr algn="just"/>
            <a:r>
              <a:rPr lang="uk-UA" i="1" dirty="0"/>
              <a:t>Гностичні уміння</a:t>
            </a:r>
            <a:r>
              <a:rPr lang="uk-UA" dirty="0"/>
              <a:t>:  </a:t>
            </a:r>
            <a:endParaRPr lang="ru-RU" dirty="0"/>
          </a:p>
          <a:p>
            <a:pPr lvl="0" algn="just" fontAlgn="base"/>
            <a:r>
              <a:rPr lang="uk-UA" dirty="0"/>
              <a:t>аналізувати </a:t>
            </a:r>
            <a:r>
              <a:rPr lang="uk-UA" dirty="0" smtClean="0"/>
              <a:t>педагогічну </a:t>
            </a:r>
            <a:r>
              <a:rPr lang="uk-UA" dirty="0"/>
              <a:t>літературу, нормативні документи, навчальні плани, програми, методичні та дидактичні матеріали тощо; </a:t>
            </a:r>
            <a:endParaRPr lang="ru-RU" dirty="0"/>
          </a:p>
          <a:p>
            <a:pPr lvl="0" algn="just" fontAlgn="base"/>
            <a:r>
              <a:rPr lang="uk-UA" dirty="0"/>
              <a:t>пізнання змісту і способів впливу на студентів на основі розуміння їх внутрішнього стану;  </a:t>
            </a:r>
            <a:endParaRPr lang="ru-RU" dirty="0"/>
          </a:p>
          <a:p>
            <a:pPr lvl="0" algn="just" fontAlgn="base"/>
            <a:r>
              <a:rPr lang="uk-UA" dirty="0"/>
              <a:t>враховувати вікові й індивідуальні особливості студентів;  </a:t>
            </a:r>
            <a:endParaRPr lang="ru-RU" dirty="0"/>
          </a:p>
          <a:p>
            <a:pPr lvl="0" algn="just" fontAlgn="base"/>
            <a:r>
              <a:rPr lang="uk-UA" dirty="0"/>
              <a:t>виявляти розбіжності між запланованим і досягнутим;  </a:t>
            </a:r>
            <a:endParaRPr lang="ru-RU" dirty="0"/>
          </a:p>
          <a:p>
            <a:pPr lvl="0" algn="just" fontAlgn="base"/>
            <a:r>
              <a:rPr lang="uk-UA" dirty="0"/>
              <a:t>визначати особливості і результати власної діяльності, її недоліки та переваги. 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79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6846" y="32116"/>
            <a:ext cx="9604434" cy="890204"/>
          </a:xfrm>
        </p:spPr>
        <p:txBody>
          <a:bodyPr>
            <a:noAutofit/>
          </a:bodyPr>
          <a:lstStyle/>
          <a:p>
            <a:pPr algn="ctr"/>
            <a:r>
              <a:rPr lang="ru-RU" sz="4850" dirty="0"/>
              <a:t/>
            </a:r>
            <a:br>
              <a:rPr lang="ru-RU" sz="4850" dirty="0"/>
            </a:br>
            <a:r>
              <a:rPr lang="uk-UA" sz="3968" i="1" dirty="0"/>
              <a:t>Особистісні якості</a:t>
            </a:r>
            <a:r>
              <a:rPr lang="uk-UA" sz="3968" dirty="0"/>
              <a:t>, </a:t>
            </a:r>
            <a:r>
              <a:rPr lang="uk-UA" sz="3968" i="1" dirty="0"/>
              <a:t>риси характеру</a:t>
            </a:r>
            <a:endParaRPr lang="ru-RU" sz="3968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6846" y="922320"/>
            <a:ext cx="9009118" cy="6429414"/>
          </a:xfrm>
        </p:spPr>
        <p:txBody>
          <a:bodyPr>
            <a:noAutofit/>
          </a:bodyPr>
          <a:lstStyle/>
          <a:p>
            <a:pPr lvl="0" algn="just" fontAlgn="base"/>
            <a:r>
              <a:rPr lang="uk-UA" sz="2205" dirty="0"/>
              <a:t>зібраність;  </a:t>
            </a:r>
            <a:endParaRPr lang="ru-RU" sz="2205" dirty="0"/>
          </a:p>
          <a:p>
            <a:pPr lvl="0" algn="just" fontAlgn="base"/>
            <a:r>
              <a:rPr lang="uk-UA" sz="2205" dirty="0"/>
              <a:t>цілеспрямованість, переконливість, упевненість у собі; </a:t>
            </a:r>
            <a:endParaRPr lang="ru-RU" sz="2205" dirty="0"/>
          </a:p>
          <a:p>
            <a:pPr lvl="0" algn="just" fontAlgn="base"/>
            <a:r>
              <a:rPr lang="uk-UA" sz="2205" dirty="0"/>
              <a:t>людяність, гуманність, тактовність, толерантність, уважність;  </a:t>
            </a:r>
            <a:endParaRPr lang="ru-RU" sz="2205" dirty="0"/>
          </a:p>
          <a:p>
            <a:pPr lvl="0" algn="just" fontAlgn="base"/>
            <a:r>
              <a:rPr lang="uk-UA" sz="2205" dirty="0"/>
              <a:t>дисциплінованість, критичність, здатність контролювати себе, здійснювати самоаналіз;  </a:t>
            </a:r>
            <a:endParaRPr lang="ru-RU" sz="2205" dirty="0"/>
          </a:p>
          <a:p>
            <a:pPr lvl="0" algn="just" fontAlgn="base"/>
            <a:r>
              <a:rPr lang="uk-UA" sz="2205" dirty="0"/>
              <a:t>емоційність; </a:t>
            </a:r>
            <a:endParaRPr lang="ru-RU" sz="2205" dirty="0"/>
          </a:p>
          <a:p>
            <a:pPr lvl="0" algn="just" fontAlgn="base"/>
            <a:r>
              <a:rPr lang="uk-UA" sz="2205" dirty="0"/>
              <a:t>вимогливість до себе, студентів та інших учасників навчального процесу; </a:t>
            </a:r>
            <a:endParaRPr lang="ru-RU" sz="2205" dirty="0"/>
          </a:p>
          <a:p>
            <a:pPr lvl="0" algn="just" fontAlgn="base"/>
            <a:r>
              <a:rPr lang="uk-UA" sz="2205" dirty="0"/>
              <a:t>педагогічна спостережливість та уважність; </a:t>
            </a:r>
            <a:endParaRPr lang="ru-RU" sz="2205" dirty="0"/>
          </a:p>
          <a:p>
            <a:pPr lvl="0" algn="just" fontAlgn="base"/>
            <a:r>
              <a:rPr lang="uk-UA" sz="2205" dirty="0"/>
              <a:t>врівноваженість, принциповість, наполегливість, самовладання і діловий тон спілкування; </a:t>
            </a:r>
            <a:endParaRPr lang="ru-RU" sz="2205" dirty="0"/>
          </a:p>
          <a:p>
            <a:pPr lvl="0" algn="just" fontAlgn="base"/>
            <a:r>
              <a:rPr lang="uk-UA" sz="2205" dirty="0"/>
              <a:t>моральність, порядність, скромність; </a:t>
            </a:r>
            <a:endParaRPr lang="ru-RU" sz="2205" dirty="0"/>
          </a:p>
          <a:p>
            <a:pPr lvl="0" algn="just" fontAlgn="base"/>
            <a:r>
              <a:rPr lang="uk-UA" sz="2205" dirty="0"/>
              <a:t>конкретне, чітке, логічне, переконливе мовлення;  </a:t>
            </a:r>
            <a:endParaRPr lang="ru-RU" sz="2205" dirty="0"/>
          </a:p>
          <a:p>
            <a:pPr lvl="0" algn="just" fontAlgn="base"/>
            <a:r>
              <a:rPr lang="uk-UA" sz="2205" dirty="0"/>
              <a:t>оптимістичність, гумор; </a:t>
            </a:r>
            <a:endParaRPr lang="ru-RU" sz="2205" dirty="0"/>
          </a:p>
          <a:p>
            <a:pPr lvl="0" algn="just"/>
            <a:r>
              <a:rPr lang="uk-UA" sz="2205" dirty="0"/>
              <a:t>охайність; </a:t>
            </a:r>
            <a:endParaRPr lang="ru-RU" sz="2205" dirty="0"/>
          </a:p>
          <a:p>
            <a:pPr algn="just"/>
            <a:r>
              <a:rPr lang="uk-UA" sz="2205" dirty="0"/>
              <a:t>активність і здоров’я.</a:t>
            </a:r>
            <a:endParaRPr lang="ru-RU" sz="2205" dirty="0"/>
          </a:p>
        </p:txBody>
      </p:sp>
    </p:spTree>
    <p:extLst>
      <p:ext uri="{BB962C8B-B14F-4D97-AF65-F5344CB8AC3E}">
        <p14:creationId xmlns:p14="http://schemas.microsoft.com/office/powerpoint/2010/main" val="397278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8407" y="604817"/>
            <a:ext cx="9604434" cy="1428759"/>
          </a:xfrm>
        </p:spPr>
        <p:txBody>
          <a:bodyPr>
            <a:noAutofit/>
          </a:bodyPr>
          <a:lstStyle/>
          <a:p>
            <a:pPr algn="ctr"/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850" dirty="0"/>
              <a:t/>
            </a:r>
            <a:br>
              <a:rPr lang="ru-RU" sz="4850" dirty="0"/>
            </a:br>
            <a:r>
              <a:rPr lang="ru-RU" sz="4409" dirty="0" smtClean="0"/>
              <a:t>6. </a:t>
            </a:r>
            <a:r>
              <a:rPr lang="ru-RU" sz="4409" dirty="0"/>
              <a:t>Студент як </a:t>
            </a:r>
            <a:r>
              <a:rPr lang="ru-RU" sz="4409" dirty="0" err="1"/>
              <a:t>об’єкт</a:t>
            </a:r>
            <a:r>
              <a:rPr lang="ru-RU" sz="4409" dirty="0"/>
              <a:t> і </a:t>
            </a:r>
            <a:r>
              <a:rPr lang="ru-RU" sz="4409" dirty="0" err="1"/>
              <a:t>суб’єкт</a:t>
            </a:r>
            <a:r>
              <a:rPr lang="ru-RU" sz="4409" dirty="0"/>
              <a:t> </a:t>
            </a:r>
            <a:r>
              <a:rPr lang="ru-RU" sz="4409" dirty="0" err="1"/>
              <a:t>навчального</a:t>
            </a:r>
            <a:r>
              <a:rPr lang="ru-RU" sz="4409" dirty="0"/>
              <a:t> </a:t>
            </a:r>
            <a:r>
              <a:rPr lang="ru-RU" sz="4409" dirty="0" err="1"/>
              <a:t>процесу</a:t>
            </a:r>
            <a:r>
              <a:rPr lang="ru-RU" sz="4409" dirty="0"/>
              <a:t>  </a:t>
            </a:r>
            <a:r>
              <a:rPr lang="ru-RU" sz="4850" dirty="0"/>
              <a:t/>
            </a:r>
            <a:br>
              <a:rPr lang="ru-RU" sz="4850" dirty="0"/>
            </a:br>
            <a:endParaRPr lang="ru-RU" sz="485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909" y="1557324"/>
            <a:ext cx="8969430" cy="5301005"/>
          </a:xfrm>
        </p:spPr>
        <p:txBody>
          <a:bodyPr/>
          <a:lstStyle/>
          <a:p>
            <a:pPr algn="just"/>
            <a:endParaRPr lang="ru-RU" dirty="0" smtClean="0"/>
          </a:p>
          <a:p>
            <a:pPr algn="just"/>
            <a:r>
              <a:rPr lang="uk-UA" dirty="0"/>
              <a:t>Студент (із латин. </a:t>
            </a:r>
            <a:r>
              <a:rPr lang="uk-UA" i="1" dirty="0" err="1"/>
              <a:t>studens</a:t>
            </a:r>
            <a:r>
              <a:rPr lang="uk-UA" dirty="0"/>
              <a:t> – що старанно працює, займається; латин. </a:t>
            </a:r>
            <a:r>
              <a:rPr lang="uk-UA" i="1" dirty="0" err="1"/>
              <a:t>studiosus</a:t>
            </a:r>
            <a:r>
              <a:rPr lang="uk-UA" dirty="0"/>
              <a:t> – що цікавиться) в «Українському педагогічному словнику» трактується як учень вищого </a:t>
            </a:r>
            <a:r>
              <a:rPr lang="uk-UA" dirty="0" smtClean="0"/>
              <a:t>закладу освіту. 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86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25442"/>
            <a:ext cx="9604434" cy="1190632"/>
          </a:xfrm>
        </p:spPr>
        <p:txBody>
          <a:bodyPr>
            <a:noAutofit/>
          </a:bodyPr>
          <a:lstStyle/>
          <a:p>
            <a:pPr algn="ctr"/>
            <a:r>
              <a:rPr lang="uk-UA" sz="4850" dirty="0"/>
              <a:t>Вчені визначають такі особливості навчальної діяльності студентів:</a:t>
            </a:r>
            <a:endParaRPr lang="ru-RU" sz="485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909" y="1716074"/>
            <a:ext cx="8969430" cy="5142255"/>
          </a:xfrm>
        </p:spPr>
        <p:txBody>
          <a:bodyPr>
            <a:normAutofit fontScale="550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uk-UA" dirty="0" smtClean="0"/>
              <a:t> </a:t>
            </a:r>
            <a:endParaRPr lang="ru-RU" dirty="0"/>
          </a:p>
          <a:p>
            <a:pPr lvl="0" algn="just" fontAlgn="base"/>
            <a:r>
              <a:rPr lang="uk-UA" sz="3527" dirty="0"/>
              <a:t>професійна спрямованість засвоєння наукової інформації, набуття практичного досвіду; </a:t>
            </a:r>
            <a:endParaRPr lang="ru-RU" sz="3527" dirty="0"/>
          </a:p>
          <a:p>
            <a:pPr lvl="0" algn="just" fontAlgn="base"/>
            <a:r>
              <a:rPr lang="uk-UA" sz="3527" dirty="0"/>
              <a:t>предметом діяльності студента є вивчення науки в її розвитку; </a:t>
            </a:r>
            <a:endParaRPr lang="ru-RU" sz="3527" dirty="0"/>
          </a:p>
          <a:p>
            <a:pPr lvl="0" algn="just"/>
            <a:r>
              <a:rPr lang="uk-UA" sz="3527" dirty="0"/>
              <a:t>у навчанні студента збільшується питома вага самостійної роботи; </a:t>
            </a:r>
            <a:endParaRPr lang="ru-RU" sz="3527" dirty="0"/>
          </a:p>
          <a:p>
            <a:pPr lvl="0" algn="just" fontAlgn="base"/>
            <a:r>
              <a:rPr lang="uk-UA" sz="3527" dirty="0"/>
              <a:t>особливі засоби діяльності (наукова література, підручники та методичні посібники, </a:t>
            </a:r>
            <a:r>
              <a:rPr lang="uk-UA" sz="3527" dirty="0" err="1"/>
              <a:t>Internet</a:t>
            </a:r>
            <a:r>
              <a:rPr lang="uk-UA" sz="3527" dirty="0"/>
              <a:t> і мультимедійні засоби, лабораторне обладнання, технічні засоби навчання, реальні та теоретичні моделі майбутньої професійної праці, спілкування з ровесниками, представниками свого фаху); </a:t>
            </a:r>
            <a:endParaRPr lang="ru-RU" sz="3527" dirty="0"/>
          </a:p>
          <a:p>
            <a:pPr lvl="0" algn="just" fontAlgn="base"/>
            <a:r>
              <a:rPr lang="uk-UA" sz="3527" dirty="0"/>
              <a:t>особливі умови праці студента (обмежений термін навчання і чіткий графік навчального процесу, своєрідність режиму роботи ЗВО зумовлена кредитно-модульною системою організації навчального процесу і т. д.); </a:t>
            </a:r>
            <a:endParaRPr lang="ru-RU" sz="3527" dirty="0"/>
          </a:p>
          <a:p>
            <a:pPr lvl="0" algn="just" fontAlgn="base"/>
            <a:r>
              <a:rPr lang="uk-UA" sz="3527" dirty="0"/>
              <a:t>складність завдань і змісту навчально-професійної діяльності може призводити до психічного перевантаження, психофізіологічного напруження, виникнення стресових ситуацій (особливо наприкінці навчального семестру). </a:t>
            </a:r>
            <a:endParaRPr lang="ru-RU" sz="3527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21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909" y="842944"/>
            <a:ext cx="8969430" cy="6015385"/>
          </a:xfrm>
        </p:spPr>
        <p:txBody>
          <a:bodyPr/>
          <a:lstStyle/>
          <a:p>
            <a:pPr algn="just"/>
            <a:r>
              <a:rPr lang="ru-RU" b="1" dirty="0"/>
              <a:t>7</a:t>
            </a:r>
            <a:r>
              <a:rPr lang="ru-RU" b="1" dirty="0" smtClean="0"/>
              <a:t>. </a:t>
            </a:r>
            <a:r>
              <a:rPr lang="ru-RU" b="1" dirty="0" err="1"/>
              <a:t>Взаємовідносини</a:t>
            </a:r>
            <a:r>
              <a:rPr lang="ru-RU" b="1" dirty="0"/>
              <a:t> </a:t>
            </a:r>
            <a:r>
              <a:rPr lang="ru-RU" b="1" dirty="0" err="1"/>
              <a:t>викладачів</a:t>
            </a:r>
            <a:r>
              <a:rPr lang="ru-RU" b="1" dirty="0"/>
              <a:t> і </a:t>
            </a:r>
            <a:r>
              <a:rPr lang="ru-RU" b="1" dirty="0" err="1"/>
              <a:t>студентів</a:t>
            </a:r>
            <a:r>
              <a:rPr lang="ru-RU" b="1" dirty="0"/>
              <a:t> </a:t>
            </a:r>
            <a:endParaRPr lang="ru-RU" b="1" dirty="0" smtClean="0"/>
          </a:p>
          <a:p>
            <a:pPr algn="just"/>
            <a:r>
              <a:rPr lang="uk-UA" dirty="0"/>
              <a:t>В</a:t>
            </a:r>
            <a:r>
              <a:rPr lang="uk-UA" dirty="0" smtClean="0"/>
              <a:t>икладачеві </a:t>
            </a:r>
            <a:r>
              <a:rPr lang="uk-UA" dirty="0"/>
              <a:t>належить керівна роль у формуванні оптимальних взаємовідносин, які будуються за умов його діяльності щодо: </a:t>
            </a:r>
            <a:endParaRPr lang="uk-UA" dirty="0" smtClean="0"/>
          </a:p>
          <a:p>
            <a:pPr marL="503972" indent="-503972" algn="just">
              <a:buFontTx/>
              <a:buChar char="-"/>
            </a:pPr>
            <a:r>
              <a:rPr lang="uk-UA" dirty="0" smtClean="0"/>
              <a:t>Створення </a:t>
            </a:r>
            <a:r>
              <a:rPr lang="uk-UA" dirty="0"/>
              <a:t>атмосфери психологічної підтримки студентів</a:t>
            </a:r>
            <a:r>
              <a:rPr lang="uk-UA" dirty="0" smtClean="0"/>
              <a:t>.</a:t>
            </a:r>
          </a:p>
          <a:p>
            <a:pPr marL="503972" indent="-503972" algn="just">
              <a:buFontTx/>
              <a:buChar char="-"/>
            </a:pPr>
            <a:r>
              <a:rPr lang="uk-UA" dirty="0"/>
              <a:t>Наявність культури педагогічного спілкування</a:t>
            </a:r>
            <a:r>
              <a:rPr lang="uk-UA" dirty="0" smtClean="0"/>
              <a:t>.</a:t>
            </a:r>
          </a:p>
          <a:p>
            <a:pPr marL="503972" indent="-503972" algn="just">
              <a:buFontTx/>
              <a:buChar char="-"/>
            </a:pPr>
            <a:r>
              <a:rPr lang="uk-UA" dirty="0"/>
              <a:t>Володіння педагогічним тактом</a:t>
            </a:r>
            <a:r>
              <a:rPr lang="uk-UA" dirty="0" smtClean="0"/>
              <a:t>.</a:t>
            </a:r>
          </a:p>
          <a:p>
            <a:pPr marL="503972" indent="-503972" algn="just">
              <a:buFontTx/>
              <a:buChar char="-"/>
            </a:pPr>
            <a:r>
              <a:rPr lang="uk-UA" dirty="0"/>
              <a:t>Ставлення викладача до критики з боку студентів</a:t>
            </a:r>
            <a:r>
              <a:rPr lang="uk-UA" dirty="0" smtClean="0"/>
              <a:t>.</a:t>
            </a:r>
          </a:p>
          <a:p>
            <a:pPr marL="503972" indent="-503972" algn="just">
              <a:buFontTx/>
              <a:buChar char="-"/>
            </a:pPr>
            <a:r>
              <a:rPr lang="uk-UA" dirty="0"/>
              <a:t>Вибір домінуючого стилю </a:t>
            </a:r>
            <a:r>
              <a:rPr lang="uk-UA" dirty="0" smtClean="0"/>
              <a:t>спілкування (авторитарний, ліберальний, </a:t>
            </a:r>
            <a:r>
              <a:rPr lang="uk-UA" u="sng" dirty="0" smtClean="0"/>
              <a:t>демократичний</a:t>
            </a:r>
            <a:r>
              <a:rPr lang="uk-UA" dirty="0" smtClean="0"/>
              <a:t>).</a:t>
            </a:r>
            <a:endParaRPr lang="ru-RU" dirty="0"/>
          </a:p>
          <a:p>
            <a:pPr algn="just"/>
            <a:endParaRPr lang="ru-RU" b="1" dirty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803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3" y="677469"/>
            <a:ext cx="8440616" cy="403187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Основними</a:t>
            </a:r>
            <a:r>
              <a:rPr lang="ru-RU" sz="32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 формами </a:t>
            </a:r>
            <a:r>
              <a:rPr lang="ru-RU" sz="32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здобуття</a:t>
            </a:r>
            <a:r>
              <a:rPr lang="ru-RU" sz="32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 </a:t>
            </a:r>
            <a:r>
              <a:rPr lang="ru-RU" sz="32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вищої</a:t>
            </a:r>
            <a:r>
              <a:rPr lang="ru-RU" sz="32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 </a:t>
            </a:r>
            <a:r>
              <a:rPr lang="ru-RU" sz="3200" b="0" i="0" u="none" strike="noStrike" kern="1200" cap="none" spc="0" baseline="0" dirty="0" err="1">
                <a:solidFill>
                  <a:srgbClr val="FF0000"/>
                </a:solidFill>
                <a:uFillTx/>
                <a:latin typeface="Calibri"/>
              </a:rPr>
              <a:t>освіти</a:t>
            </a:r>
            <a:r>
              <a:rPr lang="ru-RU" sz="32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 є: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1) </a:t>
            </a:r>
            <a:r>
              <a:rPr lang="ru-RU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Інституційна</a:t>
            </a: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- </a:t>
            </a:r>
            <a:r>
              <a:rPr lang="ru-RU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очна</a:t>
            </a: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(</a:t>
            </a:r>
            <a:r>
              <a:rPr lang="ru-RU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денна</a:t>
            </a: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ru-RU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вечірня</a:t>
            </a: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- </a:t>
            </a:r>
            <a:r>
              <a:rPr lang="ru-RU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заочна</a:t>
            </a: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- </a:t>
            </a:r>
            <a:r>
              <a:rPr lang="ru-RU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дистанційна</a:t>
            </a:r>
            <a:endParaRPr lang="ru-RU" sz="3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- </a:t>
            </a:r>
            <a:r>
              <a:rPr lang="ru-RU" sz="3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мережева</a:t>
            </a:r>
            <a:endParaRPr lang="ru-RU" sz="3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3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2) дуальна.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826599"/>
          </a:xfrm>
        </p:spPr>
        <p:txBody>
          <a:bodyPr/>
          <a:lstStyle/>
          <a:p>
            <a:pPr lvl="0"/>
            <a:r>
              <a:rPr lang="uk-UA" b="1">
                <a:solidFill>
                  <a:srgbClr val="FF0000"/>
                </a:solidFill>
              </a:rPr>
              <a:t>Інституційні форми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3" name="Подзаголовок 4"/>
          <p:cNvSpPr txBox="1">
            <a:spLocks noGrp="1"/>
          </p:cNvSpPr>
          <p:nvPr>
            <p:ph type="subTitle" idx="1"/>
          </p:nvPr>
        </p:nvSpPr>
        <p:spPr>
          <a:xfrm>
            <a:off x="375141" y="2485293"/>
            <a:ext cx="9331570" cy="3962396"/>
          </a:xfrm>
        </p:spPr>
        <p:txBody>
          <a:bodyPr anchorCtr="0"/>
          <a:lstStyle/>
          <a:p>
            <a:pPr lvl="0" algn="just"/>
            <a:r>
              <a:rPr lang="ru-RU" b="1"/>
              <a:t>Очна (денна, вечірня) форма здобуття вищої освіти </a:t>
            </a:r>
            <a:r>
              <a:rPr lang="ru-RU"/>
              <a:t>- це спосіб організації навчання здобувачів вищої освіти, що передбачає проведення навчальних занять та практичної підготовки не менше 30 тижнів упродовж навчального року.</a:t>
            </a:r>
          </a:p>
          <a:p>
            <a:pPr lvl="0" algn="just"/>
            <a:r>
              <a:rPr lang="ru-RU" b="1"/>
              <a:t>Заочна форма здобуття вищої освіти </a:t>
            </a:r>
            <a:r>
              <a:rPr lang="ru-RU"/>
              <a:t>- це спосіб організації навчання здобувачів вищої освіти шляхом поєднання навчальних занять і контрольних заходів під час короткочасних сесій та самостійного оволодіння освітньою програмою в період між ними. </a:t>
            </a:r>
          </a:p>
          <a:p>
            <a:pPr lvl="0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826599"/>
          </a:xfrm>
        </p:spPr>
        <p:txBody>
          <a:bodyPr/>
          <a:lstStyle/>
          <a:p>
            <a:pPr lvl="0"/>
            <a:r>
              <a:rPr lang="uk-UA" b="1">
                <a:solidFill>
                  <a:srgbClr val="FF0000"/>
                </a:solidFill>
              </a:rPr>
              <a:t>Інституційні форми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3" name="Подзаголовок 4"/>
          <p:cNvSpPr txBox="1">
            <a:spLocks noGrp="1"/>
          </p:cNvSpPr>
          <p:nvPr>
            <p:ph type="subTitle" idx="1"/>
          </p:nvPr>
        </p:nvSpPr>
        <p:spPr>
          <a:xfrm>
            <a:off x="375141" y="2485293"/>
            <a:ext cx="9331570" cy="3962396"/>
          </a:xfrm>
        </p:spPr>
        <p:txBody>
          <a:bodyPr anchorCtr="0"/>
          <a:lstStyle/>
          <a:p>
            <a:pPr lvl="0" algn="just"/>
            <a:r>
              <a:rPr lang="ru-RU" b="1"/>
              <a:t>Дистанційна форма здобуття освіти </a:t>
            </a:r>
            <a:r>
              <a:rPr lang="ru-RU"/>
              <a:t>- це індивідуалізований процес здобуття освіти, що відбувається в основному за опосередкованої взаємодії віддалених один від одного учасників освітнього процесу в спеціалізованому середовищі, що функціонує на основі сучасних психолого-педагогічних та інформаційно-комунікаційних технологій.</a:t>
            </a:r>
          </a:p>
          <a:p>
            <a:pPr lvl="0" algn="just"/>
            <a:r>
              <a:rPr lang="ru-RU" b="1"/>
              <a:t>Мережева форма здобуття вищої освіти </a:t>
            </a:r>
            <a:r>
              <a:rPr lang="ru-RU"/>
              <a:t>- це спосіб організації навчання здобувачів вищої освіти, завдяки якому оволодіння освітньою програмою відбувається за участю закладу вищої освіти та інших суб’єктів освітньої діяльності, що взаємодіють між собою на договірних засадах.</a:t>
            </a:r>
          </a:p>
          <a:p>
            <a:pPr lvl="0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 noGrp="1"/>
          </p:cNvSpPr>
          <p:nvPr>
            <p:ph type="ctrTitle"/>
          </p:nvPr>
        </p:nvSpPr>
        <p:spPr>
          <a:xfrm>
            <a:off x="955676" y="322261"/>
            <a:ext cx="7559673" cy="826599"/>
          </a:xfrm>
        </p:spPr>
        <p:txBody>
          <a:bodyPr/>
          <a:lstStyle/>
          <a:p>
            <a:pPr lvl="0"/>
            <a:r>
              <a:rPr lang="uk-UA" b="1">
                <a:solidFill>
                  <a:srgbClr val="FF0000"/>
                </a:solidFill>
              </a:rPr>
              <a:t>Дуальна форма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3" name="Подзаголовок 4"/>
          <p:cNvSpPr txBox="1">
            <a:spLocks noGrp="1"/>
          </p:cNvSpPr>
          <p:nvPr>
            <p:ph type="subTitle" idx="1"/>
          </p:nvPr>
        </p:nvSpPr>
        <p:spPr>
          <a:xfrm>
            <a:off x="304796" y="1148861"/>
            <a:ext cx="9331570" cy="5767751"/>
          </a:xfrm>
        </p:spPr>
        <p:txBody>
          <a:bodyPr anchorCtr="0"/>
          <a:lstStyle/>
          <a:p>
            <a:pPr lvl="0" algn="just">
              <a:spcBef>
                <a:spcPts val="0"/>
              </a:spcBef>
            </a:pPr>
            <a:r>
              <a:rPr lang="ru-RU"/>
              <a:t>Дуальна форма здобуття вищої освіти - це спосіб здобуття освіти здобувачами денної форми, що передбачає навчання на робочому місці на підприємствах, в установах та організаціях для набуття певної кваліфікації обсягом від 25 відсотків до 60 відсотків загального обсягу освітньої програми на основі договору. </a:t>
            </a:r>
          </a:p>
          <a:p>
            <a:pPr lvl="0" algn="just">
              <a:spcBef>
                <a:spcPts val="0"/>
              </a:spcBef>
            </a:pPr>
            <a:r>
              <a:rPr lang="ru-RU"/>
              <a:t>Навчання на робочому місці передбачає виконання посадових обов’язків відповідно до трудового договору.</a:t>
            </a:r>
          </a:p>
          <a:p>
            <a:pPr lvl="0" algn="just">
              <a:spcBef>
                <a:spcPts val="0"/>
              </a:spcBef>
            </a:pPr>
            <a:endParaRPr lang="ru-RU"/>
          </a:p>
          <a:p>
            <a:pPr lvl="0" algn="just">
              <a:spcBef>
                <a:spcPts val="0"/>
              </a:spcBef>
            </a:pPr>
            <a:r>
              <a:rPr lang="ru-RU" sz="2000"/>
              <a:t>Дуальна освіта здійснюється на підставі договору між закладом вищої освіти та роботодавцем (підприємством, установою, організацією тощо), що передбачає:</a:t>
            </a:r>
          </a:p>
          <a:p>
            <a:pPr lvl="0" algn="just">
              <a:spcBef>
                <a:spcPts val="0"/>
              </a:spcBef>
            </a:pPr>
            <a:r>
              <a:rPr lang="ru-RU" sz="2000"/>
              <a:t>порядок працевлаштування здобувача вищої освіти та оплати його праці;</a:t>
            </a:r>
          </a:p>
          <a:p>
            <a:pPr lvl="0" algn="just">
              <a:spcBef>
                <a:spcPts val="0"/>
              </a:spcBef>
            </a:pPr>
            <a:r>
              <a:rPr lang="ru-RU" sz="2000"/>
              <a:t>обсяг та очікувані результати навчання здобувача вищої освіти на робочому місці;</a:t>
            </a:r>
          </a:p>
          <a:p>
            <a:pPr lvl="0" algn="just">
              <a:spcBef>
                <a:spcPts val="0"/>
              </a:spcBef>
            </a:pPr>
            <a:r>
              <a:rPr lang="ru-RU" sz="2000"/>
              <a:t>зобов’язання закладу вищої освіти та роботодавця в частині виконання здобувачем вищої освіти індивідуального навчального плану на робочому місці;</a:t>
            </a:r>
          </a:p>
          <a:p>
            <a:pPr lvl="0" algn="just">
              <a:spcBef>
                <a:spcPts val="0"/>
              </a:spcBef>
            </a:pPr>
            <a:r>
              <a:rPr lang="ru-RU" sz="2000"/>
              <a:t>порядок оцінювання результатів навчання, здобутих на робочому місці.</a:t>
            </a:r>
          </a:p>
          <a:p>
            <a:pPr lvl="0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31999" y="287999"/>
            <a:ext cx="9359999" cy="1838163"/>
          </a:xfrm>
        </p:spPr>
        <p:txBody>
          <a:bodyPr anchorCtr="0"/>
          <a:lstStyle/>
          <a:p>
            <a:pPr lvl="0" algn="just"/>
            <a:r>
              <a:rPr lang="ru-RU" sz="2600" b="1">
                <a:highlight>
                  <a:srgbClr val="FEDCC6"/>
                </a:highlight>
              </a:rPr>
              <a:t>Форма організації  освітнього процесу </a:t>
            </a:r>
            <a:r>
              <a:rPr lang="ru-RU" sz="2600" b="1"/>
              <a:t>– спосіб організації, побудови та проведення навчальних занять, у яких реалізуються зміст навчальної роботи, дидактичні завдання та методи навчання.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31357" y="2441521"/>
            <a:ext cx="9215999" cy="4967999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у ЗВО</a:t>
            </a:r>
          </a:p>
          <a:p>
            <a:pPr lvl="0">
              <a:buSzPct val="45000"/>
              <a:buFont typeface="StarSymbol"/>
              <a:buChar char="●"/>
            </a:pPr>
            <a:endParaRPr lang="ru-RU" dirty="0"/>
          </a:p>
          <a:p>
            <a:pPr lvl="0">
              <a:buSzPct val="45000"/>
              <a:buFont typeface="StarSymbol"/>
              <a:buChar char="●"/>
            </a:pPr>
            <a:r>
              <a:rPr lang="ru-RU" dirty="0" err="1">
                <a:solidFill>
                  <a:srgbClr val="0066B3"/>
                </a:solidFill>
              </a:rPr>
              <a:t>Навчальні</a:t>
            </a:r>
            <a:r>
              <a:rPr lang="ru-RU" dirty="0">
                <a:solidFill>
                  <a:srgbClr val="0066B3"/>
                </a:solidFill>
              </a:rPr>
              <a:t> </a:t>
            </a:r>
            <a:r>
              <a:rPr lang="ru-RU" dirty="0" err="1">
                <a:solidFill>
                  <a:srgbClr val="0066B3"/>
                </a:solidFill>
              </a:rPr>
              <a:t>заняття</a:t>
            </a:r>
            <a:endParaRPr lang="ru-RU" dirty="0">
              <a:solidFill>
                <a:srgbClr val="0066B3"/>
              </a:solidFill>
            </a:endParaRPr>
          </a:p>
          <a:p>
            <a:pPr lvl="0">
              <a:buSzPct val="45000"/>
              <a:buFont typeface="StarSymbol"/>
              <a:buChar char="●"/>
            </a:pPr>
            <a:r>
              <a:rPr lang="ru-RU" dirty="0" err="1">
                <a:solidFill>
                  <a:srgbClr val="00A65D"/>
                </a:solidFill>
              </a:rPr>
              <a:t>Самостійна</a:t>
            </a:r>
            <a:r>
              <a:rPr lang="ru-RU" dirty="0">
                <a:solidFill>
                  <a:srgbClr val="00A65D"/>
                </a:solidFill>
              </a:rPr>
              <a:t> робота</a:t>
            </a:r>
          </a:p>
          <a:p>
            <a:pPr lvl="0">
              <a:buSzPct val="45000"/>
              <a:buFont typeface="StarSymbol"/>
              <a:buChar char="●"/>
            </a:pPr>
            <a:r>
              <a:rPr lang="ru-RU" dirty="0" smtClean="0">
                <a:solidFill>
                  <a:srgbClr val="A3238E"/>
                </a:solidFill>
              </a:rPr>
              <a:t>Практична </a:t>
            </a:r>
            <a:r>
              <a:rPr lang="ru-RU" dirty="0" err="1">
                <a:solidFill>
                  <a:srgbClr val="A3238E"/>
                </a:solidFill>
              </a:rPr>
              <a:t>підготовка</a:t>
            </a:r>
            <a:endParaRPr lang="ru-RU" dirty="0">
              <a:solidFill>
                <a:srgbClr val="A3238E"/>
              </a:solidFill>
            </a:endParaRPr>
          </a:p>
          <a:p>
            <a:pPr lvl="0">
              <a:buSzPct val="45000"/>
              <a:buFont typeface="StarSymbol"/>
              <a:buChar char="●"/>
            </a:pPr>
            <a:r>
              <a:rPr lang="ru-RU" dirty="0" err="1">
                <a:solidFill>
                  <a:srgbClr val="0066B3"/>
                </a:solidFill>
              </a:rPr>
              <a:t>Контрольні</a:t>
            </a:r>
            <a:r>
              <a:rPr lang="ru-RU" dirty="0">
                <a:solidFill>
                  <a:srgbClr val="0066B3"/>
                </a:solidFill>
              </a:rPr>
              <a:t> заходи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191338" y="759784"/>
            <a:ext cx="9071643" cy="4384438"/>
          </a:xfrm>
        </p:spPr>
        <p:txBody>
          <a:bodyPr anchor="ctr" anchorCtr="1"/>
          <a:lstStyle/>
          <a:p>
            <a:pPr lvl="0" algn="ctr"/>
            <a:r>
              <a:rPr lang="ru-RU"/>
              <a:t>.</a:t>
            </a:r>
          </a:p>
        </p:txBody>
      </p:sp>
      <p:sp>
        <p:nvSpPr>
          <p:cNvPr id="3" name="Полилиния 3"/>
          <p:cNvSpPr/>
          <p:nvPr/>
        </p:nvSpPr>
        <p:spPr>
          <a:xfrm>
            <a:off x="4679999" y="1943996"/>
            <a:ext cx="1727996" cy="71999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58220"/>
          </a:solidFill>
          <a:ln w="0" cap="flat">
            <a:solidFill>
              <a:srgbClr val="3465A4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sz="3600" b="0" i="0" u="none" strike="noStrike" kern="1200" cap="none" spc="0" baseline="0">
                <a:solidFill>
                  <a:srgbClr val="FFFFFF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ФОН</a:t>
            </a:r>
          </a:p>
        </p:txBody>
      </p:sp>
      <p:sp>
        <p:nvSpPr>
          <p:cNvPr id="4" name="Полилиния 4"/>
          <p:cNvSpPr/>
          <p:nvPr/>
        </p:nvSpPr>
        <p:spPr>
          <a:xfrm>
            <a:off x="863998" y="3384002"/>
            <a:ext cx="1799996" cy="79199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A3238E"/>
          </a:solidFill>
          <a:ln w="0" cap="flat">
            <a:solidFill>
              <a:srgbClr val="3465A4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b="1" kern="0" dirty="0" err="1" smtClean="0">
                <a:solidFill>
                  <a:srgbClr val="FFFFFF"/>
                </a:solidFill>
                <a:latin typeface="Liberation Sans" pitchFamily="18"/>
                <a:ea typeface="Microsoft YaHei" pitchFamily="2"/>
                <a:cs typeface="Arial" pitchFamily="2"/>
              </a:rPr>
              <a:t>Види</a:t>
            </a:r>
            <a:endParaRPr lang="ru-RU" sz="1800" b="1" i="0" u="none" strike="noStrike" kern="1200" cap="none" spc="0" baseline="0" dirty="0">
              <a:solidFill>
                <a:srgbClr val="FFFFFF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sz="1800" b="1" i="0" u="none" strike="noStrike" kern="1200" cap="none" spc="0" baseline="0" dirty="0" err="1">
                <a:solidFill>
                  <a:srgbClr val="FFFFFF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навчальних</a:t>
            </a:r>
            <a:endParaRPr lang="ru-RU" sz="1800" b="1" i="0" u="none" strike="noStrike" kern="1200" cap="none" spc="0" baseline="0" dirty="0">
              <a:solidFill>
                <a:srgbClr val="FFFFFF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sz="1800" b="1" i="0" u="none" strike="noStrike" kern="1200" cap="none" spc="0" baseline="0" dirty="0">
                <a:solidFill>
                  <a:srgbClr val="FFFFFF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 занять:</a:t>
            </a:r>
          </a:p>
        </p:txBody>
      </p:sp>
      <p:sp>
        <p:nvSpPr>
          <p:cNvPr id="5" name="Полилиния 5"/>
          <p:cNvSpPr/>
          <p:nvPr/>
        </p:nvSpPr>
        <p:spPr>
          <a:xfrm>
            <a:off x="2808003" y="3384002"/>
            <a:ext cx="1727996" cy="79199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21409A"/>
          </a:solidFill>
          <a:ln w="0" cap="flat">
            <a:solidFill>
              <a:srgbClr val="3465A4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sz="1800" b="1" i="0" u="none" strike="noStrike" kern="1200" cap="none" spc="0" baseline="0">
                <a:solidFill>
                  <a:srgbClr val="FFFFFF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Форми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sz="1800" b="1" i="0" u="none" strike="noStrike" kern="1200" cap="none" spc="0" baseline="0">
                <a:solidFill>
                  <a:srgbClr val="FFFFFF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самостійної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sz="1800" b="1" i="0" u="none" strike="noStrike" kern="1200" cap="none" spc="0" baseline="0">
                <a:solidFill>
                  <a:srgbClr val="FFFFFF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роботи:</a:t>
            </a:r>
          </a:p>
        </p:txBody>
      </p:sp>
      <p:sp>
        <p:nvSpPr>
          <p:cNvPr id="6" name="Полилиния 6"/>
          <p:cNvSpPr/>
          <p:nvPr/>
        </p:nvSpPr>
        <p:spPr>
          <a:xfrm>
            <a:off x="4679999" y="3384002"/>
            <a:ext cx="1511996" cy="71999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00AAAD"/>
          </a:solidFill>
          <a:ln w="0" cap="flat">
            <a:solidFill>
              <a:srgbClr val="3465A4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sz="1800" b="1" i="0" u="none" strike="noStrike" kern="1200" cap="none" spc="0" baseline="0">
                <a:solidFill>
                  <a:srgbClr val="FFFFFF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Форми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sz="1800" b="1" i="0" u="none" strike="noStrike" kern="1200" cap="none" spc="0" baseline="0">
                <a:solidFill>
                  <a:srgbClr val="FFFFFF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практичної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sz="1800" b="1" i="0" u="none" strike="noStrike" kern="1200" cap="none" spc="0" baseline="0">
                <a:solidFill>
                  <a:srgbClr val="FFFFFF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 підготовки:</a:t>
            </a:r>
          </a:p>
        </p:txBody>
      </p:sp>
      <p:sp>
        <p:nvSpPr>
          <p:cNvPr id="7" name="Полилиния 7"/>
          <p:cNvSpPr/>
          <p:nvPr/>
        </p:nvSpPr>
        <p:spPr>
          <a:xfrm>
            <a:off x="6335996" y="3384002"/>
            <a:ext cx="1439997" cy="71999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CCBE00"/>
          </a:solidFill>
          <a:ln w="0" cap="flat">
            <a:solidFill>
              <a:srgbClr val="3465A4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sz="1800" b="1" i="0" u="none" strike="noStrike" kern="1200" cap="none" spc="0" baseline="0">
                <a:solidFill>
                  <a:srgbClr val="FFFFFF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Форми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sz="1800" b="1" i="0" u="none" strike="noStrike" kern="1200" cap="none" spc="0" baseline="0">
                <a:solidFill>
                  <a:srgbClr val="FFFFFF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контролю</a:t>
            </a:r>
          </a:p>
        </p:txBody>
      </p:sp>
      <p:sp>
        <p:nvSpPr>
          <p:cNvPr id="8" name="Полилиния 8"/>
          <p:cNvSpPr/>
          <p:nvPr/>
        </p:nvSpPr>
        <p:spPr>
          <a:xfrm>
            <a:off x="8064002" y="3240002"/>
            <a:ext cx="1727996" cy="100799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00B274"/>
          </a:solidFill>
          <a:ln w="0" cap="flat">
            <a:solidFill>
              <a:srgbClr val="3465A4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sz="1800" b="1" i="0" u="none" strike="noStrike" kern="1200" cap="none" spc="0" baseline="0">
                <a:solidFill>
                  <a:srgbClr val="FFFFFF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Форми НДР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FFFFFF"/>
                </a:solidFill>
                <a:uFillTx/>
              </a:defRPr>
            </a:pPr>
            <a:r>
              <a:rPr lang="ru-RU" sz="1800" b="1" i="0" u="none" strike="noStrike" kern="1200" cap="none" spc="0" baseline="0">
                <a:solidFill>
                  <a:srgbClr val="FFFFFF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студентів:</a:t>
            </a:r>
          </a:p>
        </p:txBody>
      </p:sp>
      <p:sp>
        <p:nvSpPr>
          <p:cNvPr id="9" name="Полилиния 9"/>
          <p:cNvSpPr/>
          <p:nvPr/>
        </p:nvSpPr>
        <p:spPr>
          <a:xfrm>
            <a:off x="287999" y="4536000"/>
            <a:ext cx="2159995" cy="266400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DFCCE4"/>
          </a:solidFill>
          <a:ln w="0" cap="flat">
            <a:solidFill>
              <a:srgbClr val="3465A4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лекції,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лабораторні,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практичні,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 семінарські,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індивідуальні 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заняття,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 консультації,</a:t>
            </a:r>
          </a:p>
        </p:txBody>
      </p:sp>
      <p:sp>
        <p:nvSpPr>
          <p:cNvPr id="10" name="Полилиния 10"/>
          <p:cNvSpPr/>
          <p:nvPr/>
        </p:nvSpPr>
        <p:spPr>
          <a:xfrm>
            <a:off x="2664003" y="4607999"/>
            <a:ext cx="1799996" cy="252000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ADC5E7"/>
          </a:solidFill>
          <a:ln w="0" cap="flat">
            <a:solidFill>
              <a:srgbClr val="3465A4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виконання</a:t>
            </a:r>
            <a:endParaRPr lang="ru-RU" sz="1600" b="0" i="0" u="none" strike="noStrike" kern="1200" cap="none" spc="0" baseline="0" dirty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індивідуальних</a:t>
            </a:r>
            <a:endParaRPr lang="ru-RU" sz="1600" b="0" i="0" u="none" strike="noStrike" kern="1200" cap="none" spc="0" baseline="0" dirty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 і </a:t>
            </a:r>
            <a:r>
              <a:rPr lang="ru-RU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самостійних</a:t>
            </a:r>
            <a:endParaRPr lang="ru-RU" sz="1600" b="0" i="0" u="none" strike="noStrike" kern="1200" cap="none" spc="0" baseline="0" dirty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завдань</a:t>
            </a:r>
            <a:r>
              <a:rPr lang="ru-RU" sz="16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;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написання</a:t>
            </a:r>
            <a:endParaRPr lang="ru-RU" sz="1600" b="0" i="0" u="none" strike="noStrike" kern="1200" cap="none" spc="0" baseline="0" dirty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 </a:t>
            </a:r>
            <a:r>
              <a:rPr lang="ru-RU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рефератів</a:t>
            </a:r>
            <a:r>
              <a:rPr lang="ru-RU" sz="16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, </a:t>
            </a:r>
            <a:r>
              <a:rPr lang="ru-RU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есе</a:t>
            </a:r>
            <a:r>
              <a:rPr lang="ru-RU" sz="16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dirty="0" err="1">
                <a:solidFill>
                  <a:srgbClr val="000000"/>
                </a:solidFill>
                <a:latin typeface="Liberation Sans" pitchFamily="18"/>
                <a:ea typeface="Microsoft YaHei" pitchFamily="2"/>
                <a:cs typeface="Arial" pitchFamily="2"/>
              </a:rPr>
              <a:t>к</a:t>
            </a:r>
            <a:r>
              <a:rPr lang="ru-RU" sz="16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урсових</a:t>
            </a:r>
            <a:r>
              <a:rPr lang="ru-RU" sz="16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магістерських</a:t>
            </a:r>
            <a:endParaRPr lang="ru-RU" sz="1600" b="0" i="0" u="none" strike="noStrike" kern="1200" cap="none" spc="0" baseline="0" dirty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робіт</a:t>
            </a:r>
            <a:r>
              <a:rPr lang="ru-RU" sz="16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.</a:t>
            </a:r>
          </a:p>
        </p:txBody>
      </p:sp>
      <p:sp>
        <p:nvSpPr>
          <p:cNvPr id="11" name="Полилиния 11"/>
          <p:cNvSpPr/>
          <p:nvPr/>
        </p:nvSpPr>
        <p:spPr>
          <a:xfrm>
            <a:off x="4727155" y="4609435"/>
            <a:ext cx="1464841" cy="230255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BCE4E5"/>
          </a:solidFill>
          <a:ln w="0" cap="flat">
            <a:solidFill>
              <a:srgbClr val="3465A4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навчальні</a:t>
            </a: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виробничі</a:t>
            </a: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практики.</a:t>
            </a:r>
          </a:p>
        </p:txBody>
      </p:sp>
      <p:sp>
        <p:nvSpPr>
          <p:cNvPr id="12" name="Полилиния 12"/>
          <p:cNvSpPr/>
          <p:nvPr/>
        </p:nvSpPr>
        <p:spPr>
          <a:xfrm>
            <a:off x="6345003" y="4620243"/>
            <a:ext cx="1439997" cy="272375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FFBCC"/>
          </a:solidFill>
          <a:ln w="0" cap="flat">
            <a:solidFill>
              <a:srgbClr val="3465A4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контрольні</a:t>
            </a:r>
            <a:r>
              <a:rPr lang="ru-RU" sz="15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модульні</a:t>
            </a:r>
            <a:endParaRPr lang="ru-RU" sz="1500" b="0" i="0" u="none" strike="noStrike" kern="1200" cap="none" spc="0" baseline="0" dirty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роботи</a:t>
            </a:r>
            <a:r>
              <a:rPr lang="ru-RU" sz="15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;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колоквіуми</a:t>
            </a:r>
            <a:r>
              <a:rPr lang="ru-RU" sz="15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;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 </a:t>
            </a:r>
            <a:r>
              <a:rPr lang="ru-RU" sz="15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заліки</a:t>
            </a:r>
            <a:r>
              <a:rPr lang="ru-RU" sz="15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екзамени</a:t>
            </a:r>
            <a:r>
              <a:rPr lang="ru-RU" sz="15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;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захист</a:t>
            </a:r>
            <a:endParaRPr lang="ru-RU" sz="1500" b="0" i="0" u="none" strike="noStrike" kern="1200" cap="none" spc="0" baseline="0" dirty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курсових</a:t>
            </a:r>
            <a:r>
              <a:rPr lang="ru-RU" sz="15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квалфікаційних</a:t>
            </a:r>
            <a:endParaRPr lang="ru-RU" sz="1500" b="0" i="0" u="none" strike="noStrike" kern="1200" cap="none" spc="0" baseline="0" dirty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 </a:t>
            </a:r>
            <a:r>
              <a:rPr lang="ru-RU" sz="15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робіт</a:t>
            </a:r>
            <a:r>
              <a:rPr lang="ru-RU" sz="15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.</a:t>
            </a:r>
          </a:p>
        </p:txBody>
      </p:sp>
      <p:sp>
        <p:nvSpPr>
          <p:cNvPr id="13" name="Полилиния 13"/>
          <p:cNvSpPr/>
          <p:nvPr/>
        </p:nvSpPr>
        <p:spPr>
          <a:xfrm>
            <a:off x="8064002" y="4679999"/>
            <a:ext cx="1655996" cy="223199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BEE3D3"/>
          </a:solidFill>
          <a:ln w="0" cap="flat">
            <a:solidFill>
              <a:srgbClr val="3465A4"/>
            </a:solidFill>
            <a:prstDash val="solid"/>
            <a:miter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проблемні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групи, науково-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дослідницькі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гуртки,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об’єднання,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товариства,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Arial" pitchFamily="2"/>
              </a:rPr>
              <a:t> школи тощо.</a:t>
            </a:r>
          </a:p>
        </p:txBody>
      </p:sp>
      <p:cxnSp>
        <p:nvCxnSpPr>
          <p:cNvPr id="14" name="Соединительная линия уступом 14"/>
          <p:cNvCxnSpPr>
            <a:stCxn id="3" idx="2"/>
          </p:cNvCxnSpPr>
          <p:nvPr/>
        </p:nvCxnSpPr>
        <p:spPr>
          <a:xfrm flipH="1">
            <a:off x="1763996" y="2664003"/>
            <a:ext cx="3780002" cy="719999"/>
          </a:xfrm>
          <a:prstGeom prst="bentConnector3">
            <a:avLst/>
          </a:prstGeom>
          <a:noFill/>
          <a:ln w="0" cap="flat">
            <a:solidFill>
              <a:srgbClr val="3465A4"/>
            </a:solidFill>
            <a:prstDash val="solid"/>
            <a:miter/>
          </a:ln>
        </p:spPr>
      </p:cxnSp>
      <p:cxnSp>
        <p:nvCxnSpPr>
          <p:cNvPr id="15" name="Соединительная линия уступом 15"/>
          <p:cNvCxnSpPr>
            <a:stCxn id="3" idx="2"/>
          </p:cNvCxnSpPr>
          <p:nvPr/>
        </p:nvCxnSpPr>
        <p:spPr>
          <a:xfrm flipH="1">
            <a:off x="3672001" y="2664003"/>
            <a:ext cx="1871997" cy="719999"/>
          </a:xfrm>
          <a:prstGeom prst="bentConnector3">
            <a:avLst/>
          </a:prstGeom>
          <a:noFill/>
          <a:ln w="0" cap="flat">
            <a:solidFill>
              <a:srgbClr val="3465A4"/>
            </a:solidFill>
            <a:prstDash val="solid"/>
            <a:miter/>
          </a:ln>
        </p:spPr>
      </p:cxnSp>
      <p:cxnSp>
        <p:nvCxnSpPr>
          <p:cNvPr id="16" name="Соединительная линия уступом 16"/>
          <p:cNvCxnSpPr>
            <a:stCxn id="3" idx="2"/>
          </p:cNvCxnSpPr>
          <p:nvPr/>
        </p:nvCxnSpPr>
        <p:spPr>
          <a:xfrm flipH="1">
            <a:off x="5435998" y="2664003"/>
            <a:ext cx="108000" cy="719999"/>
          </a:xfrm>
          <a:prstGeom prst="bentConnector3">
            <a:avLst/>
          </a:prstGeom>
          <a:noFill/>
          <a:ln w="0" cap="flat">
            <a:solidFill>
              <a:srgbClr val="3465A4"/>
            </a:solidFill>
            <a:prstDash val="solid"/>
            <a:miter/>
          </a:ln>
        </p:spPr>
      </p:cxnSp>
      <p:cxnSp>
        <p:nvCxnSpPr>
          <p:cNvPr id="17" name="Соединительная линия уступом 17"/>
          <p:cNvCxnSpPr>
            <a:stCxn id="3" idx="2"/>
            <a:endCxn id="7" idx="0"/>
          </p:cNvCxnSpPr>
          <p:nvPr/>
        </p:nvCxnSpPr>
        <p:spPr>
          <a:xfrm rot="16200000" flipH="1">
            <a:off x="5939992" y="2267999"/>
            <a:ext cx="720008" cy="1511998"/>
          </a:xfrm>
          <a:prstGeom prst="bentConnector3">
            <a:avLst/>
          </a:prstGeom>
          <a:noFill/>
          <a:ln w="0" cap="flat">
            <a:solidFill>
              <a:srgbClr val="3465A4"/>
            </a:solidFill>
            <a:prstDash val="solid"/>
            <a:miter/>
          </a:ln>
        </p:spPr>
      </p:cxnSp>
      <p:cxnSp>
        <p:nvCxnSpPr>
          <p:cNvPr id="18" name="Соединительная линия уступом 18"/>
          <p:cNvCxnSpPr>
            <a:stCxn id="3" idx="2"/>
          </p:cNvCxnSpPr>
          <p:nvPr/>
        </p:nvCxnSpPr>
        <p:spPr>
          <a:xfrm>
            <a:off x="5543998" y="2664003"/>
            <a:ext cx="3384002" cy="575999"/>
          </a:xfrm>
          <a:prstGeom prst="bentConnector3">
            <a:avLst/>
          </a:prstGeom>
          <a:noFill/>
          <a:ln w="0" cap="flat">
            <a:solidFill>
              <a:srgbClr val="3465A4"/>
            </a:solidFill>
            <a:prstDash val="solid"/>
            <a:miter/>
          </a:ln>
        </p:spPr>
      </p:cxnSp>
      <p:cxnSp>
        <p:nvCxnSpPr>
          <p:cNvPr id="19" name="Соединительная линия уступом 19"/>
          <p:cNvCxnSpPr>
            <a:stCxn id="4" idx="2"/>
            <a:endCxn id="9" idx="0"/>
          </p:cNvCxnSpPr>
          <p:nvPr/>
        </p:nvCxnSpPr>
        <p:spPr>
          <a:xfrm rot="5400000">
            <a:off x="1385997" y="4158001"/>
            <a:ext cx="360000" cy="395999"/>
          </a:xfrm>
          <a:prstGeom prst="bentConnector3">
            <a:avLst/>
          </a:prstGeom>
          <a:noFill/>
          <a:ln w="0" cap="flat">
            <a:solidFill>
              <a:srgbClr val="3465A4"/>
            </a:solidFill>
            <a:prstDash val="solid"/>
            <a:miter/>
          </a:ln>
        </p:spPr>
      </p:cxnSp>
      <p:cxnSp>
        <p:nvCxnSpPr>
          <p:cNvPr id="20" name="Соединительная линия уступом 20"/>
          <p:cNvCxnSpPr>
            <a:stCxn id="5" idx="2"/>
            <a:endCxn id="10" idx="0"/>
          </p:cNvCxnSpPr>
          <p:nvPr/>
        </p:nvCxnSpPr>
        <p:spPr>
          <a:xfrm rot="5400000">
            <a:off x="3402002" y="4337999"/>
            <a:ext cx="431999" cy="108000"/>
          </a:xfrm>
          <a:prstGeom prst="bentConnector3">
            <a:avLst/>
          </a:prstGeom>
          <a:noFill/>
          <a:ln w="0" cap="flat">
            <a:solidFill>
              <a:srgbClr val="3465A4"/>
            </a:solidFill>
            <a:prstDash val="solid"/>
            <a:miter/>
          </a:ln>
        </p:spPr>
      </p:cxnSp>
      <p:cxnSp>
        <p:nvCxnSpPr>
          <p:cNvPr id="21" name="Соединительная линия уступом 21"/>
          <p:cNvCxnSpPr>
            <a:stCxn id="6" idx="2"/>
          </p:cNvCxnSpPr>
          <p:nvPr/>
        </p:nvCxnSpPr>
        <p:spPr>
          <a:xfrm>
            <a:off x="5435998" y="4104000"/>
            <a:ext cx="23399" cy="505435"/>
          </a:xfrm>
          <a:prstGeom prst="bentConnector3">
            <a:avLst/>
          </a:prstGeom>
          <a:noFill/>
          <a:ln w="0" cap="flat">
            <a:solidFill>
              <a:srgbClr val="3465A4"/>
            </a:solidFill>
            <a:prstDash val="solid"/>
            <a:miter/>
          </a:ln>
        </p:spPr>
      </p:cxnSp>
      <p:cxnSp>
        <p:nvCxnSpPr>
          <p:cNvPr id="22" name="Соединительная линия уступом 22"/>
          <p:cNvCxnSpPr>
            <a:stCxn id="7" idx="2"/>
          </p:cNvCxnSpPr>
          <p:nvPr/>
        </p:nvCxnSpPr>
        <p:spPr>
          <a:xfrm>
            <a:off x="7056004" y="4104000"/>
            <a:ext cx="150839" cy="468000"/>
          </a:xfrm>
          <a:prstGeom prst="bentConnector3">
            <a:avLst/>
          </a:prstGeom>
          <a:noFill/>
          <a:ln w="0" cap="flat">
            <a:solidFill>
              <a:srgbClr val="3465A4"/>
            </a:solidFill>
            <a:prstDash val="solid"/>
            <a:miter/>
          </a:ln>
        </p:spPr>
      </p:cxnSp>
      <p:cxnSp>
        <p:nvCxnSpPr>
          <p:cNvPr id="23" name="Соединительная линия уступом 23"/>
          <p:cNvCxnSpPr>
            <a:stCxn id="8" idx="2"/>
          </p:cNvCxnSpPr>
          <p:nvPr/>
        </p:nvCxnSpPr>
        <p:spPr>
          <a:xfrm flipH="1">
            <a:off x="8892000" y="4248000"/>
            <a:ext cx="36000" cy="431999"/>
          </a:xfrm>
          <a:prstGeom prst="bentConnector3">
            <a:avLst/>
          </a:prstGeom>
          <a:noFill/>
          <a:ln w="0" cap="flat">
            <a:solidFill>
              <a:srgbClr val="3465A4"/>
            </a:solidFill>
            <a:prstDash val="solid"/>
            <a:miter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8" y="254523"/>
            <a:ext cx="9071643" cy="1353595"/>
          </a:xfrm>
        </p:spPr>
        <p:txBody>
          <a:bodyPr/>
          <a:lstStyle/>
          <a:p>
            <a:pPr lvl="0"/>
            <a:r>
              <a:rPr lang="ru-RU" sz="3200">
                <a:solidFill>
                  <a:srgbClr val="F58220"/>
                </a:solidFill>
              </a:rPr>
              <a:t>Особливості предметно-курсової системи навчання. Її відмінність від інших</a:t>
            </a:r>
            <a:br>
              <a:rPr lang="ru-RU" sz="3200">
                <a:solidFill>
                  <a:srgbClr val="F58220"/>
                </a:solidFill>
              </a:rPr>
            </a:br>
            <a:r>
              <a:rPr lang="ru-RU" sz="3200">
                <a:solidFill>
                  <a:srgbClr val="F58220"/>
                </a:solidFill>
              </a:rPr>
              <a:t>систем навчання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9071643" cy="4998960"/>
          </a:xfrm>
        </p:spPr>
        <p:txBody>
          <a:bodyPr/>
          <a:lstStyle/>
          <a:p>
            <a:pPr lvl="0"/>
            <a:r>
              <a:rPr lang="ru-RU" sz="2400" b="1">
                <a:solidFill>
                  <a:srgbClr val="21409A"/>
                </a:solidFill>
              </a:rPr>
              <a:t>Навчальний процес денної та заочної форм здобуття освіти організовується на основі предметно-курсової (практично-лекційної) системи навчання.</a:t>
            </a:r>
          </a:p>
          <a:p>
            <a:pPr lvl="0"/>
            <a:r>
              <a:rPr lang="ru-RU" sz="2400">
                <a:highlight>
                  <a:srgbClr val="FFFBCC"/>
                </a:highlight>
              </a:rPr>
              <a:t>− навчатися за однією структурно-логічною схемою підготовки;</a:t>
            </a:r>
          </a:p>
          <a:p>
            <a:pPr lvl="0">
              <a:buSzPct val="45000"/>
              <a:buFont typeface="StarSymbol"/>
              <a:buChar char="●"/>
            </a:pPr>
            <a:r>
              <a:rPr lang="ru-RU" sz="2400">
                <a:highlight>
                  <a:srgbClr val="FFFBCC"/>
                </a:highlight>
              </a:rPr>
              <a:t>− відвідувати заняття за одним навчальним планом;</a:t>
            </a:r>
          </a:p>
          <a:p>
            <a:pPr lvl="0">
              <a:buSzPct val="45000"/>
              <a:buFont typeface="StarSymbol"/>
              <a:buChar char="●"/>
            </a:pPr>
            <a:r>
              <a:rPr lang="ru-RU" sz="2400">
                <a:highlight>
                  <a:srgbClr val="FFFBCC"/>
                </a:highlight>
              </a:rPr>
              <a:t>− складати всі передбачені контрольні заходи (міжсесійні контрольні роботи, колоквіуми тощо та сесійні – заліки, екзамени);</a:t>
            </a:r>
          </a:p>
          <a:p>
            <a:pPr lvl="0">
              <a:buSzPct val="45000"/>
              <a:buFont typeface="StarSymbol"/>
              <a:buChar char="●"/>
            </a:pPr>
            <a:r>
              <a:rPr lang="ru-RU" sz="2400">
                <a:highlight>
                  <a:srgbClr val="FFFBCC"/>
                </a:highlight>
              </a:rPr>
              <a:t>− проходити визначені навчальним планом практики;</a:t>
            </a:r>
          </a:p>
          <a:p>
            <a:pPr lvl="0">
              <a:buSzPct val="45000"/>
              <a:buFont typeface="StarSymbol"/>
              <a:buChar char="●"/>
            </a:pPr>
            <a:r>
              <a:rPr lang="ru-RU" sz="2400">
                <a:highlight>
                  <a:srgbClr val="FFFBCC"/>
                </a:highlight>
              </a:rPr>
              <a:t>− виконувати завдання самостійної й індивідуальної роботи, писати реферати, курсові тощо.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2040</Words>
  <Application>Microsoft Office PowerPoint</Application>
  <PresentationFormat>Произвольный</PresentationFormat>
  <Paragraphs>228</Paragraphs>
  <Slides>25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5" baseType="lpstr">
      <vt:lpstr>Microsoft YaHei</vt:lpstr>
      <vt:lpstr>Arial</vt:lpstr>
      <vt:lpstr>Calibri</vt:lpstr>
      <vt:lpstr>Liberation Sans</vt:lpstr>
      <vt:lpstr>Liberation Serif</vt:lpstr>
      <vt:lpstr>Segoe UI</vt:lpstr>
      <vt:lpstr>StarSymbol</vt:lpstr>
      <vt:lpstr>Tahoma</vt:lpstr>
      <vt:lpstr>Times New Roman</vt:lpstr>
      <vt:lpstr>Обычный</vt:lpstr>
      <vt:lpstr>Презентация PowerPoint</vt:lpstr>
      <vt:lpstr>Презентация PowerPoint</vt:lpstr>
      <vt:lpstr>Презентация PowerPoint</vt:lpstr>
      <vt:lpstr>Інституційні форми</vt:lpstr>
      <vt:lpstr>Інституційні форми</vt:lpstr>
      <vt:lpstr>Дуальна форма</vt:lpstr>
      <vt:lpstr>Форма організації  освітнього процесу – спосіб організації, побудови та проведення навчальних занять, у яких реалізуються зміст навчальної роботи, дидактичні завдання та методи навчання.</vt:lpstr>
      <vt:lpstr>Презентация PowerPoint</vt:lpstr>
      <vt:lpstr>Особливості предметно-курсової системи навчання. Її відмінність від інших систем навчання</vt:lpstr>
      <vt:lpstr>Порівняємо курсову систему організації навчання у ЗВО із класноурочною, яка практикується в ЗЗСО   Спільне:</vt:lpstr>
      <vt:lpstr>Відмінні риси курсової та класно-урочної системи систем</vt:lpstr>
      <vt:lpstr>Кредитно-модульна система організації навчального процесу у сучасному ЗВО</vt:lpstr>
      <vt:lpstr>Індивідуальний навчальний план студента (ІНПС)</vt:lpstr>
      <vt:lpstr>Кредитно-модульна система організації навчання</vt:lpstr>
      <vt:lpstr>Презентация PowerPoint</vt:lpstr>
      <vt:lpstr>Презентация PowerPoint</vt:lpstr>
      <vt:lpstr>5. Вимоги до викладача ЗВО   </vt:lpstr>
      <vt:lpstr>     Функціональні обов’язки</vt:lpstr>
      <vt:lpstr> Уміння викладача</vt:lpstr>
      <vt:lpstr> Уміння викладача</vt:lpstr>
      <vt:lpstr>Уміння викладача </vt:lpstr>
      <vt:lpstr> Особистісні якості, риси характеру</vt:lpstr>
      <vt:lpstr>                                 6. Студент як об’єкт і суб’єкт навчального процесу   </vt:lpstr>
      <vt:lpstr>Вчені визначають такі особливості навчальної діяльності студентів: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Misha</dc:creator>
  <cp:lastModifiedBy>Yuliia</cp:lastModifiedBy>
  <cp:revision>15</cp:revision>
  <dcterms:created xsi:type="dcterms:W3CDTF">2017-11-17T13:51:48Z</dcterms:created>
  <dcterms:modified xsi:type="dcterms:W3CDTF">2022-01-26T13:19:34Z</dcterms:modified>
</cp:coreProperties>
</file>